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64" r:id="rId4"/>
    <p:sldMasterId id="2147483666" r:id="rId5"/>
  </p:sldMasterIdLst>
  <p:notesMasterIdLst>
    <p:notesMasterId r:id="rId31"/>
  </p:notesMasterIdLst>
  <p:sldIdLst>
    <p:sldId id="256" r:id="rId6"/>
    <p:sldId id="272" r:id="rId7"/>
    <p:sldId id="281" r:id="rId8"/>
    <p:sldId id="270" r:id="rId9"/>
    <p:sldId id="271" r:id="rId10"/>
    <p:sldId id="285" r:id="rId11"/>
    <p:sldId id="282" r:id="rId12"/>
    <p:sldId id="287" r:id="rId13"/>
    <p:sldId id="288" r:id="rId14"/>
    <p:sldId id="259" r:id="rId15"/>
    <p:sldId id="284" r:id="rId16"/>
    <p:sldId id="262" r:id="rId17"/>
    <p:sldId id="283" r:id="rId18"/>
    <p:sldId id="273" r:id="rId19"/>
    <p:sldId id="276" r:id="rId20"/>
    <p:sldId id="277" r:id="rId21"/>
    <p:sldId id="274" r:id="rId22"/>
    <p:sldId id="264" r:id="rId23"/>
    <p:sldId id="269" r:id="rId24"/>
    <p:sldId id="289" r:id="rId25"/>
    <p:sldId id="280" r:id="rId26"/>
    <p:sldId id="261" r:id="rId27"/>
    <p:sldId id="263" r:id="rId28"/>
    <p:sldId id="267" r:id="rId29"/>
    <p:sldId id="266" r:id="rId3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95959"/>
    <a:srgbClr val="C21330"/>
    <a:srgbClr val="BF5356"/>
    <a:srgbClr val="C1122F"/>
    <a:srgbClr val="D9D9D9"/>
    <a:srgbClr val="DF3951"/>
    <a:srgbClr val="B01C3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10" d="100"/>
          <a:sy n="110" d="100"/>
        </p:scale>
        <p:origin x="78" y="12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tableStyles" Target="tableStyles.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13641951a6a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13641951a6a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13787aee3b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13787aee3b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13641951a6a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13641951a6a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13641951a6a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13641951a6a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pPr>
            <a:r>
              <a:rPr lang="en-US" dirty="0"/>
              <a:t>- Multilevel (as in pooled) ERGM are becoming more common.</a:t>
            </a:r>
          </a:p>
          <a:p>
            <a:pPr marL="0" indent="0">
              <a:buNone/>
            </a:pPr>
            <a:r>
              <a:rPr lang="en-US" dirty="0"/>
              <a:t>- Nonetheless, </a:t>
            </a:r>
            <a:r>
              <a:rPr lang="en-US" dirty="0" err="1"/>
              <a:t>flexiblity</a:t>
            </a:r>
            <a:r>
              <a:rPr lang="en-US" dirty="0"/>
              <a:t> and methods for dealing with more complex hypotheses, e.g., interaction effects and </a:t>
            </a:r>
            <a:r>
              <a:rPr lang="en-US" dirty="0" err="1"/>
              <a:t>controling</a:t>
            </a:r>
            <a:r>
              <a:rPr lang="en-US" dirty="0"/>
              <a:t> for network-level features, is rather recent.</a:t>
            </a:r>
          </a:p>
          <a:p>
            <a:pPr marL="0" indent="0">
              <a:buNone/>
            </a:pPr>
            <a:r>
              <a:rPr lang="en-US" dirty="0"/>
              <a:t>- Krivitsky et. Al. (2022), </a:t>
            </a:r>
            <a:r>
              <a:rPr lang="en-US" dirty="0" err="1"/>
              <a:t>toghether</a:t>
            </a:r>
            <a:r>
              <a:rPr lang="en-US" dirty="0"/>
              <a:t> with ERGM 4 and the new R package </a:t>
            </a:r>
            <a:r>
              <a:rPr lang="en-US" dirty="0" err="1"/>
              <a:t>ergm.multi</a:t>
            </a:r>
            <a:r>
              <a:rPr lang="en-US" dirty="0"/>
              <a:t>, have introduced important advancements and tools to deal with this type of data.</a:t>
            </a:r>
          </a:p>
          <a:p>
            <a:pPr marL="0" indent="0">
              <a:buNone/>
            </a:pPr>
            <a:r>
              <a:rPr lang="en-US" dirty="0"/>
              <a:t>- Here we go a bit further, leveraging the new ERGM operators, we fit pooled ERGMs with bipartite graphs.</a:t>
            </a:r>
          </a:p>
          <a:p>
            <a:pPr marL="0" indent="0">
              <a:buNone/>
            </a:pPr>
            <a:endParaRPr lang="en-US" dirty="0"/>
          </a:p>
          <a:p>
            <a:pPr marL="0" indent="0">
              <a:buNone/>
            </a:pPr>
            <a:r>
              <a:rPr lang="en-US" dirty="0"/>
              <a:t>- In the case of ABM, we are using a new C++ library we developed at the U. Bottom line of this ABM framework is that we can </a:t>
            </a:r>
            <a:r>
              <a:rPr lang="en-US" dirty="0" err="1"/>
              <a:t>propotype</a:t>
            </a:r>
            <a:r>
              <a:rPr lang="en-US" dirty="0"/>
              <a:t> and run models very fast.</a:t>
            </a:r>
          </a:p>
          <a:p>
            <a:pPr marL="0" indent="0">
              <a:buNone/>
            </a:pPr>
            <a:r>
              <a:rPr lang="en-US" dirty="0"/>
              <a:t>- Right now, we wanted to start assessing how important is the graph structure.</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13641951a6a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13641951a6a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pPr>
            <a:r>
              <a:rPr lang="en-US" dirty="0"/>
              <a:t>- So far, we have not found significant differences across HC facilities.</a:t>
            </a:r>
          </a:p>
          <a:p>
            <a:pPr marL="0" indent="0">
              <a:buNone/>
            </a:pPr>
            <a:r>
              <a:rPr lang="en-US" dirty="0"/>
              <a:t>- Edge-count adjusted by network size shows a significant effect.</a:t>
            </a:r>
          </a:p>
          <a:p>
            <a:pPr marL="0" indent="0">
              <a:buNone/>
            </a:pPr>
            <a:r>
              <a:rPr lang="en-US" dirty="0"/>
              <a:t>- For post-estimation, we are following </a:t>
            </a:r>
            <a:r>
              <a:rPr lang="en-US" dirty="0" err="1"/>
              <a:t>Krivitstky</a:t>
            </a:r>
            <a:r>
              <a:rPr lang="en-US" dirty="0"/>
              <a:t> and others (2022) for inspecting the results.</a:t>
            </a:r>
          </a:p>
          <a:p>
            <a:pPr marL="0" indent="0">
              <a:buNone/>
            </a:pPr>
            <a:r>
              <a:rPr lang="en-US"/>
              <a:t>- We also use linear regressions to assess the benefit of incorporating other ERGM terms before actually running the ERGM (George can explain more about it.)</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149871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13641951a6a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13641951a6a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383426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13641951a6a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13641951a6a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pPr>
            <a:r>
              <a:rPr lang="en-US" dirty="0"/>
              <a:t>- We used the estimates of the fitter ERGM model to simulate the set of 100 networks.</a:t>
            </a:r>
          </a:p>
          <a:p>
            <a:pPr marL="0" indent="0">
              <a:buNone/>
            </a:pPr>
            <a:r>
              <a:rPr lang="en-US" dirty="0"/>
              <a:t>- For each ERGM simulated graph, we then rewired the network in two ways: preserving the degree sequence and completely rewiring the graph, a </a:t>
            </a:r>
            <a:r>
              <a:rPr lang="en-US" dirty="0" err="1"/>
              <a:t>bernoulli</a:t>
            </a:r>
            <a:r>
              <a:rPr lang="en-US" dirty="0"/>
              <a:t> graph.</a:t>
            </a:r>
          </a:p>
          <a:p>
            <a:pPr marL="0" indent="0">
              <a:buNone/>
            </a:pPr>
            <a:r>
              <a:rPr lang="en-US" dirty="0"/>
              <a:t>- We repeated the procedure 1,000 times, totaling 3,000 random graphs.</a:t>
            </a:r>
          </a:p>
          <a:p>
            <a:pPr marL="0" indent="0">
              <a:buNone/>
            </a:pPr>
            <a:r>
              <a:rPr lang="en-US" dirty="0"/>
              <a:t>- For each graph, we simulated an outbreak with an SEIRD model for 120.</a:t>
            </a:r>
          </a:p>
          <a:p>
            <a:pPr marL="0" indent="0">
              <a:buNone/>
            </a:pPr>
            <a:r>
              <a:rPr lang="en-US" dirty="0"/>
              <a:t>- Finally, we compared the epi curves, the death curve under each set of models.</a:t>
            </a:r>
          </a:p>
          <a:p>
            <a:pPr marL="0" indent="0">
              <a:buNone/>
            </a:pPr>
            <a:r>
              <a:rPr lang="en-US" dirty="0"/>
              <a:t>- This is just a first pass, next plan we will vary simulation parameters and regress simulation outcomes against results.</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13ad92fe9a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13ad92fe9a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buNone/>
            </a:pPr>
            <a:r>
              <a:rPr lang="en-US" dirty="0"/>
              <a:t>- Again, we took one of the fitted models and use that as a data-generating process [DGP].</a:t>
            </a:r>
          </a:p>
          <a:p>
            <a:pPr marL="0" indent="0">
              <a:buNone/>
            </a:pPr>
            <a:r>
              <a:rPr lang="en-US" dirty="0"/>
              <a:t>- The figure shows the average number of deaths per DGP across the 1,000 replicates.</a:t>
            </a:r>
          </a:p>
          <a:p>
            <a:pPr marL="0" indent="0">
              <a:buNone/>
            </a:pPr>
            <a:r>
              <a:rPr lang="en-US" dirty="0"/>
              <a:t>- It is apparent from the figure that network structure can result in significantly different results, from the statistical point of view.</a:t>
            </a:r>
          </a:p>
          <a:p>
            <a:pPr marL="0" indent="0">
              <a:buNone/>
            </a:pPr>
            <a:r>
              <a:rPr lang="en-US" dirty="0"/>
              <a:t>- Nonetheless, this is merely a simple exercise compared to what we can do, which is run large simulation studies under different network treatments and assess what components of the different scenarios as the strongest effect on the simulation outcomes. This is of real value for policy making process.</a:t>
            </a:r>
          </a:p>
          <a:p>
            <a:pPr marL="0" indent="0">
              <a:buNone/>
            </a:pPr>
            <a:r>
              <a:rPr lang="en-US" dirty="0"/>
              <a:t>- It is worthwhile pointing that the set of 3,000 simulation experiments took less than 30 seconds.</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type="tx" preserve="1">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a:t>Click to edit Master title style</a:t>
            </a:r>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1000"/>
              </a:spcBef>
              <a:spcAft>
                <a:spcPts val="0"/>
              </a:spcAft>
              <a:buSzPts val="1400"/>
              <a:buChar char="○"/>
              <a:defRPr/>
            </a:lvl2pPr>
            <a:lvl3pPr marL="1371600" lvl="2" indent="-317500">
              <a:spcBef>
                <a:spcPts val="1000"/>
              </a:spcBef>
              <a:spcAft>
                <a:spcPts val="0"/>
              </a:spcAft>
              <a:buSzPts val="1400"/>
              <a:buChar char="■"/>
              <a:defRPr/>
            </a:lvl3pPr>
            <a:lvl4pPr marL="1828800" lvl="3" indent="-317500">
              <a:spcBef>
                <a:spcPts val="1000"/>
              </a:spcBef>
              <a:spcAft>
                <a:spcPts val="0"/>
              </a:spcAft>
              <a:buSzPts val="1400"/>
              <a:buChar char="●"/>
              <a:defRPr/>
            </a:lvl4pPr>
            <a:lvl5pPr marL="2286000" lvl="4" indent="-317500">
              <a:spcBef>
                <a:spcPts val="1000"/>
              </a:spcBef>
              <a:spcAft>
                <a:spcPts val="0"/>
              </a:spcAft>
              <a:buSzPts val="1400"/>
              <a:buChar char="○"/>
              <a:defRPr/>
            </a:lvl5pPr>
            <a:lvl6pPr marL="2743200" lvl="5" indent="-317500">
              <a:spcBef>
                <a:spcPts val="1000"/>
              </a:spcBef>
              <a:spcAft>
                <a:spcPts val="0"/>
              </a:spcAft>
              <a:buSzPts val="1400"/>
              <a:buChar char="■"/>
              <a:defRPr/>
            </a:lvl6pPr>
            <a:lvl7pPr marL="3200400" lvl="6" indent="-317500">
              <a:spcBef>
                <a:spcPts val="1000"/>
              </a:spcBef>
              <a:spcAft>
                <a:spcPts val="0"/>
              </a:spcAft>
              <a:buSzPts val="1400"/>
              <a:buChar char="●"/>
              <a:defRPr/>
            </a:lvl7pPr>
            <a:lvl8pPr marL="3657600" lvl="7" indent="-317500">
              <a:spcBef>
                <a:spcPts val="1000"/>
              </a:spcBef>
              <a:spcAft>
                <a:spcPts val="0"/>
              </a:spcAft>
              <a:buSzPts val="1400"/>
              <a:buChar char="○"/>
              <a:defRPr/>
            </a:lvl8pPr>
            <a:lvl9pPr marL="4114800" lvl="8" indent="-317500">
              <a:spcBef>
                <a:spcPts val="1000"/>
              </a:spcBef>
              <a:spcAft>
                <a:spcPts val="1000"/>
              </a:spcAft>
              <a:buSzPts val="1400"/>
              <a:buChar char="■"/>
              <a:defRPr/>
            </a:lvl9pPr>
          </a:lstStyle>
          <a:p>
            <a:pPr lvl="0"/>
            <a:r>
              <a:rPr lang="en-US"/>
              <a:t>Click to edit Master text styles</a:t>
            </a: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4990636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lank No Footer">
    <p:spTree>
      <p:nvGrpSpPr>
        <p:cNvPr id="1" name=""/>
        <p:cNvGrpSpPr/>
        <p:nvPr/>
      </p:nvGrpSpPr>
      <p:grpSpPr>
        <a:xfrm>
          <a:off x="0" y="0"/>
          <a:ext cx="0" cy="0"/>
          <a:chOff x="0" y="0"/>
          <a:chExt cx="0" cy="0"/>
        </a:xfrm>
      </p:grpSpPr>
      <p:sp>
        <p:nvSpPr>
          <p:cNvPr id="3" name="Rectangle 2"/>
          <p:cNvSpPr/>
          <p:nvPr/>
        </p:nvSpPr>
        <p:spPr>
          <a:xfrm>
            <a:off x="0" y="1"/>
            <a:ext cx="79375" cy="5143500"/>
          </a:xfrm>
          <a:prstGeom prst="rect">
            <a:avLst/>
          </a:prstGeom>
          <a:solidFill>
            <a:srgbClr val="AF282C">
              <a:alpha val="80000"/>
            </a:srgb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eaLnBrk="1" fontAlgn="auto" hangingPunct="1">
              <a:spcBef>
                <a:spcPts val="0"/>
              </a:spcBef>
              <a:spcAft>
                <a:spcPts val="0"/>
              </a:spcAft>
              <a:defRPr/>
            </a:pPr>
            <a:endParaRPr lang="en-US" sz="2880"/>
          </a:p>
        </p:txBody>
      </p:sp>
    </p:spTree>
    <p:extLst>
      <p:ext uri="{BB962C8B-B14F-4D97-AF65-F5344CB8AC3E}">
        <p14:creationId xmlns:p14="http://schemas.microsoft.com/office/powerpoint/2010/main" val="9529738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Slide">
    <p:bg>
      <p:bgPr>
        <a:gradFill>
          <a:gsLst>
            <a:gs pos="60000">
              <a:schemeClr val="tx1">
                <a:lumMod val="80000"/>
                <a:lumOff val="20000"/>
              </a:schemeClr>
            </a:gs>
            <a:gs pos="100000">
              <a:srgbClr val="1E1E1E"/>
            </a:gs>
          </a:gsLst>
          <a:path path="circle">
            <a:fillToRect l="50000" t="50000" r="50000" b="50000"/>
          </a:path>
        </a:gradFill>
        <a:effectLst/>
      </p:bgPr>
    </p:bg>
    <p:spTree>
      <p:nvGrpSpPr>
        <p:cNvPr id="1" name=""/>
        <p:cNvGrpSpPr/>
        <p:nvPr/>
      </p:nvGrpSpPr>
      <p:grpSpPr>
        <a:xfrm>
          <a:off x="0" y="0"/>
          <a:ext cx="0" cy="0"/>
          <a:chOff x="0" y="0"/>
          <a:chExt cx="0" cy="0"/>
        </a:xfrm>
      </p:grpSpPr>
      <p:pic>
        <p:nvPicPr>
          <p:cNvPr id="18" name="Picture 3" descr="U Health_horizontal_white.eps"/>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00063" y="4793393"/>
            <a:ext cx="974328" cy="2557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Placeholder 8"/>
          <p:cNvSpPr>
            <a:spLocks noGrp="1"/>
          </p:cNvSpPr>
          <p:nvPr>
            <p:ph type="body" sz="quarter" idx="10" hasCustomPrompt="1"/>
          </p:nvPr>
        </p:nvSpPr>
        <p:spPr>
          <a:xfrm>
            <a:off x="563789" y="2165945"/>
            <a:ext cx="8024813" cy="857250"/>
          </a:xfrm>
          <a:prstGeom prst="rect">
            <a:avLst/>
          </a:prstGeom>
        </p:spPr>
        <p:txBody>
          <a:bodyPr/>
          <a:lstStyle>
            <a:lvl1pPr marL="0" indent="0">
              <a:buNone/>
              <a:defRPr>
                <a:solidFill>
                  <a:schemeClr val="bg1"/>
                </a:solidFill>
              </a:defRPr>
            </a:lvl1pPr>
          </a:lstStyle>
          <a:p>
            <a:pPr lvl="0"/>
            <a:r>
              <a:rPr lang="en-US" dirty="0"/>
              <a:t>"Click to edit Master text styles”</a:t>
            </a:r>
          </a:p>
        </p:txBody>
      </p:sp>
      <p:sp>
        <p:nvSpPr>
          <p:cNvPr id="11" name="Text Placeholder 10"/>
          <p:cNvSpPr>
            <a:spLocks noGrp="1"/>
          </p:cNvSpPr>
          <p:nvPr>
            <p:ph type="body" sz="quarter" idx="11" hasCustomPrompt="1"/>
          </p:nvPr>
        </p:nvSpPr>
        <p:spPr>
          <a:xfrm>
            <a:off x="4575969" y="3191868"/>
            <a:ext cx="4012406" cy="229195"/>
          </a:xfrm>
          <a:prstGeom prst="rect">
            <a:avLst/>
          </a:prstGeom>
        </p:spPr>
        <p:txBody>
          <a:bodyPr>
            <a:normAutofit/>
          </a:bodyPr>
          <a:lstStyle>
            <a:lvl1pPr marL="0" indent="0" algn="r">
              <a:buNone/>
              <a:defRPr sz="1125" b="0" i="1">
                <a:solidFill>
                  <a:schemeClr val="bg1"/>
                </a:solidFill>
                <a:latin typeface="Century Gothic" charset="0"/>
                <a:ea typeface="Century Gothic" charset="0"/>
                <a:cs typeface="Century Gothic" charset="0"/>
              </a:defRPr>
            </a:lvl1pPr>
          </a:lstStyle>
          <a:p>
            <a:pPr lvl="0"/>
            <a:r>
              <a:rPr lang="en-US" dirty="0"/>
              <a:t>CLICK TO EDIT MASTER TEXT STYLES</a:t>
            </a:r>
          </a:p>
        </p:txBody>
      </p:sp>
      <p:sp>
        <p:nvSpPr>
          <p:cNvPr id="10" name="TextBox 9"/>
          <p:cNvSpPr txBox="1"/>
          <p:nvPr/>
        </p:nvSpPr>
        <p:spPr>
          <a:xfrm>
            <a:off x="7869040" y="4921250"/>
            <a:ext cx="2231429" cy="207749"/>
          </a:xfrm>
          <a:prstGeom prst="rect">
            <a:avLst/>
          </a:prstGeom>
          <a:noFill/>
        </p:spPr>
        <p:txBody>
          <a:bodyPr>
            <a:spAutoFit/>
          </a:bodyPr>
          <a:lstStyle/>
          <a:p>
            <a:pPr eaLnBrk="1" hangingPunct="1">
              <a:defRPr/>
            </a:pPr>
            <a:r>
              <a:rPr lang="en-US" sz="750" b="1" spc="188" dirty="0">
                <a:solidFill>
                  <a:schemeClr val="bg1"/>
                </a:solidFill>
                <a:latin typeface="Century Gothic" charset="0"/>
                <a:ea typeface="Century Gothic" charset="0"/>
                <a:cs typeface="Century Gothic" charset="0"/>
              </a:rPr>
              <a:t>CONFIDENTIAL</a:t>
            </a:r>
          </a:p>
        </p:txBody>
      </p:sp>
      <p:sp>
        <p:nvSpPr>
          <p:cNvPr id="12" name="Text Placeholder 17"/>
          <p:cNvSpPr>
            <a:spLocks noGrp="1"/>
          </p:cNvSpPr>
          <p:nvPr>
            <p:ph type="body" sz="quarter" idx="12" hasCustomPrompt="1"/>
          </p:nvPr>
        </p:nvSpPr>
        <p:spPr>
          <a:xfrm>
            <a:off x="1620477" y="4916828"/>
            <a:ext cx="744471" cy="190500"/>
          </a:xfrm>
          <a:prstGeom prst="rect">
            <a:avLst/>
          </a:prstGeom>
        </p:spPr>
        <p:txBody>
          <a:bodyPr/>
          <a:lstStyle>
            <a:lvl1pPr marL="0" indent="0">
              <a:buNone/>
              <a:defRPr sz="750" b="1" i="0" spc="125" baseline="0">
                <a:solidFill>
                  <a:schemeClr val="bg1"/>
                </a:solidFill>
              </a:defRPr>
            </a:lvl1pPr>
          </a:lstStyle>
          <a:p>
            <a:pPr lvl="0"/>
            <a:r>
              <a:rPr lang="en-US" dirty="0"/>
              <a:t>@HANDLE</a:t>
            </a:r>
          </a:p>
        </p:txBody>
      </p:sp>
      <p:sp>
        <p:nvSpPr>
          <p:cNvPr id="13" name="Text Placeholder 17"/>
          <p:cNvSpPr>
            <a:spLocks noGrp="1"/>
          </p:cNvSpPr>
          <p:nvPr>
            <p:ph type="body" sz="quarter" idx="13" hasCustomPrompt="1"/>
          </p:nvPr>
        </p:nvSpPr>
        <p:spPr>
          <a:xfrm>
            <a:off x="2589753" y="4916828"/>
            <a:ext cx="744471" cy="190500"/>
          </a:xfrm>
          <a:prstGeom prst="rect">
            <a:avLst/>
          </a:prstGeom>
        </p:spPr>
        <p:txBody>
          <a:bodyPr/>
          <a:lstStyle>
            <a:lvl1pPr marL="0" indent="0">
              <a:buNone/>
              <a:defRPr sz="750" b="1" i="0" spc="125" baseline="0">
                <a:solidFill>
                  <a:schemeClr val="bg1"/>
                </a:solidFill>
              </a:defRPr>
            </a:lvl1pPr>
          </a:lstStyle>
          <a:p>
            <a:pPr lvl="0"/>
            <a:r>
              <a:rPr lang="en-US" dirty="0"/>
              <a:t>HASHTAG</a:t>
            </a:r>
          </a:p>
        </p:txBody>
      </p:sp>
      <p:sp>
        <p:nvSpPr>
          <p:cNvPr id="14" name="Text Placeholder 17"/>
          <p:cNvSpPr>
            <a:spLocks noGrp="1"/>
          </p:cNvSpPr>
          <p:nvPr>
            <p:ph type="body" sz="quarter" idx="14" hasCustomPrompt="1"/>
          </p:nvPr>
        </p:nvSpPr>
        <p:spPr>
          <a:xfrm>
            <a:off x="3559030" y="4916828"/>
            <a:ext cx="744471" cy="190500"/>
          </a:xfrm>
          <a:prstGeom prst="rect">
            <a:avLst/>
          </a:prstGeom>
        </p:spPr>
        <p:txBody>
          <a:bodyPr/>
          <a:lstStyle>
            <a:lvl1pPr marL="0" indent="0">
              <a:buNone/>
              <a:defRPr sz="750" b="1" i="0" spc="125" baseline="0">
                <a:solidFill>
                  <a:schemeClr val="bg1"/>
                </a:solidFill>
              </a:defRPr>
            </a:lvl1pPr>
          </a:lstStyle>
          <a:p>
            <a:pPr lvl="0"/>
            <a:r>
              <a:rPr lang="en-US" dirty="0"/>
              <a:t>MISC</a:t>
            </a:r>
          </a:p>
        </p:txBody>
      </p:sp>
      <p:cxnSp>
        <p:nvCxnSpPr>
          <p:cNvPr id="15" name="Straight Connector 14"/>
          <p:cNvCxnSpPr/>
          <p:nvPr/>
        </p:nvCxnSpPr>
        <p:spPr>
          <a:xfrm>
            <a:off x="1610321" y="4910336"/>
            <a:ext cx="7954367" cy="0"/>
          </a:xfrm>
          <a:prstGeom prst="line">
            <a:avLst/>
          </a:prstGeom>
          <a:ln w="12700" cmpd="sng">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19" name="Rectangle 18"/>
          <p:cNvSpPr/>
          <p:nvPr/>
        </p:nvSpPr>
        <p:spPr>
          <a:xfrm>
            <a:off x="0" y="1"/>
            <a:ext cx="79375" cy="5143500"/>
          </a:xfrm>
          <a:prstGeom prst="rect">
            <a:avLst/>
          </a:prstGeom>
          <a:solidFill>
            <a:srgbClr val="AF282C">
              <a:alpha val="80000"/>
            </a:srgb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eaLnBrk="1" fontAlgn="auto" hangingPunct="1">
              <a:spcBef>
                <a:spcPts val="0"/>
              </a:spcBef>
              <a:spcAft>
                <a:spcPts val="0"/>
              </a:spcAft>
              <a:defRPr/>
            </a:pPr>
            <a:endParaRPr lang="en-US" sz="2880"/>
          </a:p>
        </p:txBody>
      </p:sp>
      <p:sp>
        <p:nvSpPr>
          <p:cNvPr id="20" name="Text Placeholder 16"/>
          <p:cNvSpPr>
            <a:spLocks noGrp="1"/>
          </p:cNvSpPr>
          <p:nvPr>
            <p:ph type="body" sz="quarter" idx="15" hasCustomPrompt="1"/>
          </p:nvPr>
        </p:nvSpPr>
        <p:spPr>
          <a:xfrm>
            <a:off x="4303501" y="4679156"/>
            <a:ext cx="4840500" cy="231180"/>
          </a:xfrm>
          <a:prstGeom prst="rect">
            <a:avLst/>
          </a:prstGeom>
        </p:spPr>
        <p:txBody>
          <a:bodyPr/>
          <a:lstStyle>
            <a:lvl1pPr marL="0" indent="0">
              <a:buNone/>
              <a:defRPr sz="750" baseline="0">
                <a:solidFill>
                  <a:schemeClr val="bg1"/>
                </a:solidFill>
              </a:defRPr>
            </a:lvl1pPr>
          </a:lstStyle>
          <a:p>
            <a:pPr lvl="0"/>
            <a:r>
              <a:rPr lang="en-US" dirty="0"/>
              <a:t>Source:</a:t>
            </a:r>
          </a:p>
        </p:txBody>
      </p:sp>
    </p:spTree>
    <p:extLst>
      <p:ext uri="{BB962C8B-B14F-4D97-AF65-F5344CB8AC3E}">
        <p14:creationId xmlns:p14="http://schemas.microsoft.com/office/powerpoint/2010/main" val="33730757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1" name="Google Shape;31;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ctr" anchorCtr="0">
            <a:normAutofit/>
          </a:bodyPr>
          <a:lstStyle>
            <a:lvl1pPr marL="457200" lvl="0" indent="-304800">
              <a:spcBef>
                <a:spcPts val="0"/>
              </a:spcBef>
              <a:spcAft>
                <a:spcPts val="0"/>
              </a:spcAft>
              <a:buSzPts val="1200"/>
              <a:buChar char="●"/>
              <a:defRPr sz="1200"/>
            </a:lvl1pPr>
            <a:lvl2pPr marL="914400" lvl="1" indent="-304800">
              <a:spcBef>
                <a:spcPts val="1000"/>
              </a:spcBef>
              <a:spcAft>
                <a:spcPts val="0"/>
              </a:spcAft>
              <a:buSzPts val="1200"/>
              <a:buChar char="○"/>
              <a:defRPr sz="1200"/>
            </a:lvl2pPr>
            <a:lvl3pPr marL="1371600" lvl="2" indent="-304800">
              <a:spcBef>
                <a:spcPts val="1000"/>
              </a:spcBef>
              <a:spcAft>
                <a:spcPts val="0"/>
              </a:spcAft>
              <a:buSzPts val="1200"/>
              <a:buChar char="■"/>
              <a:defRPr sz="1200"/>
            </a:lvl3pPr>
            <a:lvl4pPr marL="1828800" lvl="3" indent="-304800">
              <a:spcBef>
                <a:spcPts val="1000"/>
              </a:spcBef>
              <a:spcAft>
                <a:spcPts val="0"/>
              </a:spcAft>
              <a:buSzPts val="1200"/>
              <a:buChar char="●"/>
              <a:defRPr sz="1200"/>
            </a:lvl4pPr>
            <a:lvl5pPr marL="2286000" lvl="4" indent="-304800">
              <a:spcBef>
                <a:spcPts val="1000"/>
              </a:spcBef>
              <a:spcAft>
                <a:spcPts val="0"/>
              </a:spcAft>
              <a:buSzPts val="1200"/>
              <a:buChar char="○"/>
              <a:defRPr sz="1200"/>
            </a:lvl5pPr>
            <a:lvl6pPr marL="2743200" lvl="5" indent="-304800">
              <a:spcBef>
                <a:spcPts val="1000"/>
              </a:spcBef>
              <a:spcAft>
                <a:spcPts val="0"/>
              </a:spcAft>
              <a:buSzPts val="1200"/>
              <a:buChar char="■"/>
              <a:defRPr sz="1200"/>
            </a:lvl6pPr>
            <a:lvl7pPr marL="3200400" lvl="6" indent="-304800">
              <a:spcBef>
                <a:spcPts val="1000"/>
              </a:spcBef>
              <a:spcAft>
                <a:spcPts val="0"/>
              </a:spcAft>
              <a:buSzPts val="1200"/>
              <a:buChar char="●"/>
              <a:defRPr sz="1200"/>
            </a:lvl7pPr>
            <a:lvl8pPr marL="3657600" lvl="7" indent="-304800">
              <a:spcBef>
                <a:spcPts val="1000"/>
              </a:spcBef>
              <a:spcAft>
                <a:spcPts val="0"/>
              </a:spcAft>
              <a:buSzPts val="1200"/>
              <a:buChar char="○"/>
              <a:defRPr sz="1200"/>
            </a:lvl8pPr>
            <a:lvl9pPr marL="4114800" lvl="8" indent="-304800">
              <a:spcBef>
                <a:spcPts val="1000"/>
              </a:spcBef>
              <a:spcAft>
                <a:spcPts val="100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2" name="TextBox 1">
            <a:extLst>
              <a:ext uri="{FF2B5EF4-FFF2-40B4-BE49-F238E27FC236}">
                <a16:creationId xmlns:a16="http://schemas.microsoft.com/office/drawing/2014/main" id="{042D0071-7221-3997-4A17-E95FF3B9A88F}"/>
              </a:ext>
            </a:extLst>
          </p:cNvPr>
          <p:cNvSpPr txBox="1"/>
          <p:nvPr userDrawn="1"/>
        </p:nvSpPr>
        <p:spPr>
          <a:xfrm>
            <a:off x="122842" y="4795207"/>
            <a:ext cx="1994457" cy="261610"/>
          </a:xfrm>
          <a:prstGeom prst="rect">
            <a:avLst/>
          </a:prstGeom>
          <a:noFill/>
        </p:spPr>
        <p:txBody>
          <a:bodyPr wrap="none" rtlCol="0">
            <a:spAutoFit/>
          </a:bodyPr>
          <a:lstStyle/>
          <a:p>
            <a:r>
              <a:rPr lang="en-US" sz="1100" b="1" dirty="0">
                <a:solidFill>
                  <a:schemeClr val="bg1">
                    <a:lumMod val="65000"/>
                  </a:schemeClr>
                </a:solidFill>
              </a:rPr>
              <a:t>george.vegayon@utah.edu</a:t>
            </a:r>
          </a:p>
        </p:txBody>
      </p:sp>
    </p:spTree>
    <p:extLst>
      <p:ext uri="{BB962C8B-B14F-4D97-AF65-F5344CB8AC3E}">
        <p14:creationId xmlns:p14="http://schemas.microsoft.com/office/powerpoint/2010/main" val="402964520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9" name="Google Shape;19;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1000"/>
              </a:spcBef>
              <a:spcAft>
                <a:spcPts val="0"/>
              </a:spcAft>
              <a:buSzPts val="1400"/>
              <a:buChar char="○"/>
              <a:defRPr/>
            </a:lvl2pPr>
            <a:lvl3pPr marL="1371600" lvl="2" indent="-317500">
              <a:spcBef>
                <a:spcPts val="1000"/>
              </a:spcBef>
              <a:spcAft>
                <a:spcPts val="0"/>
              </a:spcAft>
              <a:buSzPts val="1400"/>
              <a:buChar char="■"/>
              <a:defRPr/>
            </a:lvl3pPr>
            <a:lvl4pPr marL="1828800" lvl="3" indent="-317500">
              <a:spcBef>
                <a:spcPts val="1000"/>
              </a:spcBef>
              <a:spcAft>
                <a:spcPts val="0"/>
              </a:spcAft>
              <a:buSzPts val="1400"/>
              <a:buChar char="●"/>
              <a:defRPr/>
            </a:lvl4pPr>
            <a:lvl5pPr marL="2286000" lvl="4" indent="-317500">
              <a:spcBef>
                <a:spcPts val="1000"/>
              </a:spcBef>
              <a:spcAft>
                <a:spcPts val="0"/>
              </a:spcAft>
              <a:buSzPts val="1400"/>
              <a:buChar char="○"/>
              <a:defRPr/>
            </a:lvl5pPr>
            <a:lvl6pPr marL="2743200" lvl="5" indent="-317500">
              <a:spcBef>
                <a:spcPts val="1000"/>
              </a:spcBef>
              <a:spcAft>
                <a:spcPts val="0"/>
              </a:spcAft>
              <a:buSzPts val="1400"/>
              <a:buChar char="■"/>
              <a:defRPr/>
            </a:lvl6pPr>
            <a:lvl7pPr marL="3200400" lvl="6" indent="-317500">
              <a:spcBef>
                <a:spcPts val="1000"/>
              </a:spcBef>
              <a:spcAft>
                <a:spcPts val="0"/>
              </a:spcAft>
              <a:buSzPts val="1400"/>
              <a:buChar char="●"/>
              <a:defRPr/>
            </a:lvl7pPr>
            <a:lvl8pPr marL="3657600" lvl="7" indent="-317500">
              <a:spcBef>
                <a:spcPts val="1000"/>
              </a:spcBef>
              <a:spcAft>
                <a:spcPts val="0"/>
              </a:spcAft>
              <a:buSzPts val="1400"/>
              <a:buChar char="○"/>
              <a:defRPr/>
            </a:lvl8pPr>
            <a:lvl9pPr marL="4114800" lvl="8" indent="-317500">
              <a:spcBef>
                <a:spcPts val="1000"/>
              </a:spcBef>
              <a:spcAft>
                <a:spcPts val="1000"/>
              </a:spcAft>
              <a:buSzPts val="1400"/>
              <a:buChar char="■"/>
              <a:defRPr/>
            </a:lvl9pPr>
          </a:lstStyle>
          <a:p>
            <a:endParaRPr/>
          </a:p>
        </p:txBody>
      </p:sp>
      <p:sp>
        <p:nvSpPr>
          <p:cNvPr id="20" name="Google Shape;20;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2" name="TextBox 1">
            <a:extLst>
              <a:ext uri="{FF2B5EF4-FFF2-40B4-BE49-F238E27FC236}">
                <a16:creationId xmlns:a16="http://schemas.microsoft.com/office/drawing/2014/main" id="{78002E42-7DC3-6C50-DEC9-FEEF01BCFC45}"/>
              </a:ext>
            </a:extLst>
          </p:cNvPr>
          <p:cNvSpPr txBox="1"/>
          <p:nvPr userDrawn="1"/>
        </p:nvSpPr>
        <p:spPr>
          <a:xfrm>
            <a:off x="122842" y="4795207"/>
            <a:ext cx="1994457" cy="261610"/>
          </a:xfrm>
          <a:prstGeom prst="rect">
            <a:avLst/>
          </a:prstGeom>
          <a:noFill/>
        </p:spPr>
        <p:txBody>
          <a:bodyPr wrap="none" rtlCol="0">
            <a:spAutoFit/>
          </a:bodyPr>
          <a:lstStyle/>
          <a:p>
            <a:r>
              <a:rPr lang="en-US" sz="1100" b="1" dirty="0">
                <a:solidFill>
                  <a:schemeClr val="bg1">
                    <a:lumMod val="65000"/>
                  </a:schemeClr>
                </a:solidFill>
              </a:rPr>
              <a:t>george.vegayon@utah.edu</a:t>
            </a:r>
          </a:p>
        </p:txBody>
      </p:sp>
    </p:spTree>
    <p:extLst>
      <p:ext uri="{BB962C8B-B14F-4D97-AF65-F5344CB8AC3E}">
        <p14:creationId xmlns:p14="http://schemas.microsoft.com/office/powerpoint/2010/main" val="3716011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ext column and figure to the right">
  <p:cSld name="text column and figure to the right">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311700" y="555600"/>
            <a:ext cx="3941100" cy="755700"/>
          </a:xfrm>
          <a:prstGeom prst="rect">
            <a:avLst/>
          </a:prstGeom>
        </p:spPr>
        <p:txBody>
          <a:bodyPr spcFirstLastPara="1" wrap="square" lIns="91425" tIns="91425" rIns="91425" bIns="91425" anchor="t" anchorCtr="0">
            <a:normAutofit/>
          </a:bodyPr>
          <a:lstStyle>
            <a:lvl1pPr lvl="0" rtl="0">
              <a:spcBef>
                <a:spcPts val="0"/>
              </a:spcBef>
              <a:spcAft>
                <a:spcPts val="0"/>
              </a:spcAft>
              <a:buSzPts val="2300"/>
              <a:buNone/>
              <a:defRPr sz="2300"/>
            </a:lvl1pPr>
            <a:lvl2pPr lvl="1" rtl="0">
              <a:spcBef>
                <a:spcPts val="0"/>
              </a:spcBef>
              <a:spcAft>
                <a:spcPts val="0"/>
              </a:spcAft>
              <a:buSzPts val="2300"/>
              <a:buNone/>
              <a:defRPr sz="2300"/>
            </a:lvl2pPr>
            <a:lvl3pPr lvl="2" rtl="0">
              <a:spcBef>
                <a:spcPts val="0"/>
              </a:spcBef>
              <a:spcAft>
                <a:spcPts val="0"/>
              </a:spcAft>
              <a:buSzPts val="2300"/>
              <a:buNone/>
              <a:defRPr sz="2300"/>
            </a:lvl3pPr>
            <a:lvl4pPr lvl="3" rtl="0">
              <a:spcBef>
                <a:spcPts val="0"/>
              </a:spcBef>
              <a:spcAft>
                <a:spcPts val="0"/>
              </a:spcAft>
              <a:buSzPts val="2300"/>
              <a:buNone/>
              <a:defRPr sz="2300"/>
            </a:lvl4pPr>
            <a:lvl5pPr lvl="4" rtl="0">
              <a:spcBef>
                <a:spcPts val="0"/>
              </a:spcBef>
              <a:spcAft>
                <a:spcPts val="0"/>
              </a:spcAft>
              <a:buSzPts val="2300"/>
              <a:buNone/>
              <a:defRPr sz="2300"/>
            </a:lvl5pPr>
            <a:lvl6pPr lvl="5" rtl="0">
              <a:spcBef>
                <a:spcPts val="0"/>
              </a:spcBef>
              <a:spcAft>
                <a:spcPts val="0"/>
              </a:spcAft>
              <a:buSzPts val="2300"/>
              <a:buNone/>
              <a:defRPr sz="2300"/>
            </a:lvl6pPr>
            <a:lvl7pPr lvl="6" rtl="0">
              <a:spcBef>
                <a:spcPts val="0"/>
              </a:spcBef>
              <a:spcAft>
                <a:spcPts val="0"/>
              </a:spcAft>
              <a:buSzPts val="2300"/>
              <a:buNone/>
              <a:defRPr sz="2300"/>
            </a:lvl7pPr>
            <a:lvl8pPr lvl="7" rtl="0">
              <a:spcBef>
                <a:spcPts val="0"/>
              </a:spcBef>
              <a:spcAft>
                <a:spcPts val="0"/>
              </a:spcAft>
              <a:buSzPts val="2300"/>
              <a:buNone/>
              <a:defRPr sz="2300"/>
            </a:lvl8pPr>
            <a:lvl9pPr lvl="8" rtl="0">
              <a:spcBef>
                <a:spcPts val="0"/>
              </a:spcBef>
              <a:spcAft>
                <a:spcPts val="0"/>
              </a:spcAft>
              <a:buSzPts val="2300"/>
              <a:buNone/>
              <a:defRPr sz="2300"/>
            </a:lvl9pPr>
          </a:lstStyle>
          <a:p>
            <a:endParaRPr/>
          </a:p>
        </p:txBody>
      </p:sp>
      <p:sp>
        <p:nvSpPr>
          <p:cNvPr id="35" name="Google Shape;35;p8"/>
          <p:cNvSpPr txBox="1">
            <a:spLocks noGrp="1"/>
          </p:cNvSpPr>
          <p:nvPr>
            <p:ph type="body" idx="1"/>
          </p:nvPr>
        </p:nvSpPr>
        <p:spPr>
          <a:xfrm>
            <a:off x="311700" y="1389600"/>
            <a:ext cx="4012200" cy="3179400"/>
          </a:xfrm>
          <a:prstGeom prst="rect">
            <a:avLst/>
          </a:prstGeom>
        </p:spPr>
        <p:txBody>
          <a:bodyPr spcFirstLastPara="1" wrap="square" lIns="91425" tIns="91425" rIns="91425" bIns="91425" anchor="ctr" anchorCtr="0">
            <a:normAutofit/>
          </a:bodyPr>
          <a:lstStyle>
            <a:lvl1pPr marL="457200" lvl="0" indent="-304800" rtl="0">
              <a:spcBef>
                <a:spcPts val="0"/>
              </a:spcBef>
              <a:spcAft>
                <a:spcPts val="0"/>
              </a:spcAft>
              <a:buSzPts val="1200"/>
              <a:buChar char="●"/>
              <a:defRPr sz="1200"/>
            </a:lvl1pPr>
            <a:lvl2pPr marL="914400" lvl="1" indent="-304800" rtl="0">
              <a:spcBef>
                <a:spcPts val="1000"/>
              </a:spcBef>
              <a:spcAft>
                <a:spcPts val="0"/>
              </a:spcAft>
              <a:buSzPts val="1200"/>
              <a:buChar char="○"/>
              <a:defRPr sz="1200"/>
            </a:lvl2pPr>
            <a:lvl3pPr marL="1371600" lvl="2" indent="-304800" rtl="0">
              <a:spcBef>
                <a:spcPts val="1000"/>
              </a:spcBef>
              <a:spcAft>
                <a:spcPts val="0"/>
              </a:spcAft>
              <a:buSzPts val="1200"/>
              <a:buChar char="■"/>
              <a:defRPr sz="1200"/>
            </a:lvl3pPr>
            <a:lvl4pPr marL="1828800" lvl="3" indent="-304800" rtl="0">
              <a:spcBef>
                <a:spcPts val="1000"/>
              </a:spcBef>
              <a:spcAft>
                <a:spcPts val="0"/>
              </a:spcAft>
              <a:buSzPts val="1200"/>
              <a:buChar char="●"/>
              <a:defRPr sz="1200"/>
            </a:lvl4pPr>
            <a:lvl5pPr marL="2286000" lvl="4" indent="-304800" rtl="0">
              <a:spcBef>
                <a:spcPts val="1000"/>
              </a:spcBef>
              <a:spcAft>
                <a:spcPts val="0"/>
              </a:spcAft>
              <a:buSzPts val="1200"/>
              <a:buChar char="○"/>
              <a:defRPr sz="1200"/>
            </a:lvl5pPr>
            <a:lvl6pPr marL="2743200" lvl="5" indent="-304800" rtl="0">
              <a:spcBef>
                <a:spcPts val="1000"/>
              </a:spcBef>
              <a:spcAft>
                <a:spcPts val="0"/>
              </a:spcAft>
              <a:buSzPts val="1200"/>
              <a:buChar char="■"/>
              <a:defRPr sz="1200"/>
            </a:lvl6pPr>
            <a:lvl7pPr marL="3200400" lvl="6" indent="-304800" rtl="0">
              <a:spcBef>
                <a:spcPts val="1000"/>
              </a:spcBef>
              <a:spcAft>
                <a:spcPts val="0"/>
              </a:spcAft>
              <a:buSzPts val="1200"/>
              <a:buChar char="●"/>
              <a:defRPr sz="1200"/>
            </a:lvl7pPr>
            <a:lvl8pPr marL="3657600" lvl="7" indent="-304800" rtl="0">
              <a:spcBef>
                <a:spcPts val="1000"/>
              </a:spcBef>
              <a:spcAft>
                <a:spcPts val="0"/>
              </a:spcAft>
              <a:buSzPts val="1200"/>
              <a:buChar char="○"/>
              <a:defRPr sz="1200"/>
            </a:lvl8pPr>
            <a:lvl9pPr marL="4114800" lvl="8" indent="-304800" rtl="0">
              <a:spcBef>
                <a:spcPts val="1000"/>
              </a:spcBef>
              <a:spcAft>
                <a:spcPts val="1000"/>
              </a:spcAft>
              <a:buSzPts val="1200"/>
              <a:buChar char="■"/>
              <a:defRPr sz="1200"/>
            </a:lvl9pPr>
          </a:lstStyle>
          <a:p>
            <a:endParaRPr/>
          </a:p>
        </p:txBody>
      </p:sp>
      <p:sp>
        <p:nvSpPr>
          <p:cNvPr id="36" name="Google Shape;36;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37" name="Google Shape;37;p8"/>
          <p:cNvSpPr>
            <a:spLocks noGrp="1"/>
          </p:cNvSpPr>
          <p:nvPr>
            <p:ph type="pic" idx="2"/>
          </p:nvPr>
        </p:nvSpPr>
        <p:spPr>
          <a:xfrm>
            <a:off x="4460300" y="446825"/>
            <a:ext cx="4428300" cy="4216500"/>
          </a:xfrm>
          <a:prstGeom prst="rect">
            <a:avLst/>
          </a:prstGeom>
          <a:noFill/>
          <a:ln>
            <a:noFill/>
          </a:ln>
        </p:spPr>
      </p:sp>
      <p:sp>
        <p:nvSpPr>
          <p:cNvPr id="2" name="TextBox 1">
            <a:extLst>
              <a:ext uri="{FF2B5EF4-FFF2-40B4-BE49-F238E27FC236}">
                <a16:creationId xmlns:a16="http://schemas.microsoft.com/office/drawing/2014/main" id="{2887FE4B-105A-E5F3-1C2E-F506BDD10978}"/>
              </a:ext>
            </a:extLst>
          </p:cNvPr>
          <p:cNvSpPr txBox="1"/>
          <p:nvPr userDrawn="1"/>
        </p:nvSpPr>
        <p:spPr>
          <a:xfrm>
            <a:off x="122842" y="4795207"/>
            <a:ext cx="1994457" cy="261610"/>
          </a:xfrm>
          <a:prstGeom prst="rect">
            <a:avLst/>
          </a:prstGeom>
          <a:noFill/>
        </p:spPr>
        <p:txBody>
          <a:bodyPr wrap="none" rtlCol="0">
            <a:spAutoFit/>
          </a:bodyPr>
          <a:lstStyle/>
          <a:p>
            <a:r>
              <a:rPr lang="en-US" sz="1100" b="1" dirty="0">
                <a:solidFill>
                  <a:schemeClr val="bg1">
                    <a:lumMod val="65000"/>
                  </a:schemeClr>
                </a:solidFill>
              </a:rPr>
              <a:t>george.vegayon@utah.edu</a:t>
            </a:r>
          </a:p>
        </p:txBody>
      </p:sp>
    </p:spTree>
    <p:extLst>
      <p:ext uri="{BB962C8B-B14F-4D97-AF65-F5344CB8AC3E}">
        <p14:creationId xmlns:p14="http://schemas.microsoft.com/office/powerpoint/2010/main" val="38162725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ext column and figure to the right 1">
  <p:cSld name="text column and figure to the right 1">
    <p:spTree>
      <p:nvGrpSpPr>
        <p:cNvPr id="1" name="Shape 38"/>
        <p:cNvGrpSpPr/>
        <p:nvPr/>
      </p:nvGrpSpPr>
      <p:grpSpPr>
        <a:xfrm>
          <a:off x="0" y="0"/>
          <a:ext cx="0" cy="0"/>
          <a:chOff x="0" y="0"/>
          <a:chExt cx="0" cy="0"/>
        </a:xfrm>
      </p:grpSpPr>
      <p:sp>
        <p:nvSpPr>
          <p:cNvPr id="39" name="Google Shape;39;p9"/>
          <p:cNvSpPr txBox="1">
            <a:spLocks noGrp="1"/>
          </p:cNvSpPr>
          <p:nvPr>
            <p:ph type="title"/>
          </p:nvPr>
        </p:nvSpPr>
        <p:spPr>
          <a:xfrm>
            <a:off x="4731300" y="555600"/>
            <a:ext cx="3941100" cy="755700"/>
          </a:xfrm>
          <a:prstGeom prst="rect">
            <a:avLst/>
          </a:prstGeom>
        </p:spPr>
        <p:txBody>
          <a:bodyPr spcFirstLastPara="1" wrap="square" lIns="91425" tIns="91425" rIns="91425" bIns="91425" anchor="t" anchorCtr="0">
            <a:normAutofit/>
          </a:bodyPr>
          <a:lstStyle>
            <a:lvl1pPr lvl="0" algn="r" rtl="0">
              <a:spcBef>
                <a:spcPts val="0"/>
              </a:spcBef>
              <a:spcAft>
                <a:spcPts val="0"/>
              </a:spcAft>
              <a:buSzPts val="2300"/>
              <a:buNone/>
              <a:defRPr sz="2300"/>
            </a:lvl1pPr>
            <a:lvl2pPr lvl="1" rtl="0">
              <a:spcBef>
                <a:spcPts val="0"/>
              </a:spcBef>
              <a:spcAft>
                <a:spcPts val="0"/>
              </a:spcAft>
              <a:buSzPts val="2300"/>
              <a:buNone/>
              <a:defRPr sz="2300"/>
            </a:lvl2pPr>
            <a:lvl3pPr lvl="2" rtl="0">
              <a:spcBef>
                <a:spcPts val="0"/>
              </a:spcBef>
              <a:spcAft>
                <a:spcPts val="0"/>
              </a:spcAft>
              <a:buSzPts val="2300"/>
              <a:buNone/>
              <a:defRPr sz="2300"/>
            </a:lvl3pPr>
            <a:lvl4pPr lvl="3" rtl="0">
              <a:spcBef>
                <a:spcPts val="0"/>
              </a:spcBef>
              <a:spcAft>
                <a:spcPts val="0"/>
              </a:spcAft>
              <a:buSzPts val="2300"/>
              <a:buNone/>
              <a:defRPr sz="2300"/>
            </a:lvl4pPr>
            <a:lvl5pPr lvl="4" rtl="0">
              <a:spcBef>
                <a:spcPts val="0"/>
              </a:spcBef>
              <a:spcAft>
                <a:spcPts val="0"/>
              </a:spcAft>
              <a:buSzPts val="2300"/>
              <a:buNone/>
              <a:defRPr sz="2300"/>
            </a:lvl5pPr>
            <a:lvl6pPr lvl="5" rtl="0">
              <a:spcBef>
                <a:spcPts val="0"/>
              </a:spcBef>
              <a:spcAft>
                <a:spcPts val="0"/>
              </a:spcAft>
              <a:buSzPts val="2300"/>
              <a:buNone/>
              <a:defRPr sz="2300"/>
            </a:lvl6pPr>
            <a:lvl7pPr lvl="6" rtl="0">
              <a:spcBef>
                <a:spcPts val="0"/>
              </a:spcBef>
              <a:spcAft>
                <a:spcPts val="0"/>
              </a:spcAft>
              <a:buSzPts val="2300"/>
              <a:buNone/>
              <a:defRPr sz="2300"/>
            </a:lvl7pPr>
            <a:lvl8pPr lvl="7" rtl="0">
              <a:spcBef>
                <a:spcPts val="0"/>
              </a:spcBef>
              <a:spcAft>
                <a:spcPts val="0"/>
              </a:spcAft>
              <a:buSzPts val="2300"/>
              <a:buNone/>
              <a:defRPr sz="2300"/>
            </a:lvl8pPr>
            <a:lvl9pPr lvl="8" rtl="0">
              <a:spcBef>
                <a:spcPts val="0"/>
              </a:spcBef>
              <a:spcAft>
                <a:spcPts val="0"/>
              </a:spcAft>
              <a:buSzPts val="2300"/>
              <a:buNone/>
              <a:defRPr sz="2300"/>
            </a:lvl9pPr>
          </a:lstStyle>
          <a:p>
            <a:endParaRPr/>
          </a:p>
        </p:txBody>
      </p:sp>
      <p:sp>
        <p:nvSpPr>
          <p:cNvPr id="40" name="Google Shape;40;p9"/>
          <p:cNvSpPr txBox="1">
            <a:spLocks noGrp="1"/>
          </p:cNvSpPr>
          <p:nvPr>
            <p:ph type="body" idx="1"/>
          </p:nvPr>
        </p:nvSpPr>
        <p:spPr>
          <a:xfrm>
            <a:off x="4731300" y="1389600"/>
            <a:ext cx="4012200" cy="3179400"/>
          </a:xfrm>
          <a:prstGeom prst="rect">
            <a:avLst/>
          </a:prstGeom>
        </p:spPr>
        <p:txBody>
          <a:bodyPr spcFirstLastPara="1" wrap="square" lIns="91425" tIns="91425" rIns="91425" bIns="91425" anchor="ctr" anchorCtr="0">
            <a:normAutofit/>
          </a:bodyPr>
          <a:lstStyle>
            <a:lvl1pPr marL="457200" lvl="0" indent="-304800" rtl="0">
              <a:spcBef>
                <a:spcPts val="0"/>
              </a:spcBef>
              <a:spcAft>
                <a:spcPts val="0"/>
              </a:spcAft>
              <a:buSzPts val="1200"/>
              <a:buChar char="●"/>
              <a:defRPr sz="1200"/>
            </a:lvl1pPr>
            <a:lvl2pPr marL="914400" lvl="1" indent="-304800" rtl="0">
              <a:spcBef>
                <a:spcPts val="1000"/>
              </a:spcBef>
              <a:spcAft>
                <a:spcPts val="0"/>
              </a:spcAft>
              <a:buSzPts val="1200"/>
              <a:buChar char="○"/>
              <a:defRPr sz="1200"/>
            </a:lvl2pPr>
            <a:lvl3pPr marL="1371600" lvl="2" indent="-304800" rtl="0">
              <a:spcBef>
                <a:spcPts val="1000"/>
              </a:spcBef>
              <a:spcAft>
                <a:spcPts val="0"/>
              </a:spcAft>
              <a:buSzPts val="1200"/>
              <a:buChar char="■"/>
              <a:defRPr sz="1200"/>
            </a:lvl3pPr>
            <a:lvl4pPr marL="1828800" lvl="3" indent="-304800" rtl="0">
              <a:spcBef>
                <a:spcPts val="1000"/>
              </a:spcBef>
              <a:spcAft>
                <a:spcPts val="0"/>
              </a:spcAft>
              <a:buSzPts val="1200"/>
              <a:buChar char="●"/>
              <a:defRPr sz="1200"/>
            </a:lvl4pPr>
            <a:lvl5pPr marL="2286000" lvl="4" indent="-304800" rtl="0">
              <a:spcBef>
                <a:spcPts val="1000"/>
              </a:spcBef>
              <a:spcAft>
                <a:spcPts val="0"/>
              </a:spcAft>
              <a:buSzPts val="1200"/>
              <a:buChar char="○"/>
              <a:defRPr sz="1200"/>
            </a:lvl5pPr>
            <a:lvl6pPr marL="2743200" lvl="5" indent="-304800" rtl="0">
              <a:spcBef>
                <a:spcPts val="1000"/>
              </a:spcBef>
              <a:spcAft>
                <a:spcPts val="0"/>
              </a:spcAft>
              <a:buSzPts val="1200"/>
              <a:buChar char="■"/>
              <a:defRPr sz="1200"/>
            </a:lvl6pPr>
            <a:lvl7pPr marL="3200400" lvl="6" indent="-304800" rtl="0">
              <a:spcBef>
                <a:spcPts val="1000"/>
              </a:spcBef>
              <a:spcAft>
                <a:spcPts val="0"/>
              </a:spcAft>
              <a:buSzPts val="1200"/>
              <a:buChar char="●"/>
              <a:defRPr sz="1200"/>
            </a:lvl7pPr>
            <a:lvl8pPr marL="3657600" lvl="7" indent="-304800" rtl="0">
              <a:spcBef>
                <a:spcPts val="1000"/>
              </a:spcBef>
              <a:spcAft>
                <a:spcPts val="0"/>
              </a:spcAft>
              <a:buSzPts val="1200"/>
              <a:buChar char="○"/>
              <a:defRPr sz="1200"/>
            </a:lvl8pPr>
            <a:lvl9pPr marL="4114800" lvl="8" indent="-304800" rtl="0">
              <a:spcBef>
                <a:spcPts val="1000"/>
              </a:spcBef>
              <a:spcAft>
                <a:spcPts val="1000"/>
              </a:spcAft>
              <a:buSzPts val="1200"/>
              <a:buChar char="■"/>
              <a:defRPr sz="1200"/>
            </a:lvl9pPr>
          </a:lstStyle>
          <a:p>
            <a:endParaRPr/>
          </a:p>
        </p:txBody>
      </p:sp>
      <p:sp>
        <p:nvSpPr>
          <p:cNvPr id="41" name="Google Shape;41;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42" name="Google Shape;42;p9"/>
          <p:cNvSpPr>
            <a:spLocks noGrp="1"/>
          </p:cNvSpPr>
          <p:nvPr>
            <p:ph type="pic" idx="2"/>
          </p:nvPr>
        </p:nvSpPr>
        <p:spPr>
          <a:xfrm>
            <a:off x="193100" y="446825"/>
            <a:ext cx="4428300" cy="4216500"/>
          </a:xfrm>
          <a:prstGeom prst="rect">
            <a:avLst/>
          </a:prstGeom>
          <a:noFill/>
          <a:ln>
            <a:noFill/>
          </a:ln>
        </p:spPr>
      </p:sp>
      <p:sp>
        <p:nvSpPr>
          <p:cNvPr id="2" name="TextBox 1">
            <a:extLst>
              <a:ext uri="{FF2B5EF4-FFF2-40B4-BE49-F238E27FC236}">
                <a16:creationId xmlns:a16="http://schemas.microsoft.com/office/drawing/2014/main" id="{F59A0135-93A0-0EE9-1732-6C5D34C91472}"/>
              </a:ext>
            </a:extLst>
          </p:cNvPr>
          <p:cNvSpPr txBox="1"/>
          <p:nvPr userDrawn="1"/>
        </p:nvSpPr>
        <p:spPr>
          <a:xfrm>
            <a:off x="122842" y="4795207"/>
            <a:ext cx="1994457" cy="261610"/>
          </a:xfrm>
          <a:prstGeom prst="rect">
            <a:avLst/>
          </a:prstGeom>
          <a:noFill/>
        </p:spPr>
        <p:txBody>
          <a:bodyPr wrap="none" rtlCol="0">
            <a:spAutoFit/>
          </a:bodyPr>
          <a:lstStyle/>
          <a:p>
            <a:r>
              <a:rPr lang="en-US" sz="1100" b="1" dirty="0">
                <a:solidFill>
                  <a:schemeClr val="bg1">
                    <a:lumMod val="65000"/>
                  </a:schemeClr>
                </a:solidFill>
              </a:rPr>
              <a:t>george.vegayon@utah.edu</a:t>
            </a:r>
          </a:p>
        </p:txBody>
      </p:sp>
    </p:spTree>
    <p:extLst>
      <p:ext uri="{BB962C8B-B14F-4D97-AF65-F5344CB8AC3E}">
        <p14:creationId xmlns:p14="http://schemas.microsoft.com/office/powerpoint/2010/main" val="34383526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3" name="Google Shape;23;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ctr" anchorCtr="0">
            <a:normAutofit/>
          </a:bodyPr>
          <a:lstStyle>
            <a:lvl1pPr marL="457200" lvl="0" indent="-317500">
              <a:spcBef>
                <a:spcPts val="0"/>
              </a:spcBef>
              <a:spcAft>
                <a:spcPts val="0"/>
              </a:spcAft>
              <a:buSzPts val="1400"/>
              <a:buChar char="●"/>
              <a:defRPr sz="1400"/>
            </a:lvl1pPr>
            <a:lvl2pPr marL="914400" lvl="1" indent="-304800">
              <a:spcBef>
                <a:spcPts val="1000"/>
              </a:spcBef>
              <a:spcAft>
                <a:spcPts val="0"/>
              </a:spcAft>
              <a:buSzPts val="1200"/>
              <a:buChar char="○"/>
              <a:defRPr sz="1200"/>
            </a:lvl2pPr>
            <a:lvl3pPr marL="1371600" lvl="2" indent="-304800">
              <a:spcBef>
                <a:spcPts val="1000"/>
              </a:spcBef>
              <a:spcAft>
                <a:spcPts val="0"/>
              </a:spcAft>
              <a:buSzPts val="1200"/>
              <a:buChar char="■"/>
              <a:defRPr sz="1200"/>
            </a:lvl3pPr>
            <a:lvl4pPr marL="1828800" lvl="3" indent="-304800">
              <a:spcBef>
                <a:spcPts val="1000"/>
              </a:spcBef>
              <a:spcAft>
                <a:spcPts val="0"/>
              </a:spcAft>
              <a:buSzPts val="1200"/>
              <a:buChar char="●"/>
              <a:defRPr sz="1200"/>
            </a:lvl4pPr>
            <a:lvl5pPr marL="2286000" lvl="4" indent="-304800">
              <a:spcBef>
                <a:spcPts val="1000"/>
              </a:spcBef>
              <a:spcAft>
                <a:spcPts val="0"/>
              </a:spcAft>
              <a:buSzPts val="1200"/>
              <a:buChar char="○"/>
              <a:defRPr sz="1200"/>
            </a:lvl5pPr>
            <a:lvl6pPr marL="2743200" lvl="5" indent="-304800">
              <a:spcBef>
                <a:spcPts val="1000"/>
              </a:spcBef>
              <a:spcAft>
                <a:spcPts val="0"/>
              </a:spcAft>
              <a:buSzPts val="1200"/>
              <a:buChar char="■"/>
              <a:defRPr sz="1200"/>
            </a:lvl6pPr>
            <a:lvl7pPr marL="3200400" lvl="6" indent="-304800">
              <a:spcBef>
                <a:spcPts val="1000"/>
              </a:spcBef>
              <a:spcAft>
                <a:spcPts val="0"/>
              </a:spcAft>
              <a:buSzPts val="1200"/>
              <a:buChar char="●"/>
              <a:defRPr sz="1200"/>
            </a:lvl7pPr>
            <a:lvl8pPr marL="3657600" lvl="7" indent="-304800">
              <a:spcBef>
                <a:spcPts val="1000"/>
              </a:spcBef>
              <a:spcAft>
                <a:spcPts val="0"/>
              </a:spcAft>
              <a:buSzPts val="1200"/>
              <a:buChar char="○"/>
              <a:defRPr sz="1200"/>
            </a:lvl8pPr>
            <a:lvl9pPr marL="4114800" lvl="8" indent="-304800">
              <a:spcBef>
                <a:spcPts val="1000"/>
              </a:spcBef>
              <a:spcAft>
                <a:spcPts val="1000"/>
              </a:spcAft>
              <a:buSzPts val="1200"/>
              <a:buChar char="■"/>
              <a:defRPr sz="1200"/>
            </a:lvl9pPr>
          </a:lstStyle>
          <a:p>
            <a:endParaRPr/>
          </a:p>
        </p:txBody>
      </p:sp>
      <p:sp>
        <p:nvSpPr>
          <p:cNvPr id="24" name="Google Shape;24;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ctr" anchorCtr="0">
            <a:normAutofit/>
          </a:bodyPr>
          <a:lstStyle>
            <a:lvl1pPr marL="457200" lvl="0" indent="-317500">
              <a:spcBef>
                <a:spcPts val="0"/>
              </a:spcBef>
              <a:spcAft>
                <a:spcPts val="0"/>
              </a:spcAft>
              <a:buSzPts val="1400"/>
              <a:buChar char="●"/>
              <a:defRPr sz="1400"/>
            </a:lvl1pPr>
            <a:lvl2pPr marL="914400" lvl="1" indent="-304800">
              <a:spcBef>
                <a:spcPts val="1000"/>
              </a:spcBef>
              <a:spcAft>
                <a:spcPts val="0"/>
              </a:spcAft>
              <a:buSzPts val="1200"/>
              <a:buChar char="○"/>
              <a:defRPr sz="1200"/>
            </a:lvl2pPr>
            <a:lvl3pPr marL="1371600" lvl="2" indent="-304800">
              <a:spcBef>
                <a:spcPts val="1000"/>
              </a:spcBef>
              <a:spcAft>
                <a:spcPts val="0"/>
              </a:spcAft>
              <a:buSzPts val="1200"/>
              <a:buChar char="■"/>
              <a:defRPr sz="1200"/>
            </a:lvl3pPr>
            <a:lvl4pPr marL="1828800" lvl="3" indent="-304800">
              <a:spcBef>
                <a:spcPts val="1000"/>
              </a:spcBef>
              <a:spcAft>
                <a:spcPts val="0"/>
              </a:spcAft>
              <a:buSzPts val="1200"/>
              <a:buChar char="●"/>
              <a:defRPr sz="1200"/>
            </a:lvl4pPr>
            <a:lvl5pPr marL="2286000" lvl="4" indent="-304800">
              <a:spcBef>
                <a:spcPts val="1000"/>
              </a:spcBef>
              <a:spcAft>
                <a:spcPts val="0"/>
              </a:spcAft>
              <a:buSzPts val="1200"/>
              <a:buChar char="○"/>
              <a:defRPr sz="1200"/>
            </a:lvl5pPr>
            <a:lvl6pPr marL="2743200" lvl="5" indent="-304800">
              <a:spcBef>
                <a:spcPts val="1000"/>
              </a:spcBef>
              <a:spcAft>
                <a:spcPts val="0"/>
              </a:spcAft>
              <a:buSzPts val="1200"/>
              <a:buChar char="■"/>
              <a:defRPr sz="1200"/>
            </a:lvl6pPr>
            <a:lvl7pPr marL="3200400" lvl="6" indent="-304800">
              <a:spcBef>
                <a:spcPts val="1000"/>
              </a:spcBef>
              <a:spcAft>
                <a:spcPts val="0"/>
              </a:spcAft>
              <a:buSzPts val="1200"/>
              <a:buChar char="●"/>
              <a:defRPr sz="1200"/>
            </a:lvl7pPr>
            <a:lvl8pPr marL="3657600" lvl="7" indent="-304800">
              <a:spcBef>
                <a:spcPts val="1000"/>
              </a:spcBef>
              <a:spcAft>
                <a:spcPts val="0"/>
              </a:spcAft>
              <a:buSzPts val="1200"/>
              <a:buChar char="○"/>
              <a:defRPr sz="1200"/>
            </a:lvl8pPr>
            <a:lvl9pPr marL="4114800" lvl="8" indent="-304800">
              <a:spcBef>
                <a:spcPts val="1000"/>
              </a:spcBef>
              <a:spcAft>
                <a:spcPts val="100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2" name="TextBox 1">
            <a:extLst>
              <a:ext uri="{FF2B5EF4-FFF2-40B4-BE49-F238E27FC236}">
                <a16:creationId xmlns:a16="http://schemas.microsoft.com/office/drawing/2014/main" id="{31F7BFB8-CC58-0398-E85E-92729EF782FE}"/>
              </a:ext>
            </a:extLst>
          </p:cNvPr>
          <p:cNvSpPr txBox="1"/>
          <p:nvPr userDrawn="1"/>
        </p:nvSpPr>
        <p:spPr>
          <a:xfrm>
            <a:off x="122842" y="4795207"/>
            <a:ext cx="1994457" cy="261610"/>
          </a:xfrm>
          <a:prstGeom prst="rect">
            <a:avLst/>
          </a:prstGeom>
          <a:noFill/>
        </p:spPr>
        <p:txBody>
          <a:bodyPr wrap="none" rtlCol="0">
            <a:spAutoFit/>
          </a:bodyPr>
          <a:lstStyle/>
          <a:p>
            <a:r>
              <a:rPr lang="en-US" sz="1100" b="1" dirty="0">
                <a:solidFill>
                  <a:schemeClr val="bg1">
                    <a:lumMod val="65000"/>
                  </a:schemeClr>
                </a:solidFill>
              </a:rPr>
              <a:t>george.vegayon@utah.edu</a:t>
            </a:r>
          </a:p>
        </p:txBody>
      </p:sp>
    </p:spTree>
    <p:extLst>
      <p:ext uri="{BB962C8B-B14F-4D97-AF65-F5344CB8AC3E}">
        <p14:creationId xmlns:p14="http://schemas.microsoft.com/office/powerpoint/2010/main" val="21136590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248349"/>
            <a:ext cx="7772400" cy="1102519"/>
          </a:xfrm>
          <a:prstGeom prst="rect">
            <a:avLst/>
          </a:prstGeom>
        </p:spPr>
        <p:txBody>
          <a:bodyPr>
            <a:normAutofit/>
          </a:bodyPr>
          <a:lstStyle>
            <a:lvl1pPr algn="ctr">
              <a:defRPr sz="3500" baseline="0">
                <a:solidFill>
                  <a:schemeClr val="tx1">
                    <a:lumMod val="65000"/>
                    <a:lumOff val="35000"/>
                  </a:schemeClr>
                </a:solidFill>
                <a:latin typeface="Century Gothic Bold" charset="0"/>
              </a:defRPr>
            </a:lvl1pPr>
          </a:lstStyle>
          <a:p>
            <a:r>
              <a:rPr lang="en-US"/>
              <a:t>Click to edit Master title style</a:t>
            </a:r>
            <a:endParaRPr lang="en-US" dirty="0"/>
          </a:p>
        </p:txBody>
      </p:sp>
      <p:sp>
        <p:nvSpPr>
          <p:cNvPr id="3" name="Subtitle 2"/>
          <p:cNvSpPr>
            <a:spLocks noGrp="1"/>
          </p:cNvSpPr>
          <p:nvPr>
            <p:ph type="subTitle" idx="1" hasCustomPrompt="1"/>
          </p:nvPr>
        </p:nvSpPr>
        <p:spPr>
          <a:xfrm>
            <a:off x="1371600" y="3078230"/>
            <a:ext cx="6400800" cy="154631"/>
          </a:xfrm>
          <a:prstGeom prst="rect">
            <a:avLst/>
          </a:prstGeom>
        </p:spPr>
        <p:txBody>
          <a:bodyPr>
            <a:normAutofit/>
          </a:bodyPr>
          <a:lstStyle>
            <a:lvl1pPr marL="0" indent="0" algn="ctr">
              <a:buNone/>
              <a:defRPr sz="1000" cap="all" baseline="0">
                <a:solidFill>
                  <a:srgbClr val="B01C32"/>
                </a:solidFill>
                <a:latin typeface="Century Gothic Bold Italic"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PRESENTER NAME</a:t>
            </a:r>
          </a:p>
        </p:txBody>
      </p:sp>
      <p:cxnSp>
        <p:nvCxnSpPr>
          <p:cNvPr id="4" name="Straight Connector 3"/>
          <p:cNvCxnSpPr/>
          <p:nvPr/>
        </p:nvCxnSpPr>
        <p:spPr>
          <a:xfrm flipV="1">
            <a:off x="1461988" y="2180828"/>
            <a:ext cx="6220024" cy="3969"/>
          </a:xfrm>
          <a:prstGeom prst="line">
            <a:avLst/>
          </a:prstGeom>
          <a:ln w="3175" cmpd="sng">
            <a:solidFill>
              <a:srgbClr val="B01C32"/>
            </a:solidFill>
          </a:ln>
          <a:effectLst/>
        </p:spPr>
        <p:style>
          <a:lnRef idx="2">
            <a:schemeClr val="accent1"/>
          </a:lnRef>
          <a:fillRef idx="0">
            <a:schemeClr val="accent1"/>
          </a:fillRef>
          <a:effectRef idx="1">
            <a:schemeClr val="accent1"/>
          </a:effectRef>
          <a:fontRef idx="minor">
            <a:schemeClr val="tx1"/>
          </a:fontRef>
        </p:style>
      </p:cxnSp>
      <p:pic>
        <p:nvPicPr>
          <p:cNvPr id="5" name="Picture 16" descr="U Health_horizontal_cmyk.eps"/>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801071" y="1561950"/>
            <a:ext cx="1541859" cy="404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p:cNvSpPr txBox="1"/>
          <p:nvPr/>
        </p:nvSpPr>
        <p:spPr>
          <a:xfrm>
            <a:off x="7869040" y="4921250"/>
            <a:ext cx="2231429" cy="207749"/>
          </a:xfrm>
          <a:prstGeom prst="rect">
            <a:avLst/>
          </a:prstGeom>
          <a:noFill/>
        </p:spPr>
        <p:txBody>
          <a:bodyPr>
            <a:spAutoFit/>
          </a:bodyPr>
          <a:lstStyle/>
          <a:p>
            <a:pPr eaLnBrk="1" hangingPunct="1">
              <a:defRPr/>
            </a:pPr>
            <a:r>
              <a:rPr lang="en-US" sz="750" b="1" spc="188" dirty="0">
                <a:solidFill>
                  <a:srgbClr val="A21727"/>
                </a:solidFill>
                <a:latin typeface="Century Gothic" charset="0"/>
                <a:ea typeface="Century Gothic" charset="0"/>
                <a:cs typeface="Century Gothic" charset="0"/>
              </a:rPr>
              <a:t>CONFIDENTIAL</a:t>
            </a:r>
          </a:p>
        </p:txBody>
      </p:sp>
      <p:sp>
        <p:nvSpPr>
          <p:cNvPr id="8" name="TextBox 7">
            <a:extLst>
              <a:ext uri="{FF2B5EF4-FFF2-40B4-BE49-F238E27FC236}">
                <a16:creationId xmlns:a16="http://schemas.microsoft.com/office/drawing/2014/main" id="{2ABEAE9E-AA4E-135F-F35F-3155845FDDA9}"/>
              </a:ext>
            </a:extLst>
          </p:cNvPr>
          <p:cNvSpPr txBox="1"/>
          <p:nvPr userDrawn="1"/>
        </p:nvSpPr>
        <p:spPr>
          <a:xfrm>
            <a:off x="0" y="4867389"/>
            <a:ext cx="1994457" cy="261610"/>
          </a:xfrm>
          <a:prstGeom prst="rect">
            <a:avLst/>
          </a:prstGeom>
          <a:noFill/>
        </p:spPr>
        <p:txBody>
          <a:bodyPr wrap="none" rtlCol="0">
            <a:spAutoFit/>
          </a:bodyPr>
          <a:lstStyle/>
          <a:p>
            <a:r>
              <a:rPr lang="en-US" sz="1100" b="1" dirty="0">
                <a:solidFill>
                  <a:schemeClr val="bg1">
                    <a:lumMod val="50000"/>
                  </a:schemeClr>
                </a:solidFill>
              </a:rPr>
              <a:t>george.vegayon@utah.edu</a:t>
            </a:r>
          </a:p>
        </p:txBody>
      </p:sp>
    </p:spTree>
    <p:extLst>
      <p:ext uri="{BB962C8B-B14F-4D97-AF65-F5344CB8AC3E}">
        <p14:creationId xmlns:p14="http://schemas.microsoft.com/office/powerpoint/2010/main" val="35474983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ransition Slide 1">
    <p:bg>
      <p:bgPr>
        <a:gradFill flip="none" rotWithShape="1">
          <a:gsLst>
            <a:gs pos="0">
              <a:srgbClr val="A21727">
                <a:lumMod val="96000"/>
                <a:lumOff val="4000"/>
              </a:srgbClr>
            </a:gs>
            <a:gs pos="100000">
              <a:srgbClr val="A21727"/>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3" name="TextBox 2"/>
          <p:cNvSpPr txBox="1"/>
          <p:nvPr/>
        </p:nvSpPr>
        <p:spPr>
          <a:xfrm>
            <a:off x="7869040" y="4921250"/>
            <a:ext cx="2231429" cy="207749"/>
          </a:xfrm>
          <a:prstGeom prst="rect">
            <a:avLst/>
          </a:prstGeom>
          <a:noFill/>
        </p:spPr>
        <p:txBody>
          <a:bodyPr>
            <a:spAutoFit/>
          </a:bodyPr>
          <a:lstStyle/>
          <a:p>
            <a:pPr eaLnBrk="1" hangingPunct="1">
              <a:defRPr/>
            </a:pPr>
            <a:r>
              <a:rPr lang="en-US" sz="750" b="1" spc="188" dirty="0">
                <a:solidFill>
                  <a:schemeClr val="bg1"/>
                </a:solidFill>
                <a:latin typeface="Century Gothic" charset="0"/>
                <a:ea typeface="Century Gothic" charset="0"/>
                <a:cs typeface="Century Gothic" charset="0"/>
              </a:rPr>
              <a:t>CONFIDENTIAL</a:t>
            </a:r>
          </a:p>
        </p:txBody>
      </p:sp>
      <p:cxnSp>
        <p:nvCxnSpPr>
          <p:cNvPr id="4" name="Straight Connector 3"/>
          <p:cNvCxnSpPr/>
          <p:nvPr/>
        </p:nvCxnSpPr>
        <p:spPr>
          <a:xfrm flipV="1">
            <a:off x="2271118" y="2958703"/>
            <a:ext cx="4572000" cy="3969"/>
          </a:xfrm>
          <a:prstGeom prst="line">
            <a:avLst/>
          </a:prstGeom>
          <a:ln w="317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5" name="Picture 3" descr="U Health_horizontal_white.eps"/>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787180" y="3130352"/>
            <a:ext cx="1553766" cy="4077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Placeholder 8"/>
          <p:cNvSpPr>
            <a:spLocks noGrp="1"/>
          </p:cNvSpPr>
          <p:nvPr>
            <p:ph type="body" sz="quarter" idx="10" hasCustomPrompt="1"/>
          </p:nvPr>
        </p:nvSpPr>
        <p:spPr>
          <a:xfrm>
            <a:off x="2271118" y="1966573"/>
            <a:ext cx="4572000" cy="1077516"/>
          </a:xfrm>
          <a:prstGeom prst="rect">
            <a:avLst/>
          </a:prstGeom>
        </p:spPr>
        <p:txBody>
          <a:bodyPr>
            <a:noAutofit/>
          </a:bodyPr>
          <a:lstStyle>
            <a:lvl1pPr marL="0" indent="0" algn="ctr">
              <a:buNone/>
              <a:defRPr sz="5000" b="0" i="0" spc="125" baseline="0">
                <a:solidFill>
                  <a:schemeClr val="bg1"/>
                </a:solidFill>
                <a:latin typeface="Century Gothic" charset="0"/>
                <a:ea typeface="Century Gothic" charset="0"/>
                <a:cs typeface="Century Gothic" charset="0"/>
              </a:defRPr>
            </a:lvl1pPr>
          </a:lstStyle>
          <a:p>
            <a:pPr lvl="0"/>
            <a:r>
              <a:rPr lang="en-US" dirty="0"/>
              <a:t>TITLE</a:t>
            </a:r>
          </a:p>
        </p:txBody>
      </p:sp>
      <p:sp>
        <p:nvSpPr>
          <p:cNvPr id="18" name="Text Placeholder 17"/>
          <p:cNvSpPr>
            <a:spLocks noGrp="1"/>
          </p:cNvSpPr>
          <p:nvPr>
            <p:ph type="body" sz="quarter" idx="11" hasCustomPrompt="1"/>
          </p:nvPr>
        </p:nvSpPr>
        <p:spPr>
          <a:xfrm>
            <a:off x="1620477" y="4916828"/>
            <a:ext cx="744471" cy="190500"/>
          </a:xfrm>
          <a:prstGeom prst="rect">
            <a:avLst/>
          </a:prstGeom>
        </p:spPr>
        <p:txBody>
          <a:bodyPr/>
          <a:lstStyle>
            <a:lvl1pPr marL="0" indent="0">
              <a:buNone/>
              <a:defRPr sz="750" b="1" i="0" spc="125" baseline="0">
                <a:solidFill>
                  <a:schemeClr val="bg1"/>
                </a:solidFill>
              </a:defRPr>
            </a:lvl1pPr>
          </a:lstStyle>
          <a:p>
            <a:pPr lvl="0"/>
            <a:r>
              <a:rPr lang="en-US" dirty="0"/>
              <a:t>@HANDLE</a:t>
            </a:r>
          </a:p>
        </p:txBody>
      </p:sp>
      <p:sp>
        <p:nvSpPr>
          <p:cNvPr id="19" name="Text Placeholder 17"/>
          <p:cNvSpPr>
            <a:spLocks noGrp="1"/>
          </p:cNvSpPr>
          <p:nvPr>
            <p:ph type="body" sz="quarter" idx="12" hasCustomPrompt="1"/>
          </p:nvPr>
        </p:nvSpPr>
        <p:spPr>
          <a:xfrm>
            <a:off x="2589753" y="4916828"/>
            <a:ext cx="744471" cy="190500"/>
          </a:xfrm>
          <a:prstGeom prst="rect">
            <a:avLst/>
          </a:prstGeom>
        </p:spPr>
        <p:txBody>
          <a:bodyPr/>
          <a:lstStyle>
            <a:lvl1pPr marL="0" indent="0">
              <a:buNone/>
              <a:defRPr sz="750" b="1" i="0" spc="125" baseline="0">
                <a:solidFill>
                  <a:schemeClr val="bg1"/>
                </a:solidFill>
              </a:defRPr>
            </a:lvl1pPr>
          </a:lstStyle>
          <a:p>
            <a:pPr lvl="0"/>
            <a:r>
              <a:rPr lang="en-US" dirty="0"/>
              <a:t>HASHTAG</a:t>
            </a:r>
          </a:p>
        </p:txBody>
      </p:sp>
      <p:sp>
        <p:nvSpPr>
          <p:cNvPr id="20" name="Text Placeholder 17"/>
          <p:cNvSpPr>
            <a:spLocks noGrp="1"/>
          </p:cNvSpPr>
          <p:nvPr>
            <p:ph type="body" sz="quarter" idx="13" hasCustomPrompt="1"/>
          </p:nvPr>
        </p:nvSpPr>
        <p:spPr>
          <a:xfrm>
            <a:off x="3559030" y="4916828"/>
            <a:ext cx="744471" cy="190500"/>
          </a:xfrm>
          <a:prstGeom prst="rect">
            <a:avLst/>
          </a:prstGeom>
        </p:spPr>
        <p:txBody>
          <a:bodyPr/>
          <a:lstStyle>
            <a:lvl1pPr marL="0" indent="0">
              <a:buNone/>
              <a:defRPr sz="750" b="1" i="0" spc="125" baseline="0">
                <a:solidFill>
                  <a:schemeClr val="bg1"/>
                </a:solidFill>
              </a:defRPr>
            </a:lvl1pPr>
          </a:lstStyle>
          <a:p>
            <a:pPr lvl="0"/>
            <a:r>
              <a:rPr lang="en-US" dirty="0"/>
              <a:t>MISC</a:t>
            </a:r>
          </a:p>
        </p:txBody>
      </p:sp>
      <p:sp>
        <p:nvSpPr>
          <p:cNvPr id="2" name="TextBox 1">
            <a:extLst>
              <a:ext uri="{FF2B5EF4-FFF2-40B4-BE49-F238E27FC236}">
                <a16:creationId xmlns:a16="http://schemas.microsoft.com/office/drawing/2014/main" id="{DAECA8E9-7C8B-6AB4-6477-CE2E4F575A2A}"/>
              </a:ext>
            </a:extLst>
          </p:cNvPr>
          <p:cNvSpPr txBox="1"/>
          <p:nvPr userDrawn="1"/>
        </p:nvSpPr>
        <p:spPr>
          <a:xfrm>
            <a:off x="5705554" y="4894319"/>
            <a:ext cx="1994457" cy="261610"/>
          </a:xfrm>
          <a:prstGeom prst="rect">
            <a:avLst/>
          </a:prstGeom>
          <a:noFill/>
        </p:spPr>
        <p:txBody>
          <a:bodyPr wrap="none" rtlCol="0">
            <a:spAutoFit/>
          </a:bodyPr>
          <a:lstStyle/>
          <a:p>
            <a:r>
              <a:rPr lang="en-US" sz="1100" b="1" dirty="0">
                <a:solidFill>
                  <a:schemeClr val="bg1">
                    <a:lumMod val="85000"/>
                  </a:schemeClr>
                </a:solidFill>
              </a:rPr>
              <a:t>george.vegayon@utah.edu</a:t>
            </a:r>
          </a:p>
        </p:txBody>
      </p:sp>
    </p:spTree>
    <p:extLst>
      <p:ext uri="{BB962C8B-B14F-4D97-AF65-F5344CB8AC3E}">
        <p14:creationId xmlns:p14="http://schemas.microsoft.com/office/powerpoint/2010/main" val="22902284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ransition Slide 2">
    <p:bg>
      <p:bgPr>
        <a:solidFill>
          <a:schemeClr val="bg1"/>
        </a:solidFill>
        <a:effectLst/>
      </p:bgPr>
    </p:bg>
    <p:spTree>
      <p:nvGrpSpPr>
        <p:cNvPr id="1" name=""/>
        <p:cNvGrpSpPr/>
        <p:nvPr/>
      </p:nvGrpSpPr>
      <p:grpSpPr>
        <a:xfrm>
          <a:off x="0" y="0"/>
          <a:ext cx="0" cy="0"/>
          <a:chOff x="0" y="0"/>
          <a:chExt cx="0" cy="0"/>
        </a:xfrm>
      </p:grpSpPr>
      <p:pic>
        <p:nvPicPr>
          <p:cNvPr id="17" name="Picture 16"/>
          <p:cNvPicPr>
            <a:picLocks noChangeAspect="1"/>
          </p:cNvPicPr>
          <p:nvPr/>
        </p:nvPicPr>
        <p:blipFill rotWithShape="1">
          <a:blip r:embed="rId2">
            <a:grayscl/>
            <a:alphaModFix amt="30000"/>
            <a:extLst>
              <a:ext uri="{28A0092B-C50C-407E-A947-70E740481C1C}">
                <a14:useLocalDpi xmlns:a14="http://schemas.microsoft.com/office/drawing/2010/main" val="0"/>
              </a:ext>
            </a:extLst>
          </a:blip>
          <a:srcRect t="2729" r="3588" b="762"/>
          <a:stretch/>
        </p:blipFill>
        <p:spPr bwMode="auto">
          <a:xfrm>
            <a:off x="1" y="-5224"/>
            <a:ext cx="9144000" cy="5148725"/>
          </a:xfrm>
          <a:prstGeom prst="rect">
            <a:avLst/>
          </a:prstGeom>
          <a:noFill/>
          <a:ln>
            <a:noFill/>
          </a:ln>
          <a:extLst>
            <a:ext uri="{909E8E84-426E-40DD-AFC4-6F175D3DCCD1}">
              <a14:hiddenFill xmlns:a14="http://schemas.microsoft.com/office/drawing/2010/main">
                <a:solidFill>
                  <a:srgbClr val="FFFFFF">
                    <a:alpha val="30196"/>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Rectangle 17"/>
          <p:cNvSpPr/>
          <p:nvPr/>
        </p:nvSpPr>
        <p:spPr>
          <a:xfrm>
            <a:off x="0" y="0"/>
            <a:ext cx="79375" cy="5189141"/>
          </a:xfrm>
          <a:prstGeom prst="rect">
            <a:avLst/>
          </a:prstGeom>
          <a:solidFill>
            <a:srgbClr val="AF282C">
              <a:alpha val="80000"/>
            </a:srgb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eaLnBrk="1" fontAlgn="auto" hangingPunct="1">
              <a:spcBef>
                <a:spcPts val="0"/>
              </a:spcBef>
              <a:spcAft>
                <a:spcPts val="0"/>
              </a:spcAft>
              <a:defRPr/>
            </a:pPr>
            <a:endParaRPr lang="en-US" sz="2880"/>
          </a:p>
        </p:txBody>
      </p:sp>
      <p:sp>
        <p:nvSpPr>
          <p:cNvPr id="3" name="TextBox 2"/>
          <p:cNvSpPr txBox="1"/>
          <p:nvPr/>
        </p:nvSpPr>
        <p:spPr>
          <a:xfrm>
            <a:off x="7869040" y="4921250"/>
            <a:ext cx="2231429" cy="207749"/>
          </a:xfrm>
          <a:prstGeom prst="rect">
            <a:avLst/>
          </a:prstGeom>
          <a:noFill/>
        </p:spPr>
        <p:txBody>
          <a:bodyPr>
            <a:spAutoFit/>
          </a:bodyPr>
          <a:lstStyle/>
          <a:p>
            <a:pPr eaLnBrk="1" hangingPunct="1">
              <a:defRPr/>
            </a:pPr>
            <a:r>
              <a:rPr lang="en-US" sz="750" b="1" spc="188" dirty="0">
                <a:solidFill>
                  <a:srgbClr val="A21727"/>
                </a:solidFill>
                <a:latin typeface="Century Gothic" charset="0"/>
                <a:ea typeface="Century Gothic" charset="0"/>
                <a:cs typeface="Century Gothic" charset="0"/>
              </a:rPr>
              <a:t>CONFIDENTIAL</a:t>
            </a:r>
          </a:p>
        </p:txBody>
      </p:sp>
      <p:sp>
        <p:nvSpPr>
          <p:cNvPr id="9" name="Text Placeholder 8"/>
          <p:cNvSpPr>
            <a:spLocks noGrp="1"/>
          </p:cNvSpPr>
          <p:nvPr>
            <p:ph type="body" sz="quarter" idx="10" hasCustomPrompt="1"/>
          </p:nvPr>
        </p:nvSpPr>
        <p:spPr>
          <a:xfrm>
            <a:off x="2271118" y="1966573"/>
            <a:ext cx="4572000" cy="1077516"/>
          </a:xfrm>
          <a:prstGeom prst="rect">
            <a:avLst/>
          </a:prstGeom>
        </p:spPr>
        <p:txBody>
          <a:bodyPr>
            <a:noAutofit/>
          </a:bodyPr>
          <a:lstStyle>
            <a:lvl1pPr marL="0" indent="0" algn="ctr">
              <a:buNone/>
              <a:defRPr sz="5000" b="0" i="0" spc="125" baseline="0">
                <a:solidFill>
                  <a:srgbClr val="A21727"/>
                </a:solidFill>
                <a:latin typeface="Century Gothic" charset="0"/>
                <a:ea typeface="Century Gothic" charset="0"/>
                <a:cs typeface="Century Gothic" charset="0"/>
              </a:defRPr>
            </a:lvl1pPr>
          </a:lstStyle>
          <a:p>
            <a:pPr lvl="0"/>
            <a:r>
              <a:rPr lang="en-US" dirty="0"/>
              <a:t>TITLE</a:t>
            </a:r>
          </a:p>
        </p:txBody>
      </p:sp>
      <p:pic>
        <p:nvPicPr>
          <p:cNvPr id="19" name="Picture 16" descr="U Health_horizontal_cmyk.eps"/>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801071" y="3122414"/>
            <a:ext cx="1541859" cy="404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0" name="Straight Connector 19"/>
          <p:cNvCxnSpPr/>
          <p:nvPr/>
        </p:nvCxnSpPr>
        <p:spPr>
          <a:xfrm flipV="1">
            <a:off x="2271118" y="2958703"/>
            <a:ext cx="4572000" cy="3969"/>
          </a:xfrm>
          <a:prstGeom prst="line">
            <a:avLst/>
          </a:prstGeom>
          <a:ln w="3175" cmpd="sng">
            <a:solidFill>
              <a:srgbClr val="B01C32"/>
            </a:solidFill>
          </a:ln>
          <a:effectLst/>
        </p:spPr>
        <p:style>
          <a:lnRef idx="2">
            <a:schemeClr val="accent1"/>
          </a:lnRef>
          <a:fillRef idx="0">
            <a:schemeClr val="accent1"/>
          </a:fillRef>
          <a:effectRef idx="1">
            <a:schemeClr val="accent1"/>
          </a:effectRef>
          <a:fontRef idx="minor">
            <a:schemeClr val="tx1"/>
          </a:fontRef>
        </p:style>
      </p:cxnSp>
      <p:sp>
        <p:nvSpPr>
          <p:cNvPr id="39" name="Text Placeholder 5"/>
          <p:cNvSpPr>
            <a:spLocks noGrp="1"/>
          </p:cNvSpPr>
          <p:nvPr>
            <p:ph type="body" sz="quarter" idx="17" hasCustomPrompt="1"/>
          </p:nvPr>
        </p:nvSpPr>
        <p:spPr>
          <a:xfrm>
            <a:off x="1620328" y="4914016"/>
            <a:ext cx="744141" cy="190500"/>
          </a:xfrm>
          <a:prstGeom prst="rect">
            <a:avLst/>
          </a:prstGeom>
        </p:spPr>
        <p:txBody>
          <a:bodyPr/>
          <a:lstStyle>
            <a:lvl1pPr marL="0" indent="0">
              <a:buNone/>
              <a:defRPr sz="750" b="1" spc="125" baseline="0">
                <a:solidFill>
                  <a:srgbClr val="A21727"/>
                </a:solidFill>
              </a:defRPr>
            </a:lvl1pPr>
          </a:lstStyle>
          <a:p>
            <a:pPr lvl="0"/>
            <a:r>
              <a:rPr lang="en-US" dirty="0"/>
              <a:t>@HANDLE</a:t>
            </a:r>
          </a:p>
        </p:txBody>
      </p:sp>
      <p:sp>
        <p:nvSpPr>
          <p:cNvPr id="40" name="Text Placeholder 5"/>
          <p:cNvSpPr>
            <a:spLocks noGrp="1"/>
          </p:cNvSpPr>
          <p:nvPr>
            <p:ph type="body" sz="quarter" idx="18" hasCustomPrompt="1"/>
          </p:nvPr>
        </p:nvSpPr>
        <p:spPr>
          <a:xfrm>
            <a:off x="2589753" y="4914016"/>
            <a:ext cx="744141" cy="190500"/>
          </a:xfrm>
          <a:prstGeom prst="rect">
            <a:avLst/>
          </a:prstGeom>
        </p:spPr>
        <p:txBody>
          <a:bodyPr/>
          <a:lstStyle>
            <a:lvl1pPr marL="0" indent="0">
              <a:buNone/>
              <a:defRPr sz="750" b="1" spc="125" baseline="0">
                <a:solidFill>
                  <a:srgbClr val="A21727"/>
                </a:solidFill>
              </a:defRPr>
            </a:lvl1pPr>
          </a:lstStyle>
          <a:p>
            <a:pPr lvl="0"/>
            <a:r>
              <a:rPr lang="en-US" dirty="0"/>
              <a:t>HASHTAG</a:t>
            </a:r>
          </a:p>
        </p:txBody>
      </p:sp>
      <p:sp>
        <p:nvSpPr>
          <p:cNvPr id="41" name="Text Placeholder 5"/>
          <p:cNvSpPr>
            <a:spLocks noGrp="1"/>
          </p:cNvSpPr>
          <p:nvPr>
            <p:ph type="body" sz="quarter" idx="19" hasCustomPrompt="1"/>
          </p:nvPr>
        </p:nvSpPr>
        <p:spPr>
          <a:xfrm>
            <a:off x="3559360" y="4914016"/>
            <a:ext cx="744141" cy="190500"/>
          </a:xfrm>
          <a:prstGeom prst="rect">
            <a:avLst/>
          </a:prstGeom>
        </p:spPr>
        <p:txBody>
          <a:bodyPr/>
          <a:lstStyle>
            <a:lvl1pPr marL="0" indent="0">
              <a:buNone/>
              <a:defRPr sz="750" b="1" spc="125" baseline="0">
                <a:solidFill>
                  <a:srgbClr val="A21727"/>
                </a:solidFill>
              </a:defRPr>
            </a:lvl1pPr>
          </a:lstStyle>
          <a:p>
            <a:pPr lvl="0"/>
            <a:r>
              <a:rPr lang="en-US" dirty="0"/>
              <a:t>MISC</a:t>
            </a:r>
          </a:p>
        </p:txBody>
      </p:sp>
      <p:sp>
        <p:nvSpPr>
          <p:cNvPr id="2" name="TextBox 1">
            <a:extLst>
              <a:ext uri="{FF2B5EF4-FFF2-40B4-BE49-F238E27FC236}">
                <a16:creationId xmlns:a16="http://schemas.microsoft.com/office/drawing/2014/main" id="{08DE0B3D-B127-41D8-9C6B-E72D52B6F25F}"/>
              </a:ext>
            </a:extLst>
          </p:cNvPr>
          <p:cNvSpPr txBox="1"/>
          <p:nvPr userDrawn="1"/>
        </p:nvSpPr>
        <p:spPr>
          <a:xfrm>
            <a:off x="5705554" y="4894319"/>
            <a:ext cx="1994457" cy="261610"/>
          </a:xfrm>
          <a:prstGeom prst="rect">
            <a:avLst/>
          </a:prstGeom>
          <a:noFill/>
        </p:spPr>
        <p:txBody>
          <a:bodyPr wrap="none" rtlCol="0">
            <a:spAutoFit/>
          </a:bodyPr>
          <a:lstStyle/>
          <a:p>
            <a:r>
              <a:rPr lang="en-US" sz="1100" b="1" dirty="0">
                <a:solidFill>
                  <a:srgbClr val="C1122F"/>
                </a:solidFill>
              </a:rPr>
              <a:t>george.vegayon@utah.edu</a:t>
            </a:r>
          </a:p>
        </p:txBody>
      </p:sp>
    </p:spTree>
    <p:extLst>
      <p:ext uri="{BB962C8B-B14F-4D97-AF65-F5344CB8AC3E}">
        <p14:creationId xmlns:p14="http://schemas.microsoft.com/office/powerpoint/2010/main" val="15119509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a:xfrm>
            <a:off x="690562" y="434051"/>
            <a:ext cx="7996238" cy="412153"/>
          </a:xfrm>
          <a:prstGeom prst="rect">
            <a:avLst/>
          </a:prstGeom>
        </p:spPr>
        <p:txBody>
          <a:bodyPr/>
          <a:lstStyle/>
          <a:p>
            <a:r>
              <a:rPr lang="en-US"/>
              <a:t>Click to edit Master title style</a:t>
            </a:r>
            <a:endParaRPr lang="en-US" dirty="0"/>
          </a:p>
        </p:txBody>
      </p:sp>
      <p:sp>
        <p:nvSpPr>
          <p:cNvPr id="4" name="Rectangle 3"/>
          <p:cNvSpPr/>
          <p:nvPr/>
        </p:nvSpPr>
        <p:spPr>
          <a:xfrm>
            <a:off x="0" y="0"/>
            <a:ext cx="79375" cy="5189141"/>
          </a:xfrm>
          <a:prstGeom prst="rect">
            <a:avLst/>
          </a:prstGeom>
          <a:solidFill>
            <a:srgbClr val="AF282C">
              <a:alpha val="80000"/>
            </a:srgb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eaLnBrk="1" fontAlgn="auto" hangingPunct="1">
              <a:spcBef>
                <a:spcPts val="0"/>
              </a:spcBef>
              <a:spcAft>
                <a:spcPts val="0"/>
              </a:spcAft>
              <a:defRPr/>
            </a:pPr>
            <a:endParaRPr lang="en-US" sz="2880"/>
          </a:p>
        </p:txBody>
      </p:sp>
      <p:sp>
        <p:nvSpPr>
          <p:cNvPr id="5" name="Content Placeholder 2"/>
          <p:cNvSpPr>
            <a:spLocks noGrp="1"/>
          </p:cNvSpPr>
          <p:nvPr>
            <p:ph sz="half" idx="1"/>
          </p:nvPr>
        </p:nvSpPr>
        <p:spPr>
          <a:xfrm>
            <a:off x="690562" y="1321792"/>
            <a:ext cx="7922759" cy="334425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Box 9"/>
          <p:cNvSpPr txBox="1"/>
          <p:nvPr/>
        </p:nvSpPr>
        <p:spPr>
          <a:xfrm>
            <a:off x="7869040" y="4921250"/>
            <a:ext cx="2231429" cy="207749"/>
          </a:xfrm>
          <a:prstGeom prst="rect">
            <a:avLst/>
          </a:prstGeom>
          <a:noFill/>
        </p:spPr>
        <p:txBody>
          <a:bodyPr>
            <a:spAutoFit/>
          </a:bodyPr>
          <a:lstStyle/>
          <a:p>
            <a:pPr eaLnBrk="1" hangingPunct="1">
              <a:defRPr/>
            </a:pPr>
            <a:r>
              <a:rPr lang="en-US" sz="750" b="1" spc="188" dirty="0">
                <a:solidFill>
                  <a:srgbClr val="A21727"/>
                </a:solidFill>
                <a:latin typeface="Century Gothic" charset="0"/>
                <a:ea typeface="Century Gothic" charset="0"/>
                <a:cs typeface="Century Gothic" charset="0"/>
              </a:rPr>
              <a:t>CONFIDENTIAL</a:t>
            </a:r>
          </a:p>
        </p:txBody>
      </p:sp>
      <p:sp>
        <p:nvSpPr>
          <p:cNvPr id="11" name="Text Placeholder 17"/>
          <p:cNvSpPr>
            <a:spLocks noGrp="1"/>
          </p:cNvSpPr>
          <p:nvPr>
            <p:ph type="body" sz="quarter" idx="11" hasCustomPrompt="1"/>
          </p:nvPr>
        </p:nvSpPr>
        <p:spPr>
          <a:xfrm>
            <a:off x="1620477" y="4916828"/>
            <a:ext cx="744471" cy="190500"/>
          </a:xfrm>
          <a:prstGeom prst="rect">
            <a:avLst/>
          </a:prstGeom>
        </p:spPr>
        <p:txBody>
          <a:bodyPr/>
          <a:lstStyle>
            <a:lvl1pPr marL="0" indent="0">
              <a:buNone/>
              <a:defRPr sz="750" b="1" i="0" spc="125" baseline="0">
                <a:solidFill>
                  <a:srgbClr val="A21727"/>
                </a:solidFill>
              </a:defRPr>
            </a:lvl1pPr>
          </a:lstStyle>
          <a:p>
            <a:pPr lvl="0"/>
            <a:r>
              <a:rPr lang="en-US" dirty="0"/>
              <a:t>@HANDLE</a:t>
            </a:r>
          </a:p>
        </p:txBody>
      </p:sp>
      <p:sp>
        <p:nvSpPr>
          <p:cNvPr id="12" name="Text Placeholder 17"/>
          <p:cNvSpPr>
            <a:spLocks noGrp="1"/>
          </p:cNvSpPr>
          <p:nvPr>
            <p:ph type="body" sz="quarter" idx="12" hasCustomPrompt="1"/>
          </p:nvPr>
        </p:nvSpPr>
        <p:spPr>
          <a:xfrm>
            <a:off x="2589753" y="4916828"/>
            <a:ext cx="744471" cy="190500"/>
          </a:xfrm>
          <a:prstGeom prst="rect">
            <a:avLst/>
          </a:prstGeom>
        </p:spPr>
        <p:txBody>
          <a:bodyPr/>
          <a:lstStyle>
            <a:lvl1pPr marL="0" indent="0">
              <a:buNone/>
              <a:defRPr sz="750" b="1" i="0" spc="125" baseline="0">
                <a:solidFill>
                  <a:srgbClr val="A21727"/>
                </a:solidFill>
              </a:defRPr>
            </a:lvl1pPr>
          </a:lstStyle>
          <a:p>
            <a:pPr lvl="0"/>
            <a:r>
              <a:rPr lang="en-US" dirty="0"/>
              <a:t>HASHTAG</a:t>
            </a:r>
          </a:p>
        </p:txBody>
      </p:sp>
      <p:sp>
        <p:nvSpPr>
          <p:cNvPr id="13" name="Text Placeholder 17"/>
          <p:cNvSpPr>
            <a:spLocks noGrp="1"/>
          </p:cNvSpPr>
          <p:nvPr>
            <p:ph type="body" sz="quarter" idx="13" hasCustomPrompt="1"/>
          </p:nvPr>
        </p:nvSpPr>
        <p:spPr>
          <a:xfrm>
            <a:off x="3559030" y="4916828"/>
            <a:ext cx="744471" cy="190500"/>
          </a:xfrm>
          <a:prstGeom prst="rect">
            <a:avLst/>
          </a:prstGeom>
        </p:spPr>
        <p:txBody>
          <a:bodyPr/>
          <a:lstStyle>
            <a:lvl1pPr marL="0" indent="0">
              <a:buNone/>
              <a:defRPr sz="750" b="1" i="0" spc="125" baseline="0">
                <a:solidFill>
                  <a:srgbClr val="A21727"/>
                </a:solidFill>
              </a:defRPr>
            </a:lvl1pPr>
          </a:lstStyle>
          <a:p>
            <a:pPr lvl="0"/>
            <a:r>
              <a:rPr lang="en-US" dirty="0"/>
              <a:t>MISC</a:t>
            </a:r>
          </a:p>
        </p:txBody>
      </p:sp>
      <p:pic>
        <p:nvPicPr>
          <p:cNvPr id="14" name="Picture 13" descr="U Health_horizontal_cmyk.eps"/>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00063" y="4800204"/>
            <a:ext cx="974328" cy="255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5" name="Straight Connector 14"/>
          <p:cNvCxnSpPr/>
          <p:nvPr/>
        </p:nvCxnSpPr>
        <p:spPr>
          <a:xfrm>
            <a:off x="1610321" y="4910336"/>
            <a:ext cx="7954367" cy="0"/>
          </a:xfrm>
          <a:prstGeom prst="line">
            <a:avLst/>
          </a:prstGeom>
          <a:ln w="12700" cmpd="sng">
            <a:solidFill>
              <a:srgbClr val="A21727"/>
            </a:solidFill>
          </a:ln>
          <a:effectLst/>
        </p:spPr>
        <p:style>
          <a:lnRef idx="2">
            <a:schemeClr val="accent1"/>
          </a:lnRef>
          <a:fillRef idx="0">
            <a:schemeClr val="accent1"/>
          </a:fillRef>
          <a:effectRef idx="1">
            <a:schemeClr val="accent1"/>
          </a:effectRef>
          <a:fontRef idx="minor">
            <a:schemeClr val="tx1"/>
          </a:fontRef>
        </p:style>
      </p:cxnSp>
      <p:sp>
        <p:nvSpPr>
          <p:cNvPr id="16" name="Text Placeholder 16"/>
          <p:cNvSpPr>
            <a:spLocks noGrp="1"/>
          </p:cNvSpPr>
          <p:nvPr>
            <p:ph type="body" sz="quarter" idx="15" hasCustomPrompt="1"/>
          </p:nvPr>
        </p:nvSpPr>
        <p:spPr>
          <a:xfrm>
            <a:off x="4303501" y="4679156"/>
            <a:ext cx="4840500" cy="231180"/>
          </a:xfrm>
          <a:prstGeom prst="rect">
            <a:avLst/>
          </a:prstGeom>
        </p:spPr>
        <p:txBody>
          <a:bodyPr/>
          <a:lstStyle>
            <a:lvl1pPr marL="0" indent="0">
              <a:buNone/>
              <a:defRPr sz="750" baseline="0">
                <a:solidFill>
                  <a:srgbClr val="A31527"/>
                </a:solidFill>
              </a:defRPr>
            </a:lvl1pPr>
          </a:lstStyle>
          <a:p>
            <a:pPr lvl="0"/>
            <a:r>
              <a:rPr lang="en-US" dirty="0"/>
              <a:t>Source:</a:t>
            </a:r>
          </a:p>
        </p:txBody>
      </p:sp>
      <p:sp>
        <p:nvSpPr>
          <p:cNvPr id="6" name="TextBox 5">
            <a:extLst>
              <a:ext uri="{FF2B5EF4-FFF2-40B4-BE49-F238E27FC236}">
                <a16:creationId xmlns:a16="http://schemas.microsoft.com/office/drawing/2014/main" id="{5D72FBA4-6BB2-B832-22C8-92A25E4AB1EA}"/>
              </a:ext>
            </a:extLst>
          </p:cNvPr>
          <p:cNvSpPr txBox="1"/>
          <p:nvPr userDrawn="1"/>
        </p:nvSpPr>
        <p:spPr>
          <a:xfrm>
            <a:off x="5705554" y="4894319"/>
            <a:ext cx="1994457" cy="261610"/>
          </a:xfrm>
          <a:prstGeom prst="rect">
            <a:avLst/>
          </a:prstGeom>
          <a:noFill/>
        </p:spPr>
        <p:txBody>
          <a:bodyPr wrap="none" rtlCol="0">
            <a:spAutoFit/>
          </a:bodyPr>
          <a:lstStyle/>
          <a:p>
            <a:r>
              <a:rPr lang="en-US" sz="1100" b="1" dirty="0">
                <a:solidFill>
                  <a:srgbClr val="C1122F"/>
                </a:solidFill>
              </a:rPr>
              <a:t>george.vegayon@utah.edu</a:t>
            </a:r>
          </a:p>
        </p:txBody>
      </p:sp>
    </p:spTree>
    <p:extLst>
      <p:ext uri="{BB962C8B-B14F-4D97-AF65-F5344CB8AC3E}">
        <p14:creationId xmlns:p14="http://schemas.microsoft.com/office/powerpoint/2010/main" val="24476741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Photo and Footer">
    <p:spTree>
      <p:nvGrpSpPr>
        <p:cNvPr id="1" name=""/>
        <p:cNvGrpSpPr/>
        <p:nvPr/>
      </p:nvGrpSpPr>
      <p:grpSpPr>
        <a:xfrm>
          <a:off x="0" y="0"/>
          <a:ext cx="0" cy="0"/>
          <a:chOff x="0" y="0"/>
          <a:chExt cx="0" cy="0"/>
        </a:xfrm>
      </p:grpSpPr>
      <p:sp>
        <p:nvSpPr>
          <p:cNvPr id="4" name="Rectangle 3"/>
          <p:cNvSpPr/>
          <p:nvPr/>
        </p:nvSpPr>
        <p:spPr>
          <a:xfrm>
            <a:off x="0" y="0"/>
            <a:ext cx="79375" cy="5189141"/>
          </a:xfrm>
          <a:prstGeom prst="rect">
            <a:avLst/>
          </a:prstGeom>
          <a:solidFill>
            <a:srgbClr val="AF282C">
              <a:alpha val="80000"/>
            </a:srgb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eaLnBrk="1" fontAlgn="auto" hangingPunct="1">
              <a:spcBef>
                <a:spcPts val="0"/>
              </a:spcBef>
              <a:spcAft>
                <a:spcPts val="0"/>
              </a:spcAft>
              <a:defRPr/>
            </a:pPr>
            <a:endParaRPr lang="en-US" sz="2880"/>
          </a:p>
        </p:txBody>
      </p:sp>
      <p:sp>
        <p:nvSpPr>
          <p:cNvPr id="10" name="TextBox 9"/>
          <p:cNvSpPr txBox="1"/>
          <p:nvPr/>
        </p:nvSpPr>
        <p:spPr>
          <a:xfrm>
            <a:off x="7869040" y="4921250"/>
            <a:ext cx="2231429" cy="207749"/>
          </a:xfrm>
          <a:prstGeom prst="rect">
            <a:avLst/>
          </a:prstGeom>
          <a:noFill/>
        </p:spPr>
        <p:txBody>
          <a:bodyPr>
            <a:spAutoFit/>
          </a:bodyPr>
          <a:lstStyle/>
          <a:p>
            <a:pPr eaLnBrk="1" hangingPunct="1">
              <a:defRPr/>
            </a:pPr>
            <a:r>
              <a:rPr lang="en-US" sz="750" b="1" spc="188" dirty="0">
                <a:solidFill>
                  <a:srgbClr val="A21727"/>
                </a:solidFill>
                <a:latin typeface="Century Gothic" charset="0"/>
                <a:ea typeface="Century Gothic" charset="0"/>
                <a:cs typeface="Century Gothic" charset="0"/>
              </a:rPr>
              <a:t>CONFIDENTIAL</a:t>
            </a:r>
          </a:p>
        </p:txBody>
      </p:sp>
      <p:sp>
        <p:nvSpPr>
          <p:cNvPr id="11" name="Text Placeholder 17"/>
          <p:cNvSpPr>
            <a:spLocks noGrp="1"/>
          </p:cNvSpPr>
          <p:nvPr>
            <p:ph type="body" sz="quarter" idx="11" hasCustomPrompt="1"/>
          </p:nvPr>
        </p:nvSpPr>
        <p:spPr>
          <a:xfrm>
            <a:off x="1620477" y="4916828"/>
            <a:ext cx="744471" cy="190500"/>
          </a:xfrm>
          <a:prstGeom prst="rect">
            <a:avLst/>
          </a:prstGeom>
        </p:spPr>
        <p:txBody>
          <a:bodyPr/>
          <a:lstStyle>
            <a:lvl1pPr marL="0" indent="0">
              <a:buNone/>
              <a:defRPr sz="750" b="1" i="0" spc="125" baseline="0">
                <a:solidFill>
                  <a:srgbClr val="A21727"/>
                </a:solidFill>
              </a:defRPr>
            </a:lvl1pPr>
          </a:lstStyle>
          <a:p>
            <a:pPr lvl="0"/>
            <a:r>
              <a:rPr lang="en-US" dirty="0"/>
              <a:t>@HANDLE</a:t>
            </a:r>
          </a:p>
        </p:txBody>
      </p:sp>
      <p:sp>
        <p:nvSpPr>
          <p:cNvPr id="12" name="Text Placeholder 17"/>
          <p:cNvSpPr>
            <a:spLocks noGrp="1"/>
          </p:cNvSpPr>
          <p:nvPr>
            <p:ph type="body" sz="quarter" idx="12" hasCustomPrompt="1"/>
          </p:nvPr>
        </p:nvSpPr>
        <p:spPr>
          <a:xfrm>
            <a:off x="2589753" y="4916828"/>
            <a:ext cx="744471" cy="190500"/>
          </a:xfrm>
          <a:prstGeom prst="rect">
            <a:avLst/>
          </a:prstGeom>
        </p:spPr>
        <p:txBody>
          <a:bodyPr/>
          <a:lstStyle>
            <a:lvl1pPr marL="0" indent="0">
              <a:buNone/>
              <a:defRPr sz="750" b="1" i="0" spc="125" baseline="0">
                <a:solidFill>
                  <a:srgbClr val="A21727"/>
                </a:solidFill>
              </a:defRPr>
            </a:lvl1pPr>
          </a:lstStyle>
          <a:p>
            <a:pPr lvl="0"/>
            <a:r>
              <a:rPr lang="en-US" dirty="0"/>
              <a:t>HASHTAG</a:t>
            </a:r>
          </a:p>
        </p:txBody>
      </p:sp>
      <p:sp>
        <p:nvSpPr>
          <p:cNvPr id="13" name="Text Placeholder 17"/>
          <p:cNvSpPr>
            <a:spLocks noGrp="1"/>
          </p:cNvSpPr>
          <p:nvPr>
            <p:ph type="body" sz="quarter" idx="13" hasCustomPrompt="1"/>
          </p:nvPr>
        </p:nvSpPr>
        <p:spPr>
          <a:xfrm>
            <a:off x="3559030" y="4916828"/>
            <a:ext cx="744471" cy="190500"/>
          </a:xfrm>
          <a:prstGeom prst="rect">
            <a:avLst/>
          </a:prstGeom>
        </p:spPr>
        <p:txBody>
          <a:bodyPr/>
          <a:lstStyle>
            <a:lvl1pPr marL="0" indent="0">
              <a:buNone/>
              <a:defRPr sz="750" b="1" i="0" spc="125" baseline="0">
                <a:solidFill>
                  <a:srgbClr val="A21727"/>
                </a:solidFill>
              </a:defRPr>
            </a:lvl1pPr>
          </a:lstStyle>
          <a:p>
            <a:pPr lvl="0"/>
            <a:r>
              <a:rPr lang="en-US" dirty="0"/>
              <a:t>MISC</a:t>
            </a:r>
          </a:p>
        </p:txBody>
      </p:sp>
      <p:pic>
        <p:nvPicPr>
          <p:cNvPr id="14" name="Picture 13" descr="U Health_horizontal_cmyk.eps"/>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00063" y="4800204"/>
            <a:ext cx="974328" cy="255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5" name="Straight Connector 14"/>
          <p:cNvCxnSpPr/>
          <p:nvPr/>
        </p:nvCxnSpPr>
        <p:spPr>
          <a:xfrm>
            <a:off x="1610321" y="4910336"/>
            <a:ext cx="7954367" cy="0"/>
          </a:xfrm>
          <a:prstGeom prst="line">
            <a:avLst/>
          </a:prstGeom>
          <a:ln w="12700" cmpd="sng">
            <a:solidFill>
              <a:srgbClr val="A21727"/>
            </a:solidFill>
          </a:ln>
          <a:effectLst/>
        </p:spPr>
        <p:style>
          <a:lnRef idx="2">
            <a:schemeClr val="accent1"/>
          </a:lnRef>
          <a:fillRef idx="0">
            <a:schemeClr val="accent1"/>
          </a:fillRef>
          <a:effectRef idx="1">
            <a:schemeClr val="accent1"/>
          </a:effectRef>
          <a:fontRef idx="minor">
            <a:schemeClr val="tx1"/>
          </a:fontRef>
        </p:style>
      </p:cxnSp>
      <p:sp>
        <p:nvSpPr>
          <p:cNvPr id="16" name="Text Placeholder 16"/>
          <p:cNvSpPr>
            <a:spLocks noGrp="1"/>
          </p:cNvSpPr>
          <p:nvPr>
            <p:ph type="body" sz="quarter" idx="15" hasCustomPrompt="1"/>
          </p:nvPr>
        </p:nvSpPr>
        <p:spPr>
          <a:xfrm>
            <a:off x="4303501" y="4679156"/>
            <a:ext cx="4840500" cy="231180"/>
          </a:xfrm>
          <a:prstGeom prst="rect">
            <a:avLst/>
          </a:prstGeom>
        </p:spPr>
        <p:txBody>
          <a:bodyPr/>
          <a:lstStyle>
            <a:lvl1pPr marL="0" indent="0">
              <a:buNone/>
              <a:defRPr sz="750" baseline="0">
                <a:solidFill>
                  <a:srgbClr val="A31527"/>
                </a:solidFill>
              </a:defRPr>
            </a:lvl1pPr>
          </a:lstStyle>
          <a:p>
            <a:pPr lvl="0"/>
            <a:r>
              <a:rPr lang="en-US" dirty="0"/>
              <a:t>Source:</a:t>
            </a:r>
          </a:p>
        </p:txBody>
      </p:sp>
      <p:sp>
        <p:nvSpPr>
          <p:cNvPr id="2" name="TextBox 1">
            <a:extLst>
              <a:ext uri="{FF2B5EF4-FFF2-40B4-BE49-F238E27FC236}">
                <a16:creationId xmlns:a16="http://schemas.microsoft.com/office/drawing/2014/main" id="{5D9242D6-8126-0117-08EB-7F8A51DD6267}"/>
              </a:ext>
            </a:extLst>
          </p:cNvPr>
          <p:cNvSpPr txBox="1"/>
          <p:nvPr userDrawn="1"/>
        </p:nvSpPr>
        <p:spPr>
          <a:xfrm>
            <a:off x="5705554" y="4894319"/>
            <a:ext cx="1994457" cy="261610"/>
          </a:xfrm>
          <a:prstGeom prst="rect">
            <a:avLst/>
          </a:prstGeom>
          <a:noFill/>
        </p:spPr>
        <p:txBody>
          <a:bodyPr wrap="none" rtlCol="0">
            <a:spAutoFit/>
          </a:bodyPr>
          <a:lstStyle/>
          <a:p>
            <a:r>
              <a:rPr lang="en-US" sz="1100" b="1" dirty="0">
                <a:solidFill>
                  <a:srgbClr val="C1122F"/>
                </a:solidFill>
              </a:rPr>
              <a:t>george.vegayon@utah.edu</a:t>
            </a:r>
          </a:p>
        </p:txBody>
      </p:sp>
    </p:spTree>
    <p:extLst>
      <p:ext uri="{BB962C8B-B14F-4D97-AF65-F5344CB8AC3E}">
        <p14:creationId xmlns:p14="http://schemas.microsoft.com/office/powerpoint/2010/main" val="25270109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Photo and Title">
    <p:spTree>
      <p:nvGrpSpPr>
        <p:cNvPr id="1" name=""/>
        <p:cNvGrpSpPr/>
        <p:nvPr/>
      </p:nvGrpSpPr>
      <p:grpSpPr>
        <a:xfrm>
          <a:off x="0" y="0"/>
          <a:ext cx="0" cy="0"/>
          <a:chOff x="0" y="0"/>
          <a:chExt cx="0" cy="0"/>
        </a:xfrm>
      </p:grpSpPr>
      <p:sp>
        <p:nvSpPr>
          <p:cNvPr id="2" name="Title 1"/>
          <p:cNvSpPr>
            <a:spLocks noGrp="1"/>
          </p:cNvSpPr>
          <p:nvPr>
            <p:ph type="title"/>
          </p:nvPr>
        </p:nvSpPr>
        <p:spPr>
          <a:xfrm>
            <a:off x="690562" y="434051"/>
            <a:ext cx="7996238" cy="412153"/>
          </a:xfrm>
          <a:prstGeom prst="rect">
            <a:avLst/>
          </a:prstGeom>
        </p:spPr>
        <p:txBody>
          <a:bodyPr/>
          <a:lstStyle/>
          <a:p>
            <a:r>
              <a:rPr lang="en-US"/>
              <a:t>Click to edit Master title style</a:t>
            </a:r>
            <a:endParaRPr lang="en-US" dirty="0"/>
          </a:p>
        </p:txBody>
      </p:sp>
      <p:sp>
        <p:nvSpPr>
          <p:cNvPr id="4" name="Rectangle 3"/>
          <p:cNvSpPr/>
          <p:nvPr/>
        </p:nvSpPr>
        <p:spPr>
          <a:xfrm>
            <a:off x="0" y="0"/>
            <a:ext cx="79375" cy="5189141"/>
          </a:xfrm>
          <a:prstGeom prst="rect">
            <a:avLst/>
          </a:prstGeom>
          <a:solidFill>
            <a:srgbClr val="AF282C">
              <a:alpha val="80000"/>
            </a:srgb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eaLnBrk="1" fontAlgn="auto" hangingPunct="1">
              <a:spcBef>
                <a:spcPts val="0"/>
              </a:spcBef>
              <a:spcAft>
                <a:spcPts val="0"/>
              </a:spcAft>
              <a:defRPr/>
            </a:pPr>
            <a:endParaRPr lang="en-US" sz="2880"/>
          </a:p>
        </p:txBody>
      </p:sp>
      <p:sp>
        <p:nvSpPr>
          <p:cNvPr id="10" name="TextBox 9"/>
          <p:cNvSpPr txBox="1"/>
          <p:nvPr/>
        </p:nvSpPr>
        <p:spPr>
          <a:xfrm>
            <a:off x="7869040" y="4921250"/>
            <a:ext cx="2231429" cy="207749"/>
          </a:xfrm>
          <a:prstGeom prst="rect">
            <a:avLst/>
          </a:prstGeom>
          <a:noFill/>
        </p:spPr>
        <p:txBody>
          <a:bodyPr>
            <a:spAutoFit/>
          </a:bodyPr>
          <a:lstStyle/>
          <a:p>
            <a:pPr eaLnBrk="1" hangingPunct="1">
              <a:defRPr/>
            </a:pPr>
            <a:r>
              <a:rPr lang="en-US" sz="750" b="1" spc="188" dirty="0">
                <a:solidFill>
                  <a:srgbClr val="A21727"/>
                </a:solidFill>
                <a:latin typeface="Century Gothic" charset="0"/>
                <a:ea typeface="Century Gothic" charset="0"/>
                <a:cs typeface="Century Gothic" charset="0"/>
              </a:rPr>
              <a:t>CONFIDENTIAL</a:t>
            </a:r>
          </a:p>
        </p:txBody>
      </p:sp>
      <p:sp>
        <p:nvSpPr>
          <p:cNvPr id="11" name="Text Placeholder 17"/>
          <p:cNvSpPr>
            <a:spLocks noGrp="1"/>
          </p:cNvSpPr>
          <p:nvPr>
            <p:ph type="body" sz="quarter" idx="11" hasCustomPrompt="1"/>
          </p:nvPr>
        </p:nvSpPr>
        <p:spPr>
          <a:xfrm>
            <a:off x="1620477" y="4916828"/>
            <a:ext cx="744471" cy="190500"/>
          </a:xfrm>
          <a:prstGeom prst="rect">
            <a:avLst/>
          </a:prstGeom>
        </p:spPr>
        <p:txBody>
          <a:bodyPr/>
          <a:lstStyle>
            <a:lvl1pPr marL="0" indent="0">
              <a:buNone/>
              <a:defRPr sz="750" b="1" i="0" spc="125" baseline="0">
                <a:solidFill>
                  <a:srgbClr val="A21727"/>
                </a:solidFill>
              </a:defRPr>
            </a:lvl1pPr>
          </a:lstStyle>
          <a:p>
            <a:pPr lvl="0"/>
            <a:r>
              <a:rPr lang="en-US" dirty="0"/>
              <a:t>@HANDLE</a:t>
            </a:r>
          </a:p>
        </p:txBody>
      </p:sp>
      <p:sp>
        <p:nvSpPr>
          <p:cNvPr id="12" name="Text Placeholder 17"/>
          <p:cNvSpPr>
            <a:spLocks noGrp="1"/>
          </p:cNvSpPr>
          <p:nvPr>
            <p:ph type="body" sz="quarter" idx="12" hasCustomPrompt="1"/>
          </p:nvPr>
        </p:nvSpPr>
        <p:spPr>
          <a:xfrm>
            <a:off x="2589753" y="4916828"/>
            <a:ext cx="744471" cy="190500"/>
          </a:xfrm>
          <a:prstGeom prst="rect">
            <a:avLst/>
          </a:prstGeom>
        </p:spPr>
        <p:txBody>
          <a:bodyPr/>
          <a:lstStyle>
            <a:lvl1pPr marL="0" indent="0">
              <a:buNone/>
              <a:defRPr sz="750" b="1" i="0" spc="125" baseline="0">
                <a:solidFill>
                  <a:srgbClr val="A21727"/>
                </a:solidFill>
              </a:defRPr>
            </a:lvl1pPr>
          </a:lstStyle>
          <a:p>
            <a:pPr lvl="0"/>
            <a:r>
              <a:rPr lang="en-US" dirty="0"/>
              <a:t>HASHTAG</a:t>
            </a:r>
          </a:p>
        </p:txBody>
      </p:sp>
      <p:sp>
        <p:nvSpPr>
          <p:cNvPr id="13" name="Text Placeholder 17"/>
          <p:cNvSpPr>
            <a:spLocks noGrp="1"/>
          </p:cNvSpPr>
          <p:nvPr>
            <p:ph type="body" sz="quarter" idx="13" hasCustomPrompt="1"/>
          </p:nvPr>
        </p:nvSpPr>
        <p:spPr>
          <a:xfrm>
            <a:off x="3559030" y="4916828"/>
            <a:ext cx="744471" cy="190500"/>
          </a:xfrm>
          <a:prstGeom prst="rect">
            <a:avLst/>
          </a:prstGeom>
        </p:spPr>
        <p:txBody>
          <a:bodyPr/>
          <a:lstStyle>
            <a:lvl1pPr marL="0" indent="0">
              <a:buNone/>
              <a:defRPr sz="750" b="1" i="0" spc="125" baseline="0">
                <a:solidFill>
                  <a:srgbClr val="A21727"/>
                </a:solidFill>
              </a:defRPr>
            </a:lvl1pPr>
          </a:lstStyle>
          <a:p>
            <a:pPr lvl="0"/>
            <a:r>
              <a:rPr lang="en-US" dirty="0"/>
              <a:t>MISC</a:t>
            </a:r>
          </a:p>
        </p:txBody>
      </p:sp>
      <p:pic>
        <p:nvPicPr>
          <p:cNvPr id="14" name="Picture 13" descr="U Health_horizontal_cmyk.eps"/>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00063" y="4800204"/>
            <a:ext cx="974328" cy="255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5" name="Straight Connector 14"/>
          <p:cNvCxnSpPr/>
          <p:nvPr/>
        </p:nvCxnSpPr>
        <p:spPr>
          <a:xfrm>
            <a:off x="1610321" y="4910336"/>
            <a:ext cx="7954367" cy="0"/>
          </a:xfrm>
          <a:prstGeom prst="line">
            <a:avLst/>
          </a:prstGeom>
          <a:ln w="12700" cmpd="sng">
            <a:solidFill>
              <a:srgbClr val="A21727"/>
            </a:solidFill>
          </a:ln>
          <a:effectLst/>
        </p:spPr>
        <p:style>
          <a:lnRef idx="2">
            <a:schemeClr val="accent1"/>
          </a:lnRef>
          <a:fillRef idx="0">
            <a:schemeClr val="accent1"/>
          </a:fillRef>
          <a:effectRef idx="1">
            <a:schemeClr val="accent1"/>
          </a:effectRef>
          <a:fontRef idx="minor">
            <a:schemeClr val="tx1"/>
          </a:fontRef>
        </p:style>
      </p:cxnSp>
      <p:sp>
        <p:nvSpPr>
          <p:cNvPr id="16" name="Text Placeholder 16"/>
          <p:cNvSpPr>
            <a:spLocks noGrp="1"/>
          </p:cNvSpPr>
          <p:nvPr>
            <p:ph type="body" sz="quarter" idx="15" hasCustomPrompt="1"/>
          </p:nvPr>
        </p:nvSpPr>
        <p:spPr>
          <a:xfrm>
            <a:off x="4303501" y="4679156"/>
            <a:ext cx="4840500" cy="231180"/>
          </a:xfrm>
          <a:prstGeom prst="rect">
            <a:avLst/>
          </a:prstGeom>
        </p:spPr>
        <p:txBody>
          <a:bodyPr/>
          <a:lstStyle>
            <a:lvl1pPr marL="0" indent="0">
              <a:buNone/>
              <a:defRPr sz="750" baseline="0">
                <a:solidFill>
                  <a:srgbClr val="A31527"/>
                </a:solidFill>
              </a:defRPr>
            </a:lvl1pPr>
          </a:lstStyle>
          <a:p>
            <a:pPr lvl="0"/>
            <a:r>
              <a:rPr lang="en-US" dirty="0"/>
              <a:t>Source:</a:t>
            </a:r>
          </a:p>
        </p:txBody>
      </p:sp>
      <p:sp>
        <p:nvSpPr>
          <p:cNvPr id="3" name="TextBox 2">
            <a:extLst>
              <a:ext uri="{FF2B5EF4-FFF2-40B4-BE49-F238E27FC236}">
                <a16:creationId xmlns:a16="http://schemas.microsoft.com/office/drawing/2014/main" id="{D08C794E-63EC-2794-8832-360A8A911461}"/>
              </a:ext>
            </a:extLst>
          </p:cNvPr>
          <p:cNvSpPr txBox="1"/>
          <p:nvPr userDrawn="1"/>
        </p:nvSpPr>
        <p:spPr>
          <a:xfrm>
            <a:off x="5705554" y="4894319"/>
            <a:ext cx="1994457" cy="261610"/>
          </a:xfrm>
          <a:prstGeom prst="rect">
            <a:avLst/>
          </a:prstGeom>
          <a:noFill/>
        </p:spPr>
        <p:txBody>
          <a:bodyPr wrap="none" rtlCol="0">
            <a:spAutoFit/>
          </a:bodyPr>
          <a:lstStyle/>
          <a:p>
            <a:r>
              <a:rPr lang="en-US" sz="1100" b="1" dirty="0">
                <a:solidFill>
                  <a:srgbClr val="C1122F"/>
                </a:solidFill>
              </a:rPr>
              <a:t>george.vegayon@utah.edu</a:t>
            </a:r>
          </a:p>
        </p:txBody>
      </p:sp>
    </p:spTree>
    <p:extLst>
      <p:ext uri="{BB962C8B-B14F-4D97-AF65-F5344CB8AC3E}">
        <p14:creationId xmlns:p14="http://schemas.microsoft.com/office/powerpoint/2010/main" val="32541077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and Two Column Text/Title and One Column with Photo">
    <p:spTree>
      <p:nvGrpSpPr>
        <p:cNvPr id="1" name=""/>
        <p:cNvGrpSpPr/>
        <p:nvPr/>
      </p:nvGrpSpPr>
      <p:grpSpPr>
        <a:xfrm>
          <a:off x="0" y="0"/>
          <a:ext cx="0" cy="0"/>
          <a:chOff x="0" y="0"/>
          <a:chExt cx="0" cy="0"/>
        </a:xfrm>
      </p:grpSpPr>
      <p:sp>
        <p:nvSpPr>
          <p:cNvPr id="2" name="Title 1"/>
          <p:cNvSpPr>
            <a:spLocks noGrp="1"/>
          </p:cNvSpPr>
          <p:nvPr>
            <p:ph type="title"/>
          </p:nvPr>
        </p:nvSpPr>
        <p:spPr>
          <a:xfrm>
            <a:off x="690562" y="434051"/>
            <a:ext cx="7996238" cy="412153"/>
          </a:xfrm>
          <a:prstGeom prst="rect">
            <a:avLst/>
          </a:prstGeom>
        </p:spPr>
        <p:txBody>
          <a:bodyPr/>
          <a:lstStyle/>
          <a:p>
            <a:r>
              <a:rPr lang="en-US"/>
              <a:t>Click to edit Master title style</a:t>
            </a:r>
            <a:endParaRPr lang="en-US" dirty="0"/>
          </a:p>
        </p:txBody>
      </p:sp>
      <p:sp>
        <p:nvSpPr>
          <p:cNvPr id="4" name="Rectangle 3"/>
          <p:cNvSpPr/>
          <p:nvPr/>
        </p:nvSpPr>
        <p:spPr>
          <a:xfrm>
            <a:off x="0" y="0"/>
            <a:ext cx="79375" cy="5189141"/>
          </a:xfrm>
          <a:prstGeom prst="rect">
            <a:avLst/>
          </a:prstGeom>
          <a:solidFill>
            <a:srgbClr val="AF282C">
              <a:alpha val="80000"/>
            </a:srgb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eaLnBrk="1" fontAlgn="auto" hangingPunct="1">
              <a:spcBef>
                <a:spcPts val="0"/>
              </a:spcBef>
              <a:spcAft>
                <a:spcPts val="0"/>
              </a:spcAft>
              <a:defRPr/>
            </a:pPr>
            <a:endParaRPr lang="en-US" sz="2880"/>
          </a:p>
        </p:txBody>
      </p:sp>
      <p:sp>
        <p:nvSpPr>
          <p:cNvPr id="5" name="Content Placeholder 2"/>
          <p:cNvSpPr>
            <a:spLocks noGrp="1"/>
          </p:cNvSpPr>
          <p:nvPr>
            <p:ph sz="half" idx="1"/>
          </p:nvPr>
        </p:nvSpPr>
        <p:spPr>
          <a:xfrm>
            <a:off x="690563" y="1321792"/>
            <a:ext cx="3787393" cy="334425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Box 9"/>
          <p:cNvSpPr txBox="1"/>
          <p:nvPr/>
        </p:nvSpPr>
        <p:spPr>
          <a:xfrm>
            <a:off x="7869040" y="4921250"/>
            <a:ext cx="2231429" cy="207749"/>
          </a:xfrm>
          <a:prstGeom prst="rect">
            <a:avLst/>
          </a:prstGeom>
          <a:noFill/>
        </p:spPr>
        <p:txBody>
          <a:bodyPr>
            <a:spAutoFit/>
          </a:bodyPr>
          <a:lstStyle/>
          <a:p>
            <a:pPr eaLnBrk="1" hangingPunct="1">
              <a:defRPr/>
            </a:pPr>
            <a:r>
              <a:rPr lang="en-US" sz="750" b="1" spc="188" dirty="0">
                <a:solidFill>
                  <a:srgbClr val="A21727"/>
                </a:solidFill>
                <a:latin typeface="Century Gothic" charset="0"/>
                <a:ea typeface="Century Gothic" charset="0"/>
                <a:cs typeface="Century Gothic" charset="0"/>
              </a:rPr>
              <a:t>CONFIDENTIAL</a:t>
            </a:r>
          </a:p>
        </p:txBody>
      </p:sp>
      <p:sp>
        <p:nvSpPr>
          <p:cNvPr id="11" name="Text Placeholder 17"/>
          <p:cNvSpPr>
            <a:spLocks noGrp="1"/>
          </p:cNvSpPr>
          <p:nvPr>
            <p:ph type="body" sz="quarter" idx="11" hasCustomPrompt="1"/>
          </p:nvPr>
        </p:nvSpPr>
        <p:spPr>
          <a:xfrm>
            <a:off x="1620477" y="4916828"/>
            <a:ext cx="744471" cy="190500"/>
          </a:xfrm>
          <a:prstGeom prst="rect">
            <a:avLst/>
          </a:prstGeom>
        </p:spPr>
        <p:txBody>
          <a:bodyPr/>
          <a:lstStyle>
            <a:lvl1pPr marL="0" indent="0">
              <a:buNone/>
              <a:defRPr sz="750" b="1" i="0" spc="125" baseline="0">
                <a:solidFill>
                  <a:srgbClr val="A21727"/>
                </a:solidFill>
              </a:defRPr>
            </a:lvl1pPr>
          </a:lstStyle>
          <a:p>
            <a:pPr lvl="0"/>
            <a:r>
              <a:rPr lang="en-US" dirty="0"/>
              <a:t>@HANDLE</a:t>
            </a:r>
          </a:p>
        </p:txBody>
      </p:sp>
      <p:sp>
        <p:nvSpPr>
          <p:cNvPr id="12" name="Text Placeholder 17"/>
          <p:cNvSpPr>
            <a:spLocks noGrp="1"/>
          </p:cNvSpPr>
          <p:nvPr>
            <p:ph type="body" sz="quarter" idx="12" hasCustomPrompt="1"/>
          </p:nvPr>
        </p:nvSpPr>
        <p:spPr>
          <a:xfrm>
            <a:off x="2589753" y="4916828"/>
            <a:ext cx="744471" cy="190500"/>
          </a:xfrm>
          <a:prstGeom prst="rect">
            <a:avLst/>
          </a:prstGeom>
        </p:spPr>
        <p:txBody>
          <a:bodyPr/>
          <a:lstStyle>
            <a:lvl1pPr marL="0" indent="0">
              <a:buNone/>
              <a:defRPr sz="750" b="1" i="0" spc="125" baseline="0">
                <a:solidFill>
                  <a:srgbClr val="A21727"/>
                </a:solidFill>
              </a:defRPr>
            </a:lvl1pPr>
          </a:lstStyle>
          <a:p>
            <a:pPr lvl="0"/>
            <a:r>
              <a:rPr lang="en-US" dirty="0"/>
              <a:t>HASHTAG</a:t>
            </a:r>
          </a:p>
        </p:txBody>
      </p:sp>
      <p:sp>
        <p:nvSpPr>
          <p:cNvPr id="13" name="Text Placeholder 17"/>
          <p:cNvSpPr>
            <a:spLocks noGrp="1"/>
          </p:cNvSpPr>
          <p:nvPr>
            <p:ph type="body" sz="quarter" idx="13" hasCustomPrompt="1"/>
          </p:nvPr>
        </p:nvSpPr>
        <p:spPr>
          <a:xfrm>
            <a:off x="3559030" y="4916828"/>
            <a:ext cx="744471" cy="190500"/>
          </a:xfrm>
          <a:prstGeom prst="rect">
            <a:avLst/>
          </a:prstGeom>
        </p:spPr>
        <p:txBody>
          <a:bodyPr/>
          <a:lstStyle>
            <a:lvl1pPr marL="0" indent="0">
              <a:buNone/>
              <a:defRPr sz="750" b="1" i="0" spc="125" baseline="0">
                <a:solidFill>
                  <a:srgbClr val="A21727"/>
                </a:solidFill>
              </a:defRPr>
            </a:lvl1pPr>
          </a:lstStyle>
          <a:p>
            <a:pPr lvl="0"/>
            <a:r>
              <a:rPr lang="en-US" dirty="0"/>
              <a:t>MISC</a:t>
            </a:r>
          </a:p>
        </p:txBody>
      </p:sp>
      <p:pic>
        <p:nvPicPr>
          <p:cNvPr id="14" name="Picture 13" descr="U Health_horizontal_cmyk.eps"/>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00063" y="4800204"/>
            <a:ext cx="974328" cy="255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5" name="Straight Connector 14"/>
          <p:cNvCxnSpPr/>
          <p:nvPr/>
        </p:nvCxnSpPr>
        <p:spPr>
          <a:xfrm>
            <a:off x="1610321" y="4910336"/>
            <a:ext cx="7954367" cy="0"/>
          </a:xfrm>
          <a:prstGeom prst="line">
            <a:avLst/>
          </a:prstGeom>
          <a:ln w="12700" cmpd="sng">
            <a:solidFill>
              <a:srgbClr val="A21727"/>
            </a:solidFill>
          </a:ln>
          <a:effectLst/>
        </p:spPr>
        <p:style>
          <a:lnRef idx="2">
            <a:schemeClr val="accent1"/>
          </a:lnRef>
          <a:fillRef idx="0">
            <a:schemeClr val="accent1"/>
          </a:fillRef>
          <a:effectRef idx="1">
            <a:schemeClr val="accent1"/>
          </a:effectRef>
          <a:fontRef idx="minor">
            <a:schemeClr val="tx1"/>
          </a:fontRef>
        </p:style>
      </p:cxnSp>
      <p:sp>
        <p:nvSpPr>
          <p:cNvPr id="16" name="Content Placeholder 2"/>
          <p:cNvSpPr>
            <a:spLocks noGrp="1"/>
          </p:cNvSpPr>
          <p:nvPr>
            <p:ph sz="half" idx="15"/>
          </p:nvPr>
        </p:nvSpPr>
        <p:spPr>
          <a:xfrm>
            <a:off x="4899407" y="1321792"/>
            <a:ext cx="3787393" cy="334425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16"/>
          <p:cNvSpPr>
            <a:spLocks noGrp="1"/>
          </p:cNvSpPr>
          <p:nvPr>
            <p:ph type="body" sz="quarter" idx="16" hasCustomPrompt="1"/>
          </p:nvPr>
        </p:nvSpPr>
        <p:spPr>
          <a:xfrm>
            <a:off x="4303501" y="4679156"/>
            <a:ext cx="4840500" cy="231180"/>
          </a:xfrm>
          <a:prstGeom prst="rect">
            <a:avLst/>
          </a:prstGeom>
        </p:spPr>
        <p:txBody>
          <a:bodyPr/>
          <a:lstStyle>
            <a:lvl1pPr marL="0" indent="0">
              <a:buNone/>
              <a:defRPr sz="750" baseline="0">
                <a:solidFill>
                  <a:srgbClr val="A31527"/>
                </a:solidFill>
              </a:defRPr>
            </a:lvl1pPr>
          </a:lstStyle>
          <a:p>
            <a:pPr lvl="0"/>
            <a:r>
              <a:rPr lang="en-US" dirty="0"/>
              <a:t>Source:</a:t>
            </a:r>
          </a:p>
        </p:txBody>
      </p:sp>
      <p:sp>
        <p:nvSpPr>
          <p:cNvPr id="3" name="TextBox 2">
            <a:extLst>
              <a:ext uri="{FF2B5EF4-FFF2-40B4-BE49-F238E27FC236}">
                <a16:creationId xmlns:a16="http://schemas.microsoft.com/office/drawing/2014/main" id="{B8B752F6-A3AF-CBE9-64B6-2867A196BE7B}"/>
              </a:ext>
            </a:extLst>
          </p:cNvPr>
          <p:cNvSpPr txBox="1"/>
          <p:nvPr userDrawn="1"/>
        </p:nvSpPr>
        <p:spPr>
          <a:xfrm>
            <a:off x="5705554" y="4894319"/>
            <a:ext cx="1994457" cy="261610"/>
          </a:xfrm>
          <a:prstGeom prst="rect">
            <a:avLst/>
          </a:prstGeom>
          <a:noFill/>
        </p:spPr>
        <p:txBody>
          <a:bodyPr wrap="none" rtlCol="0">
            <a:spAutoFit/>
          </a:bodyPr>
          <a:lstStyle/>
          <a:p>
            <a:r>
              <a:rPr lang="en-US" sz="1100" b="1" dirty="0">
                <a:solidFill>
                  <a:srgbClr val="C1122F"/>
                </a:solidFill>
              </a:rPr>
              <a:t>george.vegayon@utah.edu</a:t>
            </a:r>
          </a:p>
        </p:txBody>
      </p:sp>
    </p:spTree>
    <p:extLst>
      <p:ext uri="{BB962C8B-B14F-4D97-AF65-F5344CB8AC3E}">
        <p14:creationId xmlns:p14="http://schemas.microsoft.com/office/powerpoint/2010/main" val="3862955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and Photo Collage">
    <p:spTree>
      <p:nvGrpSpPr>
        <p:cNvPr id="1" name=""/>
        <p:cNvGrpSpPr/>
        <p:nvPr/>
      </p:nvGrpSpPr>
      <p:grpSpPr>
        <a:xfrm>
          <a:off x="0" y="0"/>
          <a:ext cx="0" cy="0"/>
          <a:chOff x="0" y="0"/>
          <a:chExt cx="0" cy="0"/>
        </a:xfrm>
      </p:grpSpPr>
      <p:sp>
        <p:nvSpPr>
          <p:cNvPr id="2" name="Title 1"/>
          <p:cNvSpPr>
            <a:spLocks noGrp="1"/>
          </p:cNvSpPr>
          <p:nvPr>
            <p:ph type="title"/>
          </p:nvPr>
        </p:nvSpPr>
        <p:spPr>
          <a:xfrm>
            <a:off x="690562" y="434051"/>
            <a:ext cx="7996238" cy="412153"/>
          </a:xfrm>
          <a:prstGeom prst="rect">
            <a:avLst/>
          </a:prstGeom>
        </p:spPr>
        <p:txBody>
          <a:bodyPr/>
          <a:lstStyle/>
          <a:p>
            <a:r>
              <a:rPr lang="en-US"/>
              <a:t>Click to edit Master title style</a:t>
            </a:r>
            <a:endParaRPr lang="en-US" dirty="0"/>
          </a:p>
        </p:txBody>
      </p:sp>
      <p:sp>
        <p:nvSpPr>
          <p:cNvPr id="4" name="Rectangle 3"/>
          <p:cNvSpPr/>
          <p:nvPr/>
        </p:nvSpPr>
        <p:spPr>
          <a:xfrm>
            <a:off x="0" y="0"/>
            <a:ext cx="79375" cy="5189141"/>
          </a:xfrm>
          <a:prstGeom prst="rect">
            <a:avLst/>
          </a:prstGeom>
          <a:solidFill>
            <a:srgbClr val="AF282C">
              <a:alpha val="80000"/>
            </a:srgb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eaLnBrk="1" fontAlgn="auto" hangingPunct="1">
              <a:spcBef>
                <a:spcPts val="0"/>
              </a:spcBef>
              <a:spcAft>
                <a:spcPts val="0"/>
              </a:spcAft>
              <a:defRPr/>
            </a:pPr>
            <a:endParaRPr lang="en-US" sz="2880"/>
          </a:p>
        </p:txBody>
      </p:sp>
      <p:sp>
        <p:nvSpPr>
          <p:cNvPr id="10" name="TextBox 9"/>
          <p:cNvSpPr txBox="1"/>
          <p:nvPr/>
        </p:nvSpPr>
        <p:spPr>
          <a:xfrm>
            <a:off x="7869040" y="4921250"/>
            <a:ext cx="2231429" cy="207749"/>
          </a:xfrm>
          <a:prstGeom prst="rect">
            <a:avLst/>
          </a:prstGeom>
          <a:noFill/>
        </p:spPr>
        <p:txBody>
          <a:bodyPr>
            <a:spAutoFit/>
          </a:bodyPr>
          <a:lstStyle/>
          <a:p>
            <a:pPr eaLnBrk="1" hangingPunct="1">
              <a:defRPr/>
            </a:pPr>
            <a:r>
              <a:rPr lang="en-US" sz="750" b="1" spc="188" dirty="0">
                <a:solidFill>
                  <a:srgbClr val="A21727"/>
                </a:solidFill>
                <a:latin typeface="Century Gothic" charset="0"/>
                <a:ea typeface="Century Gothic" charset="0"/>
                <a:cs typeface="Century Gothic" charset="0"/>
              </a:rPr>
              <a:t>CONFIDENTIAL</a:t>
            </a:r>
          </a:p>
        </p:txBody>
      </p:sp>
      <p:sp>
        <p:nvSpPr>
          <p:cNvPr id="11" name="Text Placeholder 17"/>
          <p:cNvSpPr>
            <a:spLocks noGrp="1"/>
          </p:cNvSpPr>
          <p:nvPr>
            <p:ph type="body" sz="quarter" idx="11" hasCustomPrompt="1"/>
          </p:nvPr>
        </p:nvSpPr>
        <p:spPr>
          <a:xfrm>
            <a:off x="1620477" y="4916828"/>
            <a:ext cx="744471" cy="190500"/>
          </a:xfrm>
          <a:prstGeom prst="rect">
            <a:avLst/>
          </a:prstGeom>
        </p:spPr>
        <p:txBody>
          <a:bodyPr/>
          <a:lstStyle>
            <a:lvl1pPr marL="0" indent="0">
              <a:buNone/>
              <a:defRPr sz="750" b="1" i="0" spc="125" baseline="0">
                <a:solidFill>
                  <a:srgbClr val="A21727"/>
                </a:solidFill>
              </a:defRPr>
            </a:lvl1pPr>
          </a:lstStyle>
          <a:p>
            <a:pPr lvl="0"/>
            <a:r>
              <a:rPr lang="en-US" dirty="0"/>
              <a:t>@HANDLE</a:t>
            </a:r>
          </a:p>
        </p:txBody>
      </p:sp>
      <p:sp>
        <p:nvSpPr>
          <p:cNvPr id="12" name="Text Placeholder 17"/>
          <p:cNvSpPr>
            <a:spLocks noGrp="1"/>
          </p:cNvSpPr>
          <p:nvPr>
            <p:ph type="body" sz="quarter" idx="12" hasCustomPrompt="1"/>
          </p:nvPr>
        </p:nvSpPr>
        <p:spPr>
          <a:xfrm>
            <a:off x="2589753" y="4916828"/>
            <a:ext cx="744471" cy="190500"/>
          </a:xfrm>
          <a:prstGeom prst="rect">
            <a:avLst/>
          </a:prstGeom>
        </p:spPr>
        <p:txBody>
          <a:bodyPr/>
          <a:lstStyle>
            <a:lvl1pPr marL="0" indent="0">
              <a:buNone/>
              <a:defRPr sz="750" b="1" i="0" spc="125" baseline="0">
                <a:solidFill>
                  <a:srgbClr val="A21727"/>
                </a:solidFill>
              </a:defRPr>
            </a:lvl1pPr>
          </a:lstStyle>
          <a:p>
            <a:pPr lvl="0"/>
            <a:r>
              <a:rPr lang="en-US" dirty="0"/>
              <a:t>HASHTAG</a:t>
            </a:r>
          </a:p>
        </p:txBody>
      </p:sp>
      <p:sp>
        <p:nvSpPr>
          <p:cNvPr id="13" name="Text Placeholder 17"/>
          <p:cNvSpPr>
            <a:spLocks noGrp="1"/>
          </p:cNvSpPr>
          <p:nvPr>
            <p:ph type="body" sz="quarter" idx="13" hasCustomPrompt="1"/>
          </p:nvPr>
        </p:nvSpPr>
        <p:spPr>
          <a:xfrm>
            <a:off x="3559030" y="4916828"/>
            <a:ext cx="744471" cy="190500"/>
          </a:xfrm>
          <a:prstGeom prst="rect">
            <a:avLst/>
          </a:prstGeom>
        </p:spPr>
        <p:txBody>
          <a:bodyPr/>
          <a:lstStyle>
            <a:lvl1pPr marL="0" indent="0">
              <a:buNone/>
              <a:defRPr sz="750" b="1" i="0" spc="125" baseline="0">
                <a:solidFill>
                  <a:srgbClr val="A21727"/>
                </a:solidFill>
              </a:defRPr>
            </a:lvl1pPr>
          </a:lstStyle>
          <a:p>
            <a:pPr lvl="0"/>
            <a:r>
              <a:rPr lang="en-US" dirty="0"/>
              <a:t>MISC</a:t>
            </a:r>
          </a:p>
        </p:txBody>
      </p:sp>
      <p:pic>
        <p:nvPicPr>
          <p:cNvPr id="14" name="Picture 13" descr="U Health_horizontal_cmyk.eps"/>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00063" y="4800204"/>
            <a:ext cx="974328" cy="2559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5" name="Straight Connector 14"/>
          <p:cNvCxnSpPr/>
          <p:nvPr/>
        </p:nvCxnSpPr>
        <p:spPr>
          <a:xfrm>
            <a:off x="1610321" y="4910336"/>
            <a:ext cx="7954367" cy="0"/>
          </a:xfrm>
          <a:prstGeom prst="line">
            <a:avLst/>
          </a:prstGeom>
          <a:ln w="12700" cmpd="sng">
            <a:solidFill>
              <a:srgbClr val="A21727"/>
            </a:solidFill>
          </a:ln>
          <a:effectLst/>
        </p:spPr>
        <p:style>
          <a:lnRef idx="2">
            <a:schemeClr val="accent1"/>
          </a:lnRef>
          <a:fillRef idx="0">
            <a:schemeClr val="accent1"/>
          </a:fillRef>
          <a:effectRef idx="1">
            <a:schemeClr val="accent1"/>
          </a:effectRef>
          <a:fontRef idx="minor">
            <a:schemeClr val="tx1"/>
          </a:fontRef>
        </p:style>
      </p:cxnSp>
      <p:sp>
        <p:nvSpPr>
          <p:cNvPr id="16" name="Rectangle 15"/>
          <p:cNvSpPr/>
          <p:nvPr/>
        </p:nvSpPr>
        <p:spPr>
          <a:xfrm>
            <a:off x="-203656" y="1011666"/>
            <a:ext cx="9580601" cy="3647144"/>
          </a:xfrm>
          <a:prstGeom prst="rect">
            <a:avLst/>
          </a:prstGeom>
          <a:solidFill>
            <a:srgbClr val="A21727"/>
          </a:solidFill>
          <a:ln>
            <a:noFill/>
          </a:ln>
          <a:effectLst>
            <a:glow rad="444500">
              <a:schemeClr val="tx1">
                <a:lumMod val="95000"/>
                <a:lumOff val="5000"/>
                <a:alpha val="3000"/>
              </a:schemeClr>
            </a:glow>
            <a:outerShdw blurRad="40000" dist="230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ctr" defTabSz="457200" eaLnBrk="1" fontAlgn="auto" hangingPunct="1">
              <a:spcBef>
                <a:spcPts val="0"/>
              </a:spcBef>
              <a:spcAft>
                <a:spcPts val="0"/>
              </a:spcAft>
              <a:defRPr/>
            </a:pPr>
            <a:endParaRPr lang="en-US" sz="1800"/>
          </a:p>
        </p:txBody>
      </p:sp>
      <p:sp>
        <p:nvSpPr>
          <p:cNvPr id="18" name="Text Placeholder 16"/>
          <p:cNvSpPr>
            <a:spLocks noGrp="1"/>
          </p:cNvSpPr>
          <p:nvPr>
            <p:ph type="body" sz="quarter" idx="15" hasCustomPrompt="1"/>
          </p:nvPr>
        </p:nvSpPr>
        <p:spPr>
          <a:xfrm>
            <a:off x="4303501" y="4679156"/>
            <a:ext cx="4840500" cy="231180"/>
          </a:xfrm>
          <a:prstGeom prst="rect">
            <a:avLst/>
          </a:prstGeom>
        </p:spPr>
        <p:txBody>
          <a:bodyPr/>
          <a:lstStyle>
            <a:lvl1pPr marL="0" indent="0">
              <a:buNone/>
              <a:defRPr sz="750" baseline="0">
                <a:solidFill>
                  <a:srgbClr val="A31527"/>
                </a:solidFill>
              </a:defRPr>
            </a:lvl1pPr>
          </a:lstStyle>
          <a:p>
            <a:pPr lvl="0"/>
            <a:r>
              <a:rPr lang="en-US" dirty="0"/>
              <a:t>Source:</a:t>
            </a:r>
          </a:p>
        </p:txBody>
      </p:sp>
      <p:sp>
        <p:nvSpPr>
          <p:cNvPr id="3" name="TextBox 2">
            <a:extLst>
              <a:ext uri="{FF2B5EF4-FFF2-40B4-BE49-F238E27FC236}">
                <a16:creationId xmlns:a16="http://schemas.microsoft.com/office/drawing/2014/main" id="{6693F3D1-E23D-660A-BCBF-00A0B96290D3}"/>
              </a:ext>
            </a:extLst>
          </p:cNvPr>
          <p:cNvSpPr txBox="1"/>
          <p:nvPr userDrawn="1"/>
        </p:nvSpPr>
        <p:spPr>
          <a:xfrm>
            <a:off x="5705554" y="4894319"/>
            <a:ext cx="1994457" cy="261610"/>
          </a:xfrm>
          <a:prstGeom prst="rect">
            <a:avLst/>
          </a:prstGeom>
          <a:noFill/>
        </p:spPr>
        <p:txBody>
          <a:bodyPr wrap="none" rtlCol="0">
            <a:spAutoFit/>
          </a:bodyPr>
          <a:lstStyle/>
          <a:p>
            <a:r>
              <a:rPr lang="en-US" sz="1100" b="1" dirty="0">
                <a:solidFill>
                  <a:srgbClr val="C1122F"/>
                </a:solidFill>
              </a:rPr>
              <a:t>george.vegayon@utah.edu</a:t>
            </a:r>
          </a:p>
        </p:txBody>
      </p:sp>
    </p:spTree>
    <p:extLst>
      <p:ext uri="{BB962C8B-B14F-4D97-AF65-F5344CB8AC3E}">
        <p14:creationId xmlns:p14="http://schemas.microsoft.com/office/powerpoint/2010/main" val="10664219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13" Type="http://schemas.openxmlformats.org/officeDocument/2006/relationships/slideLayout" Target="../slideLayouts/slideLayout14.xml"/><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slideLayout" Target="../slideLayouts/slideLayout13.xml"/><Relationship Id="rId2" Type="http://schemas.openxmlformats.org/officeDocument/2006/relationships/slideLayout" Target="../slideLayouts/slideLayout3.xml"/><Relationship Id="rId16" Type="http://schemas.openxmlformats.org/officeDocument/2006/relationships/theme" Target="../theme/theme2.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5" Type="http://schemas.openxmlformats.org/officeDocument/2006/relationships/slideLayout" Target="../slideLayouts/slideLayout6.xml"/><Relationship Id="rId15" Type="http://schemas.openxmlformats.org/officeDocument/2006/relationships/slideLayout" Target="../slideLayouts/slideLayout16.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 Id="rId1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987762229"/>
      </p:ext>
    </p:extLst>
  </p:cSld>
  <p:clrMap bg1="lt1" tx1="dk1" bg2="dk2" tx2="lt2" accent1="accent1" accent2="accent2" accent3="accent3" accent4="accent4" accent5="accent5" accent6="accent6" hlink="hlink" folHlink="folHlink"/>
  <p:sldLayoutIdLst>
    <p:sldLayoutId id="2147483665" r:id="rId1"/>
  </p:sldLayoutIdLst>
  <p:hf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54848445"/>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 id="2147483679" r:id="rId13"/>
    <p:sldLayoutId id="2147483680" r:id="rId14"/>
    <p:sldLayoutId id="2147483681" r:id="rId15"/>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457200" rtl="0" eaLnBrk="1" latinLnBrk="0" hangingPunct="1">
        <a:spcBef>
          <a:spcPct val="0"/>
        </a:spcBef>
        <a:buNone/>
        <a:defRPr sz="2800" b="0" i="0" kern="1200" cap="all" baseline="0">
          <a:solidFill>
            <a:srgbClr val="B01C32"/>
          </a:solidFill>
          <a:latin typeface="Century Gothic" charset="0"/>
          <a:ea typeface="+mj-ea"/>
          <a:cs typeface="Avenir Roman"/>
        </a:defRPr>
      </a:lvl1pPr>
    </p:titleStyle>
    <p:bodyStyle>
      <a:lvl1pPr marL="342900" indent="-342900" algn="l" defTabSz="457200" rtl="0" eaLnBrk="1" latinLnBrk="0" hangingPunct="1">
        <a:spcBef>
          <a:spcPct val="20000"/>
        </a:spcBef>
        <a:buFont typeface="Arial"/>
        <a:buChar char="•"/>
        <a:defRPr sz="2800" b="0" i="0" kern="1200" baseline="0">
          <a:solidFill>
            <a:schemeClr val="tx1">
              <a:lumMod val="65000"/>
              <a:lumOff val="35000"/>
            </a:schemeClr>
          </a:solidFill>
          <a:latin typeface="Century Gothic" charset="0"/>
          <a:ea typeface="+mn-ea"/>
          <a:cs typeface="Avenir Roman"/>
        </a:defRPr>
      </a:lvl1pPr>
      <a:lvl2pPr marL="742950" indent="-285750" algn="l" defTabSz="457200" rtl="0" eaLnBrk="1" latinLnBrk="0" hangingPunct="1">
        <a:spcBef>
          <a:spcPct val="20000"/>
        </a:spcBef>
        <a:buFont typeface="Arial"/>
        <a:buChar char="–"/>
        <a:defRPr sz="2400" b="0" i="0" kern="1200" baseline="0">
          <a:solidFill>
            <a:schemeClr val="tx1">
              <a:lumMod val="65000"/>
              <a:lumOff val="35000"/>
            </a:schemeClr>
          </a:solidFill>
          <a:latin typeface="Century Gothic" charset="0"/>
          <a:ea typeface="+mn-ea"/>
          <a:cs typeface="Avenir Roman"/>
        </a:defRPr>
      </a:lvl2pPr>
      <a:lvl3pPr marL="1143000" indent="-228600" algn="l" defTabSz="457200" rtl="0" eaLnBrk="1" latinLnBrk="0" hangingPunct="1">
        <a:spcBef>
          <a:spcPct val="20000"/>
        </a:spcBef>
        <a:buFont typeface="Arial"/>
        <a:buChar char="•"/>
        <a:defRPr sz="2000" b="0" i="0" kern="1200" baseline="0">
          <a:solidFill>
            <a:schemeClr val="tx1">
              <a:lumMod val="65000"/>
              <a:lumOff val="35000"/>
            </a:schemeClr>
          </a:solidFill>
          <a:latin typeface="Century Gothic" charset="0"/>
          <a:ea typeface="Century Gothic" charset="0"/>
          <a:cs typeface="Century Gothic" charset="0"/>
        </a:defRPr>
      </a:lvl3pPr>
      <a:lvl4pPr marL="1600200" indent="-228600" algn="l" defTabSz="457200" rtl="0" eaLnBrk="1" latinLnBrk="0" hangingPunct="1">
        <a:spcBef>
          <a:spcPct val="20000"/>
        </a:spcBef>
        <a:buFont typeface="Arial"/>
        <a:buChar char="–"/>
        <a:defRPr sz="1600" b="0" i="0" kern="1200" baseline="0">
          <a:solidFill>
            <a:schemeClr val="tx1">
              <a:lumMod val="65000"/>
              <a:lumOff val="35000"/>
            </a:schemeClr>
          </a:solidFill>
          <a:latin typeface="Century Gothic" charset="0"/>
          <a:ea typeface="+mn-ea"/>
          <a:cs typeface="Avenir Roman"/>
        </a:defRPr>
      </a:lvl4pPr>
      <a:lvl5pPr marL="2057400" indent="-228600" algn="l" defTabSz="457200" rtl="0" eaLnBrk="1" latinLnBrk="0" hangingPunct="1">
        <a:spcBef>
          <a:spcPct val="20000"/>
        </a:spcBef>
        <a:buFont typeface="Arial"/>
        <a:buChar char="»"/>
        <a:defRPr sz="1200" b="0" i="0" kern="1200" baseline="0">
          <a:solidFill>
            <a:schemeClr val="tx1">
              <a:lumMod val="65000"/>
              <a:lumOff val="35000"/>
            </a:schemeClr>
          </a:solidFill>
          <a:latin typeface="Century Gothic" charset="0"/>
          <a:ea typeface="+mn-ea"/>
          <a:cs typeface="Avenir Roman"/>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696">
          <p15:clr>
            <a:srgbClr val="F26B43"/>
          </p15:clr>
        </p15:guide>
        <p15:guide id="2" orient="horz" pos="4992">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10.xml"/><Relationship Id="rId6" Type="http://schemas.openxmlformats.org/officeDocument/2006/relationships/image" Target="../media/image12.jpeg"/><Relationship Id="rId5" Type="http://schemas.openxmlformats.org/officeDocument/2006/relationships/image" Target="../media/image11.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6.xml"/><Relationship Id="rId5" Type="http://schemas.openxmlformats.org/officeDocument/2006/relationships/image" Target="../media/image10.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6.png"/><Relationship Id="rId1" Type="http://schemas.openxmlformats.org/officeDocument/2006/relationships/slideLayout" Target="../slideLayouts/slideLayout14.xml"/><Relationship Id="rId5" Type="http://schemas.openxmlformats.org/officeDocument/2006/relationships/image" Target="../media/image9.png"/><Relationship Id="rId4" Type="http://schemas.openxmlformats.org/officeDocument/2006/relationships/image" Target="../media/image13.png"/></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13.xml"/><Relationship Id="rId4" Type="http://schemas.openxmlformats.org/officeDocument/2006/relationships/image" Target="../media/image20.png"/></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2" name="Title 1">
            <a:extLst>
              <a:ext uri="{FF2B5EF4-FFF2-40B4-BE49-F238E27FC236}">
                <a16:creationId xmlns:a16="http://schemas.microsoft.com/office/drawing/2014/main" id="{11E1F1AE-5419-C053-6217-A8C55C0C9F21}"/>
              </a:ext>
            </a:extLst>
          </p:cNvPr>
          <p:cNvSpPr>
            <a:spLocks noGrp="1"/>
          </p:cNvSpPr>
          <p:nvPr>
            <p:ph type="ctrTitle"/>
          </p:nvPr>
        </p:nvSpPr>
        <p:spPr>
          <a:xfrm>
            <a:off x="685800" y="2217548"/>
            <a:ext cx="7772400" cy="1102519"/>
          </a:xfrm>
        </p:spPr>
        <p:txBody>
          <a:bodyPr>
            <a:noAutofit/>
          </a:bodyPr>
          <a:lstStyle/>
          <a:p>
            <a:r>
              <a:rPr lang="en-US" sz="2000" cap="none" dirty="0"/>
              <a:t>Analysis Of Nursing Home Data</a:t>
            </a:r>
            <a:r>
              <a:rPr lang="en-US" sz="2000" dirty="0"/>
              <a:t>:</a:t>
            </a:r>
            <a:br>
              <a:rPr lang="en-US" sz="2000" dirty="0"/>
            </a:br>
            <a:r>
              <a:rPr lang="en-US" sz="2000" cap="none" dirty="0">
                <a:latin typeface="Century Gothic" panose="020B0502020202020204" pitchFamily="34" charset="0"/>
              </a:rPr>
              <a:t>A brief introduction to</a:t>
            </a:r>
            <a:br>
              <a:rPr lang="en-US" sz="2000" cap="none" dirty="0"/>
            </a:br>
            <a:r>
              <a:rPr lang="en-US" sz="2000" cap="none" dirty="0"/>
              <a:t>Exponential Random Graph Models</a:t>
            </a:r>
            <a:br>
              <a:rPr lang="en-US" sz="2000" cap="none" dirty="0"/>
            </a:br>
            <a:endParaRPr lang="en-US" sz="2000" dirty="0"/>
          </a:p>
        </p:txBody>
      </p:sp>
      <p:sp>
        <p:nvSpPr>
          <p:cNvPr id="66" name="Google Shape;66;p15"/>
          <p:cNvSpPr txBox="1">
            <a:spLocks noGrp="1"/>
          </p:cNvSpPr>
          <p:nvPr>
            <p:ph type="subTitle" idx="1"/>
          </p:nvPr>
        </p:nvSpPr>
        <p:spPr>
          <a:xfrm>
            <a:off x="1371600" y="3270201"/>
            <a:ext cx="6400800" cy="154631"/>
          </a:xfrm>
          <a:prstGeom prst="rect">
            <a:avLst/>
          </a:prstGeom>
        </p:spPr>
        <p:txBody>
          <a:bodyPr spcFirstLastPara="1" wrap="square" lIns="91425" tIns="91425" rIns="91425" bIns="91425" anchor="t" anchorCtr="0">
            <a:noAutofit/>
          </a:bodyPr>
          <a:lstStyle/>
          <a:p>
            <a:pPr marL="0" indent="0"/>
            <a:r>
              <a:rPr lang="en" sz="1400" b="1" dirty="0">
                <a:latin typeface="Century Gothic" panose="020B0502020202020204" pitchFamily="34" charset="0"/>
              </a:rPr>
              <a:t>George G Vega Yon, Ph.D.</a:t>
            </a:r>
          </a:p>
          <a:p>
            <a:pPr marL="0" indent="0"/>
            <a:endParaRPr lang="en-US" sz="1400" dirty="0">
              <a:latin typeface="Century Gothic" panose="020B0502020202020204" pitchFamily="34" charset="0"/>
            </a:endParaRPr>
          </a:p>
          <a:p>
            <a:pPr marL="0" indent="0"/>
            <a:r>
              <a:rPr lang="en" dirty="0">
                <a:latin typeface="Century Gothic" panose="020B0502020202020204" pitchFamily="34" charset="0"/>
              </a:rPr>
              <a:t>Chong Zhang, Karim Khader, Mathew Samore, Alun Thomas, Kyle Kazemini, Nelson Chang, Lindsay Visnovsky, Candace Haroldsen, and Kristina Stratford</a:t>
            </a:r>
          </a:p>
        </p:txBody>
      </p:sp>
      <p:sp>
        <p:nvSpPr>
          <p:cNvPr id="67" name="Google Shape;67;p15"/>
          <p:cNvSpPr txBox="1"/>
          <p:nvPr/>
        </p:nvSpPr>
        <p:spPr>
          <a:xfrm>
            <a:off x="2097300" y="4523697"/>
            <a:ext cx="4949400" cy="492412"/>
          </a:xfrm>
          <a:prstGeom prst="rect">
            <a:avLst/>
          </a:prstGeom>
          <a:noFill/>
          <a:ln>
            <a:noFill/>
          </a:ln>
        </p:spPr>
        <p:txBody>
          <a:bodyPr spcFirstLastPara="1" wrap="square" lIns="91425" tIns="91425" rIns="91425" bIns="91425" anchor="t" anchorCtr="0">
            <a:spAutoFit/>
          </a:bodyPr>
          <a:lstStyle/>
          <a:p>
            <a:pPr algn="ctr"/>
            <a:r>
              <a:rPr lang="en" sz="2000" b="1" dirty="0">
                <a:solidFill>
                  <a:srgbClr val="C00000"/>
                </a:solidFill>
              </a:rPr>
              <a:t>UTAH CDC Site Visit</a:t>
            </a:r>
            <a:endParaRPr lang="en-US" sz="2000" b="1" dirty="0">
              <a:solidFill>
                <a:srgbClr val="C00000"/>
              </a:solidFil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8"/>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Analysis plan</a:t>
            </a:r>
            <a:endParaRPr/>
          </a:p>
        </p:txBody>
      </p:sp>
      <p:sp>
        <p:nvSpPr>
          <p:cNvPr id="89" name="Google Shape;89;p18"/>
          <p:cNvSpPr txBox="1">
            <a:spLocks noGrp="1"/>
          </p:cNvSpPr>
          <p:nvPr>
            <p:ph type="body" idx="1"/>
          </p:nvPr>
        </p:nvSpPr>
        <p:spPr>
          <a:xfrm>
            <a:off x="270344" y="1152475"/>
            <a:ext cx="8561956" cy="3391695"/>
          </a:xfrm>
          <a:prstGeom prst="rect">
            <a:avLst/>
          </a:prstGeom>
        </p:spPr>
        <p:txBody>
          <a:bodyPr spcFirstLastPara="1" wrap="square" lIns="91425" tIns="91425" rIns="91425" bIns="91425" anchor="ctr" anchorCtr="0">
            <a:normAutofit fontScale="92500" lnSpcReduction="20000"/>
          </a:bodyPr>
          <a:lstStyle/>
          <a:p>
            <a:pPr marL="457200" lvl="0" indent="-342900" algn="l" rtl="0">
              <a:spcBef>
                <a:spcPts val="0"/>
              </a:spcBef>
              <a:spcAft>
                <a:spcPts val="0"/>
              </a:spcAft>
              <a:buSzPts val="1800"/>
              <a:buChar char="-"/>
            </a:pPr>
            <a:r>
              <a:rPr lang="en" dirty="0"/>
              <a:t>What motifs characterize the structure of HCW-resident networks?</a:t>
            </a:r>
            <a:endParaRPr dirty="0"/>
          </a:p>
          <a:p>
            <a:pPr marL="914400" lvl="1" indent="-317500" algn="l" rtl="0">
              <a:spcBef>
                <a:spcPts val="1000"/>
              </a:spcBef>
              <a:spcAft>
                <a:spcPts val="0"/>
              </a:spcAft>
              <a:buSzPts val="1400"/>
              <a:buChar char="-"/>
            </a:pPr>
            <a:r>
              <a:rPr lang="en" dirty="0"/>
              <a:t>Pooled ERGMs</a:t>
            </a:r>
            <a:endParaRPr dirty="0"/>
          </a:p>
          <a:p>
            <a:pPr marL="914400" lvl="1" indent="-317500" algn="l" rtl="0">
              <a:spcBef>
                <a:spcPts val="1000"/>
              </a:spcBef>
              <a:spcAft>
                <a:spcPts val="0"/>
              </a:spcAft>
              <a:buSzPts val="1400"/>
              <a:buChar char="-"/>
            </a:pPr>
            <a:r>
              <a:rPr lang="en-US" dirty="0"/>
              <a:t>Bi-partite graphs</a:t>
            </a:r>
          </a:p>
          <a:p>
            <a:pPr lvl="2">
              <a:buChar char="-"/>
            </a:pPr>
            <a:r>
              <a:rPr lang="en-US" dirty="0"/>
              <a:t>Healthcare workers</a:t>
            </a:r>
          </a:p>
          <a:p>
            <a:pPr lvl="2">
              <a:buChar char="-"/>
            </a:pPr>
            <a:r>
              <a:rPr lang="en-US" dirty="0"/>
              <a:t>Residents</a:t>
            </a:r>
          </a:p>
          <a:p>
            <a:pPr lvl="2">
              <a:buChar char="-"/>
            </a:pPr>
            <a:endParaRPr lang="en-US" dirty="0"/>
          </a:p>
          <a:p>
            <a:pPr>
              <a:buChar char="-"/>
            </a:pPr>
            <a:r>
              <a:rPr lang="en-US" dirty="0"/>
              <a:t>Pooled ERGMs are still rather new, even more using bipartite graphs.</a:t>
            </a:r>
          </a:p>
        </p:txBody>
      </p:sp>
      <p:sp>
        <p:nvSpPr>
          <p:cNvPr id="90" name="Google Shape;90;p18"/>
          <p:cNvSpPr txBox="1">
            <a:spLocks noGrp="1"/>
          </p:cNvSpPr>
          <p:nvPr>
            <p:ph type="sldNum" idx="12"/>
          </p:nvPr>
        </p:nvSpPr>
        <p:spPr>
          <a:prstGeom prst="rect">
            <a:avLst/>
          </a:prstGeom>
        </p:spPr>
        <p:txBody>
          <a:bodyPr spcFirstLastPara="1" wrap="square" lIns="91425" tIns="91425" rIns="91425" bIns="91425" anchor="ctr" anchorCtr="0">
            <a:normAutofit lnSpcReduction="10000"/>
          </a:bodyPr>
          <a:lstStyle/>
          <a:p>
            <a:pPr marL="0" lvl="0" indent="0" algn="r" rtl="0">
              <a:spcBef>
                <a:spcPts val="0"/>
              </a:spcBef>
              <a:spcAft>
                <a:spcPts val="0"/>
              </a:spcAft>
              <a:buNone/>
            </a:pPr>
            <a:fld id="{00000000-1234-1234-1234-123412341234}" type="slidenum">
              <a:rPr lang="en"/>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D7BD45F-9A13-9AE5-6405-23BACEF58D8B}"/>
              </a:ext>
            </a:extLst>
          </p:cNvPr>
          <p:cNvSpPr>
            <a:spLocks noGrp="1"/>
          </p:cNvSpPr>
          <p:nvPr>
            <p:ph type="title" idx="4294967295"/>
          </p:nvPr>
        </p:nvSpPr>
        <p:spPr>
          <a:xfrm>
            <a:off x="416243" y="362210"/>
            <a:ext cx="7996237" cy="412750"/>
          </a:xfrm>
          <a:prstGeom prst="rect">
            <a:avLst/>
          </a:prstGeom>
        </p:spPr>
        <p:txBody>
          <a:bodyPr/>
          <a:lstStyle/>
          <a:p>
            <a:r>
              <a:rPr lang="en-US" dirty="0"/>
              <a:t>Final model selected</a:t>
            </a:r>
          </a:p>
        </p:txBody>
      </p:sp>
      <p:sp>
        <p:nvSpPr>
          <p:cNvPr id="4" name="Slide Number Placeholder 3">
            <a:extLst>
              <a:ext uri="{FF2B5EF4-FFF2-40B4-BE49-F238E27FC236}">
                <a16:creationId xmlns:a16="http://schemas.microsoft.com/office/drawing/2014/main" id="{BA2C80F3-4B5C-7971-4F6E-3F56230D3722}"/>
              </a:ext>
            </a:extLst>
          </p:cNvPr>
          <p:cNvSpPr>
            <a:spLocks noGrp="1"/>
          </p:cNvSpPr>
          <p:nvPr>
            <p:ph type="sldNum" idx="4294967295"/>
          </p:nvPr>
        </p:nvSpPr>
        <p:spPr>
          <a:xfrm>
            <a:off x="8594725" y="4662488"/>
            <a:ext cx="549275" cy="393700"/>
          </a:xfrm>
          <a:prstGeom prst="rect">
            <a:avLst/>
          </a:prstGeom>
        </p:spPr>
        <p:txBody>
          <a:bodyPr/>
          <a:lstStyle/>
          <a:p>
            <a:pPr marL="0" lvl="0" indent="0" algn="r" rtl="0">
              <a:spcBef>
                <a:spcPts val="0"/>
              </a:spcBef>
              <a:spcAft>
                <a:spcPts val="0"/>
              </a:spcAft>
              <a:buNone/>
            </a:pPr>
            <a:fld id="{00000000-1234-1234-1234-123412341234}" type="slidenum">
              <a:rPr lang="en" smtClean="0"/>
              <a:t>11</a:t>
            </a:fld>
            <a:endParaRPr lang="en"/>
          </a:p>
        </p:txBody>
      </p:sp>
      <p:sp>
        <p:nvSpPr>
          <p:cNvPr id="28" name="Freeform: Shape 27">
            <a:extLst>
              <a:ext uri="{FF2B5EF4-FFF2-40B4-BE49-F238E27FC236}">
                <a16:creationId xmlns:a16="http://schemas.microsoft.com/office/drawing/2014/main" id="{F075EE6C-E51C-D6B6-F8C4-6E2DD6E28CC9}"/>
              </a:ext>
            </a:extLst>
          </p:cNvPr>
          <p:cNvSpPr/>
          <p:nvPr/>
        </p:nvSpPr>
        <p:spPr>
          <a:xfrm>
            <a:off x="1976924" y="1009687"/>
            <a:ext cx="515874" cy="624566"/>
          </a:xfrm>
          <a:custGeom>
            <a:avLst/>
            <a:gdLst>
              <a:gd name="connsiteX0" fmla="*/ 8021 w 609600"/>
              <a:gd name="connsiteY0" fmla="*/ 0 h 737937"/>
              <a:gd name="connsiteX1" fmla="*/ 0 w 609600"/>
              <a:gd name="connsiteY1" fmla="*/ 737937 h 737937"/>
              <a:gd name="connsiteX2" fmla="*/ 609600 w 609600"/>
              <a:gd name="connsiteY2" fmla="*/ 160421 h 737937"/>
              <a:gd name="connsiteX3" fmla="*/ 8021 w 609600"/>
              <a:gd name="connsiteY3" fmla="*/ 0 h 737937"/>
              <a:gd name="connsiteX0" fmla="*/ 8021 w 611557"/>
              <a:gd name="connsiteY0" fmla="*/ 0 h 737937"/>
              <a:gd name="connsiteX1" fmla="*/ 0 w 611557"/>
              <a:gd name="connsiteY1" fmla="*/ 737937 h 737937"/>
              <a:gd name="connsiteX2" fmla="*/ 609600 w 611557"/>
              <a:gd name="connsiteY2" fmla="*/ 160421 h 737937"/>
              <a:gd name="connsiteX3" fmla="*/ 8021 w 611557"/>
              <a:gd name="connsiteY3" fmla="*/ 0 h 737937"/>
              <a:gd name="connsiteX0" fmla="*/ 8021 w 611557"/>
              <a:gd name="connsiteY0" fmla="*/ 0 h 737937"/>
              <a:gd name="connsiteX1" fmla="*/ 0 w 611557"/>
              <a:gd name="connsiteY1" fmla="*/ 737937 h 737937"/>
              <a:gd name="connsiteX2" fmla="*/ 609600 w 611557"/>
              <a:gd name="connsiteY2" fmla="*/ 160421 h 737937"/>
              <a:gd name="connsiteX3" fmla="*/ 8021 w 611557"/>
              <a:gd name="connsiteY3" fmla="*/ 0 h 737937"/>
              <a:gd name="connsiteX0" fmla="*/ 8021 w 611557"/>
              <a:gd name="connsiteY0" fmla="*/ 11232 h 749169"/>
              <a:gd name="connsiteX1" fmla="*/ 0 w 611557"/>
              <a:gd name="connsiteY1" fmla="*/ 749169 h 749169"/>
              <a:gd name="connsiteX2" fmla="*/ 609600 w 611557"/>
              <a:gd name="connsiteY2" fmla="*/ 171653 h 749169"/>
              <a:gd name="connsiteX3" fmla="*/ 8021 w 611557"/>
              <a:gd name="connsiteY3" fmla="*/ 11232 h 749169"/>
              <a:gd name="connsiteX0" fmla="*/ 31334 w 634870"/>
              <a:gd name="connsiteY0" fmla="*/ 11232 h 749169"/>
              <a:gd name="connsiteX1" fmla="*/ 23313 w 634870"/>
              <a:gd name="connsiteY1" fmla="*/ 749169 h 749169"/>
              <a:gd name="connsiteX2" fmla="*/ 632913 w 634870"/>
              <a:gd name="connsiteY2" fmla="*/ 171653 h 749169"/>
              <a:gd name="connsiteX3" fmla="*/ 31334 w 634870"/>
              <a:gd name="connsiteY3" fmla="*/ 11232 h 749169"/>
              <a:gd name="connsiteX0" fmla="*/ 31334 w 634497"/>
              <a:gd name="connsiteY0" fmla="*/ 11232 h 750513"/>
              <a:gd name="connsiteX1" fmla="*/ 23313 w 634497"/>
              <a:gd name="connsiteY1" fmla="*/ 749169 h 750513"/>
              <a:gd name="connsiteX2" fmla="*/ 632913 w 634497"/>
              <a:gd name="connsiteY2" fmla="*/ 171653 h 750513"/>
              <a:gd name="connsiteX3" fmla="*/ 31334 w 634497"/>
              <a:gd name="connsiteY3" fmla="*/ 11232 h 750513"/>
              <a:gd name="connsiteX0" fmla="*/ 58960 w 662123"/>
              <a:gd name="connsiteY0" fmla="*/ 11232 h 750513"/>
              <a:gd name="connsiteX1" fmla="*/ 50939 w 662123"/>
              <a:gd name="connsiteY1" fmla="*/ 749169 h 750513"/>
              <a:gd name="connsiteX2" fmla="*/ 660539 w 662123"/>
              <a:gd name="connsiteY2" fmla="*/ 171653 h 750513"/>
              <a:gd name="connsiteX3" fmla="*/ 58960 w 662123"/>
              <a:gd name="connsiteY3" fmla="*/ 11232 h 750513"/>
            </a:gdLst>
            <a:ahLst/>
            <a:cxnLst>
              <a:cxn ang="0">
                <a:pos x="connsiteX0" y="connsiteY0"/>
              </a:cxn>
              <a:cxn ang="0">
                <a:pos x="connsiteX1" y="connsiteY1"/>
              </a:cxn>
              <a:cxn ang="0">
                <a:pos x="connsiteX2" y="connsiteY2"/>
              </a:cxn>
              <a:cxn ang="0">
                <a:pos x="connsiteX3" y="connsiteY3"/>
              </a:cxn>
            </a:cxnLst>
            <a:rect l="l" t="t" r="r" b="b"/>
            <a:pathLst>
              <a:path w="662123" h="750513">
                <a:moveTo>
                  <a:pt x="58960" y="11232"/>
                </a:moveTo>
                <a:cubicBezTo>
                  <a:pt x="-8008" y="71474"/>
                  <a:pt x="-27350" y="722265"/>
                  <a:pt x="50939" y="749169"/>
                </a:cubicBezTo>
                <a:cubicBezTo>
                  <a:pt x="142220" y="780502"/>
                  <a:pt x="695464" y="254621"/>
                  <a:pt x="660539" y="171653"/>
                </a:cubicBezTo>
                <a:cubicBezTo>
                  <a:pt x="631463" y="96747"/>
                  <a:pt x="109468" y="-40069"/>
                  <a:pt x="58960" y="11232"/>
                </a:cubicBezTo>
                <a:close/>
              </a:path>
            </a:pathLst>
          </a:custGeom>
          <a:solidFill>
            <a:srgbClr val="D9D9D9">
              <a:alpha val="60000"/>
            </a:srgbClr>
          </a:solidFill>
          <a:ln>
            <a:solidFill>
              <a:schemeClr val="tx1">
                <a:lumMod val="95000"/>
                <a:lumOff val="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u="sng"/>
          </a:p>
        </p:txBody>
      </p:sp>
      <p:sp>
        <p:nvSpPr>
          <p:cNvPr id="30" name="Freeform: Shape 29">
            <a:extLst>
              <a:ext uri="{FF2B5EF4-FFF2-40B4-BE49-F238E27FC236}">
                <a16:creationId xmlns:a16="http://schemas.microsoft.com/office/drawing/2014/main" id="{E8F63B10-386E-06CF-6878-248F65198CC6}"/>
              </a:ext>
            </a:extLst>
          </p:cNvPr>
          <p:cNvSpPr/>
          <p:nvPr/>
        </p:nvSpPr>
        <p:spPr>
          <a:xfrm>
            <a:off x="2426986" y="2356557"/>
            <a:ext cx="829962" cy="849806"/>
          </a:xfrm>
          <a:custGeom>
            <a:avLst/>
            <a:gdLst>
              <a:gd name="connsiteX0" fmla="*/ 1024467 w 1024467"/>
              <a:gd name="connsiteY0" fmla="*/ 0 h 973666"/>
              <a:gd name="connsiteX1" fmla="*/ 228600 w 1024467"/>
              <a:gd name="connsiteY1" fmla="*/ 110066 h 973666"/>
              <a:gd name="connsiteX2" fmla="*/ 0 w 1024467"/>
              <a:gd name="connsiteY2" fmla="*/ 973666 h 973666"/>
              <a:gd name="connsiteX3" fmla="*/ 651934 w 1024467"/>
              <a:gd name="connsiteY3" fmla="*/ 719666 h 973666"/>
              <a:gd name="connsiteX4" fmla="*/ 1024467 w 1024467"/>
              <a:gd name="connsiteY4" fmla="*/ 0 h 973666"/>
              <a:gd name="connsiteX0" fmla="*/ 1024467 w 1035951"/>
              <a:gd name="connsiteY0" fmla="*/ 0 h 973666"/>
              <a:gd name="connsiteX1" fmla="*/ 228600 w 1035951"/>
              <a:gd name="connsiteY1" fmla="*/ 110066 h 973666"/>
              <a:gd name="connsiteX2" fmla="*/ 0 w 1035951"/>
              <a:gd name="connsiteY2" fmla="*/ 973666 h 973666"/>
              <a:gd name="connsiteX3" fmla="*/ 651934 w 1035951"/>
              <a:gd name="connsiteY3" fmla="*/ 719666 h 973666"/>
              <a:gd name="connsiteX4" fmla="*/ 1024467 w 1035951"/>
              <a:gd name="connsiteY4" fmla="*/ 0 h 973666"/>
              <a:gd name="connsiteX0" fmla="*/ 1024467 w 1035951"/>
              <a:gd name="connsiteY0" fmla="*/ 21110 h 994776"/>
              <a:gd name="connsiteX1" fmla="*/ 228600 w 1035951"/>
              <a:gd name="connsiteY1" fmla="*/ 131176 h 994776"/>
              <a:gd name="connsiteX2" fmla="*/ 0 w 1035951"/>
              <a:gd name="connsiteY2" fmla="*/ 994776 h 994776"/>
              <a:gd name="connsiteX3" fmla="*/ 651934 w 1035951"/>
              <a:gd name="connsiteY3" fmla="*/ 740776 h 994776"/>
              <a:gd name="connsiteX4" fmla="*/ 1024467 w 1035951"/>
              <a:gd name="connsiteY4" fmla="*/ 21110 h 994776"/>
              <a:gd name="connsiteX0" fmla="*/ 1024467 w 1035951"/>
              <a:gd name="connsiteY0" fmla="*/ 21110 h 1004183"/>
              <a:gd name="connsiteX1" fmla="*/ 228600 w 1035951"/>
              <a:gd name="connsiteY1" fmla="*/ 131176 h 1004183"/>
              <a:gd name="connsiteX2" fmla="*/ 0 w 1035951"/>
              <a:gd name="connsiteY2" fmla="*/ 994776 h 1004183"/>
              <a:gd name="connsiteX3" fmla="*/ 651934 w 1035951"/>
              <a:gd name="connsiteY3" fmla="*/ 740776 h 1004183"/>
              <a:gd name="connsiteX4" fmla="*/ 1024467 w 1035951"/>
              <a:gd name="connsiteY4" fmla="*/ 21110 h 1004183"/>
              <a:gd name="connsiteX0" fmla="*/ 1039803 w 1051287"/>
              <a:gd name="connsiteY0" fmla="*/ 21110 h 1004183"/>
              <a:gd name="connsiteX1" fmla="*/ 243936 w 1051287"/>
              <a:gd name="connsiteY1" fmla="*/ 131176 h 1004183"/>
              <a:gd name="connsiteX2" fmla="*/ 15336 w 1051287"/>
              <a:gd name="connsiteY2" fmla="*/ 994776 h 1004183"/>
              <a:gd name="connsiteX3" fmla="*/ 667270 w 1051287"/>
              <a:gd name="connsiteY3" fmla="*/ 740776 h 1004183"/>
              <a:gd name="connsiteX4" fmla="*/ 1039803 w 1051287"/>
              <a:gd name="connsiteY4" fmla="*/ 21110 h 1004183"/>
              <a:gd name="connsiteX0" fmla="*/ 1039803 w 1051287"/>
              <a:gd name="connsiteY0" fmla="*/ 21110 h 1005414"/>
              <a:gd name="connsiteX1" fmla="*/ 243936 w 1051287"/>
              <a:gd name="connsiteY1" fmla="*/ 131176 h 1005414"/>
              <a:gd name="connsiteX2" fmla="*/ 15336 w 1051287"/>
              <a:gd name="connsiteY2" fmla="*/ 994776 h 1005414"/>
              <a:gd name="connsiteX3" fmla="*/ 667270 w 1051287"/>
              <a:gd name="connsiteY3" fmla="*/ 740776 h 1005414"/>
              <a:gd name="connsiteX4" fmla="*/ 1039803 w 1051287"/>
              <a:gd name="connsiteY4" fmla="*/ 21110 h 1005414"/>
              <a:gd name="connsiteX0" fmla="*/ 1039803 w 1053937"/>
              <a:gd name="connsiteY0" fmla="*/ 21110 h 1005414"/>
              <a:gd name="connsiteX1" fmla="*/ 243936 w 1053937"/>
              <a:gd name="connsiteY1" fmla="*/ 131176 h 1005414"/>
              <a:gd name="connsiteX2" fmla="*/ 15336 w 1053937"/>
              <a:gd name="connsiteY2" fmla="*/ 994776 h 1005414"/>
              <a:gd name="connsiteX3" fmla="*/ 667270 w 1053937"/>
              <a:gd name="connsiteY3" fmla="*/ 740776 h 1005414"/>
              <a:gd name="connsiteX4" fmla="*/ 1039803 w 1053937"/>
              <a:gd name="connsiteY4" fmla="*/ 21110 h 1005414"/>
              <a:gd name="connsiteX0" fmla="*/ 1039803 w 1053937"/>
              <a:gd name="connsiteY0" fmla="*/ 24698 h 1009002"/>
              <a:gd name="connsiteX1" fmla="*/ 243936 w 1053937"/>
              <a:gd name="connsiteY1" fmla="*/ 134764 h 1009002"/>
              <a:gd name="connsiteX2" fmla="*/ 15336 w 1053937"/>
              <a:gd name="connsiteY2" fmla="*/ 998364 h 1009002"/>
              <a:gd name="connsiteX3" fmla="*/ 667270 w 1053937"/>
              <a:gd name="connsiteY3" fmla="*/ 744364 h 1009002"/>
              <a:gd name="connsiteX4" fmla="*/ 1039803 w 1053937"/>
              <a:gd name="connsiteY4" fmla="*/ 24698 h 1009002"/>
              <a:gd name="connsiteX0" fmla="*/ 1041965 w 1056099"/>
              <a:gd name="connsiteY0" fmla="*/ 24698 h 1009002"/>
              <a:gd name="connsiteX1" fmla="*/ 246098 w 1056099"/>
              <a:gd name="connsiteY1" fmla="*/ 134764 h 1009002"/>
              <a:gd name="connsiteX2" fmla="*/ 17498 w 1056099"/>
              <a:gd name="connsiteY2" fmla="*/ 998364 h 1009002"/>
              <a:gd name="connsiteX3" fmla="*/ 669432 w 1056099"/>
              <a:gd name="connsiteY3" fmla="*/ 744364 h 1009002"/>
              <a:gd name="connsiteX4" fmla="*/ 1041965 w 1056099"/>
              <a:gd name="connsiteY4" fmla="*/ 24698 h 1009002"/>
              <a:gd name="connsiteX0" fmla="*/ 1041965 w 1056099"/>
              <a:gd name="connsiteY0" fmla="*/ 32595 h 1016899"/>
              <a:gd name="connsiteX1" fmla="*/ 246098 w 1056099"/>
              <a:gd name="connsiteY1" fmla="*/ 142661 h 1016899"/>
              <a:gd name="connsiteX2" fmla="*/ 17498 w 1056099"/>
              <a:gd name="connsiteY2" fmla="*/ 1006261 h 1016899"/>
              <a:gd name="connsiteX3" fmla="*/ 669432 w 1056099"/>
              <a:gd name="connsiteY3" fmla="*/ 752261 h 1016899"/>
              <a:gd name="connsiteX4" fmla="*/ 1041965 w 1056099"/>
              <a:gd name="connsiteY4" fmla="*/ 32595 h 1016899"/>
              <a:gd name="connsiteX0" fmla="*/ 1041965 w 1064944"/>
              <a:gd name="connsiteY0" fmla="*/ 32595 h 1016899"/>
              <a:gd name="connsiteX1" fmla="*/ 246098 w 1064944"/>
              <a:gd name="connsiteY1" fmla="*/ 142661 h 1016899"/>
              <a:gd name="connsiteX2" fmla="*/ 17498 w 1064944"/>
              <a:gd name="connsiteY2" fmla="*/ 1006261 h 1016899"/>
              <a:gd name="connsiteX3" fmla="*/ 669432 w 1064944"/>
              <a:gd name="connsiteY3" fmla="*/ 752261 h 1016899"/>
              <a:gd name="connsiteX4" fmla="*/ 1041965 w 1064944"/>
              <a:gd name="connsiteY4" fmla="*/ 32595 h 1016899"/>
              <a:gd name="connsiteX0" fmla="*/ 1041965 w 1064944"/>
              <a:gd name="connsiteY0" fmla="*/ 36871 h 1021175"/>
              <a:gd name="connsiteX1" fmla="*/ 246098 w 1064944"/>
              <a:gd name="connsiteY1" fmla="*/ 146937 h 1021175"/>
              <a:gd name="connsiteX2" fmla="*/ 17498 w 1064944"/>
              <a:gd name="connsiteY2" fmla="*/ 1010537 h 1021175"/>
              <a:gd name="connsiteX3" fmla="*/ 669432 w 1064944"/>
              <a:gd name="connsiteY3" fmla="*/ 756537 h 1021175"/>
              <a:gd name="connsiteX4" fmla="*/ 1041965 w 1064944"/>
              <a:gd name="connsiteY4" fmla="*/ 36871 h 1021175"/>
              <a:gd name="connsiteX0" fmla="*/ 1042274 w 1065253"/>
              <a:gd name="connsiteY0" fmla="*/ 36871 h 1021175"/>
              <a:gd name="connsiteX1" fmla="*/ 246407 w 1065253"/>
              <a:gd name="connsiteY1" fmla="*/ 146937 h 1021175"/>
              <a:gd name="connsiteX2" fmla="*/ 17807 w 1065253"/>
              <a:gd name="connsiteY2" fmla="*/ 1010537 h 1021175"/>
              <a:gd name="connsiteX3" fmla="*/ 669741 w 1065253"/>
              <a:gd name="connsiteY3" fmla="*/ 756537 h 1021175"/>
              <a:gd name="connsiteX4" fmla="*/ 1042274 w 1065253"/>
              <a:gd name="connsiteY4" fmla="*/ 36871 h 1021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253" h="1021175">
                <a:moveTo>
                  <a:pt x="1042274" y="36871"/>
                </a:moveTo>
                <a:cubicBezTo>
                  <a:pt x="963975" y="-57784"/>
                  <a:pt x="364058" y="48336"/>
                  <a:pt x="246407" y="146937"/>
                </a:cubicBezTo>
                <a:cubicBezTo>
                  <a:pt x="127345" y="258591"/>
                  <a:pt x="-58393" y="936982"/>
                  <a:pt x="17807" y="1010537"/>
                </a:cubicBezTo>
                <a:cubicBezTo>
                  <a:pt x="111293" y="1068745"/>
                  <a:pt x="542918" y="874542"/>
                  <a:pt x="669741" y="756537"/>
                </a:cubicBezTo>
                <a:cubicBezTo>
                  <a:pt x="870119" y="549985"/>
                  <a:pt x="1147197" y="185270"/>
                  <a:pt x="1042274" y="36871"/>
                </a:cubicBezTo>
                <a:close/>
              </a:path>
            </a:pathLst>
          </a:custGeom>
          <a:solidFill>
            <a:srgbClr val="D9D9D9">
              <a:alpha val="60000"/>
            </a:srgbClr>
          </a:solidFill>
          <a:ln>
            <a:solidFill>
              <a:schemeClr val="tx1">
                <a:lumMod val="95000"/>
                <a:lumOff val="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u="sng"/>
          </a:p>
        </p:txBody>
      </p:sp>
      <p:sp>
        <p:nvSpPr>
          <p:cNvPr id="32" name="Freeform: Shape 31">
            <a:extLst>
              <a:ext uri="{FF2B5EF4-FFF2-40B4-BE49-F238E27FC236}">
                <a16:creationId xmlns:a16="http://schemas.microsoft.com/office/drawing/2014/main" id="{8B0A6482-892F-6F5A-874F-F520F02A6C14}"/>
              </a:ext>
            </a:extLst>
          </p:cNvPr>
          <p:cNvSpPr/>
          <p:nvPr/>
        </p:nvSpPr>
        <p:spPr>
          <a:xfrm>
            <a:off x="978388" y="2451906"/>
            <a:ext cx="761749" cy="1483148"/>
          </a:xfrm>
          <a:custGeom>
            <a:avLst/>
            <a:gdLst>
              <a:gd name="connsiteX0" fmla="*/ 0 w 731520"/>
              <a:gd name="connsiteY0" fmla="*/ 0 h 1470660"/>
              <a:gd name="connsiteX1" fmla="*/ 731520 w 731520"/>
              <a:gd name="connsiteY1" fmla="*/ 586740 h 1470660"/>
              <a:gd name="connsiteX2" fmla="*/ 342900 w 731520"/>
              <a:gd name="connsiteY2" fmla="*/ 1470660 h 1470660"/>
              <a:gd name="connsiteX3" fmla="*/ 0 w 731520"/>
              <a:gd name="connsiteY3" fmla="*/ 0 h 1470660"/>
              <a:gd name="connsiteX0" fmla="*/ 0 w 731520"/>
              <a:gd name="connsiteY0" fmla="*/ 0 h 1470660"/>
              <a:gd name="connsiteX1" fmla="*/ 731520 w 731520"/>
              <a:gd name="connsiteY1" fmla="*/ 586740 h 1470660"/>
              <a:gd name="connsiteX2" fmla="*/ 342900 w 731520"/>
              <a:gd name="connsiteY2" fmla="*/ 1470660 h 1470660"/>
              <a:gd name="connsiteX3" fmla="*/ 0 w 731520"/>
              <a:gd name="connsiteY3" fmla="*/ 0 h 1470660"/>
              <a:gd name="connsiteX0" fmla="*/ 0 w 731520"/>
              <a:gd name="connsiteY0" fmla="*/ 0 h 1470696"/>
              <a:gd name="connsiteX1" fmla="*/ 731520 w 731520"/>
              <a:gd name="connsiteY1" fmla="*/ 586740 h 1470696"/>
              <a:gd name="connsiteX2" fmla="*/ 342900 w 731520"/>
              <a:gd name="connsiteY2" fmla="*/ 1470660 h 1470696"/>
              <a:gd name="connsiteX3" fmla="*/ 0 w 731520"/>
              <a:gd name="connsiteY3" fmla="*/ 0 h 1470696"/>
              <a:gd name="connsiteX0" fmla="*/ 89815 w 821335"/>
              <a:gd name="connsiteY0" fmla="*/ 0 h 1470696"/>
              <a:gd name="connsiteX1" fmla="*/ 821335 w 821335"/>
              <a:gd name="connsiteY1" fmla="*/ 586740 h 1470696"/>
              <a:gd name="connsiteX2" fmla="*/ 432715 w 821335"/>
              <a:gd name="connsiteY2" fmla="*/ 1470660 h 1470696"/>
              <a:gd name="connsiteX3" fmla="*/ 89815 w 821335"/>
              <a:gd name="connsiteY3" fmla="*/ 0 h 1470696"/>
              <a:gd name="connsiteX0" fmla="*/ 89815 w 821335"/>
              <a:gd name="connsiteY0" fmla="*/ 14297 h 1484993"/>
              <a:gd name="connsiteX1" fmla="*/ 821335 w 821335"/>
              <a:gd name="connsiteY1" fmla="*/ 601037 h 1484993"/>
              <a:gd name="connsiteX2" fmla="*/ 432715 w 821335"/>
              <a:gd name="connsiteY2" fmla="*/ 1484957 h 1484993"/>
              <a:gd name="connsiteX3" fmla="*/ 89815 w 821335"/>
              <a:gd name="connsiteY3" fmla="*/ 14297 h 1484993"/>
              <a:gd name="connsiteX0" fmla="*/ 89815 w 759422"/>
              <a:gd name="connsiteY0" fmla="*/ 14476 h 1485172"/>
              <a:gd name="connsiteX1" fmla="*/ 759422 w 759422"/>
              <a:gd name="connsiteY1" fmla="*/ 594072 h 1485172"/>
              <a:gd name="connsiteX2" fmla="*/ 432715 w 759422"/>
              <a:gd name="connsiteY2" fmla="*/ 1485136 h 1485172"/>
              <a:gd name="connsiteX3" fmla="*/ 89815 w 759422"/>
              <a:gd name="connsiteY3" fmla="*/ 14476 h 1485172"/>
              <a:gd name="connsiteX0" fmla="*/ 89815 w 761749"/>
              <a:gd name="connsiteY0" fmla="*/ 14476 h 1485163"/>
              <a:gd name="connsiteX1" fmla="*/ 759422 w 761749"/>
              <a:gd name="connsiteY1" fmla="*/ 594072 h 1485163"/>
              <a:gd name="connsiteX2" fmla="*/ 432715 w 761749"/>
              <a:gd name="connsiteY2" fmla="*/ 1485136 h 1485163"/>
              <a:gd name="connsiteX3" fmla="*/ 89815 w 761749"/>
              <a:gd name="connsiteY3" fmla="*/ 14476 h 1485163"/>
              <a:gd name="connsiteX0" fmla="*/ 89815 w 761749"/>
              <a:gd name="connsiteY0" fmla="*/ 12461 h 1483148"/>
              <a:gd name="connsiteX1" fmla="*/ 759422 w 761749"/>
              <a:gd name="connsiteY1" fmla="*/ 592057 h 1483148"/>
              <a:gd name="connsiteX2" fmla="*/ 432715 w 761749"/>
              <a:gd name="connsiteY2" fmla="*/ 1483121 h 1483148"/>
              <a:gd name="connsiteX3" fmla="*/ 89815 w 761749"/>
              <a:gd name="connsiteY3" fmla="*/ 12461 h 1483148"/>
            </a:gdLst>
            <a:ahLst/>
            <a:cxnLst>
              <a:cxn ang="0">
                <a:pos x="connsiteX0" y="connsiteY0"/>
              </a:cxn>
              <a:cxn ang="0">
                <a:pos x="connsiteX1" y="connsiteY1"/>
              </a:cxn>
              <a:cxn ang="0">
                <a:pos x="connsiteX2" y="connsiteY2"/>
              </a:cxn>
              <a:cxn ang="0">
                <a:pos x="connsiteX3" y="connsiteY3"/>
              </a:cxn>
            </a:cxnLst>
            <a:rect l="l" t="t" r="r" b="b"/>
            <a:pathLst>
              <a:path w="761749" h="1483148">
                <a:moveTo>
                  <a:pt x="89815" y="12461"/>
                </a:moveTo>
                <a:cubicBezTo>
                  <a:pt x="164586" y="-91996"/>
                  <a:pt x="727513" y="491727"/>
                  <a:pt x="759422" y="592057"/>
                </a:cubicBezTo>
                <a:cubicBezTo>
                  <a:pt x="787045" y="684291"/>
                  <a:pt x="562255" y="1488519"/>
                  <a:pt x="432715" y="1483121"/>
                </a:cubicBezTo>
                <a:cubicBezTo>
                  <a:pt x="199353" y="1481057"/>
                  <a:pt x="-172122" y="412193"/>
                  <a:pt x="89815" y="12461"/>
                </a:cubicBezTo>
                <a:close/>
              </a:path>
            </a:pathLst>
          </a:custGeom>
          <a:solidFill>
            <a:srgbClr val="D9D9D9">
              <a:alpha val="60000"/>
            </a:srgbClr>
          </a:solidFill>
          <a:ln>
            <a:solidFill>
              <a:schemeClr val="tx1">
                <a:lumMod val="95000"/>
                <a:lumOff val="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u="sng"/>
          </a:p>
        </p:txBody>
      </p:sp>
      <p:sp>
        <p:nvSpPr>
          <p:cNvPr id="34" name="Freeform: Shape 33">
            <a:extLst>
              <a:ext uri="{FF2B5EF4-FFF2-40B4-BE49-F238E27FC236}">
                <a16:creationId xmlns:a16="http://schemas.microsoft.com/office/drawing/2014/main" id="{F413E70E-1802-888B-4056-2C00E425DDAE}"/>
              </a:ext>
            </a:extLst>
          </p:cNvPr>
          <p:cNvSpPr/>
          <p:nvPr/>
        </p:nvSpPr>
        <p:spPr>
          <a:xfrm>
            <a:off x="3155289" y="2803779"/>
            <a:ext cx="878637" cy="816237"/>
          </a:xfrm>
          <a:custGeom>
            <a:avLst/>
            <a:gdLst>
              <a:gd name="connsiteX0" fmla="*/ 739140 w 739140"/>
              <a:gd name="connsiteY0" fmla="*/ 0 h 906780"/>
              <a:gd name="connsiteX1" fmla="*/ 609600 w 739140"/>
              <a:gd name="connsiteY1" fmla="*/ 632460 h 906780"/>
              <a:gd name="connsiteX2" fmla="*/ 0 w 739140"/>
              <a:gd name="connsiteY2" fmla="*/ 906780 h 906780"/>
              <a:gd name="connsiteX3" fmla="*/ 167640 w 739140"/>
              <a:gd name="connsiteY3" fmla="*/ 335280 h 906780"/>
              <a:gd name="connsiteX4" fmla="*/ 739140 w 739140"/>
              <a:gd name="connsiteY4" fmla="*/ 0 h 906780"/>
              <a:gd name="connsiteX0" fmla="*/ 767715 w 767715"/>
              <a:gd name="connsiteY0" fmla="*/ 0 h 868680"/>
              <a:gd name="connsiteX1" fmla="*/ 638175 w 767715"/>
              <a:gd name="connsiteY1" fmla="*/ 632460 h 868680"/>
              <a:gd name="connsiteX2" fmla="*/ 0 w 767715"/>
              <a:gd name="connsiteY2" fmla="*/ 868680 h 868680"/>
              <a:gd name="connsiteX3" fmla="*/ 196215 w 767715"/>
              <a:gd name="connsiteY3" fmla="*/ 335280 h 868680"/>
              <a:gd name="connsiteX4" fmla="*/ 767715 w 767715"/>
              <a:gd name="connsiteY4" fmla="*/ 0 h 868680"/>
              <a:gd name="connsiteX0" fmla="*/ 787941 w 787941"/>
              <a:gd name="connsiteY0" fmla="*/ 0 h 868680"/>
              <a:gd name="connsiteX1" fmla="*/ 658401 w 787941"/>
              <a:gd name="connsiteY1" fmla="*/ 632460 h 868680"/>
              <a:gd name="connsiteX2" fmla="*/ 20226 w 787941"/>
              <a:gd name="connsiteY2" fmla="*/ 868680 h 868680"/>
              <a:gd name="connsiteX3" fmla="*/ 216441 w 787941"/>
              <a:gd name="connsiteY3" fmla="*/ 335280 h 868680"/>
              <a:gd name="connsiteX4" fmla="*/ 787941 w 787941"/>
              <a:gd name="connsiteY4" fmla="*/ 0 h 868680"/>
              <a:gd name="connsiteX0" fmla="*/ 787941 w 787941"/>
              <a:gd name="connsiteY0" fmla="*/ 0 h 887443"/>
              <a:gd name="connsiteX1" fmla="*/ 658401 w 787941"/>
              <a:gd name="connsiteY1" fmla="*/ 632460 h 887443"/>
              <a:gd name="connsiteX2" fmla="*/ 20226 w 787941"/>
              <a:gd name="connsiteY2" fmla="*/ 868680 h 887443"/>
              <a:gd name="connsiteX3" fmla="*/ 216441 w 787941"/>
              <a:gd name="connsiteY3" fmla="*/ 335280 h 887443"/>
              <a:gd name="connsiteX4" fmla="*/ 787941 w 787941"/>
              <a:gd name="connsiteY4" fmla="*/ 0 h 887443"/>
              <a:gd name="connsiteX0" fmla="*/ 798584 w 798584"/>
              <a:gd name="connsiteY0" fmla="*/ 0 h 887443"/>
              <a:gd name="connsiteX1" fmla="*/ 669044 w 798584"/>
              <a:gd name="connsiteY1" fmla="*/ 632460 h 887443"/>
              <a:gd name="connsiteX2" fmla="*/ 30869 w 798584"/>
              <a:gd name="connsiteY2" fmla="*/ 868680 h 887443"/>
              <a:gd name="connsiteX3" fmla="*/ 127071 w 798584"/>
              <a:gd name="connsiteY3" fmla="*/ 344805 h 887443"/>
              <a:gd name="connsiteX4" fmla="*/ 798584 w 798584"/>
              <a:gd name="connsiteY4" fmla="*/ 0 h 887443"/>
              <a:gd name="connsiteX0" fmla="*/ 798584 w 798584"/>
              <a:gd name="connsiteY0" fmla="*/ 0 h 887443"/>
              <a:gd name="connsiteX1" fmla="*/ 669044 w 798584"/>
              <a:gd name="connsiteY1" fmla="*/ 632460 h 887443"/>
              <a:gd name="connsiteX2" fmla="*/ 30869 w 798584"/>
              <a:gd name="connsiteY2" fmla="*/ 868680 h 887443"/>
              <a:gd name="connsiteX3" fmla="*/ 127071 w 798584"/>
              <a:gd name="connsiteY3" fmla="*/ 344805 h 887443"/>
              <a:gd name="connsiteX4" fmla="*/ 798584 w 798584"/>
              <a:gd name="connsiteY4" fmla="*/ 0 h 887443"/>
              <a:gd name="connsiteX0" fmla="*/ 799994 w 799994"/>
              <a:gd name="connsiteY0" fmla="*/ 0 h 887443"/>
              <a:gd name="connsiteX1" fmla="*/ 670454 w 799994"/>
              <a:gd name="connsiteY1" fmla="*/ 632460 h 887443"/>
              <a:gd name="connsiteX2" fmla="*/ 32279 w 799994"/>
              <a:gd name="connsiteY2" fmla="*/ 868680 h 887443"/>
              <a:gd name="connsiteX3" fmla="*/ 128481 w 799994"/>
              <a:gd name="connsiteY3" fmla="*/ 344805 h 887443"/>
              <a:gd name="connsiteX4" fmla="*/ 799994 w 799994"/>
              <a:gd name="connsiteY4" fmla="*/ 0 h 887443"/>
              <a:gd name="connsiteX0" fmla="*/ 799994 w 927629"/>
              <a:gd name="connsiteY0" fmla="*/ 0 h 884156"/>
              <a:gd name="connsiteX1" fmla="*/ 927629 w 927629"/>
              <a:gd name="connsiteY1" fmla="*/ 565785 h 884156"/>
              <a:gd name="connsiteX2" fmla="*/ 32279 w 927629"/>
              <a:gd name="connsiteY2" fmla="*/ 868680 h 884156"/>
              <a:gd name="connsiteX3" fmla="*/ 128481 w 927629"/>
              <a:gd name="connsiteY3" fmla="*/ 344805 h 884156"/>
              <a:gd name="connsiteX4" fmla="*/ 799994 w 927629"/>
              <a:gd name="connsiteY4" fmla="*/ 0 h 884156"/>
              <a:gd name="connsiteX0" fmla="*/ 799994 w 927629"/>
              <a:gd name="connsiteY0" fmla="*/ 0 h 885139"/>
              <a:gd name="connsiteX1" fmla="*/ 927629 w 927629"/>
              <a:gd name="connsiteY1" fmla="*/ 565785 h 885139"/>
              <a:gd name="connsiteX2" fmla="*/ 32279 w 927629"/>
              <a:gd name="connsiteY2" fmla="*/ 868680 h 885139"/>
              <a:gd name="connsiteX3" fmla="*/ 128481 w 927629"/>
              <a:gd name="connsiteY3" fmla="*/ 344805 h 885139"/>
              <a:gd name="connsiteX4" fmla="*/ 799994 w 927629"/>
              <a:gd name="connsiteY4" fmla="*/ 0 h 885139"/>
              <a:gd name="connsiteX0" fmla="*/ 752369 w 927629"/>
              <a:gd name="connsiteY0" fmla="*/ 0 h 813701"/>
              <a:gd name="connsiteX1" fmla="*/ 927629 w 927629"/>
              <a:gd name="connsiteY1" fmla="*/ 494347 h 813701"/>
              <a:gd name="connsiteX2" fmla="*/ 32279 w 927629"/>
              <a:gd name="connsiteY2" fmla="*/ 797242 h 813701"/>
              <a:gd name="connsiteX3" fmla="*/ 128481 w 927629"/>
              <a:gd name="connsiteY3" fmla="*/ 273367 h 813701"/>
              <a:gd name="connsiteX4" fmla="*/ 752369 w 927629"/>
              <a:gd name="connsiteY4" fmla="*/ 0 h 813701"/>
              <a:gd name="connsiteX0" fmla="*/ 752369 w 927629"/>
              <a:gd name="connsiteY0" fmla="*/ 2536 h 816237"/>
              <a:gd name="connsiteX1" fmla="*/ 927629 w 927629"/>
              <a:gd name="connsiteY1" fmla="*/ 496883 h 816237"/>
              <a:gd name="connsiteX2" fmla="*/ 32279 w 927629"/>
              <a:gd name="connsiteY2" fmla="*/ 799778 h 816237"/>
              <a:gd name="connsiteX3" fmla="*/ 128481 w 927629"/>
              <a:gd name="connsiteY3" fmla="*/ 275903 h 816237"/>
              <a:gd name="connsiteX4" fmla="*/ 752369 w 927629"/>
              <a:gd name="connsiteY4" fmla="*/ 2536 h 816237"/>
              <a:gd name="connsiteX0" fmla="*/ 752369 w 927629"/>
              <a:gd name="connsiteY0" fmla="*/ 2536 h 816237"/>
              <a:gd name="connsiteX1" fmla="*/ 927629 w 927629"/>
              <a:gd name="connsiteY1" fmla="*/ 496883 h 816237"/>
              <a:gd name="connsiteX2" fmla="*/ 32279 w 927629"/>
              <a:gd name="connsiteY2" fmla="*/ 799778 h 816237"/>
              <a:gd name="connsiteX3" fmla="*/ 128481 w 927629"/>
              <a:gd name="connsiteY3" fmla="*/ 275903 h 816237"/>
              <a:gd name="connsiteX4" fmla="*/ 752369 w 927629"/>
              <a:gd name="connsiteY4" fmla="*/ 2536 h 816237"/>
              <a:gd name="connsiteX0" fmla="*/ 752369 w 929600"/>
              <a:gd name="connsiteY0" fmla="*/ 2536 h 816237"/>
              <a:gd name="connsiteX1" fmla="*/ 927629 w 929600"/>
              <a:gd name="connsiteY1" fmla="*/ 496883 h 816237"/>
              <a:gd name="connsiteX2" fmla="*/ 32279 w 929600"/>
              <a:gd name="connsiteY2" fmla="*/ 799778 h 816237"/>
              <a:gd name="connsiteX3" fmla="*/ 128481 w 929600"/>
              <a:gd name="connsiteY3" fmla="*/ 275903 h 816237"/>
              <a:gd name="connsiteX4" fmla="*/ 752369 w 929600"/>
              <a:gd name="connsiteY4" fmla="*/ 2536 h 816237"/>
              <a:gd name="connsiteX0" fmla="*/ 752369 w 878637"/>
              <a:gd name="connsiteY0" fmla="*/ 2536 h 816237"/>
              <a:gd name="connsiteX1" fmla="*/ 875241 w 878637"/>
              <a:gd name="connsiteY1" fmla="*/ 496883 h 816237"/>
              <a:gd name="connsiteX2" fmla="*/ 32279 w 878637"/>
              <a:gd name="connsiteY2" fmla="*/ 799778 h 816237"/>
              <a:gd name="connsiteX3" fmla="*/ 128481 w 878637"/>
              <a:gd name="connsiteY3" fmla="*/ 275903 h 816237"/>
              <a:gd name="connsiteX4" fmla="*/ 752369 w 878637"/>
              <a:gd name="connsiteY4" fmla="*/ 2536 h 8162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8637" h="816237">
                <a:moveTo>
                  <a:pt x="752369" y="2536"/>
                </a:moveTo>
                <a:cubicBezTo>
                  <a:pt x="839364" y="48255"/>
                  <a:pt x="893021" y="389251"/>
                  <a:pt x="875241" y="496883"/>
                </a:cubicBezTo>
                <a:cubicBezTo>
                  <a:pt x="848254" y="599435"/>
                  <a:pt x="125941" y="887726"/>
                  <a:pt x="32279" y="799778"/>
                </a:cubicBezTo>
                <a:cubicBezTo>
                  <a:pt x="-54716" y="645790"/>
                  <a:pt x="53551" y="363216"/>
                  <a:pt x="128481" y="275903"/>
                </a:cubicBezTo>
                <a:cubicBezTo>
                  <a:pt x="204682" y="184781"/>
                  <a:pt x="652356" y="-25404"/>
                  <a:pt x="752369" y="2536"/>
                </a:cubicBezTo>
                <a:close/>
              </a:path>
            </a:pathLst>
          </a:custGeom>
          <a:solidFill>
            <a:srgbClr val="D9D9D9">
              <a:alpha val="60000"/>
            </a:srgbClr>
          </a:solidFill>
          <a:ln>
            <a:solidFill>
              <a:schemeClr val="tx1">
                <a:lumMod val="95000"/>
                <a:lumOff val="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u="sng"/>
          </a:p>
        </p:txBody>
      </p:sp>
      <p:pic>
        <p:nvPicPr>
          <p:cNvPr id="2" name="Picture 2">
            <a:extLst>
              <a:ext uri="{FF2B5EF4-FFF2-40B4-BE49-F238E27FC236}">
                <a16:creationId xmlns:a16="http://schemas.microsoft.com/office/drawing/2014/main" id="{A1B1BA2E-D64B-52DF-A73B-37447FD0E35A}"/>
              </a:ext>
            </a:extLst>
          </p:cNvPr>
          <p:cNvPicPr>
            <a:picLocks noChangeAspect="1"/>
          </p:cNvPicPr>
          <p:nvPr/>
        </p:nvPicPr>
        <p:blipFill>
          <a:blip r:embed="rId2"/>
          <a:stretch>
            <a:fillRect/>
          </a:stretch>
        </p:blipFill>
        <p:spPr>
          <a:xfrm>
            <a:off x="4901609" y="331349"/>
            <a:ext cx="3607095" cy="4500738"/>
          </a:xfrm>
          <a:prstGeom prst="rect">
            <a:avLst/>
          </a:prstGeom>
        </p:spPr>
      </p:pic>
      <p:pic>
        <p:nvPicPr>
          <p:cNvPr id="7" name="Picture 6">
            <a:extLst>
              <a:ext uri="{FF2B5EF4-FFF2-40B4-BE49-F238E27FC236}">
                <a16:creationId xmlns:a16="http://schemas.microsoft.com/office/drawing/2014/main" id="{84E4B15D-B2CD-8D3C-F65A-7413439B918D}"/>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893849" y="962592"/>
            <a:ext cx="4090685" cy="3544189"/>
          </a:xfrm>
          <a:prstGeom prst="rect">
            <a:avLst/>
          </a:prstGeom>
        </p:spPr>
      </p:pic>
      <p:pic>
        <p:nvPicPr>
          <p:cNvPr id="12" name="Google Shape;120;p21">
            <a:extLst>
              <a:ext uri="{FF2B5EF4-FFF2-40B4-BE49-F238E27FC236}">
                <a16:creationId xmlns:a16="http://schemas.microsoft.com/office/drawing/2014/main" id="{601E52B1-BA74-3C1F-066E-607B245FDAE6}"/>
              </a:ext>
            </a:extLst>
          </p:cNvPr>
          <p:cNvPicPr preferRelativeResize="0"/>
          <p:nvPr/>
        </p:nvPicPr>
        <p:blipFill>
          <a:blip r:embed="rId4">
            <a:alphaModFix/>
          </a:blip>
          <a:stretch>
            <a:fillRect/>
          </a:stretch>
        </p:blipFill>
        <p:spPr>
          <a:xfrm>
            <a:off x="6243131" y="2324260"/>
            <a:ext cx="457200" cy="457200"/>
          </a:xfrm>
          <a:prstGeom prst="rect">
            <a:avLst/>
          </a:prstGeom>
          <a:noFill/>
          <a:ln>
            <a:noFill/>
          </a:ln>
        </p:spPr>
      </p:pic>
      <p:pic>
        <p:nvPicPr>
          <p:cNvPr id="13" name="Google Shape;116;p21">
            <a:extLst>
              <a:ext uri="{FF2B5EF4-FFF2-40B4-BE49-F238E27FC236}">
                <a16:creationId xmlns:a16="http://schemas.microsoft.com/office/drawing/2014/main" id="{7D8198D9-EFF5-B178-F78C-4DEC3DAC8D36}"/>
              </a:ext>
            </a:extLst>
          </p:cNvPr>
          <p:cNvPicPr preferRelativeResize="0"/>
          <p:nvPr/>
        </p:nvPicPr>
        <p:blipFill>
          <a:blip r:embed="rId5">
            <a:alphaModFix/>
          </a:blip>
          <a:stretch>
            <a:fillRect/>
          </a:stretch>
        </p:blipFill>
        <p:spPr>
          <a:xfrm>
            <a:off x="6243131" y="3861515"/>
            <a:ext cx="457200" cy="457200"/>
          </a:xfrm>
          <a:prstGeom prst="rect">
            <a:avLst/>
          </a:prstGeom>
          <a:noFill/>
          <a:ln>
            <a:noFill/>
          </a:ln>
        </p:spPr>
      </p:pic>
      <p:pic>
        <p:nvPicPr>
          <p:cNvPr id="38" name="Picture 4" descr="A picture containing automaton&#10;&#10;Description automatically generated">
            <a:extLst>
              <a:ext uri="{FF2B5EF4-FFF2-40B4-BE49-F238E27FC236}">
                <a16:creationId xmlns:a16="http://schemas.microsoft.com/office/drawing/2014/main" id="{429EB18E-5407-0AC2-5192-3611FB61850F}"/>
              </a:ext>
            </a:extLst>
          </p:cNvPr>
          <p:cNvPicPr>
            <a:picLocks noChangeAspect="1" noChangeArrowheads="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233264" y="3317688"/>
            <a:ext cx="383684" cy="511579"/>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6" descr="Icon request: user-nurse-neutral · Issue #14691 · FortAwesome/Font-Awesome  · GitHub">
            <a:extLst>
              <a:ext uri="{FF2B5EF4-FFF2-40B4-BE49-F238E27FC236}">
                <a16:creationId xmlns:a16="http://schemas.microsoft.com/office/drawing/2014/main" id="{4E20BB43-7C43-AE78-9A27-22C833E342FB}"/>
              </a:ext>
            </a:extLst>
          </p:cNvPr>
          <p:cNvPicPr>
            <a:picLocks noChangeAspect="1" noChangeArrowheads="1"/>
          </p:cNvPicPr>
          <p:nvPr/>
        </p:nvPicPr>
        <p:blipFill>
          <a:blip r:embed="rId7">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167224" y="3104065"/>
            <a:ext cx="305703" cy="308117"/>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6" descr="Icon request: user-nurse-neutral · Issue #14691 · FortAwesome/Font-Awesome  · GitHub">
            <a:extLst>
              <a:ext uri="{FF2B5EF4-FFF2-40B4-BE49-F238E27FC236}">
                <a16:creationId xmlns:a16="http://schemas.microsoft.com/office/drawing/2014/main" id="{9030B34B-0673-B8A1-8870-8CA114BE3E96}"/>
              </a:ext>
            </a:extLst>
          </p:cNvPr>
          <p:cNvPicPr>
            <a:picLocks noChangeAspect="1" noChangeArrowheads="1"/>
          </p:cNvPicPr>
          <p:nvPr/>
        </p:nvPicPr>
        <p:blipFill>
          <a:blip r:embed="rId7">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718661" y="3014000"/>
            <a:ext cx="305703" cy="308117"/>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4" descr="A picture containing automaton&#10;&#10;Description automatically generated">
            <a:extLst>
              <a:ext uri="{FF2B5EF4-FFF2-40B4-BE49-F238E27FC236}">
                <a16:creationId xmlns:a16="http://schemas.microsoft.com/office/drawing/2014/main" id="{723E3FF7-EDBD-6826-540D-E805B75B28C2}"/>
              </a:ext>
            </a:extLst>
          </p:cNvPr>
          <p:cNvPicPr>
            <a:picLocks noChangeAspect="1" noChangeArrowheads="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30166" y="2543221"/>
            <a:ext cx="383684" cy="511579"/>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A1993886-ACD4-9845-7864-B439B46A23B1}"/>
              </a:ext>
            </a:extLst>
          </p:cNvPr>
          <p:cNvSpPr txBox="1"/>
          <p:nvPr/>
        </p:nvSpPr>
        <p:spPr>
          <a:xfrm>
            <a:off x="2426986" y="1312853"/>
            <a:ext cx="869149" cy="246221"/>
          </a:xfrm>
          <a:prstGeom prst="rect">
            <a:avLst/>
          </a:prstGeom>
          <a:noFill/>
        </p:spPr>
        <p:txBody>
          <a:bodyPr wrap="none" rtlCol="0">
            <a:spAutoFit/>
          </a:bodyPr>
          <a:lstStyle/>
          <a:p>
            <a:r>
              <a:rPr lang="en-US" sz="1000" b="1" dirty="0">
                <a:solidFill>
                  <a:schemeClr val="tx1">
                    <a:lumMod val="65000"/>
                    <a:lumOff val="35000"/>
                  </a:schemeClr>
                </a:solidFill>
                <a:latin typeface="Century Gothic" panose="020B0502020202020204" pitchFamily="34" charset="0"/>
              </a:rPr>
              <a:t>HCW 2-star</a:t>
            </a:r>
          </a:p>
        </p:txBody>
      </p:sp>
      <p:sp>
        <p:nvSpPr>
          <p:cNvPr id="5" name="TextBox 4">
            <a:extLst>
              <a:ext uri="{FF2B5EF4-FFF2-40B4-BE49-F238E27FC236}">
                <a16:creationId xmlns:a16="http://schemas.microsoft.com/office/drawing/2014/main" id="{E6588A76-C0BD-AE5B-8747-E914DA6A9B1A}"/>
              </a:ext>
            </a:extLst>
          </p:cNvPr>
          <p:cNvSpPr txBox="1"/>
          <p:nvPr/>
        </p:nvSpPr>
        <p:spPr>
          <a:xfrm>
            <a:off x="252859" y="3412182"/>
            <a:ext cx="1034257" cy="553998"/>
          </a:xfrm>
          <a:prstGeom prst="rect">
            <a:avLst/>
          </a:prstGeom>
          <a:noFill/>
        </p:spPr>
        <p:txBody>
          <a:bodyPr wrap="none" rtlCol="0">
            <a:spAutoFit/>
          </a:bodyPr>
          <a:lstStyle/>
          <a:p>
            <a:r>
              <a:rPr lang="en-US" sz="1000" b="1" dirty="0">
                <a:solidFill>
                  <a:schemeClr val="tx1">
                    <a:lumMod val="65000"/>
                    <a:lumOff val="35000"/>
                  </a:schemeClr>
                </a:solidFill>
                <a:latin typeface="Century Gothic" panose="020B0502020202020204" pitchFamily="34" charset="0"/>
              </a:rPr>
              <a:t>HCW 2-star</a:t>
            </a:r>
          </a:p>
          <a:p>
            <a:r>
              <a:rPr lang="en-US" sz="1000" b="1" dirty="0">
                <a:solidFill>
                  <a:schemeClr val="tx1">
                    <a:lumMod val="65000"/>
                    <a:lumOff val="35000"/>
                  </a:schemeClr>
                </a:solidFill>
                <a:latin typeface="Century Gothic" panose="020B0502020202020204" pitchFamily="34" charset="0"/>
              </a:rPr>
              <a:t>Mixing</a:t>
            </a:r>
          </a:p>
          <a:p>
            <a:r>
              <a:rPr lang="en-US" sz="1000" b="1" dirty="0">
                <a:solidFill>
                  <a:schemeClr val="tx1">
                    <a:lumMod val="65000"/>
                    <a:lumOff val="35000"/>
                  </a:schemeClr>
                </a:solidFill>
                <a:latin typeface="Century Gothic" panose="020B0502020202020204" pitchFamily="34" charset="0"/>
              </a:rPr>
              <a:t>Vent. patients</a:t>
            </a:r>
          </a:p>
        </p:txBody>
      </p:sp>
      <p:sp>
        <p:nvSpPr>
          <p:cNvPr id="14" name="TextBox 13">
            <a:extLst>
              <a:ext uri="{FF2B5EF4-FFF2-40B4-BE49-F238E27FC236}">
                <a16:creationId xmlns:a16="http://schemas.microsoft.com/office/drawing/2014/main" id="{97E04ADB-FF36-34BB-8955-3FD9B5724184}"/>
              </a:ext>
            </a:extLst>
          </p:cNvPr>
          <p:cNvSpPr txBox="1"/>
          <p:nvPr/>
        </p:nvSpPr>
        <p:spPr>
          <a:xfrm>
            <a:off x="3786372" y="3476065"/>
            <a:ext cx="1059906" cy="400110"/>
          </a:xfrm>
          <a:prstGeom prst="rect">
            <a:avLst/>
          </a:prstGeom>
          <a:noFill/>
        </p:spPr>
        <p:txBody>
          <a:bodyPr wrap="none" rtlCol="0">
            <a:spAutoFit/>
          </a:bodyPr>
          <a:lstStyle/>
          <a:p>
            <a:r>
              <a:rPr lang="en-US" sz="1000" b="1" dirty="0">
                <a:solidFill>
                  <a:schemeClr val="tx1">
                    <a:lumMod val="65000"/>
                    <a:lumOff val="35000"/>
                  </a:schemeClr>
                </a:solidFill>
                <a:latin typeface="Century Gothic" panose="020B0502020202020204" pitchFamily="34" charset="0"/>
              </a:rPr>
              <a:t>resident 2-star</a:t>
            </a:r>
          </a:p>
          <a:p>
            <a:r>
              <a:rPr lang="en-US" sz="1000" b="1" dirty="0">
                <a:solidFill>
                  <a:schemeClr val="tx1">
                    <a:lumMod val="65000"/>
                    <a:lumOff val="35000"/>
                  </a:schemeClr>
                </a:solidFill>
                <a:latin typeface="Century Gothic" panose="020B0502020202020204" pitchFamily="34" charset="0"/>
              </a:rPr>
              <a:t>Mixing Nurse</a:t>
            </a:r>
          </a:p>
        </p:txBody>
      </p:sp>
      <p:sp>
        <p:nvSpPr>
          <p:cNvPr id="15" name="TextBox 14">
            <a:extLst>
              <a:ext uri="{FF2B5EF4-FFF2-40B4-BE49-F238E27FC236}">
                <a16:creationId xmlns:a16="http://schemas.microsoft.com/office/drawing/2014/main" id="{FD9B90BD-0DDC-F3C9-71F3-8545017FEB99}"/>
              </a:ext>
            </a:extLst>
          </p:cNvPr>
          <p:cNvSpPr txBox="1"/>
          <p:nvPr/>
        </p:nvSpPr>
        <p:spPr>
          <a:xfrm>
            <a:off x="1504297" y="2275861"/>
            <a:ext cx="973343" cy="553998"/>
          </a:xfrm>
          <a:prstGeom prst="rect">
            <a:avLst/>
          </a:prstGeom>
          <a:noFill/>
        </p:spPr>
        <p:txBody>
          <a:bodyPr wrap="none" rtlCol="0">
            <a:spAutoFit/>
          </a:bodyPr>
          <a:lstStyle/>
          <a:p>
            <a:r>
              <a:rPr lang="en-US" sz="1000" b="1" dirty="0">
                <a:solidFill>
                  <a:schemeClr val="tx1">
                    <a:lumMod val="65000"/>
                    <a:lumOff val="35000"/>
                  </a:schemeClr>
                </a:solidFill>
                <a:latin typeface="Century Gothic" panose="020B0502020202020204" pitchFamily="34" charset="0"/>
              </a:rPr>
              <a:t>HCW sharing</a:t>
            </a:r>
          </a:p>
          <a:p>
            <a:r>
              <a:rPr lang="en-US" sz="1000" b="1" dirty="0">
                <a:solidFill>
                  <a:schemeClr val="tx1">
                    <a:lumMod val="65000"/>
                    <a:lumOff val="35000"/>
                  </a:schemeClr>
                </a:solidFill>
                <a:latin typeface="Century Gothic" panose="020B0502020202020204" pitchFamily="34" charset="0"/>
              </a:rPr>
              <a:t>Residents</a:t>
            </a:r>
          </a:p>
          <a:p>
            <a:r>
              <a:rPr lang="en-US" sz="1000" b="1" dirty="0">
                <a:solidFill>
                  <a:schemeClr val="tx1">
                    <a:lumMod val="65000"/>
                    <a:lumOff val="35000"/>
                  </a:schemeClr>
                </a:solidFill>
                <a:latin typeface="Century Gothic" panose="020B0502020202020204" pitchFamily="34" charset="0"/>
              </a:rPr>
              <a:t>(dyad-wise)</a:t>
            </a:r>
          </a:p>
        </p:txBody>
      </p:sp>
    </p:spTree>
    <p:extLst>
      <p:ext uri="{BB962C8B-B14F-4D97-AF65-F5344CB8AC3E}">
        <p14:creationId xmlns:p14="http://schemas.microsoft.com/office/powerpoint/2010/main" val="2419777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pic>
        <p:nvPicPr>
          <p:cNvPr id="2" name="Google Shape;79;p17">
            <a:extLst>
              <a:ext uri="{FF2B5EF4-FFF2-40B4-BE49-F238E27FC236}">
                <a16:creationId xmlns:a16="http://schemas.microsoft.com/office/drawing/2014/main" id="{FBD186AE-1803-F0DA-BCF9-00A340FC5EF5}"/>
              </a:ext>
            </a:extLst>
          </p:cNvPr>
          <p:cNvPicPr preferRelativeResize="0"/>
          <p:nvPr/>
        </p:nvPicPr>
        <p:blipFill>
          <a:blip r:embed="rId3">
            <a:alphaModFix/>
          </a:blip>
          <a:stretch>
            <a:fillRect/>
          </a:stretch>
        </p:blipFill>
        <p:spPr>
          <a:xfrm>
            <a:off x="5251268" y="289870"/>
            <a:ext cx="3337423" cy="2618793"/>
          </a:xfrm>
          <a:prstGeom prst="rect">
            <a:avLst/>
          </a:prstGeom>
          <a:noFill/>
          <a:ln>
            <a:noFill/>
          </a:ln>
        </p:spPr>
      </p:pic>
      <p:sp>
        <p:nvSpPr>
          <p:cNvPr id="114" name="Google Shape;114;p21"/>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Preliminary results</a:t>
            </a:r>
            <a:endParaRPr dirty="0"/>
          </a:p>
        </p:txBody>
      </p:sp>
      <p:sp>
        <p:nvSpPr>
          <p:cNvPr id="118" name="Google Shape;118;p21"/>
          <p:cNvSpPr txBox="1">
            <a:spLocks noGrp="1"/>
          </p:cNvSpPr>
          <p:nvPr>
            <p:ph type="sldNum" idx="12"/>
          </p:nvPr>
        </p:nvSpPr>
        <p:spPr>
          <a:prstGeom prst="rect">
            <a:avLst/>
          </a:prstGeom>
        </p:spPr>
        <p:txBody>
          <a:bodyPr spcFirstLastPara="1" wrap="square" lIns="91425" tIns="91425" rIns="91425" bIns="91425" anchor="ctr" anchorCtr="0">
            <a:normAutofit lnSpcReduction="10000"/>
          </a:bodyPr>
          <a:lstStyle/>
          <a:p>
            <a:pPr marL="0" lvl="0" indent="0" algn="r" rtl="0">
              <a:spcBef>
                <a:spcPts val="0"/>
              </a:spcBef>
              <a:spcAft>
                <a:spcPts val="0"/>
              </a:spcAft>
              <a:buNone/>
            </a:pPr>
            <a:fld id="{00000000-1234-1234-1234-123412341234}" type="slidenum">
              <a:rPr lang="en"/>
              <a:t>12</a:t>
            </a:fld>
            <a:endParaRPr/>
          </a:p>
        </p:txBody>
      </p:sp>
      <p:grpSp>
        <p:nvGrpSpPr>
          <p:cNvPr id="115" name="Google Shape;115;p21"/>
          <p:cNvGrpSpPr/>
          <p:nvPr/>
        </p:nvGrpSpPr>
        <p:grpSpPr>
          <a:xfrm>
            <a:off x="284523" y="2564812"/>
            <a:ext cx="6975512" cy="967221"/>
            <a:chOff x="833163" y="1380325"/>
            <a:chExt cx="6975512" cy="967221"/>
          </a:xfrm>
        </p:grpSpPr>
        <p:pic>
          <p:nvPicPr>
            <p:cNvPr id="116" name="Google Shape;116;p21"/>
            <p:cNvPicPr preferRelativeResize="0"/>
            <p:nvPr/>
          </p:nvPicPr>
          <p:blipFill>
            <a:blip r:embed="rId4">
              <a:alphaModFix/>
            </a:blip>
            <a:stretch>
              <a:fillRect/>
            </a:stretch>
          </p:blipFill>
          <p:spPr>
            <a:xfrm>
              <a:off x="833163" y="1459804"/>
              <a:ext cx="888682" cy="887742"/>
            </a:xfrm>
            <a:prstGeom prst="rect">
              <a:avLst/>
            </a:prstGeom>
            <a:noFill/>
            <a:ln>
              <a:noFill/>
            </a:ln>
          </p:spPr>
        </p:pic>
        <p:sp>
          <p:nvSpPr>
            <p:cNvPr id="117" name="Google Shape;117;p21"/>
            <p:cNvSpPr txBox="1"/>
            <p:nvPr/>
          </p:nvSpPr>
          <p:spPr>
            <a:xfrm>
              <a:off x="1991075" y="1380325"/>
              <a:ext cx="5817600" cy="830966"/>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latin typeface="Century Gothic" panose="020B0502020202020204" pitchFamily="34" charset="0"/>
                </a:rPr>
                <a:t>Health Care Worker centered 2-star mixing</a:t>
              </a:r>
              <a:endParaRPr dirty="0">
                <a:latin typeface="Century Gothic" panose="020B0502020202020204" pitchFamily="34" charset="0"/>
              </a:endParaRPr>
            </a:p>
            <a:p>
              <a:pPr marL="227013" lvl="0" indent="-117475" algn="l" rtl="0">
                <a:spcBef>
                  <a:spcPts val="0"/>
                </a:spcBef>
                <a:spcAft>
                  <a:spcPts val="0"/>
                </a:spcAft>
                <a:buSzPts val="1400"/>
                <a:buChar char="-"/>
              </a:pPr>
              <a:r>
                <a:rPr lang="en" dirty="0">
                  <a:latin typeface="Century Gothic" panose="020B0502020202020204" pitchFamily="34" charset="0"/>
                </a:rPr>
                <a:t>(+) dialysis, </a:t>
              </a:r>
              <a:r>
                <a:rPr lang="en" b="1" dirty="0">
                  <a:latin typeface="Century Gothic" panose="020B0502020202020204" pitchFamily="34" charset="0"/>
                </a:rPr>
                <a:t>MDRO, and ventilator (most stable)</a:t>
              </a:r>
              <a:r>
                <a:rPr lang="en" dirty="0">
                  <a:latin typeface="Century Gothic" panose="020B0502020202020204" pitchFamily="34" charset="0"/>
                </a:rPr>
                <a:t>.</a:t>
              </a:r>
              <a:endParaRPr dirty="0">
                <a:latin typeface="Century Gothic" panose="020B0502020202020204" pitchFamily="34" charset="0"/>
              </a:endParaRPr>
            </a:p>
            <a:p>
              <a:pPr marL="227013" lvl="0" indent="-117475" algn="l" rtl="0">
                <a:spcBef>
                  <a:spcPts val="0"/>
                </a:spcBef>
                <a:spcAft>
                  <a:spcPts val="0"/>
                </a:spcAft>
                <a:buSzPts val="1400"/>
                <a:buChar char="-"/>
              </a:pPr>
              <a:r>
                <a:rPr lang="en" dirty="0">
                  <a:latin typeface="Century Gothic" panose="020B0502020202020204" pitchFamily="34" charset="0"/>
                </a:rPr>
                <a:t>(-) wound care, wheelchair, bedridden.</a:t>
              </a:r>
              <a:endParaRPr dirty="0">
                <a:latin typeface="Century Gothic" panose="020B0502020202020204" pitchFamily="34" charset="0"/>
              </a:endParaRPr>
            </a:p>
          </p:txBody>
        </p:sp>
      </p:grpSp>
      <p:grpSp>
        <p:nvGrpSpPr>
          <p:cNvPr id="119" name="Google Shape;119;p21"/>
          <p:cNvGrpSpPr/>
          <p:nvPr/>
        </p:nvGrpSpPr>
        <p:grpSpPr>
          <a:xfrm>
            <a:off x="284523" y="1180450"/>
            <a:ext cx="6975512" cy="1074921"/>
            <a:chOff x="833163" y="2541875"/>
            <a:chExt cx="6975512" cy="1074921"/>
          </a:xfrm>
        </p:grpSpPr>
        <p:pic>
          <p:nvPicPr>
            <p:cNvPr id="120" name="Google Shape;120;p21"/>
            <p:cNvPicPr preferRelativeResize="0"/>
            <p:nvPr/>
          </p:nvPicPr>
          <p:blipFill>
            <a:blip r:embed="rId5">
              <a:alphaModFix/>
            </a:blip>
            <a:stretch>
              <a:fillRect/>
            </a:stretch>
          </p:blipFill>
          <p:spPr>
            <a:xfrm>
              <a:off x="833163" y="2729054"/>
              <a:ext cx="888682" cy="887742"/>
            </a:xfrm>
            <a:prstGeom prst="rect">
              <a:avLst/>
            </a:prstGeom>
            <a:noFill/>
            <a:ln>
              <a:noFill/>
            </a:ln>
          </p:spPr>
        </p:pic>
        <p:sp>
          <p:nvSpPr>
            <p:cNvPr id="121" name="Google Shape;121;p21"/>
            <p:cNvSpPr txBox="1"/>
            <p:nvPr/>
          </p:nvSpPr>
          <p:spPr>
            <a:xfrm>
              <a:off x="1991075" y="2541875"/>
              <a:ext cx="5817600" cy="104641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solidFill>
                    <a:schemeClr val="dk1"/>
                  </a:solidFill>
                  <a:latin typeface="Century Gothic" panose="020B0502020202020204" pitchFamily="34" charset="0"/>
                </a:rPr>
                <a:t>Resident 2-star centered:</a:t>
              </a:r>
              <a:endParaRPr lang="en-US" dirty="0">
                <a:solidFill>
                  <a:schemeClr val="dk1"/>
                </a:solidFill>
                <a:latin typeface="Century Gothic" panose="020B0502020202020204" pitchFamily="34" charset="0"/>
              </a:endParaRPr>
            </a:p>
            <a:p>
              <a:pPr marL="287338" lvl="0" indent="-117475" algn="l" rtl="0">
                <a:spcBef>
                  <a:spcPts val="0"/>
                </a:spcBef>
                <a:spcAft>
                  <a:spcPts val="0"/>
                </a:spcAft>
                <a:buClr>
                  <a:schemeClr val="dk1"/>
                </a:buClr>
                <a:buSzPts val="1400"/>
                <a:buChar char="-"/>
              </a:pPr>
              <a:r>
                <a:rPr lang="en-US" dirty="0">
                  <a:solidFill>
                    <a:schemeClr val="dk1"/>
                  </a:solidFill>
                  <a:latin typeface="Century Gothic" panose="020B0502020202020204" pitchFamily="34" charset="0"/>
                </a:rPr>
                <a:t>(-) Nurse</a:t>
              </a:r>
            </a:p>
            <a:p>
              <a:pPr marL="287338" lvl="0" indent="-117475" algn="l" rtl="0">
                <a:spcBef>
                  <a:spcPts val="0"/>
                </a:spcBef>
                <a:spcAft>
                  <a:spcPts val="0"/>
                </a:spcAft>
                <a:buClr>
                  <a:schemeClr val="dk1"/>
                </a:buClr>
                <a:buSzPts val="1400"/>
                <a:buChar char="-"/>
              </a:pPr>
              <a:r>
                <a:rPr lang="en" dirty="0">
                  <a:solidFill>
                    <a:schemeClr val="dk1"/>
                  </a:solidFill>
                  <a:latin typeface="Century Gothic" panose="020B0502020202020204" pitchFamily="34" charset="0"/>
                </a:rPr>
                <a:t>(-) PT/OT</a:t>
              </a:r>
              <a:endParaRPr dirty="0">
                <a:solidFill>
                  <a:schemeClr val="dk1"/>
                </a:solidFill>
                <a:latin typeface="Century Gothic" panose="020B0502020202020204" pitchFamily="34" charset="0"/>
              </a:endParaRPr>
            </a:p>
            <a:p>
              <a:pPr marL="287338" lvl="0" indent="-117475" algn="l" rtl="0">
                <a:spcBef>
                  <a:spcPts val="0"/>
                </a:spcBef>
                <a:spcAft>
                  <a:spcPts val="0"/>
                </a:spcAft>
                <a:buClr>
                  <a:schemeClr val="dk1"/>
                </a:buClr>
                <a:buSzPts val="1400"/>
                <a:buChar char="-"/>
              </a:pPr>
              <a:r>
                <a:rPr lang="en" dirty="0">
                  <a:solidFill>
                    <a:schemeClr val="dk1"/>
                  </a:solidFill>
                  <a:latin typeface="Century Gothic" panose="020B0502020202020204" pitchFamily="34" charset="0"/>
                </a:rPr>
                <a:t>(-) RT</a:t>
              </a:r>
              <a:endParaRPr dirty="0">
                <a:solidFill>
                  <a:schemeClr val="dk1"/>
                </a:solidFill>
                <a:latin typeface="Century Gothic" panose="020B0502020202020204" pitchFamily="34" charset="0"/>
              </a:endParaRPr>
            </a:p>
          </p:txBody>
        </p:sp>
      </p:grpSp>
      <p:sp>
        <p:nvSpPr>
          <p:cNvPr id="122" name="Google Shape;122;p21"/>
          <p:cNvSpPr txBox="1"/>
          <p:nvPr/>
        </p:nvSpPr>
        <p:spPr>
          <a:xfrm>
            <a:off x="1442435" y="3460477"/>
            <a:ext cx="6025500" cy="1046410"/>
          </a:xfrm>
          <a:prstGeom prst="rect">
            <a:avLst/>
          </a:prstGeom>
          <a:noFill/>
          <a:ln>
            <a:noFill/>
          </a:ln>
        </p:spPr>
        <p:txBody>
          <a:bodyPr spcFirstLastPara="1" wrap="square" lIns="91425" tIns="91425" rIns="91425" bIns="91425" anchor="ctr" anchorCtr="0">
            <a:spAutoFit/>
          </a:bodyPr>
          <a:lstStyle/>
          <a:p>
            <a:r>
              <a:rPr lang="en" dirty="0">
                <a:solidFill>
                  <a:schemeClr val="dk1"/>
                </a:solidFill>
                <a:latin typeface="Century Gothic" panose="020B0502020202020204" pitchFamily="34" charset="0"/>
              </a:rPr>
              <a:t>Other significant effects: </a:t>
            </a:r>
            <a:endParaRPr dirty="0">
              <a:solidFill>
                <a:schemeClr val="dk1"/>
              </a:solidFill>
              <a:latin typeface="Century Gothic" panose="020B0502020202020204" pitchFamily="34" charset="0"/>
            </a:endParaRPr>
          </a:p>
          <a:p>
            <a:pPr marL="227013" lvl="0" indent="-117475" algn="l" rtl="0">
              <a:spcBef>
                <a:spcPts val="0"/>
              </a:spcBef>
              <a:spcAft>
                <a:spcPts val="0"/>
              </a:spcAft>
              <a:buClr>
                <a:schemeClr val="dk1"/>
              </a:buClr>
              <a:buSzPts val="1400"/>
              <a:buChar char="-"/>
            </a:pPr>
            <a:r>
              <a:rPr lang="en" dirty="0">
                <a:solidFill>
                  <a:schemeClr val="dk1"/>
                </a:solidFill>
                <a:latin typeface="Century Gothic" panose="020B0502020202020204" pitchFamily="34" charset="0"/>
              </a:rPr>
              <a:t>(-) HCW dyad-wise shared one and two partners.</a:t>
            </a:r>
            <a:endParaRPr dirty="0">
              <a:solidFill>
                <a:schemeClr val="dk1"/>
              </a:solidFill>
              <a:latin typeface="Century Gothic" panose="020B0502020202020204" pitchFamily="34" charset="0"/>
            </a:endParaRPr>
          </a:p>
          <a:p>
            <a:pPr marL="227013" lvl="0" indent="-117475" algn="l" rtl="0">
              <a:spcBef>
                <a:spcPts val="0"/>
              </a:spcBef>
              <a:spcAft>
                <a:spcPts val="0"/>
              </a:spcAft>
              <a:buClr>
                <a:schemeClr val="dk1"/>
              </a:buClr>
              <a:buSzPts val="1400"/>
              <a:buChar char="-"/>
            </a:pPr>
            <a:r>
              <a:rPr lang="en" dirty="0">
                <a:solidFill>
                  <a:schemeClr val="dk1"/>
                </a:solidFill>
                <a:latin typeface="Century Gothic" panose="020B0502020202020204" pitchFamily="34" charset="0"/>
              </a:rPr>
              <a:t>(-) Covariate effect on sqrt(resident age).</a:t>
            </a:r>
          </a:p>
          <a:p>
            <a:pPr marL="227013" indent="-117475">
              <a:buClr>
                <a:schemeClr val="dk1"/>
              </a:buClr>
              <a:buSzPts val="1400"/>
              <a:buChar char="-"/>
            </a:pPr>
            <a:r>
              <a:rPr lang="en" dirty="0">
                <a:solidFill>
                  <a:schemeClr val="dk1"/>
                </a:solidFill>
                <a:latin typeface="Century Gothic" panose="020B0502020202020204" pitchFamily="34" charset="0"/>
              </a:rPr>
              <a:t>(+) Edge count, (-) Edge count x log(n), and (-) 2-start resident.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8520D9D-C135-1DED-EB10-0E4DA78CAD8F}"/>
              </a:ext>
            </a:extLst>
          </p:cNvPr>
          <p:cNvSpPr>
            <a:spLocks noGrp="1"/>
          </p:cNvSpPr>
          <p:nvPr>
            <p:ph type="body" sz="quarter" idx="10"/>
          </p:nvPr>
        </p:nvSpPr>
        <p:spPr>
          <a:xfrm>
            <a:off x="1123950" y="2381250"/>
            <a:ext cx="6896100" cy="538758"/>
          </a:xfrm>
        </p:spPr>
        <p:txBody>
          <a:bodyPr/>
          <a:lstStyle/>
          <a:p>
            <a:r>
              <a:rPr lang="en-US" sz="2800" b="1" dirty="0"/>
              <a:t>Discussion and future directions</a:t>
            </a:r>
          </a:p>
        </p:txBody>
      </p:sp>
      <p:sp>
        <p:nvSpPr>
          <p:cNvPr id="3" name="Text Placeholder 2">
            <a:extLst>
              <a:ext uri="{FF2B5EF4-FFF2-40B4-BE49-F238E27FC236}">
                <a16:creationId xmlns:a16="http://schemas.microsoft.com/office/drawing/2014/main" id="{96E42A75-A8DC-96B0-0F91-81B53F819F15}"/>
              </a:ext>
            </a:extLst>
          </p:cNvPr>
          <p:cNvSpPr>
            <a:spLocks noGrp="1"/>
          </p:cNvSpPr>
          <p:nvPr>
            <p:ph type="body" sz="quarter" idx="17"/>
          </p:nvPr>
        </p:nvSpPr>
        <p:spPr/>
        <p:txBody>
          <a:bodyPr/>
          <a:lstStyle/>
          <a:p>
            <a:endParaRPr lang="en-US"/>
          </a:p>
        </p:txBody>
      </p:sp>
      <p:sp>
        <p:nvSpPr>
          <p:cNvPr id="4" name="Text Placeholder 3">
            <a:extLst>
              <a:ext uri="{FF2B5EF4-FFF2-40B4-BE49-F238E27FC236}">
                <a16:creationId xmlns:a16="http://schemas.microsoft.com/office/drawing/2014/main" id="{AA5B4452-F295-8039-1EDF-C7F3D280687C}"/>
              </a:ext>
            </a:extLst>
          </p:cNvPr>
          <p:cNvSpPr>
            <a:spLocks noGrp="1"/>
          </p:cNvSpPr>
          <p:nvPr>
            <p:ph type="body" sz="quarter" idx="18"/>
          </p:nvPr>
        </p:nvSpPr>
        <p:spPr/>
        <p:txBody>
          <a:bodyPr/>
          <a:lstStyle/>
          <a:p>
            <a:endParaRPr lang="en-US"/>
          </a:p>
        </p:txBody>
      </p:sp>
      <p:sp>
        <p:nvSpPr>
          <p:cNvPr id="5" name="Text Placeholder 4">
            <a:extLst>
              <a:ext uri="{FF2B5EF4-FFF2-40B4-BE49-F238E27FC236}">
                <a16:creationId xmlns:a16="http://schemas.microsoft.com/office/drawing/2014/main" id="{6151F118-8EF8-22C5-A825-C5335F16D835}"/>
              </a:ext>
            </a:extLst>
          </p:cNvPr>
          <p:cNvSpPr>
            <a:spLocks noGrp="1"/>
          </p:cNvSpPr>
          <p:nvPr>
            <p:ph type="body" sz="quarter" idx="19"/>
          </p:nvPr>
        </p:nvSpPr>
        <p:spPr/>
        <p:txBody>
          <a:bodyPr/>
          <a:lstStyle/>
          <a:p>
            <a:endParaRPr lang="en-US"/>
          </a:p>
        </p:txBody>
      </p:sp>
    </p:spTree>
    <p:extLst>
      <p:ext uri="{BB962C8B-B14F-4D97-AF65-F5344CB8AC3E}">
        <p14:creationId xmlns:p14="http://schemas.microsoft.com/office/powerpoint/2010/main" val="4599906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9F5F2-28E4-8812-F093-8BA7CEAE4BD4}"/>
              </a:ext>
            </a:extLst>
          </p:cNvPr>
          <p:cNvSpPr>
            <a:spLocks noGrp="1"/>
          </p:cNvSpPr>
          <p:nvPr>
            <p:ph type="title"/>
          </p:nvPr>
        </p:nvSpPr>
        <p:spPr/>
        <p:txBody>
          <a:bodyPr/>
          <a:lstStyle/>
          <a:p>
            <a:r>
              <a:rPr lang="en-US"/>
              <a:t>ERGMs </a:t>
            </a:r>
            <a:endParaRPr lang="en-US" dirty="0"/>
          </a:p>
        </p:txBody>
      </p:sp>
      <p:sp>
        <p:nvSpPr>
          <p:cNvPr id="3" name="Content Placeholder 2">
            <a:extLst>
              <a:ext uri="{FF2B5EF4-FFF2-40B4-BE49-F238E27FC236}">
                <a16:creationId xmlns:a16="http://schemas.microsoft.com/office/drawing/2014/main" id="{E4A1DB61-2C06-53E6-2413-ED1D9E1BE04C}"/>
              </a:ext>
            </a:extLst>
          </p:cNvPr>
          <p:cNvSpPr>
            <a:spLocks noGrp="1"/>
          </p:cNvSpPr>
          <p:nvPr>
            <p:ph sz="half" idx="1"/>
          </p:nvPr>
        </p:nvSpPr>
        <p:spPr/>
        <p:txBody>
          <a:bodyPr anchor="ctr"/>
          <a:lstStyle/>
          <a:p>
            <a:pPr marL="514350" indent="-514350">
              <a:buFont typeface="+mj-lt"/>
              <a:buAutoNum type="alphaLcPeriod"/>
            </a:pPr>
            <a:r>
              <a:rPr lang="en-US" dirty="0"/>
              <a:t>Simulate networks</a:t>
            </a:r>
          </a:p>
          <a:p>
            <a:pPr marL="514350" indent="-514350">
              <a:buFont typeface="+mj-lt"/>
              <a:buAutoNum type="alphaLcPeriod"/>
            </a:pPr>
            <a:r>
              <a:rPr lang="en-US" dirty="0"/>
              <a:t>In network interventions</a:t>
            </a:r>
          </a:p>
          <a:p>
            <a:pPr marL="514350" indent="-514350">
              <a:buFont typeface="+mj-lt"/>
              <a:buAutoNum type="alphaLcPeriod"/>
            </a:pPr>
            <a:r>
              <a:rPr lang="en-US" dirty="0"/>
              <a:t>Penalize optimization</a:t>
            </a:r>
          </a:p>
        </p:txBody>
      </p:sp>
      <p:sp>
        <p:nvSpPr>
          <p:cNvPr id="4" name="Text Placeholder 3">
            <a:extLst>
              <a:ext uri="{FF2B5EF4-FFF2-40B4-BE49-F238E27FC236}">
                <a16:creationId xmlns:a16="http://schemas.microsoft.com/office/drawing/2014/main" id="{7A07C3A7-966E-CC79-4158-318C1EA295C2}"/>
              </a:ext>
            </a:extLst>
          </p:cNvPr>
          <p:cNvSpPr>
            <a:spLocks noGrp="1"/>
          </p:cNvSpPr>
          <p:nvPr>
            <p:ph type="body" sz="quarter" idx="11"/>
          </p:nvPr>
        </p:nvSpPr>
        <p:spPr/>
        <p:txBody>
          <a:bodyPr/>
          <a:lstStyle/>
          <a:p>
            <a:endParaRPr lang="en-US"/>
          </a:p>
        </p:txBody>
      </p:sp>
      <p:sp>
        <p:nvSpPr>
          <p:cNvPr id="5" name="Text Placeholder 4">
            <a:extLst>
              <a:ext uri="{FF2B5EF4-FFF2-40B4-BE49-F238E27FC236}">
                <a16:creationId xmlns:a16="http://schemas.microsoft.com/office/drawing/2014/main" id="{12CC428C-A2E2-8FCE-6550-8741943E05AE}"/>
              </a:ext>
            </a:extLst>
          </p:cNvPr>
          <p:cNvSpPr>
            <a:spLocks noGrp="1"/>
          </p:cNvSpPr>
          <p:nvPr>
            <p:ph type="body" sz="quarter" idx="12"/>
          </p:nvPr>
        </p:nvSpPr>
        <p:spPr/>
        <p:txBody>
          <a:bodyPr/>
          <a:lstStyle/>
          <a:p>
            <a:endParaRPr lang="en-US"/>
          </a:p>
        </p:txBody>
      </p:sp>
      <p:sp>
        <p:nvSpPr>
          <p:cNvPr id="6" name="Text Placeholder 5">
            <a:extLst>
              <a:ext uri="{FF2B5EF4-FFF2-40B4-BE49-F238E27FC236}">
                <a16:creationId xmlns:a16="http://schemas.microsoft.com/office/drawing/2014/main" id="{9C80B8D6-10A6-C58C-3C83-DDCBC6364164}"/>
              </a:ext>
            </a:extLst>
          </p:cNvPr>
          <p:cNvSpPr>
            <a:spLocks noGrp="1"/>
          </p:cNvSpPr>
          <p:nvPr>
            <p:ph type="body" sz="quarter" idx="13"/>
          </p:nvPr>
        </p:nvSpPr>
        <p:spPr/>
        <p:txBody>
          <a:bodyPr/>
          <a:lstStyle/>
          <a:p>
            <a:endParaRPr lang="en-US"/>
          </a:p>
        </p:txBody>
      </p:sp>
      <p:sp>
        <p:nvSpPr>
          <p:cNvPr id="7" name="Text Placeholder 6">
            <a:extLst>
              <a:ext uri="{FF2B5EF4-FFF2-40B4-BE49-F238E27FC236}">
                <a16:creationId xmlns:a16="http://schemas.microsoft.com/office/drawing/2014/main" id="{A75670F4-8483-A77D-0218-11691FD74F41}"/>
              </a:ext>
            </a:extLst>
          </p:cNvPr>
          <p:cNvSpPr>
            <a:spLocks noGrp="1"/>
          </p:cNvSpPr>
          <p:nvPr>
            <p:ph type="body" sz="quarter" idx="15"/>
          </p:nvPr>
        </p:nvSpPr>
        <p:spPr/>
        <p:txBody>
          <a:bodyPr/>
          <a:lstStyle/>
          <a:p>
            <a:endParaRPr lang="en-US"/>
          </a:p>
        </p:txBody>
      </p:sp>
    </p:spTree>
    <p:extLst>
      <p:ext uri="{BB962C8B-B14F-4D97-AF65-F5344CB8AC3E}">
        <p14:creationId xmlns:p14="http://schemas.microsoft.com/office/powerpoint/2010/main" val="24295019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FC419-88E5-DF5C-6629-A1B7C7B57FBD}"/>
              </a:ext>
            </a:extLst>
          </p:cNvPr>
          <p:cNvSpPr>
            <a:spLocks noGrp="1"/>
          </p:cNvSpPr>
          <p:nvPr>
            <p:ph type="title"/>
          </p:nvPr>
        </p:nvSpPr>
        <p:spPr/>
        <p:txBody>
          <a:bodyPr/>
          <a:lstStyle/>
          <a:p>
            <a:r>
              <a:rPr lang="en-US" dirty="0"/>
              <a:t>a. Simulate Networks</a:t>
            </a:r>
          </a:p>
        </p:txBody>
      </p:sp>
      <p:sp>
        <p:nvSpPr>
          <p:cNvPr id="3" name="Content Placeholder 2">
            <a:extLst>
              <a:ext uri="{FF2B5EF4-FFF2-40B4-BE49-F238E27FC236}">
                <a16:creationId xmlns:a16="http://schemas.microsoft.com/office/drawing/2014/main" id="{716FDFA6-7628-3229-8282-8B3C8EC0DD70}"/>
              </a:ext>
            </a:extLst>
          </p:cNvPr>
          <p:cNvSpPr>
            <a:spLocks noGrp="1"/>
          </p:cNvSpPr>
          <p:nvPr>
            <p:ph sz="half" idx="1"/>
          </p:nvPr>
        </p:nvSpPr>
        <p:spPr/>
        <p:txBody>
          <a:bodyPr/>
          <a:lstStyle/>
          <a:p>
            <a:r>
              <a:rPr lang="en-US" dirty="0"/>
              <a:t>Use ERGMs to create realistic graphs</a:t>
            </a:r>
          </a:p>
          <a:p>
            <a:pPr lvl="1"/>
            <a:r>
              <a:rPr lang="en-US" dirty="0"/>
              <a:t>No need to survey the entire population.</a:t>
            </a:r>
          </a:p>
          <a:p>
            <a:pPr lvl="1"/>
            <a:r>
              <a:rPr lang="en-US" dirty="0"/>
              <a:t>Simulations can be based on fitted models.</a:t>
            </a:r>
          </a:p>
          <a:p>
            <a:pPr lvl="1"/>
            <a:r>
              <a:rPr lang="en-US" dirty="0"/>
              <a:t>Networks can be scaled up/down as needed.</a:t>
            </a:r>
          </a:p>
        </p:txBody>
      </p:sp>
      <p:sp>
        <p:nvSpPr>
          <p:cNvPr id="4" name="Text Placeholder 3">
            <a:extLst>
              <a:ext uri="{FF2B5EF4-FFF2-40B4-BE49-F238E27FC236}">
                <a16:creationId xmlns:a16="http://schemas.microsoft.com/office/drawing/2014/main" id="{99237C7C-083E-99FD-5817-2A6AA53BA6CC}"/>
              </a:ext>
            </a:extLst>
          </p:cNvPr>
          <p:cNvSpPr>
            <a:spLocks noGrp="1"/>
          </p:cNvSpPr>
          <p:nvPr>
            <p:ph type="body" sz="quarter" idx="11"/>
          </p:nvPr>
        </p:nvSpPr>
        <p:spPr/>
        <p:txBody>
          <a:bodyPr/>
          <a:lstStyle/>
          <a:p>
            <a:endParaRPr lang="en-US"/>
          </a:p>
        </p:txBody>
      </p:sp>
      <p:sp>
        <p:nvSpPr>
          <p:cNvPr id="5" name="Text Placeholder 4">
            <a:extLst>
              <a:ext uri="{FF2B5EF4-FFF2-40B4-BE49-F238E27FC236}">
                <a16:creationId xmlns:a16="http://schemas.microsoft.com/office/drawing/2014/main" id="{D60D8658-4AEA-0AC4-717C-06D996557F18}"/>
              </a:ext>
            </a:extLst>
          </p:cNvPr>
          <p:cNvSpPr>
            <a:spLocks noGrp="1"/>
          </p:cNvSpPr>
          <p:nvPr>
            <p:ph type="body" sz="quarter" idx="12"/>
          </p:nvPr>
        </p:nvSpPr>
        <p:spPr/>
        <p:txBody>
          <a:bodyPr/>
          <a:lstStyle/>
          <a:p>
            <a:endParaRPr lang="en-US"/>
          </a:p>
        </p:txBody>
      </p:sp>
      <p:sp>
        <p:nvSpPr>
          <p:cNvPr id="6" name="Text Placeholder 5">
            <a:extLst>
              <a:ext uri="{FF2B5EF4-FFF2-40B4-BE49-F238E27FC236}">
                <a16:creationId xmlns:a16="http://schemas.microsoft.com/office/drawing/2014/main" id="{A8D9536A-B3BF-1554-E21D-9F098040F6D4}"/>
              </a:ext>
            </a:extLst>
          </p:cNvPr>
          <p:cNvSpPr>
            <a:spLocks noGrp="1"/>
          </p:cNvSpPr>
          <p:nvPr>
            <p:ph type="body" sz="quarter" idx="13"/>
          </p:nvPr>
        </p:nvSpPr>
        <p:spPr/>
        <p:txBody>
          <a:bodyPr/>
          <a:lstStyle/>
          <a:p>
            <a:endParaRPr lang="en-US"/>
          </a:p>
        </p:txBody>
      </p:sp>
      <p:sp>
        <p:nvSpPr>
          <p:cNvPr id="7" name="Text Placeholder 6">
            <a:extLst>
              <a:ext uri="{FF2B5EF4-FFF2-40B4-BE49-F238E27FC236}">
                <a16:creationId xmlns:a16="http://schemas.microsoft.com/office/drawing/2014/main" id="{DC79354C-4CE4-5157-3AE7-A3AB25CD5A27}"/>
              </a:ext>
            </a:extLst>
          </p:cNvPr>
          <p:cNvSpPr>
            <a:spLocks noGrp="1"/>
          </p:cNvSpPr>
          <p:nvPr>
            <p:ph type="body" sz="quarter" idx="15"/>
          </p:nvPr>
        </p:nvSpPr>
        <p:spPr/>
        <p:txBody>
          <a:bodyPr/>
          <a:lstStyle/>
          <a:p>
            <a:endParaRPr lang="en-US"/>
          </a:p>
        </p:txBody>
      </p:sp>
      <p:sp>
        <p:nvSpPr>
          <p:cNvPr id="9" name="Rectangle 8">
            <a:extLst>
              <a:ext uri="{FF2B5EF4-FFF2-40B4-BE49-F238E27FC236}">
                <a16:creationId xmlns:a16="http://schemas.microsoft.com/office/drawing/2014/main" id="{95A4F74E-E873-353E-EDEF-4573CD9324A6}"/>
              </a:ext>
            </a:extLst>
          </p:cNvPr>
          <p:cNvSpPr/>
          <p:nvPr/>
        </p:nvSpPr>
        <p:spPr>
          <a:xfrm>
            <a:off x="2082529" y="3530105"/>
            <a:ext cx="1371035" cy="834887"/>
          </a:xfrm>
          <a:prstGeom prst="rect">
            <a:avLst/>
          </a:prstGeom>
          <a:ln>
            <a:solidFill>
              <a:srgbClr val="BF5356"/>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tx1">
                    <a:lumMod val="65000"/>
                    <a:lumOff val="35000"/>
                  </a:schemeClr>
                </a:solidFill>
              </a:rPr>
              <a:t>Sample a “small” population</a:t>
            </a:r>
          </a:p>
        </p:txBody>
      </p:sp>
      <p:sp>
        <p:nvSpPr>
          <p:cNvPr id="10" name="Rectangle 9">
            <a:extLst>
              <a:ext uri="{FF2B5EF4-FFF2-40B4-BE49-F238E27FC236}">
                <a16:creationId xmlns:a16="http://schemas.microsoft.com/office/drawing/2014/main" id="{A37848E0-256B-6F66-6608-085D9D4F245C}"/>
              </a:ext>
            </a:extLst>
          </p:cNvPr>
          <p:cNvSpPr/>
          <p:nvPr/>
        </p:nvSpPr>
        <p:spPr>
          <a:xfrm>
            <a:off x="3769244" y="3530104"/>
            <a:ext cx="1371035" cy="834887"/>
          </a:xfrm>
          <a:prstGeom prst="rect">
            <a:avLst/>
          </a:prstGeom>
          <a:ln>
            <a:solidFill>
              <a:srgbClr val="BF5356"/>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tx1">
                    <a:lumMod val="65000"/>
                    <a:lumOff val="35000"/>
                  </a:schemeClr>
                </a:solidFill>
              </a:rPr>
              <a:t>Find the right ERGM</a:t>
            </a:r>
          </a:p>
        </p:txBody>
      </p:sp>
      <p:sp>
        <p:nvSpPr>
          <p:cNvPr id="11" name="Rectangle 10">
            <a:extLst>
              <a:ext uri="{FF2B5EF4-FFF2-40B4-BE49-F238E27FC236}">
                <a16:creationId xmlns:a16="http://schemas.microsoft.com/office/drawing/2014/main" id="{6EF59CFC-11BB-F109-B34C-AC38B14B3D1C}"/>
              </a:ext>
            </a:extLst>
          </p:cNvPr>
          <p:cNvSpPr/>
          <p:nvPr/>
        </p:nvSpPr>
        <p:spPr>
          <a:xfrm>
            <a:off x="5451071" y="3512102"/>
            <a:ext cx="1371035" cy="834887"/>
          </a:xfrm>
          <a:prstGeom prst="rect">
            <a:avLst/>
          </a:prstGeom>
          <a:ln>
            <a:solidFill>
              <a:srgbClr val="BF5356"/>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solidFill>
                  <a:schemeClr val="tx1">
                    <a:lumMod val="65000"/>
                    <a:lumOff val="35000"/>
                  </a:schemeClr>
                </a:solidFill>
              </a:rPr>
              <a:t>Generate artificial networks</a:t>
            </a:r>
          </a:p>
        </p:txBody>
      </p:sp>
    </p:spTree>
    <p:extLst>
      <p:ext uri="{BB962C8B-B14F-4D97-AF65-F5344CB8AC3E}">
        <p14:creationId xmlns:p14="http://schemas.microsoft.com/office/powerpoint/2010/main" val="40271222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5" name="Straight Connector 64">
            <a:extLst>
              <a:ext uri="{FF2B5EF4-FFF2-40B4-BE49-F238E27FC236}">
                <a16:creationId xmlns:a16="http://schemas.microsoft.com/office/drawing/2014/main" id="{47BA397E-6D84-8BD5-EEFC-375AE86FFAB7}"/>
              </a:ext>
            </a:extLst>
          </p:cNvPr>
          <p:cNvCxnSpPr>
            <a:cxnSpLocks/>
          </p:cNvCxnSpPr>
          <p:nvPr/>
        </p:nvCxnSpPr>
        <p:spPr>
          <a:xfrm>
            <a:off x="7501626" y="1998287"/>
            <a:ext cx="402814" cy="1040172"/>
          </a:xfrm>
          <a:prstGeom prst="line">
            <a:avLst/>
          </a:prstGeom>
          <a:ln>
            <a:solidFill>
              <a:srgbClr val="C21330"/>
            </a:solidFill>
          </a:ln>
          <a:effectLst/>
        </p:spPr>
        <p:style>
          <a:lnRef idx="2">
            <a:schemeClr val="accent1"/>
          </a:lnRef>
          <a:fillRef idx="0">
            <a:schemeClr val="accent1"/>
          </a:fillRef>
          <a:effectRef idx="1">
            <a:schemeClr val="accent1"/>
          </a:effectRef>
          <a:fontRef idx="minor">
            <a:schemeClr val="tx1"/>
          </a:fontRef>
        </p:style>
      </p:cxnSp>
      <p:cxnSp>
        <p:nvCxnSpPr>
          <p:cNvPr id="59" name="Straight Connector 58">
            <a:extLst>
              <a:ext uri="{FF2B5EF4-FFF2-40B4-BE49-F238E27FC236}">
                <a16:creationId xmlns:a16="http://schemas.microsoft.com/office/drawing/2014/main" id="{13BAF9DE-AE48-12C5-1CFE-1E473EBD3379}"/>
              </a:ext>
            </a:extLst>
          </p:cNvPr>
          <p:cNvCxnSpPr>
            <a:cxnSpLocks/>
          </p:cNvCxnSpPr>
          <p:nvPr/>
        </p:nvCxnSpPr>
        <p:spPr>
          <a:xfrm flipH="1">
            <a:off x="7355250" y="2001547"/>
            <a:ext cx="134079" cy="825146"/>
          </a:xfrm>
          <a:prstGeom prst="line">
            <a:avLst/>
          </a:prstGeom>
          <a:ln>
            <a:solidFill>
              <a:srgbClr val="C21330"/>
            </a:solidFill>
          </a:ln>
          <a:effectLst/>
        </p:spPr>
        <p:style>
          <a:lnRef idx="2">
            <a:schemeClr val="accent1"/>
          </a:lnRef>
          <a:fillRef idx="0">
            <a:schemeClr val="accent1"/>
          </a:fillRef>
          <a:effectRef idx="1">
            <a:schemeClr val="accent1"/>
          </a:effectRef>
          <a:fontRef idx="minor">
            <a:schemeClr val="tx1"/>
          </a:fontRef>
        </p:style>
      </p:cxnSp>
      <p:sp>
        <p:nvSpPr>
          <p:cNvPr id="2" name="Title 1">
            <a:extLst>
              <a:ext uri="{FF2B5EF4-FFF2-40B4-BE49-F238E27FC236}">
                <a16:creationId xmlns:a16="http://schemas.microsoft.com/office/drawing/2014/main" id="{98E412A0-4FBC-078E-5063-A9F8795C5B9D}"/>
              </a:ext>
            </a:extLst>
          </p:cNvPr>
          <p:cNvSpPr>
            <a:spLocks noGrp="1"/>
          </p:cNvSpPr>
          <p:nvPr>
            <p:ph type="title"/>
          </p:nvPr>
        </p:nvSpPr>
        <p:spPr/>
        <p:txBody>
          <a:bodyPr/>
          <a:lstStyle/>
          <a:p>
            <a:r>
              <a:rPr lang="en-US" dirty="0"/>
              <a:t>B. Interventions</a:t>
            </a:r>
          </a:p>
        </p:txBody>
      </p:sp>
      <p:sp>
        <p:nvSpPr>
          <p:cNvPr id="3" name="Content Placeholder 2">
            <a:extLst>
              <a:ext uri="{FF2B5EF4-FFF2-40B4-BE49-F238E27FC236}">
                <a16:creationId xmlns:a16="http://schemas.microsoft.com/office/drawing/2014/main" id="{5CBAD3FB-0CAA-D669-9501-4120946F51DF}"/>
              </a:ext>
            </a:extLst>
          </p:cNvPr>
          <p:cNvSpPr>
            <a:spLocks noGrp="1"/>
          </p:cNvSpPr>
          <p:nvPr>
            <p:ph sz="half" idx="1"/>
          </p:nvPr>
        </p:nvSpPr>
        <p:spPr/>
        <p:txBody>
          <a:bodyPr>
            <a:normAutofit fontScale="77500" lnSpcReduction="20000"/>
          </a:bodyPr>
          <a:lstStyle/>
          <a:p>
            <a:pPr marL="0" indent="0">
              <a:buNone/>
            </a:pPr>
            <a:r>
              <a:rPr lang="en-US" dirty="0"/>
              <a:t>“What happens if we delete/add a tie?”</a:t>
            </a:r>
          </a:p>
          <a:p>
            <a:pPr marL="0" indent="0">
              <a:buNone/>
            </a:pPr>
            <a:endParaRPr lang="en-US" dirty="0"/>
          </a:p>
          <a:p>
            <a:pPr>
              <a:buFontTx/>
              <a:buChar char="-"/>
            </a:pPr>
            <a:r>
              <a:rPr lang="en-US" dirty="0"/>
              <a:t>Generate graphs under a constrained model.</a:t>
            </a:r>
          </a:p>
          <a:p>
            <a:pPr>
              <a:buFontTx/>
              <a:buChar char="-"/>
            </a:pPr>
            <a:r>
              <a:rPr lang="en-US" dirty="0"/>
              <a:t>In SNA:</a:t>
            </a:r>
          </a:p>
          <a:p>
            <a:pPr lvl="1"/>
            <a:r>
              <a:rPr lang="en-US" dirty="0"/>
              <a:t>Isolate an individual (remove a tie)</a:t>
            </a:r>
          </a:p>
          <a:p>
            <a:pPr lvl="1"/>
            <a:r>
              <a:rPr lang="en-US" dirty="0"/>
              <a:t>How the network will react (transition)</a:t>
            </a:r>
          </a:p>
        </p:txBody>
      </p:sp>
      <p:sp>
        <p:nvSpPr>
          <p:cNvPr id="8" name="Text Placeholder 7">
            <a:extLst>
              <a:ext uri="{FF2B5EF4-FFF2-40B4-BE49-F238E27FC236}">
                <a16:creationId xmlns:a16="http://schemas.microsoft.com/office/drawing/2014/main" id="{73385F67-36A5-3B60-FAB6-B3A8555BB0EB}"/>
              </a:ext>
            </a:extLst>
          </p:cNvPr>
          <p:cNvSpPr>
            <a:spLocks noGrp="1"/>
          </p:cNvSpPr>
          <p:nvPr>
            <p:ph type="body" sz="quarter" idx="11"/>
          </p:nvPr>
        </p:nvSpPr>
        <p:spPr/>
        <p:txBody>
          <a:bodyPr/>
          <a:lstStyle/>
          <a:p>
            <a:endParaRPr lang="en-US"/>
          </a:p>
        </p:txBody>
      </p:sp>
      <p:sp>
        <p:nvSpPr>
          <p:cNvPr id="9" name="Text Placeholder 8">
            <a:extLst>
              <a:ext uri="{FF2B5EF4-FFF2-40B4-BE49-F238E27FC236}">
                <a16:creationId xmlns:a16="http://schemas.microsoft.com/office/drawing/2014/main" id="{907680DC-8267-B5DA-7351-EC9BBBC0EEC0}"/>
              </a:ext>
            </a:extLst>
          </p:cNvPr>
          <p:cNvSpPr>
            <a:spLocks noGrp="1"/>
          </p:cNvSpPr>
          <p:nvPr>
            <p:ph type="body" sz="quarter" idx="12"/>
          </p:nvPr>
        </p:nvSpPr>
        <p:spPr/>
        <p:txBody>
          <a:bodyPr/>
          <a:lstStyle/>
          <a:p>
            <a:endParaRPr lang="en-US"/>
          </a:p>
        </p:txBody>
      </p:sp>
      <p:sp>
        <p:nvSpPr>
          <p:cNvPr id="10" name="Text Placeholder 9">
            <a:extLst>
              <a:ext uri="{FF2B5EF4-FFF2-40B4-BE49-F238E27FC236}">
                <a16:creationId xmlns:a16="http://schemas.microsoft.com/office/drawing/2014/main" id="{E52398DE-B964-CDA6-C364-8D0B8342660A}"/>
              </a:ext>
            </a:extLst>
          </p:cNvPr>
          <p:cNvSpPr>
            <a:spLocks noGrp="1"/>
          </p:cNvSpPr>
          <p:nvPr>
            <p:ph type="body" sz="quarter" idx="13"/>
          </p:nvPr>
        </p:nvSpPr>
        <p:spPr/>
        <p:txBody>
          <a:bodyPr/>
          <a:lstStyle/>
          <a:p>
            <a:endParaRPr lang="en-US"/>
          </a:p>
        </p:txBody>
      </p:sp>
      <p:sp>
        <p:nvSpPr>
          <p:cNvPr id="12" name="Text Placeholder 11">
            <a:extLst>
              <a:ext uri="{FF2B5EF4-FFF2-40B4-BE49-F238E27FC236}">
                <a16:creationId xmlns:a16="http://schemas.microsoft.com/office/drawing/2014/main" id="{9CE2AB65-A8B3-64C1-0277-F6132D391868}"/>
              </a:ext>
            </a:extLst>
          </p:cNvPr>
          <p:cNvSpPr>
            <a:spLocks noGrp="1"/>
          </p:cNvSpPr>
          <p:nvPr>
            <p:ph type="body" sz="quarter" idx="16"/>
          </p:nvPr>
        </p:nvSpPr>
        <p:spPr/>
        <p:txBody>
          <a:bodyPr/>
          <a:lstStyle/>
          <a:p>
            <a:endParaRPr lang="en-US"/>
          </a:p>
        </p:txBody>
      </p:sp>
      <p:grpSp>
        <p:nvGrpSpPr>
          <p:cNvPr id="13" name="Group 12">
            <a:extLst>
              <a:ext uri="{FF2B5EF4-FFF2-40B4-BE49-F238E27FC236}">
                <a16:creationId xmlns:a16="http://schemas.microsoft.com/office/drawing/2014/main" id="{1833F129-661B-80DA-97FE-B5E62487AC2E}"/>
              </a:ext>
            </a:extLst>
          </p:cNvPr>
          <p:cNvGrpSpPr/>
          <p:nvPr/>
        </p:nvGrpSpPr>
        <p:grpSpPr>
          <a:xfrm rot="18318446">
            <a:off x="4585065" y="1709816"/>
            <a:ext cx="1619208" cy="1146721"/>
            <a:chOff x="3251543" y="1397544"/>
            <a:chExt cx="2959730" cy="2013837"/>
          </a:xfrm>
        </p:grpSpPr>
        <p:cxnSp>
          <p:nvCxnSpPr>
            <p:cNvPr id="15" name="Straight Connector 14">
              <a:extLst>
                <a:ext uri="{FF2B5EF4-FFF2-40B4-BE49-F238E27FC236}">
                  <a16:creationId xmlns:a16="http://schemas.microsoft.com/office/drawing/2014/main" id="{18A4E2D1-BD54-8FE7-FEE5-AFF61B3A8B8B}"/>
                </a:ext>
              </a:extLst>
            </p:cNvPr>
            <p:cNvCxnSpPr>
              <a:cxnSpLocks/>
            </p:cNvCxnSpPr>
            <p:nvPr/>
          </p:nvCxnSpPr>
          <p:spPr>
            <a:xfrm>
              <a:off x="4759122" y="1646685"/>
              <a:ext cx="600842" cy="425395"/>
            </a:xfrm>
            <a:prstGeom prst="line">
              <a:avLst/>
            </a:prstGeom>
            <a:ln>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ADBB8C3B-F851-8D0F-05E9-59AC1B953CDF}"/>
                </a:ext>
              </a:extLst>
            </p:cNvPr>
            <p:cNvCxnSpPr>
              <a:cxnSpLocks/>
            </p:cNvCxnSpPr>
            <p:nvPr/>
          </p:nvCxnSpPr>
          <p:spPr>
            <a:xfrm flipV="1">
              <a:off x="3717604" y="2534581"/>
              <a:ext cx="539214" cy="693920"/>
            </a:xfrm>
            <a:prstGeom prst="line">
              <a:avLst/>
            </a:prstGeom>
            <a:ln>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C8933BBF-502E-5CC8-AEC9-6B89394463B7}"/>
                </a:ext>
              </a:extLst>
            </p:cNvPr>
            <p:cNvCxnSpPr>
              <a:cxnSpLocks/>
            </p:cNvCxnSpPr>
            <p:nvPr/>
          </p:nvCxnSpPr>
          <p:spPr>
            <a:xfrm>
              <a:off x="3434423" y="2270863"/>
              <a:ext cx="283181" cy="965588"/>
            </a:xfrm>
            <a:prstGeom prst="line">
              <a:avLst/>
            </a:prstGeom>
            <a:ln>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6FFB1F11-6F0A-B322-B3FD-EE6AA63B9117}"/>
                </a:ext>
              </a:extLst>
            </p:cNvPr>
            <p:cNvCxnSpPr>
              <a:cxnSpLocks/>
            </p:cNvCxnSpPr>
            <p:nvPr/>
          </p:nvCxnSpPr>
          <p:spPr>
            <a:xfrm flipH="1">
              <a:off x="4248867" y="2103884"/>
              <a:ext cx="1111097" cy="430697"/>
            </a:xfrm>
            <a:prstGeom prst="line">
              <a:avLst/>
            </a:prstGeom>
            <a:ln>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34A096EC-B83E-C8AB-0C03-C3BE572F5CF8}"/>
                </a:ext>
              </a:extLst>
            </p:cNvPr>
            <p:cNvCxnSpPr>
              <a:cxnSpLocks/>
            </p:cNvCxnSpPr>
            <p:nvPr/>
          </p:nvCxnSpPr>
          <p:spPr>
            <a:xfrm>
              <a:off x="5367915" y="2103884"/>
              <a:ext cx="523312" cy="597675"/>
            </a:xfrm>
            <a:prstGeom prst="line">
              <a:avLst/>
            </a:prstGeom>
            <a:ln>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9C100718-10C5-D801-1687-FB730EEB3657}"/>
                </a:ext>
              </a:extLst>
            </p:cNvPr>
            <p:cNvCxnSpPr>
              <a:cxnSpLocks/>
            </p:cNvCxnSpPr>
            <p:nvPr/>
          </p:nvCxnSpPr>
          <p:spPr>
            <a:xfrm flipV="1">
              <a:off x="5367915" y="1576943"/>
              <a:ext cx="660478" cy="463329"/>
            </a:xfrm>
            <a:prstGeom prst="line">
              <a:avLst/>
            </a:prstGeom>
            <a:ln>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21" name="Straight Connector 20">
              <a:extLst>
                <a:ext uri="{FF2B5EF4-FFF2-40B4-BE49-F238E27FC236}">
                  <a16:creationId xmlns:a16="http://schemas.microsoft.com/office/drawing/2014/main" id="{4239FF9D-ED0F-4F62-806E-E35C3F039BA9}"/>
                </a:ext>
              </a:extLst>
            </p:cNvPr>
            <p:cNvCxnSpPr>
              <a:cxnSpLocks/>
            </p:cNvCxnSpPr>
            <p:nvPr/>
          </p:nvCxnSpPr>
          <p:spPr>
            <a:xfrm>
              <a:off x="3491130" y="2270863"/>
              <a:ext cx="757737" cy="263718"/>
            </a:xfrm>
            <a:prstGeom prst="line">
              <a:avLst/>
            </a:prstGeom>
            <a:ln>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sp>
          <p:nvSpPr>
            <p:cNvPr id="22" name="Oval 21">
              <a:extLst>
                <a:ext uri="{FF2B5EF4-FFF2-40B4-BE49-F238E27FC236}">
                  <a16:creationId xmlns:a16="http://schemas.microsoft.com/office/drawing/2014/main" id="{9DEE1F94-FFA8-15C8-C7D8-59EE96281EF7}"/>
                </a:ext>
              </a:extLst>
            </p:cNvPr>
            <p:cNvSpPr/>
            <p:nvPr/>
          </p:nvSpPr>
          <p:spPr>
            <a:xfrm>
              <a:off x="3251543" y="2087983"/>
              <a:ext cx="365760" cy="349859"/>
            </a:xfrm>
            <a:prstGeom prst="ellipse">
              <a:avLst/>
            </a:prstGeom>
            <a:solidFill>
              <a:schemeClr val="bg1">
                <a:lumMod val="75000"/>
              </a:schemeClr>
            </a:solidFill>
            <a:ln>
              <a:solidFill>
                <a:schemeClr val="tx1"/>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3" name="Oval 22">
              <a:extLst>
                <a:ext uri="{FF2B5EF4-FFF2-40B4-BE49-F238E27FC236}">
                  <a16:creationId xmlns:a16="http://schemas.microsoft.com/office/drawing/2014/main" id="{7CF06143-D123-B6DF-891B-16F7F27C5C80}"/>
                </a:ext>
              </a:extLst>
            </p:cNvPr>
            <p:cNvSpPr/>
            <p:nvPr/>
          </p:nvSpPr>
          <p:spPr>
            <a:xfrm>
              <a:off x="3534724" y="3061522"/>
              <a:ext cx="365760" cy="349859"/>
            </a:xfrm>
            <a:prstGeom prst="ellipse">
              <a:avLst/>
            </a:prstGeom>
            <a:solidFill>
              <a:schemeClr val="bg1">
                <a:lumMod val="75000"/>
              </a:schemeClr>
            </a:solidFill>
            <a:ln>
              <a:solidFill>
                <a:schemeClr val="tx1"/>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4" name="Oval 23">
              <a:extLst>
                <a:ext uri="{FF2B5EF4-FFF2-40B4-BE49-F238E27FC236}">
                  <a16:creationId xmlns:a16="http://schemas.microsoft.com/office/drawing/2014/main" id="{64FE7A93-5F48-2121-7372-47F064A4C688}"/>
                </a:ext>
              </a:extLst>
            </p:cNvPr>
            <p:cNvSpPr/>
            <p:nvPr/>
          </p:nvSpPr>
          <p:spPr>
            <a:xfrm>
              <a:off x="4073939" y="2351701"/>
              <a:ext cx="365760" cy="349859"/>
            </a:xfrm>
            <a:prstGeom prst="ellipse">
              <a:avLst/>
            </a:prstGeom>
            <a:solidFill>
              <a:srgbClr val="C21330"/>
            </a:solidFill>
            <a:ln>
              <a:solidFill>
                <a:schemeClr val="tx1"/>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5" name="Oval 24">
              <a:extLst>
                <a:ext uri="{FF2B5EF4-FFF2-40B4-BE49-F238E27FC236}">
                  <a16:creationId xmlns:a16="http://schemas.microsoft.com/office/drawing/2014/main" id="{C107DBF5-E25E-9693-DB02-68C995234B2A}"/>
                </a:ext>
              </a:extLst>
            </p:cNvPr>
            <p:cNvSpPr/>
            <p:nvPr/>
          </p:nvSpPr>
          <p:spPr>
            <a:xfrm>
              <a:off x="4588687" y="1461156"/>
              <a:ext cx="365760" cy="349859"/>
            </a:xfrm>
            <a:prstGeom prst="ellipse">
              <a:avLst/>
            </a:prstGeom>
            <a:solidFill>
              <a:schemeClr val="bg1">
                <a:lumMod val="75000"/>
              </a:schemeClr>
            </a:solidFill>
            <a:ln>
              <a:solidFill>
                <a:schemeClr val="tx1"/>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6" name="Oval 25">
              <a:extLst>
                <a:ext uri="{FF2B5EF4-FFF2-40B4-BE49-F238E27FC236}">
                  <a16:creationId xmlns:a16="http://schemas.microsoft.com/office/drawing/2014/main" id="{D7AD9CE0-20E9-C442-D962-46BCC6FB8856}"/>
                </a:ext>
              </a:extLst>
            </p:cNvPr>
            <p:cNvSpPr/>
            <p:nvPr/>
          </p:nvSpPr>
          <p:spPr>
            <a:xfrm>
              <a:off x="5177084" y="1897151"/>
              <a:ext cx="365760" cy="349859"/>
            </a:xfrm>
            <a:prstGeom prst="ellipse">
              <a:avLst/>
            </a:prstGeom>
            <a:solidFill>
              <a:schemeClr val="bg1">
                <a:lumMod val="75000"/>
              </a:schemeClr>
            </a:solidFill>
            <a:ln>
              <a:solidFill>
                <a:schemeClr val="tx1"/>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7" name="Oval 26">
              <a:extLst>
                <a:ext uri="{FF2B5EF4-FFF2-40B4-BE49-F238E27FC236}">
                  <a16:creationId xmlns:a16="http://schemas.microsoft.com/office/drawing/2014/main" id="{AD0EE15D-ED15-0C76-D8FF-A0F81605F3DB}"/>
                </a:ext>
              </a:extLst>
            </p:cNvPr>
            <p:cNvSpPr/>
            <p:nvPr/>
          </p:nvSpPr>
          <p:spPr>
            <a:xfrm>
              <a:off x="5845513" y="1397544"/>
              <a:ext cx="365760" cy="349859"/>
            </a:xfrm>
            <a:prstGeom prst="ellipse">
              <a:avLst/>
            </a:prstGeom>
            <a:solidFill>
              <a:schemeClr val="bg1">
                <a:lumMod val="75000"/>
              </a:schemeClr>
            </a:solidFill>
            <a:ln>
              <a:solidFill>
                <a:schemeClr val="tx1"/>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8" name="Oval 27">
              <a:extLst>
                <a:ext uri="{FF2B5EF4-FFF2-40B4-BE49-F238E27FC236}">
                  <a16:creationId xmlns:a16="http://schemas.microsoft.com/office/drawing/2014/main" id="{EC5692BC-21FA-5BEA-8F91-ADDCC099BE42}"/>
                </a:ext>
              </a:extLst>
            </p:cNvPr>
            <p:cNvSpPr/>
            <p:nvPr/>
          </p:nvSpPr>
          <p:spPr>
            <a:xfrm>
              <a:off x="5678536" y="2526630"/>
              <a:ext cx="365760" cy="349859"/>
            </a:xfrm>
            <a:prstGeom prst="ellipse">
              <a:avLst/>
            </a:prstGeom>
            <a:solidFill>
              <a:schemeClr val="bg1">
                <a:lumMod val="75000"/>
              </a:schemeClr>
            </a:solidFill>
            <a:ln>
              <a:solidFill>
                <a:schemeClr val="tx1"/>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grpSp>
      <p:cxnSp>
        <p:nvCxnSpPr>
          <p:cNvPr id="45" name="Straight Connector 44">
            <a:extLst>
              <a:ext uri="{FF2B5EF4-FFF2-40B4-BE49-F238E27FC236}">
                <a16:creationId xmlns:a16="http://schemas.microsoft.com/office/drawing/2014/main" id="{A9020C47-F2CD-3C25-5200-CC8491D93460}"/>
              </a:ext>
            </a:extLst>
          </p:cNvPr>
          <p:cNvCxnSpPr>
            <a:cxnSpLocks/>
          </p:cNvCxnSpPr>
          <p:nvPr/>
        </p:nvCxnSpPr>
        <p:spPr>
          <a:xfrm rot="18318446">
            <a:off x="7524827" y="1836178"/>
            <a:ext cx="328708" cy="242229"/>
          </a:xfrm>
          <a:prstGeom prst="line">
            <a:avLst/>
          </a:prstGeom>
          <a:ln>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47" name="Straight Connector 46">
            <a:extLst>
              <a:ext uri="{FF2B5EF4-FFF2-40B4-BE49-F238E27FC236}">
                <a16:creationId xmlns:a16="http://schemas.microsoft.com/office/drawing/2014/main" id="{A8D85591-9A82-B188-DF6A-D31E71327044}"/>
              </a:ext>
            </a:extLst>
          </p:cNvPr>
          <p:cNvCxnSpPr>
            <a:cxnSpLocks/>
          </p:cNvCxnSpPr>
          <p:nvPr/>
        </p:nvCxnSpPr>
        <p:spPr>
          <a:xfrm rot="18318446">
            <a:off x="7558194" y="2639012"/>
            <a:ext cx="154923" cy="549826"/>
          </a:xfrm>
          <a:prstGeom prst="line">
            <a:avLst/>
          </a:prstGeom>
          <a:ln>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49" name="Straight Connector 48">
            <a:extLst>
              <a:ext uri="{FF2B5EF4-FFF2-40B4-BE49-F238E27FC236}">
                <a16:creationId xmlns:a16="http://schemas.microsoft.com/office/drawing/2014/main" id="{D123A33A-9E15-05D1-0C44-BB12CBFCC0D5}"/>
              </a:ext>
            </a:extLst>
          </p:cNvPr>
          <p:cNvCxnSpPr>
            <a:cxnSpLocks/>
          </p:cNvCxnSpPr>
          <p:nvPr/>
        </p:nvCxnSpPr>
        <p:spPr>
          <a:xfrm rot="18318446">
            <a:off x="7978753" y="1711453"/>
            <a:ext cx="286293" cy="340329"/>
          </a:xfrm>
          <a:prstGeom prst="line">
            <a:avLst/>
          </a:prstGeom>
          <a:ln>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50" name="Straight Connector 49">
            <a:extLst>
              <a:ext uri="{FF2B5EF4-FFF2-40B4-BE49-F238E27FC236}">
                <a16:creationId xmlns:a16="http://schemas.microsoft.com/office/drawing/2014/main" id="{8DBE4B59-2E4A-1970-C4AC-77FD7DAD2BC9}"/>
              </a:ext>
            </a:extLst>
          </p:cNvPr>
          <p:cNvCxnSpPr>
            <a:cxnSpLocks/>
          </p:cNvCxnSpPr>
          <p:nvPr/>
        </p:nvCxnSpPr>
        <p:spPr>
          <a:xfrm rot="18318446" flipV="1">
            <a:off x="7686844" y="1523558"/>
            <a:ext cx="361334" cy="263829"/>
          </a:xfrm>
          <a:prstGeom prst="line">
            <a:avLst/>
          </a:prstGeom>
          <a:ln>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sp>
        <p:nvSpPr>
          <p:cNvPr id="52" name="Oval 51">
            <a:extLst>
              <a:ext uri="{FF2B5EF4-FFF2-40B4-BE49-F238E27FC236}">
                <a16:creationId xmlns:a16="http://schemas.microsoft.com/office/drawing/2014/main" id="{C8AB0749-2C4C-01DE-CD11-8A00968A40EA}"/>
              </a:ext>
            </a:extLst>
          </p:cNvPr>
          <p:cNvSpPr/>
          <p:nvPr/>
        </p:nvSpPr>
        <p:spPr>
          <a:xfrm rot="18318446">
            <a:off x="7262795" y="2716024"/>
            <a:ext cx="200100" cy="199217"/>
          </a:xfrm>
          <a:prstGeom prst="ellipse">
            <a:avLst/>
          </a:prstGeom>
          <a:solidFill>
            <a:srgbClr val="C21330"/>
          </a:solidFill>
          <a:ln>
            <a:solidFill>
              <a:schemeClr val="tx1"/>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53" name="Oval 52">
            <a:extLst>
              <a:ext uri="{FF2B5EF4-FFF2-40B4-BE49-F238E27FC236}">
                <a16:creationId xmlns:a16="http://schemas.microsoft.com/office/drawing/2014/main" id="{E5717491-D764-DDB0-4F5D-2238C64B3AFE}"/>
              </a:ext>
            </a:extLst>
          </p:cNvPr>
          <p:cNvSpPr/>
          <p:nvPr/>
        </p:nvSpPr>
        <p:spPr>
          <a:xfrm rot="18318446">
            <a:off x="7804722" y="2909993"/>
            <a:ext cx="200100" cy="199217"/>
          </a:xfrm>
          <a:prstGeom prst="ellipse">
            <a:avLst/>
          </a:prstGeom>
          <a:solidFill>
            <a:srgbClr val="C21330"/>
          </a:solidFill>
          <a:ln>
            <a:solidFill>
              <a:schemeClr val="tx1"/>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55" name="Oval 54">
            <a:extLst>
              <a:ext uri="{FF2B5EF4-FFF2-40B4-BE49-F238E27FC236}">
                <a16:creationId xmlns:a16="http://schemas.microsoft.com/office/drawing/2014/main" id="{E819AE6D-E484-992C-5135-EA3E00519755}"/>
              </a:ext>
            </a:extLst>
          </p:cNvPr>
          <p:cNvSpPr/>
          <p:nvPr/>
        </p:nvSpPr>
        <p:spPr>
          <a:xfrm rot="18318446">
            <a:off x="7394313" y="1912763"/>
            <a:ext cx="200100" cy="199217"/>
          </a:xfrm>
          <a:prstGeom prst="ellipse">
            <a:avLst/>
          </a:prstGeom>
          <a:solidFill>
            <a:srgbClr val="C21330"/>
          </a:solidFill>
          <a:ln>
            <a:solidFill>
              <a:schemeClr val="tx1"/>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56" name="Oval 55">
            <a:extLst>
              <a:ext uri="{FF2B5EF4-FFF2-40B4-BE49-F238E27FC236}">
                <a16:creationId xmlns:a16="http://schemas.microsoft.com/office/drawing/2014/main" id="{0B291018-FD42-562A-84A1-4BFC29968A05}"/>
              </a:ext>
            </a:extLst>
          </p:cNvPr>
          <p:cNvSpPr/>
          <p:nvPr/>
        </p:nvSpPr>
        <p:spPr>
          <a:xfrm rot="18318446">
            <a:off x="7782959" y="1793560"/>
            <a:ext cx="200100" cy="199217"/>
          </a:xfrm>
          <a:prstGeom prst="ellipse">
            <a:avLst/>
          </a:prstGeom>
          <a:solidFill>
            <a:schemeClr val="bg1">
              <a:lumMod val="75000"/>
            </a:schemeClr>
          </a:solidFill>
          <a:ln>
            <a:solidFill>
              <a:schemeClr val="tx1"/>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57" name="Oval 56">
            <a:extLst>
              <a:ext uri="{FF2B5EF4-FFF2-40B4-BE49-F238E27FC236}">
                <a16:creationId xmlns:a16="http://schemas.microsoft.com/office/drawing/2014/main" id="{DCC8153F-1AA1-B99F-BCEE-D05D8037358A}"/>
              </a:ext>
            </a:extLst>
          </p:cNvPr>
          <p:cNvSpPr/>
          <p:nvPr/>
        </p:nvSpPr>
        <p:spPr>
          <a:xfrm rot="18318446">
            <a:off x="7762152" y="1330716"/>
            <a:ext cx="200100" cy="199217"/>
          </a:xfrm>
          <a:prstGeom prst="ellipse">
            <a:avLst/>
          </a:prstGeom>
          <a:solidFill>
            <a:schemeClr val="bg1">
              <a:lumMod val="75000"/>
            </a:schemeClr>
          </a:solidFill>
          <a:ln>
            <a:solidFill>
              <a:schemeClr val="tx1"/>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58" name="Oval 57">
            <a:extLst>
              <a:ext uri="{FF2B5EF4-FFF2-40B4-BE49-F238E27FC236}">
                <a16:creationId xmlns:a16="http://schemas.microsoft.com/office/drawing/2014/main" id="{131805FB-F837-4848-725F-B9C11F224E51}"/>
              </a:ext>
            </a:extLst>
          </p:cNvPr>
          <p:cNvSpPr/>
          <p:nvPr/>
        </p:nvSpPr>
        <p:spPr>
          <a:xfrm rot="18318446">
            <a:off x="8234023" y="1776850"/>
            <a:ext cx="200100" cy="199217"/>
          </a:xfrm>
          <a:prstGeom prst="ellipse">
            <a:avLst/>
          </a:prstGeom>
          <a:solidFill>
            <a:schemeClr val="bg1">
              <a:lumMod val="75000"/>
            </a:schemeClr>
          </a:solidFill>
          <a:ln>
            <a:solidFill>
              <a:schemeClr val="tx1"/>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68" name="TextBox 67">
            <a:extLst>
              <a:ext uri="{FF2B5EF4-FFF2-40B4-BE49-F238E27FC236}">
                <a16:creationId xmlns:a16="http://schemas.microsoft.com/office/drawing/2014/main" id="{2B74C73A-EB23-3693-83F4-FD4FCB378D11}"/>
              </a:ext>
            </a:extLst>
          </p:cNvPr>
          <p:cNvSpPr txBox="1"/>
          <p:nvPr/>
        </p:nvSpPr>
        <p:spPr>
          <a:xfrm>
            <a:off x="5384931" y="2277562"/>
            <a:ext cx="1071127" cy="523220"/>
          </a:xfrm>
          <a:prstGeom prst="rect">
            <a:avLst/>
          </a:prstGeom>
          <a:noFill/>
        </p:spPr>
        <p:txBody>
          <a:bodyPr wrap="none" rtlCol="0">
            <a:spAutoFit/>
          </a:bodyPr>
          <a:lstStyle/>
          <a:p>
            <a:r>
              <a:rPr lang="en-US" dirty="0">
                <a:latin typeface="Century Gothic" panose="020B0502020202020204" pitchFamily="34" charset="0"/>
              </a:rPr>
              <a:t>Isolate this</a:t>
            </a:r>
          </a:p>
          <a:p>
            <a:r>
              <a:rPr lang="en-US" dirty="0">
                <a:latin typeface="Century Gothic" panose="020B0502020202020204" pitchFamily="34" charset="0"/>
              </a:rPr>
              <a:t>node</a:t>
            </a:r>
          </a:p>
        </p:txBody>
      </p:sp>
      <p:sp>
        <p:nvSpPr>
          <p:cNvPr id="69" name="Arrow: Right 68">
            <a:extLst>
              <a:ext uri="{FF2B5EF4-FFF2-40B4-BE49-F238E27FC236}">
                <a16:creationId xmlns:a16="http://schemas.microsoft.com/office/drawing/2014/main" id="{12EA1B61-8023-2EBB-2A51-6E023CF2F7DC}"/>
              </a:ext>
            </a:extLst>
          </p:cNvPr>
          <p:cNvSpPr/>
          <p:nvPr/>
        </p:nvSpPr>
        <p:spPr>
          <a:xfrm>
            <a:off x="6581299" y="2032386"/>
            <a:ext cx="364883" cy="279758"/>
          </a:xfrm>
          <a:prstGeom prst="rightArrow">
            <a:avLst/>
          </a:prstGeom>
          <a:solidFill>
            <a:srgbClr val="C2133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0" name="TextBox 69">
            <a:extLst>
              <a:ext uri="{FF2B5EF4-FFF2-40B4-BE49-F238E27FC236}">
                <a16:creationId xmlns:a16="http://schemas.microsoft.com/office/drawing/2014/main" id="{ACC894FC-6D94-D80B-43FC-4996EE6C1C42}"/>
              </a:ext>
            </a:extLst>
          </p:cNvPr>
          <p:cNvSpPr txBox="1"/>
          <p:nvPr/>
        </p:nvSpPr>
        <p:spPr>
          <a:xfrm>
            <a:off x="4870044" y="499092"/>
            <a:ext cx="3787393" cy="523220"/>
          </a:xfrm>
          <a:prstGeom prst="rect">
            <a:avLst/>
          </a:prstGeom>
          <a:noFill/>
        </p:spPr>
        <p:txBody>
          <a:bodyPr wrap="square" rtlCol="0">
            <a:spAutoFit/>
          </a:bodyPr>
          <a:lstStyle/>
          <a:p>
            <a:pPr algn="ctr"/>
            <a:r>
              <a:rPr lang="en-US" dirty="0">
                <a:latin typeface="Century Gothic" panose="020B0502020202020204" pitchFamily="34" charset="0"/>
              </a:rPr>
              <a:t>“Would isolating (removing) a node create new ties elsewhere?”</a:t>
            </a:r>
          </a:p>
        </p:txBody>
      </p:sp>
      <p:sp>
        <p:nvSpPr>
          <p:cNvPr id="72" name="TextBox 71">
            <a:extLst>
              <a:ext uri="{FF2B5EF4-FFF2-40B4-BE49-F238E27FC236}">
                <a16:creationId xmlns:a16="http://schemas.microsoft.com/office/drawing/2014/main" id="{F01AF5D1-C38C-A37E-C13A-136B2DFBA2A4}"/>
              </a:ext>
            </a:extLst>
          </p:cNvPr>
          <p:cNvSpPr txBox="1"/>
          <p:nvPr/>
        </p:nvSpPr>
        <p:spPr>
          <a:xfrm>
            <a:off x="4784125" y="3713327"/>
            <a:ext cx="3959230" cy="307777"/>
          </a:xfrm>
          <a:prstGeom prst="rect">
            <a:avLst/>
          </a:prstGeom>
          <a:noFill/>
        </p:spPr>
        <p:txBody>
          <a:bodyPr wrap="square">
            <a:spAutoFit/>
          </a:bodyPr>
          <a:lstStyle/>
          <a:p>
            <a:pPr algn="ctr"/>
            <a:r>
              <a:rPr lang="en-US" dirty="0">
                <a:latin typeface="Century Gothic" panose="020B0502020202020204" pitchFamily="34" charset="0"/>
              </a:rPr>
              <a:t>(Question that can’t answer with a Logit)</a:t>
            </a:r>
          </a:p>
        </p:txBody>
      </p:sp>
    </p:spTree>
    <p:extLst>
      <p:ext uri="{BB962C8B-B14F-4D97-AF65-F5344CB8AC3E}">
        <p14:creationId xmlns:p14="http://schemas.microsoft.com/office/powerpoint/2010/main" val="3764076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B19D869F-9737-920B-6CC2-160F9E7BBC78}"/>
              </a:ext>
            </a:extLst>
          </p:cNvPr>
          <p:cNvSpPr>
            <a:spLocks noGrp="1"/>
          </p:cNvSpPr>
          <p:nvPr>
            <p:ph type="title"/>
          </p:nvPr>
        </p:nvSpPr>
        <p:spPr/>
        <p:txBody>
          <a:bodyPr>
            <a:normAutofit fontScale="90000"/>
          </a:bodyPr>
          <a:lstStyle/>
          <a:p>
            <a:r>
              <a:rPr lang="en-US" dirty="0"/>
              <a:t>C. Penalize optimization</a:t>
            </a:r>
          </a:p>
        </p:txBody>
      </p:sp>
      <p:sp>
        <p:nvSpPr>
          <p:cNvPr id="3" name="Content Placeholder 2">
            <a:extLst>
              <a:ext uri="{FF2B5EF4-FFF2-40B4-BE49-F238E27FC236}">
                <a16:creationId xmlns:a16="http://schemas.microsoft.com/office/drawing/2014/main" id="{E93AB3F2-3843-A098-02CE-2E99CE1E0B1C}"/>
              </a:ext>
            </a:extLst>
          </p:cNvPr>
          <p:cNvSpPr>
            <a:spLocks noGrp="1"/>
          </p:cNvSpPr>
          <p:nvPr>
            <p:ph type="body" idx="1"/>
          </p:nvPr>
        </p:nvSpPr>
        <p:spPr>
          <a:xfrm>
            <a:off x="311700" y="1152475"/>
            <a:ext cx="3842289" cy="3416400"/>
          </a:xfrm>
          <a:prstGeom prst="rect">
            <a:avLst/>
          </a:prstGeom>
        </p:spPr>
        <p:txBody>
          <a:bodyPr>
            <a:normAutofit/>
          </a:bodyPr>
          <a:lstStyle/>
          <a:p>
            <a:r>
              <a:rPr lang="en-US" sz="1800" dirty="0"/>
              <a:t>Common setup “Find the network that minimizes transmission”</a:t>
            </a:r>
          </a:p>
          <a:p>
            <a:endParaRPr lang="en-US" sz="1800" dirty="0"/>
          </a:p>
          <a:p>
            <a:r>
              <a:rPr lang="en-US" sz="1800" dirty="0"/>
              <a:t>The problem: Who says is a reasonable suggestion?</a:t>
            </a:r>
          </a:p>
          <a:p>
            <a:endParaRPr lang="en-US" sz="1800" dirty="0"/>
          </a:p>
          <a:p>
            <a:r>
              <a:rPr lang="en-US" sz="1800" dirty="0"/>
              <a:t>Possible solution: ERGMs</a:t>
            </a:r>
          </a:p>
        </p:txBody>
      </p:sp>
      <p:pic>
        <p:nvPicPr>
          <p:cNvPr id="28" name="Picture 27" descr="Text&#10;&#10;Description automatically generated with medium confidence">
            <a:extLst>
              <a:ext uri="{FF2B5EF4-FFF2-40B4-BE49-F238E27FC236}">
                <a16:creationId xmlns:a16="http://schemas.microsoft.com/office/drawing/2014/main" id="{63ED6E90-6B41-69EC-3705-A20225C9BCD7}"/>
              </a:ext>
            </a:extLst>
          </p:cNvPr>
          <p:cNvPicPr>
            <a:picLocks noChangeAspect="1"/>
          </p:cNvPicPr>
          <p:nvPr/>
        </p:nvPicPr>
        <p:blipFill>
          <a:blip r:embed="rId3"/>
          <a:stretch>
            <a:fillRect/>
          </a:stretch>
        </p:blipFill>
        <p:spPr>
          <a:xfrm>
            <a:off x="4153989" y="1588295"/>
            <a:ext cx="4520700" cy="1117528"/>
          </a:xfrm>
          <a:prstGeom prst="rect">
            <a:avLst/>
          </a:prstGeom>
        </p:spPr>
      </p:pic>
      <p:sp>
        <p:nvSpPr>
          <p:cNvPr id="35" name="Callout: Line with Accent Bar 34">
            <a:extLst>
              <a:ext uri="{FF2B5EF4-FFF2-40B4-BE49-F238E27FC236}">
                <a16:creationId xmlns:a16="http://schemas.microsoft.com/office/drawing/2014/main" id="{07D79EFA-3463-C8AB-A81F-7F37C84A6679}"/>
              </a:ext>
            </a:extLst>
          </p:cNvPr>
          <p:cNvSpPr/>
          <p:nvPr/>
        </p:nvSpPr>
        <p:spPr>
          <a:xfrm>
            <a:off x="4572000" y="3276393"/>
            <a:ext cx="2063931" cy="701810"/>
          </a:xfrm>
          <a:prstGeom prst="accentCallout1">
            <a:avLst>
              <a:gd name="adj1" fmla="val 42942"/>
              <a:gd name="adj2" fmla="val 101736"/>
              <a:gd name="adj3" fmla="val -78987"/>
              <a:gd name="adj4" fmla="val 137883"/>
            </a:avLst>
          </a:prstGeom>
          <a:noFill/>
          <a:ln w="12700">
            <a:solidFill>
              <a:srgbClr val="C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139700" algn="r" defTabSz="457200">
              <a:buSzPts val="1400"/>
            </a:pPr>
            <a:r>
              <a:rPr lang="en-US" sz="1600" kern="1200" dirty="0">
                <a:solidFill>
                  <a:schemeClr val="tx1">
                    <a:lumMod val="65000"/>
                    <a:lumOff val="35000"/>
                  </a:schemeClr>
                </a:solidFill>
                <a:latin typeface="Century Gothic" charset="0"/>
              </a:rPr>
              <a:t>Unlikely graphs under the ERGM will be penalized</a:t>
            </a:r>
          </a:p>
        </p:txBody>
      </p:sp>
    </p:spTree>
    <p:extLst>
      <p:ext uri="{BB962C8B-B14F-4D97-AF65-F5344CB8AC3E}">
        <p14:creationId xmlns:p14="http://schemas.microsoft.com/office/powerpoint/2010/main" val="12124356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3"/>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Discussion</a:t>
            </a:r>
            <a:endParaRPr dirty="0"/>
          </a:p>
        </p:txBody>
      </p:sp>
      <p:sp>
        <p:nvSpPr>
          <p:cNvPr id="136" name="Google Shape;136;p23"/>
          <p:cNvSpPr txBox="1">
            <a:spLocks noGrp="1"/>
          </p:cNvSpPr>
          <p:nvPr>
            <p:ph type="body" idx="1"/>
          </p:nvPr>
        </p:nvSpPr>
        <p:spPr>
          <a:prstGeom prst="rect">
            <a:avLst/>
          </a:prstGeom>
        </p:spPr>
        <p:txBody>
          <a:bodyPr spcFirstLastPara="1" wrap="square" lIns="91425" tIns="91425" rIns="91425" bIns="91425" anchor="ctr" anchorCtr="0">
            <a:normAutofit fontScale="85000" lnSpcReduction="20000"/>
          </a:bodyPr>
          <a:lstStyle/>
          <a:p>
            <a:pPr indent="-457200"/>
            <a:r>
              <a:rPr lang="en-US" dirty="0"/>
              <a:t>ERGMs are used to characterize networks through motifs.</a:t>
            </a:r>
          </a:p>
          <a:p>
            <a:pPr indent="-457200"/>
            <a:endParaRPr lang="en-US" dirty="0"/>
          </a:p>
          <a:p>
            <a:pPr indent="-457200"/>
            <a:r>
              <a:rPr lang="en-US" dirty="0"/>
              <a:t>Example with pooled ERGM in LTHCF resident-</a:t>
            </a:r>
            <a:r>
              <a:rPr lang="en-US" dirty="0" err="1"/>
              <a:t>hcw</a:t>
            </a:r>
            <a:r>
              <a:rPr lang="en-US" dirty="0"/>
              <a:t> graphs (bi-partite.)</a:t>
            </a:r>
          </a:p>
          <a:p>
            <a:pPr indent="-457200"/>
            <a:endParaRPr lang="en-US" dirty="0"/>
          </a:p>
          <a:p>
            <a:pPr indent="-457200"/>
            <a:r>
              <a:rPr lang="en-US" dirty="0"/>
              <a:t>Discussed three ways to leverage ERGMs</a:t>
            </a:r>
          </a:p>
          <a:p>
            <a:pPr lvl="1" indent="-457200"/>
            <a:r>
              <a:rPr lang="en-US" dirty="0"/>
              <a:t>Simulations</a:t>
            </a:r>
          </a:p>
          <a:p>
            <a:pPr lvl="1" indent="-457200"/>
            <a:r>
              <a:rPr lang="en-US" dirty="0"/>
              <a:t>Interventions</a:t>
            </a:r>
          </a:p>
          <a:p>
            <a:pPr lvl="1" indent="-457200"/>
            <a:r>
              <a:rPr lang="en-US" dirty="0"/>
              <a:t>Optimization</a:t>
            </a:r>
            <a:endParaRPr dirty="0"/>
          </a:p>
        </p:txBody>
      </p:sp>
      <p:sp>
        <p:nvSpPr>
          <p:cNvPr id="137" name="Google Shape;137;p23"/>
          <p:cNvSpPr txBox="1">
            <a:spLocks noGrp="1"/>
          </p:cNvSpPr>
          <p:nvPr>
            <p:ph type="sldNum" idx="12"/>
          </p:nvPr>
        </p:nvSpPr>
        <p:spPr>
          <a:prstGeom prst="rect">
            <a:avLst/>
          </a:prstGeom>
        </p:spPr>
        <p:txBody>
          <a:bodyPr spcFirstLastPara="1" wrap="square" lIns="91425" tIns="91425" rIns="91425" bIns="91425" anchor="ctr" anchorCtr="0">
            <a:normAutofit lnSpcReduction="10000"/>
          </a:bodyPr>
          <a:lstStyle/>
          <a:p>
            <a:pPr marL="0" lvl="0" indent="0" algn="r" rtl="0">
              <a:spcBef>
                <a:spcPts val="0"/>
              </a:spcBef>
              <a:spcAft>
                <a:spcPts val="0"/>
              </a:spcAft>
              <a:buNone/>
            </a:pPr>
            <a:fld id="{00000000-1234-1234-1234-123412341234}" type="slidenum">
              <a:rPr lang="en"/>
              <a:t>18</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4837C-40A0-46E4-B129-09FB9A8F4EAC}"/>
              </a:ext>
            </a:extLst>
          </p:cNvPr>
          <p:cNvSpPr>
            <a:spLocks noGrp="1"/>
          </p:cNvSpPr>
          <p:nvPr>
            <p:ph type="title"/>
          </p:nvPr>
        </p:nvSpPr>
        <p:spPr/>
        <p:txBody>
          <a:bodyPr>
            <a:normAutofit fontScale="90000"/>
          </a:bodyPr>
          <a:lstStyle/>
          <a:p>
            <a:r>
              <a:rPr lang="en-US" dirty="0"/>
              <a:t>Acknowledgments: </a:t>
            </a:r>
          </a:p>
        </p:txBody>
      </p:sp>
      <p:sp>
        <p:nvSpPr>
          <p:cNvPr id="3" name="Text Placeholder 2">
            <a:extLst>
              <a:ext uri="{FF2B5EF4-FFF2-40B4-BE49-F238E27FC236}">
                <a16:creationId xmlns:a16="http://schemas.microsoft.com/office/drawing/2014/main" id="{C24C2126-63F2-44AF-B3C1-355FBAC00842}"/>
              </a:ext>
            </a:extLst>
          </p:cNvPr>
          <p:cNvSpPr>
            <a:spLocks noGrp="1"/>
          </p:cNvSpPr>
          <p:nvPr>
            <p:ph type="body" idx="1"/>
          </p:nvPr>
        </p:nvSpPr>
        <p:spPr>
          <a:xfrm>
            <a:off x="311700" y="1152474"/>
            <a:ext cx="4956039" cy="3626260"/>
          </a:xfrm>
        </p:spPr>
        <p:txBody>
          <a:bodyPr anchor="t">
            <a:normAutofit fontScale="85000" lnSpcReduction="10000"/>
          </a:bodyPr>
          <a:lstStyle/>
          <a:p>
            <a:r>
              <a:rPr lang="en-US" sz="1800" dirty="0">
                <a:effectLst/>
                <a:latin typeface="Calibri" panose="020F0502020204030204" pitchFamily="34" charset="0"/>
                <a:ea typeface="Calibri" panose="020F0502020204030204" pitchFamily="34" charset="0"/>
                <a:cs typeface="Times New Roman" panose="02020603050405020304" pitchFamily="18" charset="0"/>
              </a:rPr>
              <a:t>Funded by Centers for Disease Control and Prevention (CDC) through the Prevention Epicenters (grant number U01CK000555-01-00</a:t>
            </a:r>
          </a:p>
          <a:p>
            <a:endParaRPr lang="en-US" dirty="0">
              <a:latin typeface="Calibri" panose="020F0502020204030204" pitchFamily="34" charset="0"/>
              <a:cs typeface="Times New Roman" panose="02020603050405020304" pitchFamily="18" charset="0"/>
            </a:endParaRPr>
          </a:p>
          <a:p>
            <a:r>
              <a:rPr lang="en-US" dirty="0">
                <a:latin typeface="Calibri" panose="020F0502020204030204" pitchFamily="34" charset="0"/>
                <a:cs typeface="Times New Roman" panose="02020603050405020304" pitchFamily="18" charset="0"/>
              </a:rPr>
              <a:t>Collaboration with CDC Emerging Infections Program (EIP)</a:t>
            </a:r>
          </a:p>
          <a:p>
            <a:endParaRPr lang="en-US" dirty="0"/>
          </a:p>
          <a:p>
            <a:r>
              <a:rPr lang="en-US" dirty="0"/>
              <a:t>Site Principal Investigators: </a:t>
            </a:r>
          </a:p>
          <a:p>
            <a:pPr lvl="1"/>
            <a:r>
              <a:rPr lang="en-US" dirty="0"/>
              <a:t>Morgan Katz, Mary-Claire </a:t>
            </a:r>
            <a:r>
              <a:rPr lang="en-US" dirty="0" err="1"/>
              <a:t>Roghmann</a:t>
            </a:r>
            <a:r>
              <a:rPr lang="en-US" dirty="0"/>
              <a:t>, Philip Polgreen, Scott Fridkin</a:t>
            </a:r>
          </a:p>
          <a:p>
            <a:pPr lvl="1"/>
            <a:endParaRPr lang="en-US" dirty="0"/>
          </a:p>
        </p:txBody>
      </p:sp>
      <p:sp>
        <p:nvSpPr>
          <p:cNvPr id="4" name="Slide Number Placeholder 3">
            <a:extLst>
              <a:ext uri="{FF2B5EF4-FFF2-40B4-BE49-F238E27FC236}">
                <a16:creationId xmlns:a16="http://schemas.microsoft.com/office/drawing/2014/main" id="{EB2423CC-43B0-4270-A159-BF0B1FA3CFF7}"/>
              </a:ext>
            </a:extLst>
          </p:cNvPr>
          <p:cNvSpPr>
            <a:spLocks noGrp="1"/>
          </p:cNvSpPr>
          <p:nvPr>
            <p:ph type="sldNum" idx="12"/>
          </p:nvPr>
        </p:nvSpPr>
        <p:spPr/>
        <p:txBody>
          <a:bodyPr>
            <a:normAutofit lnSpcReduction="10000"/>
          </a:bodyPr>
          <a:lstStyle/>
          <a:p>
            <a:pPr marL="0" lvl="0" indent="0" algn="r" rtl="0">
              <a:spcBef>
                <a:spcPts val="0"/>
              </a:spcBef>
              <a:spcAft>
                <a:spcPts val="0"/>
              </a:spcAft>
              <a:buNone/>
            </a:pPr>
            <a:fld id="{00000000-1234-1234-1234-123412341234}" type="slidenum">
              <a:rPr lang="en" smtClean="0"/>
              <a:t>19</a:t>
            </a:fld>
            <a:endParaRPr lang="en"/>
          </a:p>
        </p:txBody>
      </p:sp>
      <p:pic>
        <p:nvPicPr>
          <p:cNvPr id="2050" name="Picture 2" descr="Evidence-Based Strategies For Better Teamwork">
            <a:extLst>
              <a:ext uri="{FF2B5EF4-FFF2-40B4-BE49-F238E27FC236}">
                <a16:creationId xmlns:a16="http://schemas.microsoft.com/office/drawing/2014/main" id="{BC883823-2AA8-41CE-B796-29479218F8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99946" y="1415332"/>
            <a:ext cx="3721212" cy="24808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02106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A067FE-E5A5-BED9-AD3F-1E9BFF7402B5}"/>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AD320359-519D-65E1-2D16-4ACBE5C42949}"/>
              </a:ext>
            </a:extLst>
          </p:cNvPr>
          <p:cNvSpPr>
            <a:spLocks noGrp="1"/>
          </p:cNvSpPr>
          <p:nvPr>
            <p:ph sz="half" idx="1"/>
          </p:nvPr>
        </p:nvSpPr>
        <p:spPr/>
        <p:txBody>
          <a:bodyPr/>
          <a:lstStyle/>
          <a:p>
            <a:pPr marL="514350" indent="-514350">
              <a:buFont typeface="+mj-lt"/>
              <a:buAutoNum type="arabicPeriod"/>
            </a:pPr>
            <a:r>
              <a:rPr lang="en-US" dirty="0"/>
              <a:t>Statistical Models of Networks</a:t>
            </a:r>
          </a:p>
          <a:p>
            <a:pPr marL="514350" indent="-514350">
              <a:buFont typeface="+mj-lt"/>
              <a:buAutoNum type="arabicPeriod"/>
            </a:pPr>
            <a:r>
              <a:rPr lang="en-US" dirty="0"/>
              <a:t>Application: Long-term healthcare facilities</a:t>
            </a:r>
          </a:p>
          <a:p>
            <a:pPr marL="514350" indent="-514350">
              <a:buFont typeface="+mj-lt"/>
              <a:buAutoNum type="arabicPeriod"/>
            </a:pPr>
            <a:r>
              <a:rPr lang="en-US" dirty="0"/>
              <a:t>Discussion and future directions</a:t>
            </a:r>
          </a:p>
          <a:p>
            <a:pPr marL="514350" indent="-514350">
              <a:buFont typeface="+mj-lt"/>
              <a:buAutoNum type="arabicPeriod"/>
            </a:pPr>
            <a:endParaRPr lang="en-US" dirty="0"/>
          </a:p>
        </p:txBody>
      </p:sp>
      <p:sp>
        <p:nvSpPr>
          <p:cNvPr id="4" name="Text Placeholder 3">
            <a:extLst>
              <a:ext uri="{FF2B5EF4-FFF2-40B4-BE49-F238E27FC236}">
                <a16:creationId xmlns:a16="http://schemas.microsoft.com/office/drawing/2014/main" id="{0DC16E78-56A3-03B4-531D-86476F5C47AE}"/>
              </a:ext>
            </a:extLst>
          </p:cNvPr>
          <p:cNvSpPr>
            <a:spLocks noGrp="1"/>
          </p:cNvSpPr>
          <p:nvPr>
            <p:ph type="body" sz="quarter" idx="11"/>
          </p:nvPr>
        </p:nvSpPr>
        <p:spPr/>
        <p:txBody>
          <a:bodyPr/>
          <a:lstStyle/>
          <a:p>
            <a:endParaRPr lang="en-US"/>
          </a:p>
        </p:txBody>
      </p:sp>
      <p:sp>
        <p:nvSpPr>
          <p:cNvPr id="5" name="Text Placeholder 4">
            <a:extLst>
              <a:ext uri="{FF2B5EF4-FFF2-40B4-BE49-F238E27FC236}">
                <a16:creationId xmlns:a16="http://schemas.microsoft.com/office/drawing/2014/main" id="{90BADB5C-C443-294F-49A1-9CAC89B94D0E}"/>
              </a:ext>
            </a:extLst>
          </p:cNvPr>
          <p:cNvSpPr>
            <a:spLocks noGrp="1"/>
          </p:cNvSpPr>
          <p:nvPr>
            <p:ph type="body" sz="quarter" idx="12"/>
          </p:nvPr>
        </p:nvSpPr>
        <p:spPr/>
        <p:txBody>
          <a:bodyPr/>
          <a:lstStyle/>
          <a:p>
            <a:endParaRPr lang="en-US"/>
          </a:p>
        </p:txBody>
      </p:sp>
      <p:sp>
        <p:nvSpPr>
          <p:cNvPr id="6" name="Text Placeholder 5">
            <a:extLst>
              <a:ext uri="{FF2B5EF4-FFF2-40B4-BE49-F238E27FC236}">
                <a16:creationId xmlns:a16="http://schemas.microsoft.com/office/drawing/2014/main" id="{37F6351D-1895-8451-51AA-CD20628FA9FE}"/>
              </a:ext>
            </a:extLst>
          </p:cNvPr>
          <p:cNvSpPr>
            <a:spLocks noGrp="1"/>
          </p:cNvSpPr>
          <p:nvPr>
            <p:ph type="body" sz="quarter" idx="13"/>
          </p:nvPr>
        </p:nvSpPr>
        <p:spPr/>
        <p:txBody>
          <a:bodyPr/>
          <a:lstStyle/>
          <a:p>
            <a:endParaRPr lang="en-US"/>
          </a:p>
        </p:txBody>
      </p:sp>
      <p:sp>
        <p:nvSpPr>
          <p:cNvPr id="7" name="Text Placeholder 6">
            <a:extLst>
              <a:ext uri="{FF2B5EF4-FFF2-40B4-BE49-F238E27FC236}">
                <a16:creationId xmlns:a16="http://schemas.microsoft.com/office/drawing/2014/main" id="{AA6A033E-41AC-455D-E2A2-8828E0F5FF89}"/>
              </a:ext>
            </a:extLst>
          </p:cNvPr>
          <p:cNvSpPr>
            <a:spLocks noGrp="1"/>
          </p:cNvSpPr>
          <p:nvPr>
            <p:ph type="body" sz="quarter" idx="15"/>
          </p:nvPr>
        </p:nvSpPr>
        <p:spPr/>
        <p:txBody>
          <a:bodyPr/>
          <a:lstStyle/>
          <a:p>
            <a:endParaRPr lang="en-US"/>
          </a:p>
        </p:txBody>
      </p:sp>
    </p:spTree>
    <p:extLst>
      <p:ext uri="{BB962C8B-B14F-4D97-AF65-F5344CB8AC3E}">
        <p14:creationId xmlns:p14="http://schemas.microsoft.com/office/powerpoint/2010/main" val="1400331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2" name="Title 1">
            <a:extLst>
              <a:ext uri="{FF2B5EF4-FFF2-40B4-BE49-F238E27FC236}">
                <a16:creationId xmlns:a16="http://schemas.microsoft.com/office/drawing/2014/main" id="{11E1F1AE-5419-C053-6217-A8C55C0C9F21}"/>
              </a:ext>
            </a:extLst>
          </p:cNvPr>
          <p:cNvSpPr>
            <a:spLocks noGrp="1"/>
          </p:cNvSpPr>
          <p:nvPr>
            <p:ph type="ctrTitle"/>
          </p:nvPr>
        </p:nvSpPr>
        <p:spPr>
          <a:xfrm>
            <a:off x="685800" y="2217548"/>
            <a:ext cx="7772400" cy="1102519"/>
          </a:xfrm>
        </p:spPr>
        <p:txBody>
          <a:bodyPr>
            <a:noAutofit/>
          </a:bodyPr>
          <a:lstStyle/>
          <a:p>
            <a:r>
              <a:rPr lang="en-US" sz="2000" cap="none" dirty="0"/>
              <a:t>Analysis Of Nursing Home Data</a:t>
            </a:r>
            <a:r>
              <a:rPr lang="en-US" sz="2000" dirty="0"/>
              <a:t>:</a:t>
            </a:r>
            <a:br>
              <a:rPr lang="en-US" sz="2000" dirty="0"/>
            </a:br>
            <a:r>
              <a:rPr lang="en-US" sz="2000" cap="none" dirty="0">
                <a:latin typeface="Century Gothic" panose="020B0502020202020204" pitchFamily="34" charset="0"/>
              </a:rPr>
              <a:t>A brief introduction to</a:t>
            </a:r>
            <a:br>
              <a:rPr lang="en-US" sz="2000" cap="none" dirty="0"/>
            </a:br>
            <a:r>
              <a:rPr lang="en-US" sz="2000" cap="none" dirty="0"/>
              <a:t>Exponential Random Graph Models</a:t>
            </a:r>
            <a:br>
              <a:rPr lang="en-US" sz="2000" cap="none" dirty="0"/>
            </a:br>
            <a:endParaRPr lang="en-US" sz="2000" dirty="0"/>
          </a:p>
        </p:txBody>
      </p:sp>
      <p:sp>
        <p:nvSpPr>
          <p:cNvPr id="66" name="Google Shape;66;p15"/>
          <p:cNvSpPr txBox="1">
            <a:spLocks noGrp="1"/>
          </p:cNvSpPr>
          <p:nvPr>
            <p:ph type="subTitle" idx="1"/>
          </p:nvPr>
        </p:nvSpPr>
        <p:spPr>
          <a:xfrm>
            <a:off x="1371600" y="3270201"/>
            <a:ext cx="6400800" cy="154631"/>
          </a:xfrm>
          <a:prstGeom prst="rect">
            <a:avLst/>
          </a:prstGeom>
        </p:spPr>
        <p:txBody>
          <a:bodyPr spcFirstLastPara="1" wrap="square" lIns="91425" tIns="91425" rIns="91425" bIns="91425" anchor="t" anchorCtr="0">
            <a:noAutofit/>
          </a:bodyPr>
          <a:lstStyle/>
          <a:p>
            <a:pPr marL="0" indent="0"/>
            <a:r>
              <a:rPr lang="en" sz="1400" b="1" dirty="0">
                <a:latin typeface="Century Gothic" panose="020B0502020202020204" pitchFamily="34" charset="0"/>
              </a:rPr>
              <a:t>George G Vega Yon, Ph.D.</a:t>
            </a:r>
          </a:p>
          <a:p>
            <a:pPr marL="0" indent="0"/>
            <a:endParaRPr lang="en-US" sz="1400" dirty="0">
              <a:latin typeface="Century Gothic" panose="020B0502020202020204" pitchFamily="34" charset="0"/>
            </a:endParaRPr>
          </a:p>
          <a:p>
            <a:pPr marL="0" indent="0"/>
            <a:r>
              <a:rPr lang="en" dirty="0">
                <a:latin typeface="Century Gothic" panose="020B0502020202020204" pitchFamily="34" charset="0"/>
              </a:rPr>
              <a:t>Chong Zhang, Karim Khader, Mathew Samore, Alun Thomas, Kyle Kazemini, Nelson Chang, Lindsay Visnovsky, Candace Haroldsen, and Kristina Stratford</a:t>
            </a:r>
          </a:p>
        </p:txBody>
      </p:sp>
      <p:sp>
        <p:nvSpPr>
          <p:cNvPr id="67" name="Google Shape;67;p15"/>
          <p:cNvSpPr txBox="1"/>
          <p:nvPr/>
        </p:nvSpPr>
        <p:spPr>
          <a:xfrm>
            <a:off x="2097300" y="4523697"/>
            <a:ext cx="4949400" cy="492412"/>
          </a:xfrm>
          <a:prstGeom prst="rect">
            <a:avLst/>
          </a:prstGeom>
          <a:noFill/>
          <a:ln>
            <a:noFill/>
          </a:ln>
        </p:spPr>
        <p:txBody>
          <a:bodyPr spcFirstLastPara="1" wrap="square" lIns="91425" tIns="91425" rIns="91425" bIns="91425" anchor="t" anchorCtr="0">
            <a:spAutoFit/>
          </a:bodyPr>
          <a:lstStyle/>
          <a:p>
            <a:pPr algn="ctr"/>
            <a:r>
              <a:rPr lang="en" sz="2000" b="1" dirty="0">
                <a:solidFill>
                  <a:srgbClr val="C00000"/>
                </a:solidFill>
              </a:rPr>
              <a:t>UTAH CDC Site Visit</a:t>
            </a:r>
            <a:endParaRPr lang="en-US" sz="2000" b="1" dirty="0">
              <a:solidFill>
                <a:srgbClr val="C00000"/>
              </a:solidFill>
            </a:endParaRPr>
          </a:p>
        </p:txBody>
      </p:sp>
      <p:sp>
        <p:nvSpPr>
          <p:cNvPr id="4" name="TextBox 3">
            <a:extLst>
              <a:ext uri="{FF2B5EF4-FFF2-40B4-BE49-F238E27FC236}">
                <a16:creationId xmlns:a16="http://schemas.microsoft.com/office/drawing/2014/main" id="{961DA110-28BC-146E-A41B-95349BD204CF}"/>
              </a:ext>
            </a:extLst>
          </p:cNvPr>
          <p:cNvSpPr txBox="1"/>
          <p:nvPr/>
        </p:nvSpPr>
        <p:spPr>
          <a:xfrm>
            <a:off x="2046515" y="504744"/>
            <a:ext cx="5050970" cy="439768"/>
          </a:xfrm>
          <a:prstGeom prst="rect">
            <a:avLst/>
          </a:prstGeom>
        </p:spPr>
        <p:txBody>
          <a:bodyPr>
            <a:noAutofit/>
          </a:bodyPr>
          <a:lstStyle>
            <a:lvl1pPr algn="ctr" defTabSz="457200" eaLnBrk="1" latinLnBrk="0" hangingPunct="1">
              <a:spcBef>
                <a:spcPct val="0"/>
              </a:spcBef>
              <a:buNone/>
              <a:defRPr sz="2000" kern="1200" baseline="0">
                <a:solidFill>
                  <a:schemeClr val="tx1">
                    <a:lumMod val="65000"/>
                    <a:lumOff val="35000"/>
                  </a:schemeClr>
                </a:solidFill>
                <a:latin typeface="Century Gothic Bold" charset="0"/>
                <a:ea typeface="+mj-ea"/>
                <a:cs typeface="Avenir Roman"/>
              </a:defRPr>
            </a:lvl1pPr>
          </a:lstStyle>
          <a:p>
            <a:r>
              <a:rPr lang="en-US" sz="2800" dirty="0"/>
              <a:t>Thank you!</a:t>
            </a:r>
          </a:p>
        </p:txBody>
      </p:sp>
    </p:spTree>
    <p:extLst>
      <p:ext uri="{BB962C8B-B14F-4D97-AF65-F5344CB8AC3E}">
        <p14:creationId xmlns:p14="http://schemas.microsoft.com/office/powerpoint/2010/main" val="27438493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Freeform: Shape 19">
            <a:extLst>
              <a:ext uri="{FF2B5EF4-FFF2-40B4-BE49-F238E27FC236}">
                <a16:creationId xmlns:a16="http://schemas.microsoft.com/office/drawing/2014/main" id="{750B667F-D352-E102-0D92-AF5DF3F4295B}"/>
              </a:ext>
            </a:extLst>
          </p:cNvPr>
          <p:cNvSpPr/>
          <p:nvPr/>
        </p:nvSpPr>
        <p:spPr>
          <a:xfrm>
            <a:off x="6082700" y="671299"/>
            <a:ext cx="515874" cy="624566"/>
          </a:xfrm>
          <a:custGeom>
            <a:avLst/>
            <a:gdLst>
              <a:gd name="connsiteX0" fmla="*/ 8021 w 609600"/>
              <a:gd name="connsiteY0" fmla="*/ 0 h 737937"/>
              <a:gd name="connsiteX1" fmla="*/ 0 w 609600"/>
              <a:gd name="connsiteY1" fmla="*/ 737937 h 737937"/>
              <a:gd name="connsiteX2" fmla="*/ 609600 w 609600"/>
              <a:gd name="connsiteY2" fmla="*/ 160421 h 737937"/>
              <a:gd name="connsiteX3" fmla="*/ 8021 w 609600"/>
              <a:gd name="connsiteY3" fmla="*/ 0 h 737937"/>
              <a:gd name="connsiteX0" fmla="*/ 8021 w 611557"/>
              <a:gd name="connsiteY0" fmla="*/ 0 h 737937"/>
              <a:gd name="connsiteX1" fmla="*/ 0 w 611557"/>
              <a:gd name="connsiteY1" fmla="*/ 737937 h 737937"/>
              <a:gd name="connsiteX2" fmla="*/ 609600 w 611557"/>
              <a:gd name="connsiteY2" fmla="*/ 160421 h 737937"/>
              <a:gd name="connsiteX3" fmla="*/ 8021 w 611557"/>
              <a:gd name="connsiteY3" fmla="*/ 0 h 737937"/>
              <a:gd name="connsiteX0" fmla="*/ 8021 w 611557"/>
              <a:gd name="connsiteY0" fmla="*/ 0 h 737937"/>
              <a:gd name="connsiteX1" fmla="*/ 0 w 611557"/>
              <a:gd name="connsiteY1" fmla="*/ 737937 h 737937"/>
              <a:gd name="connsiteX2" fmla="*/ 609600 w 611557"/>
              <a:gd name="connsiteY2" fmla="*/ 160421 h 737937"/>
              <a:gd name="connsiteX3" fmla="*/ 8021 w 611557"/>
              <a:gd name="connsiteY3" fmla="*/ 0 h 737937"/>
              <a:gd name="connsiteX0" fmla="*/ 8021 w 611557"/>
              <a:gd name="connsiteY0" fmla="*/ 11232 h 749169"/>
              <a:gd name="connsiteX1" fmla="*/ 0 w 611557"/>
              <a:gd name="connsiteY1" fmla="*/ 749169 h 749169"/>
              <a:gd name="connsiteX2" fmla="*/ 609600 w 611557"/>
              <a:gd name="connsiteY2" fmla="*/ 171653 h 749169"/>
              <a:gd name="connsiteX3" fmla="*/ 8021 w 611557"/>
              <a:gd name="connsiteY3" fmla="*/ 11232 h 749169"/>
              <a:gd name="connsiteX0" fmla="*/ 31334 w 634870"/>
              <a:gd name="connsiteY0" fmla="*/ 11232 h 749169"/>
              <a:gd name="connsiteX1" fmla="*/ 23313 w 634870"/>
              <a:gd name="connsiteY1" fmla="*/ 749169 h 749169"/>
              <a:gd name="connsiteX2" fmla="*/ 632913 w 634870"/>
              <a:gd name="connsiteY2" fmla="*/ 171653 h 749169"/>
              <a:gd name="connsiteX3" fmla="*/ 31334 w 634870"/>
              <a:gd name="connsiteY3" fmla="*/ 11232 h 749169"/>
              <a:gd name="connsiteX0" fmla="*/ 31334 w 634497"/>
              <a:gd name="connsiteY0" fmla="*/ 11232 h 750513"/>
              <a:gd name="connsiteX1" fmla="*/ 23313 w 634497"/>
              <a:gd name="connsiteY1" fmla="*/ 749169 h 750513"/>
              <a:gd name="connsiteX2" fmla="*/ 632913 w 634497"/>
              <a:gd name="connsiteY2" fmla="*/ 171653 h 750513"/>
              <a:gd name="connsiteX3" fmla="*/ 31334 w 634497"/>
              <a:gd name="connsiteY3" fmla="*/ 11232 h 750513"/>
              <a:gd name="connsiteX0" fmla="*/ 58960 w 662123"/>
              <a:gd name="connsiteY0" fmla="*/ 11232 h 750513"/>
              <a:gd name="connsiteX1" fmla="*/ 50939 w 662123"/>
              <a:gd name="connsiteY1" fmla="*/ 749169 h 750513"/>
              <a:gd name="connsiteX2" fmla="*/ 660539 w 662123"/>
              <a:gd name="connsiteY2" fmla="*/ 171653 h 750513"/>
              <a:gd name="connsiteX3" fmla="*/ 58960 w 662123"/>
              <a:gd name="connsiteY3" fmla="*/ 11232 h 750513"/>
            </a:gdLst>
            <a:ahLst/>
            <a:cxnLst>
              <a:cxn ang="0">
                <a:pos x="connsiteX0" y="connsiteY0"/>
              </a:cxn>
              <a:cxn ang="0">
                <a:pos x="connsiteX1" y="connsiteY1"/>
              </a:cxn>
              <a:cxn ang="0">
                <a:pos x="connsiteX2" y="connsiteY2"/>
              </a:cxn>
              <a:cxn ang="0">
                <a:pos x="connsiteX3" y="connsiteY3"/>
              </a:cxn>
            </a:cxnLst>
            <a:rect l="l" t="t" r="r" b="b"/>
            <a:pathLst>
              <a:path w="662123" h="750513">
                <a:moveTo>
                  <a:pt x="58960" y="11232"/>
                </a:moveTo>
                <a:cubicBezTo>
                  <a:pt x="-8008" y="71474"/>
                  <a:pt x="-27350" y="722265"/>
                  <a:pt x="50939" y="749169"/>
                </a:cubicBezTo>
                <a:cubicBezTo>
                  <a:pt x="142220" y="780502"/>
                  <a:pt x="695464" y="254621"/>
                  <a:pt x="660539" y="171653"/>
                </a:cubicBezTo>
                <a:cubicBezTo>
                  <a:pt x="631463" y="96747"/>
                  <a:pt x="109468" y="-40069"/>
                  <a:pt x="58960" y="11232"/>
                </a:cubicBezTo>
                <a:close/>
              </a:path>
            </a:pathLst>
          </a:custGeom>
          <a:solidFill>
            <a:srgbClr val="D9D9D9">
              <a:alpha val="60000"/>
            </a:srgbClr>
          </a:solidFill>
          <a:ln>
            <a:solidFill>
              <a:schemeClr val="tx1">
                <a:lumMod val="95000"/>
                <a:lumOff val="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u="sng"/>
          </a:p>
        </p:txBody>
      </p:sp>
      <p:cxnSp>
        <p:nvCxnSpPr>
          <p:cNvPr id="36" name="Straight Arrow Connector 35">
            <a:extLst>
              <a:ext uri="{FF2B5EF4-FFF2-40B4-BE49-F238E27FC236}">
                <a16:creationId xmlns:a16="http://schemas.microsoft.com/office/drawing/2014/main" id="{17B2AB38-DEEB-B3DE-E702-F5D8BD550B38}"/>
              </a:ext>
            </a:extLst>
          </p:cNvPr>
          <p:cNvCxnSpPr/>
          <p:nvPr/>
        </p:nvCxnSpPr>
        <p:spPr>
          <a:xfrm flipV="1">
            <a:off x="4385733" y="1311300"/>
            <a:ext cx="1591734" cy="483633"/>
          </a:xfrm>
          <a:prstGeom prst="straightConnector1">
            <a:avLst/>
          </a:prstGeom>
          <a:ln>
            <a:solidFill>
              <a:schemeClr val="bg1">
                <a:lumMod val="65000"/>
              </a:schemeClr>
            </a:solidFill>
            <a:prstDash val="dash"/>
            <a:tailEnd type="triangle"/>
          </a:ln>
          <a:effectLst/>
        </p:spPr>
        <p:style>
          <a:lnRef idx="2">
            <a:schemeClr val="accent1"/>
          </a:lnRef>
          <a:fillRef idx="0">
            <a:schemeClr val="accent1"/>
          </a:fillRef>
          <a:effectRef idx="1">
            <a:schemeClr val="accent1"/>
          </a:effectRef>
          <a:fontRef idx="minor">
            <a:schemeClr val="tx1"/>
          </a:fontRef>
        </p:style>
      </p:cxnSp>
      <p:sp>
        <p:nvSpPr>
          <p:cNvPr id="2" name="Title 1">
            <a:extLst>
              <a:ext uri="{FF2B5EF4-FFF2-40B4-BE49-F238E27FC236}">
                <a16:creationId xmlns:a16="http://schemas.microsoft.com/office/drawing/2014/main" id="{6D9721F6-AB95-E33C-D8FA-CF0EF44B770E}"/>
              </a:ext>
            </a:extLst>
          </p:cNvPr>
          <p:cNvSpPr>
            <a:spLocks noGrp="1"/>
          </p:cNvSpPr>
          <p:nvPr>
            <p:ph type="title"/>
          </p:nvPr>
        </p:nvSpPr>
        <p:spPr/>
        <p:txBody>
          <a:bodyPr/>
          <a:lstStyle/>
          <a:p>
            <a:r>
              <a:rPr lang="en-US" dirty="0"/>
              <a:t>Suff. Statistics (Motifs)</a:t>
            </a:r>
          </a:p>
        </p:txBody>
      </p:sp>
      <p:sp>
        <p:nvSpPr>
          <p:cNvPr id="4" name="Slide Number Placeholder 3">
            <a:extLst>
              <a:ext uri="{FF2B5EF4-FFF2-40B4-BE49-F238E27FC236}">
                <a16:creationId xmlns:a16="http://schemas.microsoft.com/office/drawing/2014/main" id="{A1FEE3FE-B535-580F-BE89-B4945184F365}"/>
              </a:ext>
            </a:extLst>
          </p:cNvPr>
          <p:cNvSpPr>
            <a:spLocks noGrp="1"/>
          </p:cNvSpPr>
          <p:nvPr>
            <p:ph type="sldNum" idx="12"/>
          </p:nvPr>
        </p:nvSpPr>
        <p:spPr/>
        <p:txBody>
          <a:bodyPr>
            <a:normAutofit lnSpcReduction="10000"/>
          </a:bodyPr>
          <a:lstStyle/>
          <a:p>
            <a:pPr marL="0" lvl="0" indent="0" algn="r" rtl="0">
              <a:spcBef>
                <a:spcPts val="0"/>
              </a:spcBef>
              <a:spcAft>
                <a:spcPts val="0"/>
              </a:spcAft>
              <a:buNone/>
            </a:pPr>
            <a:fld id="{00000000-1234-1234-1234-123412341234}" type="slidenum">
              <a:rPr lang="en" smtClean="0"/>
              <a:t>21</a:t>
            </a:fld>
            <a:endParaRPr lang="en"/>
          </a:p>
        </p:txBody>
      </p:sp>
      <p:sp>
        <p:nvSpPr>
          <p:cNvPr id="13" name="Freeform: Shape 12">
            <a:extLst>
              <a:ext uri="{FF2B5EF4-FFF2-40B4-BE49-F238E27FC236}">
                <a16:creationId xmlns:a16="http://schemas.microsoft.com/office/drawing/2014/main" id="{96312F7C-156F-35B3-1829-8047862D986F}"/>
              </a:ext>
            </a:extLst>
          </p:cNvPr>
          <p:cNvSpPr/>
          <p:nvPr/>
        </p:nvSpPr>
        <p:spPr>
          <a:xfrm>
            <a:off x="6532762" y="2018169"/>
            <a:ext cx="829962" cy="849806"/>
          </a:xfrm>
          <a:custGeom>
            <a:avLst/>
            <a:gdLst>
              <a:gd name="connsiteX0" fmla="*/ 1024467 w 1024467"/>
              <a:gd name="connsiteY0" fmla="*/ 0 h 973666"/>
              <a:gd name="connsiteX1" fmla="*/ 228600 w 1024467"/>
              <a:gd name="connsiteY1" fmla="*/ 110066 h 973666"/>
              <a:gd name="connsiteX2" fmla="*/ 0 w 1024467"/>
              <a:gd name="connsiteY2" fmla="*/ 973666 h 973666"/>
              <a:gd name="connsiteX3" fmla="*/ 651934 w 1024467"/>
              <a:gd name="connsiteY3" fmla="*/ 719666 h 973666"/>
              <a:gd name="connsiteX4" fmla="*/ 1024467 w 1024467"/>
              <a:gd name="connsiteY4" fmla="*/ 0 h 973666"/>
              <a:gd name="connsiteX0" fmla="*/ 1024467 w 1035951"/>
              <a:gd name="connsiteY0" fmla="*/ 0 h 973666"/>
              <a:gd name="connsiteX1" fmla="*/ 228600 w 1035951"/>
              <a:gd name="connsiteY1" fmla="*/ 110066 h 973666"/>
              <a:gd name="connsiteX2" fmla="*/ 0 w 1035951"/>
              <a:gd name="connsiteY2" fmla="*/ 973666 h 973666"/>
              <a:gd name="connsiteX3" fmla="*/ 651934 w 1035951"/>
              <a:gd name="connsiteY3" fmla="*/ 719666 h 973666"/>
              <a:gd name="connsiteX4" fmla="*/ 1024467 w 1035951"/>
              <a:gd name="connsiteY4" fmla="*/ 0 h 973666"/>
              <a:gd name="connsiteX0" fmla="*/ 1024467 w 1035951"/>
              <a:gd name="connsiteY0" fmla="*/ 21110 h 994776"/>
              <a:gd name="connsiteX1" fmla="*/ 228600 w 1035951"/>
              <a:gd name="connsiteY1" fmla="*/ 131176 h 994776"/>
              <a:gd name="connsiteX2" fmla="*/ 0 w 1035951"/>
              <a:gd name="connsiteY2" fmla="*/ 994776 h 994776"/>
              <a:gd name="connsiteX3" fmla="*/ 651934 w 1035951"/>
              <a:gd name="connsiteY3" fmla="*/ 740776 h 994776"/>
              <a:gd name="connsiteX4" fmla="*/ 1024467 w 1035951"/>
              <a:gd name="connsiteY4" fmla="*/ 21110 h 994776"/>
              <a:gd name="connsiteX0" fmla="*/ 1024467 w 1035951"/>
              <a:gd name="connsiteY0" fmla="*/ 21110 h 1004183"/>
              <a:gd name="connsiteX1" fmla="*/ 228600 w 1035951"/>
              <a:gd name="connsiteY1" fmla="*/ 131176 h 1004183"/>
              <a:gd name="connsiteX2" fmla="*/ 0 w 1035951"/>
              <a:gd name="connsiteY2" fmla="*/ 994776 h 1004183"/>
              <a:gd name="connsiteX3" fmla="*/ 651934 w 1035951"/>
              <a:gd name="connsiteY3" fmla="*/ 740776 h 1004183"/>
              <a:gd name="connsiteX4" fmla="*/ 1024467 w 1035951"/>
              <a:gd name="connsiteY4" fmla="*/ 21110 h 1004183"/>
              <a:gd name="connsiteX0" fmla="*/ 1039803 w 1051287"/>
              <a:gd name="connsiteY0" fmla="*/ 21110 h 1004183"/>
              <a:gd name="connsiteX1" fmla="*/ 243936 w 1051287"/>
              <a:gd name="connsiteY1" fmla="*/ 131176 h 1004183"/>
              <a:gd name="connsiteX2" fmla="*/ 15336 w 1051287"/>
              <a:gd name="connsiteY2" fmla="*/ 994776 h 1004183"/>
              <a:gd name="connsiteX3" fmla="*/ 667270 w 1051287"/>
              <a:gd name="connsiteY3" fmla="*/ 740776 h 1004183"/>
              <a:gd name="connsiteX4" fmla="*/ 1039803 w 1051287"/>
              <a:gd name="connsiteY4" fmla="*/ 21110 h 1004183"/>
              <a:gd name="connsiteX0" fmla="*/ 1039803 w 1051287"/>
              <a:gd name="connsiteY0" fmla="*/ 21110 h 1005414"/>
              <a:gd name="connsiteX1" fmla="*/ 243936 w 1051287"/>
              <a:gd name="connsiteY1" fmla="*/ 131176 h 1005414"/>
              <a:gd name="connsiteX2" fmla="*/ 15336 w 1051287"/>
              <a:gd name="connsiteY2" fmla="*/ 994776 h 1005414"/>
              <a:gd name="connsiteX3" fmla="*/ 667270 w 1051287"/>
              <a:gd name="connsiteY3" fmla="*/ 740776 h 1005414"/>
              <a:gd name="connsiteX4" fmla="*/ 1039803 w 1051287"/>
              <a:gd name="connsiteY4" fmla="*/ 21110 h 1005414"/>
              <a:gd name="connsiteX0" fmla="*/ 1039803 w 1053937"/>
              <a:gd name="connsiteY0" fmla="*/ 21110 h 1005414"/>
              <a:gd name="connsiteX1" fmla="*/ 243936 w 1053937"/>
              <a:gd name="connsiteY1" fmla="*/ 131176 h 1005414"/>
              <a:gd name="connsiteX2" fmla="*/ 15336 w 1053937"/>
              <a:gd name="connsiteY2" fmla="*/ 994776 h 1005414"/>
              <a:gd name="connsiteX3" fmla="*/ 667270 w 1053937"/>
              <a:gd name="connsiteY3" fmla="*/ 740776 h 1005414"/>
              <a:gd name="connsiteX4" fmla="*/ 1039803 w 1053937"/>
              <a:gd name="connsiteY4" fmla="*/ 21110 h 1005414"/>
              <a:gd name="connsiteX0" fmla="*/ 1039803 w 1053937"/>
              <a:gd name="connsiteY0" fmla="*/ 24698 h 1009002"/>
              <a:gd name="connsiteX1" fmla="*/ 243936 w 1053937"/>
              <a:gd name="connsiteY1" fmla="*/ 134764 h 1009002"/>
              <a:gd name="connsiteX2" fmla="*/ 15336 w 1053937"/>
              <a:gd name="connsiteY2" fmla="*/ 998364 h 1009002"/>
              <a:gd name="connsiteX3" fmla="*/ 667270 w 1053937"/>
              <a:gd name="connsiteY3" fmla="*/ 744364 h 1009002"/>
              <a:gd name="connsiteX4" fmla="*/ 1039803 w 1053937"/>
              <a:gd name="connsiteY4" fmla="*/ 24698 h 1009002"/>
              <a:gd name="connsiteX0" fmla="*/ 1041965 w 1056099"/>
              <a:gd name="connsiteY0" fmla="*/ 24698 h 1009002"/>
              <a:gd name="connsiteX1" fmla="*/ 246098 w 1056099"/>
              <a:gd name="connsiteY1" fmla="*/ 134764 h 1009002"/>
              <a:gd name="connsiteX2" fmla="*/ 17498 w 1056099"/>
              <a:gd name="connsiteY2" fmla="*/ 998364 h 1009002"/>
              <a:gd name="connsiteX3" fmla="*/ 669432 w 1056099"/>
              <a:gd name="connsiteY3" fmla="*/ 744364 h 1009002"/>
              <a:gd name="connsiteX4" fmla="*/ 1041965 w 1056099"/>
              <a:gd name="connsiteY4" fmla="*/ 24698 h 1009002"/>
              <a:gd name="connsiteX0" fmla="*/ 1041965 w 1056099"/>
              <a:gd name="connsiteY0" fmla="*/ 32595 h 1016899"/>
              <a:gd name="connsiteX1" fmla="*/ 246098 w 1056099"/>
              <a:gd name="connsiteY1" fmla="*/ 142661 h 1016899"/>
              <a:gd name="connsiteX2" fmla="*/ 17498 w 1056099"/>
              <a:gd name="connsiteY2" fmla="*/ 1006261 h 1016899"/>
              <a:gd name="connsiteX3" fmla="*/ 669432 w 1056099"/>
              <a:gd name="connsiteY3" fmla="*/ 752261 h 1016899"/>
              <a:gd name="connsiteX4" fmla="*/ 1041965 w 1056099"/>
              <a:gd name="connsiteY4" fmla="*/ 32595 h 1016899"/>
              <a:gd name="connsiteX0" fmla="*/ 1041965 w 1064944"/>
              <a:gd name="connsiteY0" fmla="*/ 32595 h 1016899"/>
              <a:gd name="connsiteX1" fmla="*/ 246098 w 1064944"/>
              <a:gd name="connsiteY1" fmla="*/ 142661 h 1016899"/>
              <a:gd name="connsiteX2" fmla="*/ 17498 w 1064944"/>
              <a:gd name="connsiteY2" fmla="*/ 1006261 h 1016899"/>
              <a:gd name="connsiteX3" fmla="*/ 669432 w 1064944"/>
              <a:gd name="connsiteY3" fmla="*/ 752261 h 1016899"/>
              <a:gd name="connsiteX4" fmla="*/ 1041965 w 1064944"/>
              <a:gd name="connsiteY4" fmla="*/ 32595 h 1016899"/>
              <a:gd name="connsiteX0" fmla="*/ 1041965 w 1064944"/>
              <a:gd name="connsiteY0" fmla="*/ 36871 h 1021175"/>
              <a:gd name="connsiteX1" fmla="*/ 246098 w 1064944"/>
              <a:gd name="connsiteY1" fmla="*/ 146937 h 1021175"/>
              <a:gd name="connsiteX2" fmla="*/ 17498 w 1064944"/>
              <a:gd name="connsiteY2" fmla="*/ 1010537 h 1021175"/>
              <a:gd name="connsiteX3" fmla="*/ 669432 w 1064944"/>
              <a:gd name="connsiteY3" fmla="*/ 756537 h 1021175"/>
              <a:gd name="connsiteX4" fmla="*/ 1041965 w 1064944"/>
              <a:gd name="connsiteY4" fmla="*/ 36871 h 1021175"/>
              <a:gd name="connsiteX0" fmla="*/ 1042274 w 1065253"/>
              <a:gd name="connsiteY0" fmla="*/ 36871 h 1021175"/>
              <a:gd name="connsiteX1" fmla="*/ 246407 w 1065253"/>
              <a:gd name="connsiteY1" fmla="*/ 146937 h 1021175"/>
              <a:gd name="connsiteX2" fmla="*/ 17807 w 1065253"/>
              <a:gd name="connsiteY2" fmla="*/ 1010537 h 1021175"/>
              <a:gd name="connsiteX3" fmla="*/ 669741 w 1065253"/>
              <a:gd name="connsiteY3" fmla="*/ 756537 h 1021175"/>
              <a:gd name="connsiteX4" fmla="*/ 1042274 w 1065253"/>
              <a:gd name="connsiteY4" fmla="*/ 36871 h 1021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5253" h="1021175">
                <a:moveTo>
                  <a:pt x="1042274" y="36871"/>
                </a:moveTo>
                <a:cubicBezTo>
                  <a:pt x="963975" y="-57784"/>
                  <a:pt x="364058" y="48336"/>
                  <a:pt x="246407" y="146937"/>
                </a:cubicBezTo>
                <a:cubicBezTo>
                  <a:pt x="127345" y="258591"/>
                  <a:pt x="-58393" y="936982"/>
                  <a:pt x="17807" y="1010537"/>
                </a:cubicBezTo>
                <a:cubicBezTo>
                  <a:pt x="111293" y="1068745"/>
                  <a:pt x="542918" y="874542"/>
                  <a:pt x="669741" y="756537"/>
                </a:cubicBezTo>
                <a:cubicBezTo>
                  <a:pt x="870119" y="549985"/>
                  <a:pt x="1147197" y="185270"/>
                  <a:pt x="1042274" y="36871"/>
                </a:cubicBezTo>
                <a:close/>
              </a:path>
            </a:pathLst>
          </a:custGeom>
          <a:solidFill>
            <a:srgbClr val="D9D9D9">
              <a:alpha val="60000"/>
            </a:srgbClr>
          </a:solidFill>
          <a:ln>
            <a:solidFill>
              <a:schemeClr val="tx1">
                <a:lumMod val="95000"/>
                <a:lumOff val="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u="sng"/>
          </a:p>
        </p:txBody>
      </p:sp>
      <p:pic>
        <p:nvPicPr>
          <p:cNvPr id="23" name="Google Shape;98;p19">
            <a:extLst>
              <a:ext uri="{FF2B5EF4-FFF2-40B4-BE49-F238E27FC236}">
                <a16:creationId xmlns:a16="http://schemas.microsoft.com/office/drawing/2014/main" id="{C824A2DD-A82A-43C5-22B5-ADDAD8E4AC83}"/>
              </a:ext>
            </a:extLst>
          </p:cNvPr>
          <p:cNvPicPr preferRelativeResize="0"/>
          <p:nvPr/>
        </p:nvPicPr>
        <p:blipFill>
          <a:blip r:embed="rId2">
            <a:alphaModFix/>
          </a:blip>
          <a:stretch>
            <a:fillRect/>
          </a:stretch>
        </p:blipFill>
        <p:spPr>
          <a:xfrm>
            <a:off x="337571" y="1096985"/>
            <a:ext cx="4207301" cy="3566232"/>
          </a:xfrm>
          <a:prstGeom prst="rect">
            <a:avLst/>
          </a:prstGeom>
          <a:noFill/>
          <a:ln>
            <a:noFill/>
          </a:ln>
        </p:spPr>
      </p:pic>
      <p:sp>
        <p:nvSpPr>
          <p:cNvPr id="27" name="Freeform: Shape 26">
            <a:extLst>
              <a:ext uri="{FF2B5EF4-FFF2-40B4-BE49-F238E27FC236}">
                <a16:creationId xmlns:a16="http://schemas.microsoft.com/office/drawing/2014/main" id="{9BD35980-F578-B63C-9B48-E636458EADC4}"/>
              </a:ext>
            </a:extLst>
          </p:cNvPr>
          <p:cNvSpPr/>
          <p:nvPr/>
        </p:nvSpPr>
        <p:spPr>
          <a:xfrm>
            <a:off x="5084164" y="2113518"/>
            <a:ext cx="761749" cy="1483148"/>
          </a:xfrm>
          <a:custGeom>
            <a:avLst/>
            <a:gdLst>
              <a:gd name="connsiteX0" fmla="*/ 0 w 731520"/>
              <a:gd name="connsiteY0" fmla="*/ 0 h 1470660"/>
              <a:gd name="connsiteX1" fmla="*/ 731520 w 731520"/>
              <a:gd name="connsiteY1" fmla="*/ 586740 h 1470660"/>
              <a:gd name="connsiteX2" fmla="*/ 342900 w 731520"/>
              <a:gd name="connsiteY2" fmla="*/ 1470660 h 1470660"/>
              <a:gd name="connsiteX3" fmla="*/ 0 w 731520"/>
              <a:gd name="connsiteY3" fmla="*/ 0 h 1470660"/>
              <a:gd name="connsiteX0" fmla="*/ 0 w 731520"/>
              <a:gd name="connsiteY0" fmla="*/ 0 h 1470660"/>
              <a:gd name="connsiteX1" fmla="*/ 731520 w 731520"/>
              <a:gd name="connsiteY1" fmla="*/ 586740 h 1470660"/>
              <a:gd name="connsiteX2" fmla="*/ 342900 w 731520"/>
              <a:gd name="connsiteY2" fmla="*/ 1470660 h 1470660"/>
              <a:gd name="connsiteX3" fmla="*/ 0 w 731520"/>
              <a:gd name="connsiteY3" fmla="*/ 0 h 1470660"/>
              <a:gd name="connsiteX0" fmla="*/ 0 w 731520"/>
              <a:gd name="connsiteY0" fmla="*/ 0 h 1470696"/>
              <a:gd name="connsiteX1" fmla="*/ 731520 w 731520"/>
              <a:gd name="connsiteY1" fmla="*/ 586740 h 1470696"/>
              <a:gd name="connsiteX2" fmla="*/ 342900 w 731520"/>
              <a:gd name="connsiteY2" fmla="*/ 1470660 h 1470696"/>
              <a:gd name="connsiteX3" fmla="*/ 0 w 731520"/>
              <a:gd name="connsiteY3" fmla="*/ 0 h 1470696"/>
              <a:gd name="connsiteX0" fmla="*/ 89815 w 821335"/>
              <a:gd name="connsiteY0" fmla="*/ 0 h 1470696"/>
              <a:gd name="connsiteX1" fmla="*/ 821335 w 821335"/>
              <a:gd name="connsiteY1" fmla="*/ 586740 h 1470696"/>
              <a:gd name="connsiteX2" fmla="*/ 432715 w 821335"/>
              <a:gd name="connsiteY2" fmla="*/ 1470660 h 1470696"/>
              <a:gd name="connsiteX3" fmla="*/ 89815 w 821335"/>
              <a:gd name="connsiteY3" fmla="*/ 0 h 1470696"/>
              <a:gd name="connsiteX0" fmla="*/ 89815 w 821335"/>
              <a:gd name="connsiteY0" fmla="*/ 14297 h 1484993"/>
              <a:gd name="connsiteX1" fmla="*/ 821335 w 821335"/>
              <a:gd name="connsiteY1" fmla="*/ 601037 h 1484993"/>
              <a:gd name="connsiteX2" fmla="*/ 432715 w 821335"/>
              <a:gd name="connsiteY2" fmla="*/ 1484957 h 1484993"/>
              <a:gd name="connsiteX3" fmla="*/ 89815 w 821335"/>
              <a:gd name="connsiteY3" fmla="*/ 14297 h 1484993"/>
              <a:gd name="connsiteX0" fmla="*/ 89815 w 759422"/>
              <a:gd name="connsiteY0" fmla="*/ 14476 h 1485172"/>
              <a:gd name="connsiteX1" fmla="*/ 759422 w 759422"/>
              <a:gd name="connsiteY1" fmla="*/ 594072 h 1485172"/>
              <a:gd name="connsiteX2" fmla="*/ 432715 w 759422"/>
              <a:gd name="connsiteY2" fmla="*/ 1485136 h 1485172"/>
              <a:gd name="connsiteX3" fmla="*/ 89815 w 759422"/>
              <a:gd name="connsiteY3" fmla="*/ 14476 h 1485172"/>
              <a:gd name="connsiteX0" fmla="*/ 89815 w 761749"/>
              <a:gd name="connsiteY0" fmla="*/ 14476 h 1485163"/>
              <a:gd name="connsiteX1" fmla="*/ 759422 w 761749"/>
              <a:gd name="connsiteY1" fmla="*/ 594072 h 1485163"/>
              <a:gd name="connsiteX2" fmla="*/ 432715 w 761749"/>
              <a:gd name="connsiteY2" fmla="*/ 1485136 h 1485163"/>
              <a:gd name="connsiteX3" fmla="*/ 89815 w 761749"/>
              <a:gd name="connsiteY3" fmla="*/ 14476 h 1485163"/>
              <a:gd name="connsiteX0" fmla="*/ 89815 w 761749"/>
              <a:gd name="connsiteY0" fmla="*/ 12461 h 1483148"/>
              <a:gd name="connsiteX1" fmla="*/ 759422 w 761749"/>
              <a:gd name="connsiteY1" fmla="*/ 592057 h 1483148"/>
              <a:gd name="connsiteX2" fmla="*/ 432715 w 761749"/>
              <a:gd name="connsiteY2" fmla="*/ 1483121 h 1483148"/>
              <a:gd name="connsiteX3" fmla="*/ 89815 w 761749"/>
              <a:gd name="connsiteY3" fmla="*/ 12461 h 1483148"/>
            </a:gdLst>
            <a:ahLst/>
            <a:cxnLst>
              <a:cxn ang="0">
                <a:pos x="connsiteX0" y="connsiteY0"/>
              </a:cxn>
              <a:cxn ang="0">
                <a:pos x="connsiteX1" y="connsiteY1"/>
              </a:cxn>
              <a:cxn ang="0">
                <a:pos x="connsiteX2" y="connsiteY2"/>
              </a:cxn>
              <a:cxn ang="0">
                <a:pos x="connsiteX3" y="connsiteY3"/>
              </a:cxn>
            </a:cxnLst>
            <a:rect l="l" t="t" r="r" b="b"/>
            <a:pathLst>
              <a:path w="761749" h="1483148">
                <a:moveTo>
                  <a:pt x="89815" y="12461"/>
                </a:moveTo>
                <a:cubicBezTo>
                  <a:pt x="164586" y="-91996"/>
                  <a:pt x="727513" y="491727"/>
                  <a:pt x="759422" y="592057"/>
                </a:cubicBezTo>
                <a:cubicBezTo>
                  <a:pt x="787045" y="684291"/>
                  <a:pt x="562255" y="1488519"/>
                  <a:pt x="432715" y="1483121"/>
                </a:cubicBezTo>
                <a:cubicBezTo>
                  <a:pt x="199353" y="1481057"/>
                  <a:pt x="-172122" y="412193"/>
                  <a:pt x="89815" y="12461"/>
                </a:cubicBezTo>
                <a:close/>
              </a:path>
            </a:pathLst>
          </a:custGeom>
          <a:solidFill>
            <a:srgbClr val="D9D9D9">
              <a:alpha val="60000"/>
            </a:srgbClr>
          </a:solidFill>
          <a:ln>
            <a:solidFill>
              <a:schemeClr val="tx1">
                <a:lumMod val="95000"/>
                <a:lumOff val="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u="sng"/>
          </a:p>
        </p:txBody>
      </p:sp>
      <p:sp>
        <p:nvSpPr>
          <p:cNvPr id="28" name="Freeform: Shape 27">
            <a:extLst>
              <a:ext uri="{FF2B5EF4-FFF2-40B4-BE49-F238E27FC236}">
                <a16:creationId xmlns:a16="http://schemas.microsoft.com/office/drawing/2014/main" id="{33C4DC02-16A3-7EF2-F78E-A8922CDCC65B}"/>
              </a:ext>
            </a:extLst>
          </p:cNvPr>
          <p:cNvSpPr/>
          <p:nvPr/>
        </p:nvSpPr>
        <p:spPr>
          <a:xfrm>
            <a:off x="7261065" y="2465391"/>
            <a:ext cx="878637" cy="816237"/>
          </a:xfrm>
          <a:custGeom>
            <a:avLst/>
            <a:gdLst>
              <a:gd name="connsiteX0" fmla="*/ 739140 w 739140"/>
              <a:gd name="connsiteY0" fmla="*/ 0 h 906780"/>
              <a:gd name="connsiteX1" fmla="*/ 609600 w 739140"/>
              <a:gd name="connsiteY1" fmla="*/ 632460 h 906780"/>
              <a:gd name="connsiteX2" fmla="*/ 0 w 739140"/>
              <a:gd name="connsiteY2" fmla="*/ 906780 h 906780"/>
              <a:gd name="connsiteX3" fmla="*/ 167640 w 739140"/>
              <a:gd name="connsiteY3" fmla="*/ 335280 h 906780"/>
              <a:gd name="connsiteX4" fmla="*/ 739140 w 739140"/>
              <a:gd name="connsiteY4" fmla="*/ 0 h 906780"/>
              <a:gd name="connsiteX0" fmla="*/ 767715 w 767715"/>
              <a:gd name="connsiteY0" fmla="*/ 0 h 868680"/>
              <a:gd name="connsiteX1" fmla="*/ 638175 w 767715"/>
              <a:gd name="connsiteY1" fmla="*/ 632460 h 868680"/>
              <a:gd name="connsiteX2" fmla="*/ 0 w 767715"/>
              <a:gd name="connsiteY2" fmla="*/ 868680 h 868680"/>
              <a:gd name="connsiteX3" fmla="*/ 196215 w 767715"/>
              <a:gd name="connsiteY3" fmla="*/ 335280 h 868680"/>
              <a:gd name="connsiteX4" fmla="*/ 767715 w 767715"/>
              <a:gd name="connsiteY4" fmla="*/ 0 h 868680"/>
              <a:gd name="connsiteX0" fmla="*/ 787941 w 787941"/>
              <a:gd name="connsiteY0" fmla="*/ 0 h 868680"/>
              <a:gd name="connsiteX1" fmla="*/ 658401 w 787941"/>
              <a:gd name="connsiteY1" fmla="*/ 632460 h 868680"/>
              <a:gd name="connsiteX2" fmla="*/ 20226 w 787941"/>
              <a:gd name="connsiteY2" fmla="*/ 868680 h 868680"/>
              <a:gd name="connsiteX3" fmla="*/ 216441 w 787941"/>
              <a:gd name="connsiteY3" fmla="*/ 335280 h 868680"/>
              <a:gd name="connsiteX4" fmla="*/ 787941 w 787941"/>
              <a:gd name="connsiteY4" fmla="*/ 0 h 868680"/>
              <a:gd name="connsiteX0" fmla="*/ 787941 w 787941"/>
              <a:gd name="connsiteY0" fmla="*/ 0 h 887443"/>
              <a:gd name="connsiteX1" fmla="*/ 658401 w 787941"/>
              <a:gd name="connsiteY1" fmla="*/ 632460 h 887443"/>
              <a:gd name="connsiteX2" fmla="*/ 20226 w 787941"/>
              <a:gd name="connsiteY2" fmla="*/ 868680 h 887443"/>
              <a:gd name="connsiteX3" fmla="*/ 216441 w 787941"/>
              <a:gd name="connsiteY3" fmla="*/ 335280 h 887443"/>
              <a:gd name="connsiteX4" fmla="*/ 787941 w 787941"/>
              <a:gd name="connsiteY4" fmla="*/ 0 h 887443"/>
              <a:gd name="connsiteX0" fmla="*/ 798584 w 798584"/>
              <a:gd name="connsiteY0" fmla="*/ 0 h 887443"/>
              <a:gd name="connsiteX1" fmla="*/ 669044 w 798584"/>
              <a:gd name="connsiteY1" fmla="*/ 632460 h 887443"/>
              <a:gd name="connsiteX2" fmla="*/ 30869 w 798584"/>
              <a:gd name="connsiteY2" fmla="*/ 868680 h 887443"/>
              <a:gd name="connsiteX3" fmla="*/ 127071 w 798584"/>
              <a:gd name="connsiteY3" fmla="*/ 344805 h 887443"/>
              <a:gd name="connsiteX4" fmla="*/ 798584 w 798584"/>
              <a:gd name="connsiteY4" fmla="*/ 0 h 887443"/>
              <a:gd name="connsiteX0" fmla="*/ 798584 w 798584"/>
              <a:gd name="connsiteY0" fmla="*/ 0 h 887443"/>
              <a:gd name="connsiteX1" fmla="*/ 669044 w 798584"/>
              <a:gd name="connsiteY1" fmla="*/ 632460 h 887443"/>
              <a:gd name="connsiteX2" fmla="*/ 30869 w 798584"/>
              <a:gd name="connsiteY2" fmla="*/ 868680 h 887443"/>
              <a:gd name="connsiteX3" fmla="*/ 127071 w 798584"/>
              <a:gd name="connsiteY3" fmla="*/ 344805 h 887443"/>
              <a:gd name="connsiteX4" fmla="*/ 798584 w 798584"/>
              <a:gd name="connsiteY4" fmla="*/ 0 h 887443"/>
              <a:gd name="connsiteX0" fmla="*/ 799994 w 799994"/>
              <a:gd name="connsiteY0" fmla="*/ 0 h 887443"/>
              <a:gd name="connsiteX1" fmla="*/ 670454 w 799994"/>
              <a:gd name="connsiteY1" fmla="*/ 632460 h 887443"/>
              <a:gd name="connsiteX2" fmla="*/ 32279 w 799994"/>
              <a:gd name="connsiteY2" fmla="*/ 868680 h 887443"/>
              <a:gd name="connsiteX3" fmla="*/ 128481 w 799994"/>
              <a:gd name="connsiteY3" fmla="*/ 344805 h 887443"/>
              <a:gd name="connsiteX4" fmla="*/ 799994 w 799994"/>
              <a:gd name="connsiteY4" fmla="*/ 0 h 887443"/>
              <a:gd name="connsiteX0" fmla="*/ 799994 w 927629"/>
              <a:gd name="connsiteY0" fmla="*/ 0 h 884156"/>
              <a:gd name="connsiteX1" fmla="*/ 927629 w 927629"/>
              <a:gd name="connsiteY1" fmla="*/ 565785 h 884156"/>
              <a:gd name="connsiteX2" fmla="*/ 32279 w 927629"/>
              <a:gd name="connsiteY2" fmla="*/ 868680 h 884156"/>
              <a:gd name="connsiteX3" fmla="*/ 128481 w 927629"/>
              <a:gd name="connsiteY3" fmla="*/ 344805 h 884156"/>
              <a:gd name="connsiteX4" fmla="*/ 799994 w 927629"/>
              <a:gd name="connsiteY4" fmla="*/ 0 h 884156"/>
              <a:gd name="connsiteX0" fmla="*/ 799994 w 927629"/>
              <a:gd name="connsiteY0" fmla="*/ 0 h 885139"/>
              <a:gd name="connsiteX1" fmla="*/ 927629 w 927629"/>
              <a:gd name="connsiteY1" fmla="*/ 565785 h 885139"/>
              <a:gd name="connsiteX2" fmla="*/ 32279 w 927629"/>
              <a:gd name="connsiteY2" fmla="*/ 868680 h 885139"/>
              <a:gd name="connsiteX3" fmla="*/ 128481 w 927629"/>
              <a:gd name="connsiteY3" fmla="*/ 344805 h 885139"/>
              <a:gd name="connsiteX4" fmla="*/ 799994 w 927629"/>
              <a:gd name="connsiteY4" fmla="*/ 0 h 885139"/>
              <a:gd name="connsiteX0" fmla="*/ 752369 w 927629"/>
              <a:gd name="connsiteY0" fmla="*/ 0 h 813701"/>
              <a:gd name="connsiteX1" fmla="*/ 927629 w 927629"/>
              <a:gd name="connsiteY1" fmla="*/ 494347 h 813701"/>
              <a:gd name="connsiteX2" fmla="*/ 32279 w 927629"/>
              <a:gd name="connsiteY2" fmla="*/ 797242 h 813701"/>
              <a:gd name="connsiteX3" fmla="*/ 128481 w 927629"/>
              <a:gd name="connsiteY3" fmla="*/ 273367 h 813701"/>
              <a:gd name="connsiteX4" fmla="*/ 752369 w 927629"/>
              <a:gd name="connsiteY4" fmla="*/ 0 h 813701"/>
              <a:gd name="connsiteX0" fmla="*/ 752369 w 927629"/>
              <a:gd name="connsiteY0" fmla="*/ 2536 h 816237"/>
              <a:gd name="connsiteX1" fmla="*/ 927629 w 927629"/>
              <a:gd name="connsiteY1" fmla="*/ 496883 h 816237"/>
              <a:gd name="connsiteX2" fmla="*/ 32279 w 927629"/>
              <a:gd name="connsiteY2" fmla="*/ 799778 h 816237"/>
              <a:gd name="connsiteX3" fmla="*/ 128481 w 927629"/>
              <a:gd name="connsiteY3" fmla="*/ 275903 h 816237"/>
              <a:gd name="connsiteX4" fmla="*/ 752369 w 927629"/>
              <a:gd name="connsiteY4" fmla="*/ 2536 h 816237"/>
              <a:gd name="connsiteX0" fmla="*/ 752369 w 927629"/>
              <a:gd name="connsiteY0" fmla="*/ 2536 h 816237"/>
              <a:gd name="connsiteX1" fmla="*/ 927629 w 927629"/>
              <a:gd name="connsiteY1" fmla="*/ 496883 h 816237"/>
              <a:gd name="connsiteX2" fmla="*/ 32279 w 927629"/>
              <a:gd name="connsiteY2" fmla="*/ 799778 h 816237"/>
              <a:gd name="connsiteX3" fmla="*/ 128481 w 927629"/>
              <a:gd name="connsiteY3" fmla="*/ 275903 h 816237"/>
              <a:gd name="connsiteX4" fmla="*/ 752369 w 927629"/>
              <a:gd name="connsiteY4" fmla="*/ 2536 h 816237"/>
              <a:gd name="connsiteX0" fmla="*/ 752369 w 929600"/>
              <a:gd name="connsiteY0" fmla="*/ 2536 h 816237"/>
              <a:gd name="connsiteX1" fmla="*/ 927629 w 929600"/>
              <a:gd name="connsiteY1" fmla="*/ 496883 h 816237"/>
              <a:gd name="connsiteX2" fmla="*/ 32279 w 929600"/>
              <a:gd name="connsiteY2" fmla="*/ 799778 h 816237"/>
              <a:gd name="connsiteX3" fmla="*/ 128481 w 929600"/>
              <a:gd name="connsiteY3" fmla="*/ 275903 h 816237"/>
              <a:gd name="connsiteX4" fmla="*/ 752369 w 929600"/>
              <a:gd name="connsiteY4" fmla="*/ 2536 h 816237"/>
              <a:gd name="connsiteX0" fmla="*/ 752369 w 878637"/>
              <a:gd name="connsiteY0" fmla="*/ 2536 h 816237"/>
              <a:gd name="connsiteX1" fmla="*/ 875241 w 878637"/>
              <a:gd name="connsiteY1" fmla="*/ 496883 h 816237"/>
              <a:gd name="connsiteX2" fmla="*/ 32279 w 878637"/>
              <a:gd name="connsiteY2" fmla="*/ 799778 h 816237"/>
              <a:gd name="connsiteX3" fmla="*/ 128481 w 878637"/>
              <a:gd name="connsiteY3" fmla="*/ 275903 h 816237"/>
              <a:gd name="connsiteX4" fmla="*/ 752369 w 878637"/>
              <a:gd name="connsiteY4" fmla="*/ 2536 h 8162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78637" h="816237">
                <a:moveTo>
                  <a:pt x="752369" y="2536"/>
                </a:moveTo>
                <a:cubicBezTo>
                  <a:pt x="839364" y="48255"/>
                  <a:pt x="893021" y="389251"/>
                  <a:pt x="875241" y="496883"/>
                </a:cubicBezTo>
                <a:cubicBezTo>
                  <a:pt x="848254" y="599435"/>
                  <a:pt x="125941" y="887726"/>
                  <a:pt x="32279" y="799778"/>
                </a:cubicBezTo>
                <a:cubicBezTo>
                  <a:pt x="-54716" y="645790"/>
                  <a:pt x="53551" y="363216"/>
                  <a:pt x="128481" y="275903"/>
                </a:cubicBezTo>
                <a:cubicBezTo>
                  <a:pt x="204682" y="184781"/>
                  <a:pt x="652356" y="-25404"/>
                  <a:pt x="752369" y="2536"/>
                </a:cubicBezTo>
                <a:close/>
              </a:path>
            </a:pathLst>
          </a:custGeom>
          <a:solidFill>
            <a:srgbClr val="D9D9D9">
              <a:alpha val="60000"/>
            </a:srgbClr>
          </a:solidFill>
          <a:ln>
            <a:solidFill>
              <a:schemeClr val="tx1">
                <a:lumMod val="95000"/>
                <a:lumOff val="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u="sng"/>
          </a:p>
        </p:txBody>
      </p:sp>
      <p:pic>
        <p:nvPicPr>
          <p:cNvPr id="1028" name="Picture 4">
            <a:extLst>
              <a:ext uri="{FF2B5EF4-FFF2-40B4-BE49-F238E27FC236}">
                <a16:creationId xmlns:a16="http://schemas.microsoft.com/office/drawing/2014/main" id="{9044DC77-360A-7416-2024-BCD74AFCB9E0}"/>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339040" y="2979300"/>
            <a:ext cx="383684" cy="511579"/>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4">
            <a:extLst>
              <a:ext uri="{FF2B5EF4-FFF2-40B4-BE49-F238E27FC236}">
                <a16:creationId xmlns:a16="http://schemas.microsoft.com/office/drawing/2014/main" id="{FC6327DC-AD20-0DD2-9F3E-4073AC277591}"/>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035942" y="2204833"/>
            <a:ext cx="383684" cy="511579"/>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con request: user-nurse-neutral · Issue #14691 · FortAwesome/Font-Awesome  · GitHub">
            <a:extLst>
              <a:ext uri="{FF2B5EF4-FFF2-40B4-BE49-F238E27FC236}">
                <a16:creationId xmlns:a16="http://schemas.microsoft.com/office/drawing/2014/main" id="{A3B4334C-21CC-F68D-A4C7-E25600F54FC7}"/>
              </a:ext>
            </a:extLst>
          </p:cNvPr>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273000" y="2765677"/>
            <a:ext cx="305703" cy="308117"/>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6" descr="Icon request: user-nurse-neutral · Issue #14691 · FortAwesome/Font-Awesome  · GitHub">
            <a:extLst>
              <a:ext uri="{FF2B5EF4-FFF2-40B4-BE49-F238E27FC236}">
                <a16:creationId xmlns:a16="http://schemas.microsoft.com/office/drawing/2014/main" id="{3312A2F9-BC91-B5F4-54DD-71FF82E79881}"/>
              </a:ext>
            </a:extLst>
          </p:cNvPr>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824437" y="2675612"/>
            <a:ext cx="305703" cy="308117"/>
          </a:xfrm>
          <a:prstGeom prst="rect">
            <a:avLst/>
          </a:prstGeom>
          <a:noFill/>
          <a:extLst>
            <a:ext uri="{909E8E84-426E-40DD-AFC4-6F175D3DCCD1}">
              <a14:hiddenFill xmlns:a14="http://schemas.microsoft.com/office/drawing/2010/main">
                <a:solidFill>
                  <a:srgbClr val="FFFFFF"/>
                </a:solidFill>
              </a14:hiddenFill>
            </a:ext>
          </a:extLst>
        </p:spPr>
      </p:pic>
      <p:cxnSp>
        <p:nvCxnSpPr>
          <p:cNvPr id="37" name="Straight Arrow Connector 36">
            <a:extLst>
              <a:ext uri="{FF2B5EF4-FFF2-40B4-BE49-F238E27FC236}">
                <a16:creationId xmlns:a16="http://schemas.microsoft.com/office/drawing/2014/main" id="{053559AE-0D37-4633-2137-A3F3E22E3942}"/>
              </a:ext>
            </a:extLst>
          </p:cNvPr>
          <p:cNvCxnSpPr>
            <a:cxnSpLocks/>
          </p:cNvCxnSpPr>
          <p:nvPr/>
        </p:nvCxnSpPr>
        <p:spPr>
          <a:xfrm flipV="1">
            <a:off x="4570743" y="2932015"/>
            <a:ext cx="1904793" cy="1475413"/>
          </a:xfrm>
          <a:prstGeom prst="straightConnector1">
            <a:avLst/>
          </a:prstGeom>
          <a:ln>
            <a:solidFill>
              <a:schemeClr val="bg1">
                <a:lumMod val="65000"/>
              </a:schemeClr>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40" name="Straight Arrow Connector 39">
            <a:extLst>
              <a:ext uri="{FF2B5EF4-FFF2-40B4-BE49-F238E27FC236}">
                <a16:creationId xmlns:a16="http://schemas.microsoft.com/office/drawing/2014/main" id="{90D03F6C-B4B3-A6F3-66C7-11D02DCDE85B}"/>
              </a:ext>
            </a:extLst>
          </p:cNvPr>
          <p:cNvCxnSpPr>
            <a:cxnSpLocks/>
            <a:stCxn id="23" idx="3"/>
          </p:cNvCxnSpPr>
          <p:nvPr/>
        </p:nvCxnSpPr>
        <p:spPr>
          <a:xfrm flipV="1">
            <a:off x="4544872" y="2867975"/>
            <a:ext cx="461713" cy="12126"/>
          </a:xfrm>
          <a:prstGeom prst="straightConnector1">
            <a:avLst/>
          </a:prstGeom>
          <a:ln>
            <a:solidFill>
              <a:schemeClr val="bg1">
                <a:lumMod val="65000"/>
              </a:schemeClr>
            </a:solidFill>
            <a:prstDash val="dash"/>
            <a:tailEnd type="triangle"/>
          </a:ln>
          <a:effectLst/>
        </p:spPr>
        <p:style>
          <a:lnRef idx="2">
            <a:schemeClr val="accent1"/>
          </a:lnRef>
          <a:fillRef idx="0">
            <a:schemeClr val="accent1"/>
          </a:fillRef>
          <a:effectRef idx="1">
            <a:schemeClr val="accent1"/>
          </a:effectRef>
          <a:fontRef idx="minor">
            <a:schemeClr val="tx1"/>
          </a:fontRef>
        </p:style>
      </p:cxnSp>
      <p:sp>
        <p:nvSpPr>
          <p:cNvPr id="48" name="Freeform: Shape 47">
            <a:extLst>
              <a:ext uri="{FF2B5EF4-FFF2-40B4-BE49-F238E27FC236}">
                <a16:creationId xmlns:a16="http://schemas.microsoft.com/office/drawing/2014/main" id="{1670CD3D-921F-5B96-598C-901A8A80B046}"/>
              </a:ext>
            </a:extLst>
          </p:cNvPr>
          <p:cNvSpPr/>
          <p:nvPr/>
        </p:nvSpPr>
        <p:spPr>
          <a:xfrm>
            <a:off x="4521200" y="3152246"/>
            <a:ext cx="4052085" cy="1265964"/>
          </a:xfrm>
          <a:custGeom>
            <a:avLst/>
            <a:gdLst>
              <a:gd name="connsiteX0" fmla="*/ 0 w 3996267"/>
              <a:gd name="connsiteY0" fmla="*/ 660400 h 1540934"/>
              <a:gd name="connsiteX1" fmla="*/ 2734733 w 3996267"/>
              <a:gd name="connsiteY1" fmla="*/ 1540934 h 1540934"/>
              <a:gd name="connsiteX2" fmla="*/ 3996267 w 3996267"/>
              <a:gd name="connsiteY2" fmla="*/ 1117600 h 1540934"/>
              <a:gd name="connsiteX3" fmla="*/ 3708400 w 3996267"/>
              <a:gd name="connsiteY3" fmla="*/ 0 h 1540934"/>
              <a:gd name="connsiteX0" fmla="*/ 0 w 3996267"/>
              <a:gd name="connsiteY0" fmla="*/ 660400 h 1250422"/>
              <a:gd name="connsiteX1" fmla="*/ 2729971 w 3996267"/>
              <a:gd name="connsiteY1" fmla="*/ 1250422 h 1250422"/>
              <a:gd name="connsiteX2" fmla="*/ 3996267 w 3996267"/>
              <a:gd name="connsiteY2" fmla="*/ 1117600 h 1250422"/>
              <a:gd name="connsiteX3" fmla="*/ 3708400 w 3996267"/>
              <a:gd name="connsiteY3" fmla="*/ 0 h 1250422"/>
              <a:gd name="connsiteX0" fmla="*/ 0 w 3996267"/>
              <a:gd name="connsiteY0" fmla="*/ 660400 h 1251677"/>
              <a:gd name="connsiteX1" fmla="*/ 2729971 w 3996267"/>
              <a:gd name="connsiteY1" fmla="*/ 1250422 h 1251677"/>
              <a:gd name="connsiteX2" fmla="*/ 3996267 w 3996267"/>
              <a:gd name="connsiteY2" fmla="*/ 1117600 h 1251677"/>
              <a:gd name="connsiteX3" fmla="*/ 3708400 w 3996267"/>
              <a:gd name="connsiteY3" fmla="*/ 0 h 1251677"/>
              <a:gd name="connsiteX0" fmla="*/ 0 w 3996267"/>
              <a:gd name="connsiteY0" fmla="*/ 660400 h 1251677"/>
              <a:gd name="connsiteX1" fmla="*/ 2729971 w 3996267"/>
              <a:gd name="connsiteY1" fmla="*/ 1250422 h 1251677"/>
              <a:gd name="connsiteX2" fmla="*/ 3996267 w 3996267"/>
              <a:gd name="connsiteY2" fmla="*/ 1117600 h 1251677"/>
              <a:gd name="connsiteX3" fmla="*/ 3708400 w 3996267"/>
              <a:gd name="connsiteY3" fmla="*/ 0 h 1251677"/>
              <a:gd name="connsiteX0" fmla="*/ 0 w 3996267"/>
              <a:gd name="connsiteY0" fmla="*/ 660400 h 1286820"/>
              <a:gd name="connsiteX1" fmla="*/ 2729971 w 3996267"/>
              <a:gd name="connsiteY1" fmla="*/ 1250422 h 1286820"/>
              <a:gd name="connsiteX2" fmla="*/ 3996267 w 3996267"/>
              <a:gd name="connsiteY2" fmla="*/ 1117600 h 1286820"/>
              <a:gd name="connsiteX3" fmla="*/ 3708400 w 3996267"/>
              <a:gd name="connsiteY3" fmla="*/ 0 h 1286820"/>
              <a:gd name="connsiteX0" fmla="*/ 0 w 3981979"/>
              <a:gd name="connsiteY0" fmla="*/ 660400 h 1251677"/>
              <a:gd name="connsiteX1" fmla="*/ 2729971 w 3981979"/>
              <a:gd name="connsiteY1" fmla="*/ 1250422 h 1251677"/>
              <a:gd name="connsiteX2" fmla="*/ 3981979 w 3981979"/>
              <a:gd name="connsiteY2" fmla="*/ 869950 h 1251677"/>
              <a:gd name="connsiteX3" fmla="*/ 3708400 w 3981979"/>
              <a:gd name="connsiteY3" fmla="*/ 0 h 1251677"/>
              <a:gd name="connsiteX0" fmla="*/ 0 w 3981979"/>
              <a:gd name="connsiteY0" fmla="*/ 660400 h 1251677"/>
              <a:gd name="connsiteX1" fmla="*/ 2729971 w 3981979"/>
              <a:gd name="connsiteY1" fmla="*/ 1250422 h 1251677"/>
              <a:gd name="connsiteX2" fmla="*/ 3981979 w 3981979"/>
              <a:gd name="connsiteY2" fmla="*/ 869950 h 1251677"/>
              <a:gd name="connsiteX3" fmla="*/ 3708400 w 3981979"/>
              <a:gd name="connsiteY3" fmla="*/ 0 h 1251677"/>
              <a:gd name="connsiteX0" fmla="*/ 0 w 4038825"/>
              <a:gd name="connsiteY0" fmla="*/ 660400 h 1251677"/>
              <a:gd name="connsiteX1" fmla="*/ 2729971 w 4038825"/>
              <a:gd name="connsiteY1" fmla="*/ 1250422 h 1251677"/>
              <a:gd name="connsiteX2" fmla="*/ 3981979 w 4038825"/>
              <a:gd name="connsiteY2" fmla="*/ 869950 h 1251677"/>
              <a:gd name="connsiteX3" fmla="*/ 3708400 w 4038825"/>
              <a:gd name="connsiteY3" fmla="*/ 0 h 1251677"/>
              <a:gd name="connsiteX0" fmla="*/ 0 w 4060926"/>
              <a:gd name="connsiteY0" fmla="*/ 660400 h 1251677"/>
              <a:gd name="connsiteX1" fmla="*/ 2729971 w 4060926"/>
              <a:gd name="connsiteY1" fmla="*/ 1250422 h 1251677"/>
              <a:gd name="connsiteX2" fmla="*/ 3981979 w 4060926"/>
              <a:gd name="connsiteY2" fmla="*/ 869950 h 1251677"/>
              <a:gd name="connsiteX3" fmla="*/ 3708400 w 4060926"/>
              <a:gd name="connsiteY3" fmla="*/ 0 h 1251677"/>
              <a:gd name="connsiteX0" fmla="*/ 0 w 4052085"/>
              <a:gd name="connsiteY0" fmla="*/ 674687 h 1265964"/>
              <a:gd name="connsiteX1" fmla="*/ 2729971 w 4052085"/>
              <a:gd name="connsiteY1" fmla="*/ 1264709 h 1265964"/>
              <a:gd name="connsiteX2" fmla="*/ 3981979 w 4052085"/>
              <a:gd name="connsiteY2" fmla="*/ 884237 h 1265964"/>
              <a:gd name="connsiteX3" fmla="*/ 3656012 w 4052085"/>
              <a:gd name="connsiteY3" fmla="*/ 0 h 1265964"/>
            </a:gdLst>
            <a:ahLst/>
            <a:cxnLst>
              <a:cxn ang="0">
                <a:pos x="connsiteX0" y="connsiteY0"/>
              </a:cxn>
              <a:cxn ang="0">
                <a:pos x="connsiteX1" y="connsiteY1"/>
              </a:cxn>
              <a:cxn ang="0">
                <a:pos x="connsiteX2" y="connsiteY2"/>
              </a:cxn>
              <a:cxn ang="0">
                <a:pos x="connsiteX3" y="connsiteY3"/>
              </a:cxn>
            </a:cxnLst>
            <a:rect l="l" t="t" r="r" b="b"/>
            <a:pathLst>
              <a:path w="4052085" h="1265964">
                <a:moveTo>
                  <a:pt x="0" y="674687"/>
                </a:moveTo>
                <a:cubicBezTo>
                  <a:pt x="909990" y="871361"/>
                  <a:pt x="1758069" y="1291873"/>
                  <a:pt x="2729971" y="1264709"/>
                </a:cubicBezTo>
                <a:cubicBezTo>
                  <a:pt x="3294945" y="1239485"/>
                  <a:pt x="3855155" y="1180923"/>
                  <a:pt x="3981979" y="884237"/>
                </a:cubicBezTo>
                <a:cubicBezTo>
                  <a:pt x="4181298" y="408517"/>
                  <a:pt x="3918655" y="194733"/>
                  <a:pt x="3656012" y="0"/>
                </a:cubicBezTo>
              </a:path>
            </a:pathLst>
          </a:custGeom>
          <a:ln>
            <a:solidFill>
              <a:schemeClr val="bg1">
                <a:lumMod val="65000"/>
              </a:schemeClr>
            </a:solidFill>
            <a:prstDash val="dash"/>
            <a:tailEnd type="triangl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pic>
        <p:nvPicPr>
          <p:cNvPr id="3" name="Picture 2">
            <a:extLst>
              <a:ext uri="{FF2B5EF4-FFF2-40B4-BE49-F238E27FC236}">
                <a16:creationId xmlns:a16="http://schemas.microsoft.com/office/drawing/2014/main" id="{EE635ED8-E51D-0B5A-D37E-55F79EF0B3E8}"/>
              </a:ext>
            </a:extLst>
          </p:cNvPr>
          <p:cNvPicPr>
            <a:picLocks noChangeAspect="1"/>
          </p:cNvPicPr>
          <p:nvPr/>
        </p:nvPicPr>
        <p:blipFill>
          <a:blip r:embed="rId5">
            <a:clrChange>
              <a:clrFrom>
                <a:srgbClr val="FFFFFF"/>
              </a:clrFrom>
              <a:clrTo>
                <a:srgbClr val="FFFFFF">
                  <a:alpha val="0"/>
                </a:srgbClr>
              </a:clrTo>
            </a:clrChange>
          </a:blip>
          <a:stretch>
            <a:fillRect/>
          </a:stretch>
        </p:blipFill>
        <p:spPr>
          <a:xfrm>
            <a:off x="5029462" y="615233"/>
            <a:ext cx="4090685" cy="3544189"/>
          </a:xfrm>
          <a:prstGeom prst="rect">
            <a:avLst/>
          </a:prstGeom>
        </p:spPr>
      </p:pic>
    </p:spTree>
    <p:extLst>
      <p:ext uri="{BB962C8B-B14F-4D97-AF65-F5344CB8AC3E}">
        <p14:creationId xmlns:p14="http://schemas.microsoft.com/office/powerpoint/2010/main" val="22857873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0"/>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r" rtl="0">
              <a:spcBef>
                <a:spcPts val="0"/>
              </a:spcBef>
              <a:spcAft>
                <a:spcPts val="0"/>
              </a:spcAft>
              <a:buNone/>
            </a:pPr>
            <a:r>
              <a:rPr lang="en"/>
              <a:t>Plan: Agent-Based Model</a:t>
            </a:r>
            <a:endParaRPr/>
          </a:p>
        </p:txBody>
      </p:sp>
      <p:sp>
        <p:nvSpPr>
          <p:cNvPr id="106" name="Google Shape;106;p20"/>
          <p:cNvSpPr txBox="1">
            <a:spLocks noGrp="1"/>
          </p:cNvSpPr>
          <p:nvPr>
            <p:ph type="body" idx="1"/>
          </p:nvPr>
        </p:nvSpPr>
        <p:spPr>
          <a:xfrm>
            <a:off x="3237225" y="1389600"/>
            <a:ext cx="5506200" cy="31794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sz="1400" b="1"/>
              <a:t>SEIRD</a:t>
            </a:r>
            <a:r>
              <a:rPr lang="en" sz="1400"/>
              <a:t>: Susceptible-Exposed-Infected-Recovered-Deceased</a:t>
            </a:r>
            <a:endParaRPr sz="1400"/>
          </a:p>
          <a:p>
            <a:pPr marL="457200" lvl="0" indent="-304800" algn="l" rtl="0">
              <a:spcBef>
                <a:spcPts val="1000"/>
              </a:spcBef>
              <a:spcAft>
                <a:spcPts val="0"/>
              </a:spcAft>
              <a:buSzPts val="1200"/>
              <a:buChar char="-"/>
            </a:pPr>
            <a:r>
              <a:rPr lang="en"/>
              <a:t>(*) Three sets of 1,000 simulations {</a:t>
            </a:r>
            <a:r>
              <a:rPr lang="en" b="1"/>
              <a:t>ERGM, Deg. Seq., Bernoulli</a:t>
            </a:r>
            <a:r>
              <a:rPr lang="en"/>
              <a:t>}.</a:t>
            </a:r>
            <a:endParaRPr/>
          </a:p>
          <a:p>
            <a:pPr marL="457200" lvl="0" indent="-304800" algn="l" rtl="0">
              <a:spcBef>
                <a:spcPts val="1000"/>
              </a:spcBef>
              <a:spcAft>
                <a:spcPts val="0"/>
              </a:spcAft>
              <a:buSzPts val="1200"/>
              <a:buChar char="-"/>
            </a:pPr>
            <a:r>
              <a:rPr lang="en"/>
              <a:t>One infected not on ventilator.</a:t>
            </a:r>
            <a:endParaRPr/>
          </a:p>
          <a:p>
            <a:pPr marL="457200" lvl="0" indent="-304800" algn="l" rtl="0">
              <a:spcBef>
                <a:spcPts val="1000"/>
              </a:spcBef>
              <a:spcAft>
                <a:spcPts val="0"/>
              </a:spcAft>
              <a:buSzPts val="1200"/>
              <a:buChar char="-"/>
            </a:pPr>
            <a:r>
              <a:rPr lang="en"/>
              <a:t>Residents on ventilator have:</a:t>
            </a:r>
            <a:endParaRPr/>
          </a:p>
          <a:p>
            <a:pPr marL="914400" lvl="1" indent="-304800" algn="l" rtl="0">
              <a:spcBef>
                <a:spcPts val="1000"/>
              </a:spcBef>
              <a:spcAft>
                <a:spcPts val="0"/>
              </a:spcAft>
              <a:buSzPts val="1200"/>
              <a:buChar char="-"/>
            </a:pPr>
            <a:r>
              <a:rPr lang="en"/>
              <a:t>Lower recovery rate</a:t>
            </a:r>
            <a:endParaRPr/>
          </a:p>
          <a:p>
            <a:pPr marL="914400" lvl="1" indent="-304800" algn="l" rtl="0">
              <a:spcBef>
                <a:spcPts val="1000"/>
              </a:spcBef>
              <a:spcAft>
                <a:spcPts val="0"/>
              </a:spcAft>
              <a:buSzPts val="1200"/>
              <a:buChar char="-"/>
            </a:pPr>
            <a:r>
              <a:rPr lang="en"/>
              <a:t>Higher mortality rate</a:t>
            </a:r>
            <a:endParaRPr/>
          </a:p>
          <a:p>
            <a:pPr marL="457200" lvl="0" indent="-304800" algn="l" rtl="0">
              <a:spcBef>
                <a:spcPts val="1000"/>
              </a:spcBef>
              <a:spcAft>
                <a:spcPts val="1000"/>
              </a:spcAft>
              <a:buSzPts val="1200"/>
              <a:buChar char="-"/>
            </a:pPr>
            <a:r>
              <a:rPr lang="en"/>
              <a:t>Simulated 120 days.</a:t>
            </a:r>
            <a:endParaRPr/>
          </a:p>
        </p:txBody>
      </p:sp>
      <p:sp>
        <p:nvSpPr>
          <p:cNvPr id="107" name="Google Shape;107;p20"/>
          <p:cNvSpPr txBox="1">
            <a:spLocks noGrp="1"/>
          </p:cNvSpPr>
          <p:nvPr>
            <p:ph type="sldNum" idx="12"/>
          </p:nvPr>
        </p:nvSpPr>
        <p:spPr>
          <a:prstGeom prst="rect">
            <a:avLst/>
          </a:prstGeom>
        </p:spPr>
        <p:txBody>
          <a:bodyPr spcFirstLastPara="1" wrap="square" lIns="91425" tIns="91425" rIns="91425" bIns="91425" anchor="ctr" anchorCtr="0">
            <a:normAutofit lnSpcReduction="10000"/>
          </a:bodyPr>
          <a:lstStyle/>
          <a:p>
            <a:pPr marL="0" lvl="0" indent="0" algn="r" rtl="0">
              <a:spcBef>
                <a:spcPts val="0"/>
              </a:spcBef>
              <a:spcAft>
                <a:spcPts val="0"/>
              </a:spcAft>
              <a:buNone/>
            </a:pPr>
            <a:fld id="{00000000-1234-1234-1234-123412341234}" type="slidenum">
              <a:rPr lang="en"/>
              <a:t>22</a:t>
            </a:fld>
            <a:endParaRPr/>
          </a:p>
        </p:txBody>
      </p:sp>
      <p:pic>
        <p:nvPicPr>
          <p:cNvPr id="108" name="Google Shape;108;p20"/>
          <p:cNvPicPr preferRelativeResize="0"/>
          <p:nvPr/>
        </p:nvPicPr>
        <p:blipFill>
          <a:blip r:embed="rId3">
            <a:alphaModFix/>
          </a:blip>
          <a:stretch>
            <a:fillRect/>
          </a:stretch>
        </p:blipFill>
        <p:spPr>
          <a:xfrm>
            <a:off x="498200" y="995350"/>
            <a:ext cx="2486025" cy="3152775"/>
          </a:xfrm>
          <a:prstGeom prst="rect">
            <a:avLst/>
          </a:prstGeom>
          <a:noFill/>
          <a:ln>
            <a:noFill/>
          </a:ln>
        </p:spPr>
      </p:pic>
      <p:sp>
        <p:nvSpPr>
          <p:cNvPr id="109" name="Google Shape;109;p20"/>
          <p:cNvSpPr txBox="1"/>
          <p:nvPr/>
        </p:nvSpPr>
        <p:spPr>
          <a:xfrm>
            <a:off x="152500" y="4391875"/>
            <a:ext cx="56217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a:solidFill>
                  <a:schemeClr val="dk2"/>
                </a:solidFill>
              </a:rPr>
              <a:t>(*): Deg. Seq. and Bernoulli were generated by rewiring the ERGM</a:t>
            </a:r>
            <a:endParaRPr sz="1100">
              <a:solidFill>
                <a:schemeClr val="dk2"/>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2"/>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Preliminary results: ABM</a:t>
            </a:r>
            <a:endParaRPr dirty="0"/>
          </a:p>
        </p:txBody>
      </p:sp>
      <p:sp>
        <p:nvSpPr>
          <p:cNvPr id="128" name="Google Shape;128;p22"/>
          <p:cNvSpPr txBox="1">
            <a:spLocks noGrp="1"/>
          </p:cNvSpPr>
          <p:nvPr>
            <p:ph type="body" idx="1"/>
          </p:nvPr>
        </p:nvSpPr>
        <p:spPr>
          <a:xfrm>
            <a:off x="311700" y="1152475"/>
            <a:ext cx="4194000" cy="34164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Death curve as a function of the network:</a:t>
            </a:r>
            <a:endParaRPr/>
          </a:p>
          <a:p>
            <a:pPr marL="457200" lvl="0" indent="-317500" algn="l" rtl="0">
              <a:spcBef>
                <a:spcPts val="1000"/>
              </a:spcBef>
              <a:spcAft>
                <a:spcPts val="0"/>
              </a:spcAft>
              <a:buSzPts val="1400"/>
              <a:buChar char="-"/>
            </a:pPr>
            <a:r>
              <a:rPr lang="en"/>
              <a:t>Used fitted ERGM from real data.</a:t>
            </a:r>
            <a:endParaRPr/>
          </a:p>
          <a:p>
            <a:pPr marL="457200" lvl="0" indent="-317500" algn="l" rtl="0">
              <a:spcBef>
                <a:spcPts val="0"/>
              </a:spcBef>
              <a:spcAft>
                <a:spcPts val="0"/>
              </a:spcAft>
              <a:buSzPts val="1400"/>
              <a:buChar char="-"/>
            </a:pPr>
            <a:r>
              <a:rPr lang="en"/>
              <a:t>ERGM taken as a baseline, then rewire.</a:t>
            </a:r>
            <a:endParaRPr/>
          </a:p>
          <a:p>
            <a:pPr marL="457200" lvl="0" indent="-317500" algn="l" rtl="0">
              <a:spcBef>
                <a:spcPts val="0"/>
              </a:spcBef>
              <a:spcAft>
                <a:spcPts val="0"/>
              </a:spcAft>
              <a:buSzPts val="1400"/>
              <a:buChar char="-"/>
            </a:pPr>
            <a:r>
              <a:rPr lang="en"/>
              <a:t>Statistically significant differences in the average number of deaths.</a:t>
            </a:r>
            <a:endParaRPr/>
          </a:p>
          <a:p>
            <a:pPr marL="0" lvl="0" indent="0" algn="l" rtl="0">
              <a:spcBef>
                <a:spcPts val="1000"/>
              </a:spcBef>
              <a:spcAft>
                <a:spcPts val="0"/>
              </a:spcAft>
              <a:buNone/>
            </a:pPr>
            <a:r>
              <a:rPr lang="en"/>
              <a:t>ERGMs are specially useful when network data is not available!</a:t>
            </a:r>
            <a:endParaRPr/>
          </a:p>
          <a:p>
            <a:pPr marL="0" lvl="0" indent="0" algn="l" rtl="0">
              <a:spcBef>
                <a:spcPts val="1000"/>
              </a:spcBef>
              <a:spcAft>
                <a:spcPts val="1000"/>
              </a:spcAft>
              <a:buNone/>
            </a:pPr>
            <a:r>
              <a:rPr lang="en"/>
              <a:t>We can use ERGMs as a Data Generating Process for Arbitrary studies.</a:t>
            </a:r>
            <a:endParaRPr/>
          </a:p>
        </p:txBody>
      </p:sp>
      <p:sp>
        <p:nvSpPr>
          <p:cNvPr id="129" name="Google Shape;129;p22"/>
          <p:cNvSpPr txBox="1">
            <a:spLocks noGrp="1"/>
          </p:cNvSpPr>
          <p:nvPr>
            <p:ph type="sldNum" idx="12"/>
          </p:nvPr>
        </p:nvSpPr>
        <p:spPr>
          <a:prstGeom prst="rect">
            <a:avLst/>
          </a:prstGeom>
        </p:spPr>
        <p:txBody>
          <a:bodyPr spcFirstLastPara="1" wrap="square" lIns="91425" tIns="91425" rIns="91425" bIns="91425" anchor="ctr" anchorCtr="0">
            <a:normAutofit lnSpcReduction="10000"/>
          </a:bodyPr>
          <a:lstStyle/>
          <a:p>
            <a:pPr marL="0" lvl="0" indent="0" algn="r" rtl="0">
              <a:spcBef>
                <a:spcPts val="0"/>
              </a:spcBef>
              <a:spcAft>
                <a:spcPts val="0"/>
              </a:spcAft>
              <a:buNone/>
            </a:pPr>
            <a:fld id="{00000000-1234-1234-1234-123412341234}" type="slidenum">
              <a:rPr lang="en"/>
              <a:t>23</a:t>
            </a:fld>
            <a:endParaRPr/>
          </a:p>
        </p:txBody>
      </p:sp>
      <p:pic>
        <p:nvPicPr>
          <p:cNvPr id="130" name="Google Shape;130;p22"/>
          <p:cNvPicPr preferRelativeResize="0"/>
          <p:nvPr/>
        </p:nvPicPr>
        <p:blipFill>
          <a:blip r:embed="rId3">
            <a:alphaModFix/>
          </a:blip>
          <a:stretch>
            <a:fillRect/>
          </a:stretch>
        </p:blipFill>
        <p:spPr>
          <a:xfrm>
            <a:off x="4464000" y="1170125"/>
            <a:ext cx="4527600" cy="3096294"/>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6"/>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Appendix: Post-estimation analyses</a:t>
            </a:r>
            <a:endParaRPr/>
          </a:p>
        </p:txBody>
      </p:sp>
      <p:sp>
        <p:nvSpPr>
          <p:cNvPr id="162" name="Google Shape;162;p26"/>
          <p:cNvSpPr txBox="1">
            <a:spLocks noGrp="1"/>
          </p:cNvSpPr>
          <p:nvPr>
            <p:ph type="sldNum" idx="12"/>
          </p:nvPr>
        </p:nvSpPr>
        <p:spPr>
          <a:prstGeom prst="rect">
            <a:avLst/>
          </a:prstGeom>
        </p:spPr>
        <p:txBody>
          <a:bodyPr spcFirstLastPara="1" wrap="square" lIns="91425" tIns="91425" rIns="91425" bIns="91425" anchor="ctr" anchorCtr="0">
            <a:normAutofit lnSpcReduction="10000"/>
          </a:bodyPr>
          <a:lstStyle/>
          <a:p>
            <a:pPr marL="0" lvl="0" indent="0" algn="r" rtl="0">
              <a:spcBef>
                <a:spcPts val="0"/>
              </a:spcBef>
              <a:spcAft>
                <a:spcPts val="0"/>
              </a:spcAft>
              <a:buNone/>
            </a:pPr>
            <a:fld id="{00000000-1234-1234-1234-123412341234}" type="slidenum">
              <a:rPr lang="en"/>
              <a:t>24</a:t>
            </a:fld>
            <a:endParaRPr/>
          </a:p>
        </p:txBody>
      </p:sp>
      <p:pic>
        <p:nvPicPr>
          <p:cNvPr id="163" name="Google Shape;163;p26"/>
          <p:cNvPicPr preferRelativeResize="0"/>
          <p:nvPr/>
        </p:nvPicPr>
        <p:blipFill>
          <a:blip r:embed="rId3">
            <a:alphaModFix/>
          </a:blip>
          <a:stretch>
            <a:fillRect/>
          </a:stretch>
        </p:blipFill>
        <p:spPr>
          <a:xfrm>
            <a:off x="278400" y="1510100"/>
            <a:ext cx="3942100" cy="2726277"/>
          </a:xfrm>
          <a:prstGeom prst="rect">
            <a:avLst/>
          </a:prstGeom>
          <a:noFill/>
          <a:ln>
            <a:noFill/>
          </a:ln>
        </p:spPr>
      </p:pic>
      <p:pic>
        <p:nvPicPr>
          <p:cNvPr id="164" name="Google Shape;164;p26"/>
          <p:cNvPicPr preferRelativeResize="0"/>
          <p:nvPr/>
        </p:nvPicPr>
        <p:blipFill>
          <a:blip r:embed="rId4">
            <a:alphaModFix/>
          </a:blip>
          <a:stretch>
            <a:fillRect/>
          </a:stretch>
        </p:blipFill>
        <p:spPr>
          <a:xfrm>
            <a:off x="4572000" y="1554825"/>
            <a:ext cx="3942101" cy="2636828"/>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5"/>
          <p:cNvSpPr txBox="1">
            <a:spLocks noGrp="1"/>
          </p:cNvSpPr>
          <p:nvPr>
            <p:ph type="title"/>
          </p:nvPr>
        </p:nvSpPr>
        <p:spPr>
          <a:xfrm>
            <a:off x="235500" y="64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Appendix: ERGM estimates</a:t>
            </a:r>
            <a:endParaRPr/>
          </a:p>
        </p:txBody>
      </p:sp>
      <p:sp>
        <p:nvSpPr>
          <p:cNvPr id="151" name="Google Shape;151;p25"/>
          <p:cNvSpPr txBox="1">
            <a:spLocks noGrp="1"/>
          </p:cNvSpPr>
          <p:nvPr>
            <p:ph type="sldNum" idx="12"/>
          </p:nvPr>
        </p:nvSpPr>
        <p:spPr>
          <a:prstGeom prst="rect">
            <a:avLst/>
          </a:prstGeom>
        </p:spPr>
        <p:txBody>
          <a:bodyPr spcFirstLastPara="1" wrap="square" lIns="91425" tIns="91425" rIns="91425" bIns="91425" anchor="ctr" anchorCtr="0">
            <a:normAutofit lnSpcReduction="10000"/>
          </a:bodyPr>
          <a:lstStyle/>
          <a:p>
            <a:pPr marL="0" lvl="0" indent="0" algn="r" rtl="0">
              <a:spcBef>
                <a:spcPts val="0"/>
              </a:spcBef>
              <a:spcAft>
                <a:spcPts val="0"/>
              </a:spcAft>
              <a:buNone/>
            </a:pPr>
            <a:fld id="{00000000-1234-1234-1234-123412341234}" type="slidenum">
              <a:rPr lang="en"/>
              <a:t>25</a:t>
            </a:fld>
            <a:endParaRPr/>
          </a:p>
        </p:txBody>
      </p:sp>
      <p:grpSp>
        <p:nvGrpSpPr>
          <p:cNvPr id="152" name="Google Shape;152;p25"/>
          <p:cNvGrpSpPr/>
          <p:nvPr/>
        </p:nvGrpSpPr>
        <p:grpSpPr>
          <a:xfrm>
            <a:off x="5591575" y="250625"/>
            <a:ext cx="2771400" cy="2142975"/>
            <a:chOff x="5148075" y="636725"/>
            <a:chExt cx="2771400" cy="2142975"/>
          </a:xfrm>
        </p:grpSpPr>
        <p:pic>
          <p:nvPicPr>
            <p:cNvPr id="153" name="Google Shape;153;p25"/>
            <p:cNvPicPr preferRelativeResize="0"/>
            <p:nvPr/>
          </p:nvPicPr>
          <p:blipFill rotWithShape="1">
            <a:blip r:embed="rId3">
              <a:alphaModFix/>
            </a:blip>
            <a:srcRect b="66981"/>
            <a:stretch/>
          </p:blipFill>
          <p:spPr>
            <a:xfrm>
              <a:off x="5148075" y="636725"/>
              <a:ext cx="2771400" cy="1698326"/>
            </a:xfrm>
            <a:prstGeom prst="rect">
              <a:avLst/>
            </a:prstGeom>
            <a:noFill/>
            <a:ln>
              <a:noFill/>
            </a:ln>
          </p:spPr>
        </p:pic>
        <p:pic>
          <p:nvPicPr>
            <p:cNvPr id="154" name="Google Shape;154;p25"/>
            <p:cNvPicPr preferRelativeResize="0"/>
            <p:nvPr/>
          </p:nvPicPr>
          <p:blipFill rotWithShape="1">
            <a:blip r:embed="rId3">
              <a:alphaModFix/>
            </a:blip>
            <a:srcRect t="41646" b="49708"/>
            <a:stretch/>
          </p:blipFill>
          <p:spPr>
            <a:xfrm>
              <a:off x="5148075" y="2335050"/>
              <a:ext cx="2771400" cy="444650"/>
            </a:xfrm>
            <a:prstGeom prst="rect">
              <a:avLst/>
            </a:prstGeom>
            <a:noFill/>
            <a:ln>
              <a:noFill/>
            </a:ln>
          </p:spPr>
        </p:pic>
      </p:grpSp>
      <p:pic>
        <p:nvPicPr>
          <p:cNvPr id="155" name="Google Shape;155;p25"/>
          <p:cNvPicPr preferRelativeResize="0"/>
          <p:nvPr/>
        </p:nvPicPr>
        <p:blipFill rotWithShape="1">
          <a:blip r:embed="rId3">
            <a:alphaModFix/>
          </a:blip>
          <a:srcRect t="49944"/>
          <a:stretch/>
        </p:blipFill>
        <p:spPr>
          <a:xfrm>
            <a:off x="5591575" y="2393588"/>
            <a:ext cx="2771400" cy="2574575"/>
          </a:xfrm>
          <a:prstGeom prst="rect">
            <a:avLst/>
          </a:prstGeom>
          <a:noFill/>
          <a:ln>
            <a:noFill/>
          </a:ln>
        </p:spPr>
      </p:pic>
      <p:sp>
        <p:nvSpPr>
          <p:cNvPr id="156" name="Google Shape;156;p25"/>
          <p:cNvSpPr txBox="1"/>
          <p:nvPr/>
        </p:nvSpPr>
        <p:spPr>
          <a:xfrm>
            <a:off x="478300" y="977400"/>
            <a:ext cx="4505700" cy="21240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Char char="-"/>
            </a:pPr>
            <a:r>
              <a:rPr lang="en"/>
              <a:t>We have tried various setups.</a:t>
            </a:r>
            <a:endParaRPr/>
          </a:p>
          <a:p>
            <a:pPr marL="457200" lvl="0" indent="-317500" algn="l" rtl="0">
              <a:spcBef>
                <a:spcPts val="0"/>
              </a:spcBef>
              <a:spcAft>
                <a:spcPts val="0"/>
              </a:spcAft>
              <a:buSzPts val="1400"/>
              <a:buChar char="-"/>
            </a:pPr>
            <a:r>
              <a:rPr lang="en"/>
              <a:t>Effects interacting with the log(n) and log(n)^2 were not significant.</a:t>
            </a:r>
            <a:endParaRPr/>
          </a:p>
          <a:p>
            <a:pPr marL="457200" lvl="0" indent="-317500" algn="l" rtl="0">
              <a:spcBef>
                <a:spcPts val="0"/>
              </a:spcBef>
              <a:spcAft>
                <a:spcPts val="0"/>
              </a:spcAft>
              <a:buSzPts val="1400"/>
              <a:buChar char="-"/>
            </a:pPr>
            <a:r>
              <a:rPr lang="en"/>
              <a:t>The ERGM specification has:</a:t>
            </a:r>
            <a:endParaRPr/>
          </a:p>
          <a:p>
            <a:pPr marL="914400" lvl="1" indent="-317500" algn="l" rtl="0">
              <a:spcBef>
                <a:spcPts val="0"/>
              </a:spcBef>
              <a:spcAft>
                <a:spcPts val="0"/>
              </a:spcAft>
              <a:buSzPts val="1400"/>
              <a:buChar char="-"/>
            </a:pPr>
            <a:r>
              <a:rPr lang="en"/>
              <a:t>Bi-partite graph, and</a:t>
            </a:r>
            <a:endParaRPr/>
          </a:p>
          <a:p>
            <a:pPr marL="914400" lvl="1" indent="-317500" algn="l" rtl="0">
              <a:spcBef>
                <a:spcPts val="0"/>
              </a:spcBef>
              <a:spcAft>
                <a:spcPts val="0"/>
              </a:spcAft>
              <a:buSzPts val="1400"/>
              <a:buChar char="-"/>
            </a:pPr>
            <a:r>
              <a:rPr lang="en"/>
              <a:t>Block-diagonal constrain</a:t>
            </a:r>
            <a:endParaRPr/>
          </a:p>
          <a:p>
            <a:pPr marL="457200" lvl="0" indent="-317500" algn="l" rtl="0">
              <a:spcBef>
                <a:spcPts val="0"/>
              </a:spcBef>
              <a:spcAft>
                <a:spcPts val="0"/>
              </a:spcAft>
              <a:buSzPts val="1400"/>
              <a:buChar char="-"/>
            </a:pPr>
            <a:r>
              <a:rPr lang="en"/>
              <a:t>We have functions to assess GOF using residual analysis.</a:t>
            </a:r>
            <a:endParaRPr/>
          </a:p>
          <a:p>
            <a:pPr marL="457200" lvl="0" indent="-317500" algn="l" rtl="0">
              <a:spcBef>
                <a:spcPts val="0"/>
              </a:spcBef>
              <a:spcAft>
                <a:spcPts val="0"/>
              </a:spcAft>
              <a:buSzPts val="1400"/>
              <a:buChar char="-"/>
            </a:pPr>
            <a:r>
              <a:rPr lang="en"/>
              <a:t>Still work in progress.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8520D9D-C135-1DED-EB10-0E4DA78CAD8F}"/>
              </a:ext>
            </a:extLst>
          </p:cNvPr>
          <p:cNvSpPr>
            <a:spLocks noGrp="1"/>
          </p:cNvSpPr>
          <p:nvPr>
            <p:ph type="body" sz="quarter" idx="10"/>
          </p:nvPr>
        </p:nvSpPr>
        <p:spPr>
          <a:xfrm>
            <a:off x="1123950" y="2381250"/>
            <a:ext cx="6896100" cy="538758"/>
          </a:xfrm>
        </p:spPr>
        <p:txBody>
          <a:bodyPr/>
          <a:lstStyle/>
          <a:p>
            <a:r>
              <a:rPr lang="en-US" sz="2800" b="1" dirty="0"/>
              <a:t>Statistical Models of Networks</a:t>
            </a:r>
          </a:p>
        </p:txBody>
      </p:sp>
      <p:sp>
        <p:nvSpPr>
          <p:cNvPr id="3" name="Text Placeholder 2">
            <a:extLst>
              <a:ext uri="{FF2B5EF4-FFF2-40B4-BE49-F238E27FC236}">
                <a16:creationId xmlns:a16="http://schemas.microsoft.com/office/drawing/2014/main" id="{96E42A75-A8DC-96B0-0F91-81B53F819F15}"/>
              </a:ext>
            </a:extLst>
          </p:cNvPr>
          <p:cNvSpPr>
            <a:spLocks noGrp="1"/>
          </p:cNvSpPr>
          <p:nvPr>
            <p:ph type="body" sz="quarter" idx="17"/>
          </p:nvPr>
        </p:nvSpPr>
        <p:spPr/>
        <p:txBody>
          <a:bodyPr/>
          <a:lstStyle/>
          <a:p>
            <a:endParaRPr lang="en-US"/>
          </a:p>
        </p:txBody>
      </p:sp>
      <p:sp>
        <p:nvSpPr>
          <p:cNvPr id="4" name="Text Placeholder 3">
            <a:extLst>
              <a:ext uri="{FF2B5EF4-FFF2-40B4-BE49-F238E27FC236}">
                <a16:creationId xmlns:a16="http://schemas.microsoft.com/office/drawing/2014/main" id="{AA5B4452-F295-8039-1EDF-C7F3D280687C}"/>
              </a:ext>
            </a:extLst>
          </p:cNvPr>
          <p:cNvSpPr>
            <a:spLocks noGrp="1"/>
          </p:cNvSpPr>
          <p:nvPr>
            <p:ph type="body" sz="quarter" idx="18"/>
          </p:nvPr>
        </p:nvSpPr>
        <p:spPr/>
        <p:txBody>
          <a:bodyPr/>
          <a:lstStyle/>
          <a:p>
            <a:endParaRPr lang="en-US"/>
          </a:p>
        </p:txBody>
      </p:sp>
      <p:sp>
        <p:nvSpPr>
          <p:cNvPr id="5" name="Text Placeholder 4">
            <a:extLst>
              <a:ext uri="{FF2B5EF4-FFF2-40B4-BE49-F238E27FC236}">
                <a16:creationId xmlns:a16="http://schemas.microsoft.com/office/drawing/2014/main" id="{6151F118-8EF8-22C5-A825-C5335F16D835}"/>
              </a:ext>
            </a:extLst>
          </p:cNvPr>
          <p:cNvSpPr>
            <a:spLocks noGrp="1"/>
          </p:cNvSpPr>
          <p:nvPr>
            <p:ph type="body" sz="quarter" idx="19"/>
          </p:nvPr>
        </p:nvSpPr>
        <p:spPr/>
        <p:txBody>
          <a:bodyPr/>
          <a:lstStyle/>
          <a:p>
            <a:endParaRPr lang="en-US"/>
          </a:p>
        </p:txBody>
      </p:sp>
    </p:spTree>
    <p:extLst>
      <p:ext uri="{BB962C8B-B14F-4D97-AF65-F5344CB8AC3E}">
        <p14:creationId xmlns:p14="http://schemas.microsoft.com/office/powerpoint/2010/main" val="1316735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4618E-6159-517B-070D-11AAFD958712}"/>
              </a:ext>
            </a:extLst>
          </p:cNvPr>
          <p:cNvSpPr>
            <a:spLocks noGrp="1"/>
          </p:cNvSpPr>
          <p:nvPr>
            <p:ph type="title"/>
          </p:nvPr>
        </p:nvSpPr>
        <p:spPr/>
        <p:txBody>
          <a:bodyPr>
            <a:normAutofit fontScale="90000"/>
          </a:bodyPr>
          <a:lstStyle/>
          <a:p>
            <a:r>
              <a:rPr lang="en-US" dirty="0"/>
              <a:t>Exponential Family Random Models [ERGMs]</a:t>
            </a:r>
          </a:p>
        </p:txBody>
      </p:sp>
      <p:sp>
        <p:nvSpPr>
          <p:cNvPr id="3" name="Text Placeholder 2">
            <a:extLst>
              <a:ext uri="{FF2B5EF4-FFF2-40B4-BE49-F238E27FC236}">
                <a16:creationId xmlns:a16="http://schemas.microsoft.com/office/drawing/2014/main" id="{7C07770D-32BF-1668-EB7A-4E9E8AEEEFBC}"/>
              </a:ext>
            </a:extLst>
          </p:cNvPr>
          <p:cNvSpPr>
            <a:spLocks noGrp="1"/>
          </p:cNvSpPr>
          <p:nvPr>
            <p:ph type="body" idx="1"/>
          </p:nvPr>
        </p:nvSpPr>
        <p:spPr/>
        <p:txBody>
          <a:bodyPr>
            <a:normAutofit fontScale="92500" lnSpcReduction="20000"/>
          </a:bodyPr>
          <a:lstStyle/>
          <a:p>
            <a:r>
              <a:rPr lang="en-US" sz="1600" dirty="0"/>
              <a:t>Statistical Model of Social Networks.</a:t>
            </a:r>
          </a:p>
          <a:p>
            <a:pPr marL="114300" indent="0">
              <a:buNone/>
            </a:pPr>
            <a:endParaRPr lang="en-US" sz="1600" dirty="0"/>
          </a:p>
          <a:p>
            <a:r>
              <a:rPr lang="en-US" sz="1600" dirty="0"/>
              <a:t>The </a:t>
            </a:r>
            <a:r>
              <a:rPr lang="en-US" sz="1600" i="1" dirty="0"/>
              <a:t>lingua franca </a:t>
            </a:r>
            <a:r>
              <a:rPr lang="en-US" sz="1600" dirty="0"/>
              <a:t>of Social Network Analysis [SNA.]</a:t>
            </a:r>
          </a:p>
          <a:p>
            <a:endParaRPr lang="en-US" sz="1600" dirty="0"/>
          </a:p>
          <a:p>
            <a:r>
              <a:rPr lang="en-US" sz="1600" dirty="0"/>
              <a:t>The key idea: </a:t>
            </a:r>
          </a:p>
          <a:p>
            <a:pPr lvl="1"/>
            <a:r>
              <a:rPr lang="en-US" sz="1400" dirty="0"/>
              <a:t>We are </a:t>
            </a:r>
            <a:r>
              <a:rPr lang="en-US" sz="1400" b="1" dirty="0"/>
              <a:t>not </a:t>
            </a:r>
            <a:r>
              <a:rPr lang="en-US" sz="1400" dirty="0"/>
              <a:t>interested in </a:t>
            </a:r>
            <a:r>
              <a:rPr lang="en-US" sz="1400" b="1" dirty="0"/>
              <a:t>predicting ties</a:t>
            </a:r>
            <a:r>
              <a:rPr lang="en-US" sz="1400" dirty="0"/>
              <a:t>.</a:t>
            </a:r>
          </a:p>
          <a:p>
            <a:pPr lvl="1"/>
            <a:r>
              <a:rPr lang="en-US" sz="1400" dirty="0"/>
              <a:t>We want to identify </a:t>
            </a:r>
            <a:r>
              <a:rPr lang="en-US" sz="1400" b="1" dirty="0"/>
              <a:t>what phenomena characterize </a:t>
            </a:r>
            <a:r>
              <a:rPr lang="en-US" sz="1400" dirty="0"/>
              <a:t>the network… using sufficient statistics (aka motifs.)</a:t>
            </a:r>
          </a:p>
          <a:p>
            <a:pPr lvl="1"/>
            <a:endParaRPr lang="en-US" sz="1400" dirty="0"/>
          </a:p>
          <a:p>
            <a:r>
              <a:rPr lang="en-US" sz="1600" dirty="0"/>
              <a:t>A generalization of other network inference models</a:t>
            </a:r>
          </a:p>
          <a:p>
            <a:pPr lvl="1"/>
            <a:r>
              <a:rPr lang="en-US" sz="1400" dirty="0"/>
              <a:t>Permutation-tests.</a:t>
            </a:r>
          </a:p>
          <a:p>
            <a:pPr lvl="1"/>
            <a:r>
              <a:rPr lang="en-US" sz="1400" dirty="0"/>
              <a:t>Rewiring algorithms (degree-sequence/distribution.)</a:t>
            </a:r>
          </a:p>
          <a:p>
            <a:pPr lvl="1"/>
            <a:r>
              <a:rPr lang="en-US" sz="1400" dirty="0"/>
              <a:t>Etc.</a:t>
            </a:r>
          </a:p>
        </p:txBody>
      </p:sp>
      <p:sp>
        <p:nvSpPr>
          <p:cNvPr id="4" name="Slide Number Placeholder 3">
            <a:extLst>
              <a:ext uri="{FF2B5EF4-FFF2-40B4-BE49-F238E27FC236}">
                <a16:creationId xmlns:a16="http://schemas.microsoft.com/office/drawing/2014/main" id="{18D90B3C-27AF-749B-656E-46A88A59D095}"/>
              </a:ext>
            </a:extLst>
          </p:cNvPr>
          <p:cNvSpPr>
            <a:spLocks noGrp="1"/>
          </p:cNvSpPr>
          <p:nvPr>
            <p:ph type="sldNum" idx="12"/>
          </p:nvPr>
        </p:nvSpPr>
        <p:spPr/>
        <p:txBody>
          <a:bodyPr>
            <a:normAutofit lnSpcReduction="10000"/>
          </a:bodyPr>
          <a:lstStyle/>
          <a:p>
            <a:pPr marL="0" lvl="0" indent="0" algn="r" rtl="0">
              <a:spcBef>
                <a:spcPts val="0"/>
              </a:spcBef>
              <a:spcAft>
                <a:spcPts val="0"/>
              </a:spcAft>
              <a:buNone/>
            </a:pPr>
            <a:fld id="{00000000-1234-1234-1234-123412341234}" type="slidenum">
              <a:rPr lang="en"/>
              <a:t>4</a:t>
            </a:fld>
            <a:endParaRPr lang="en"/>
          </a:p>
        </p:txBody>
      </p:sp>
    </p:spTree>
    <p:extLst>
      <p:ext uri="{BB962C8B-B14F-4D97-AF65-F5344CB8AC3E}">
        <p14:creationId xmlns:p14="http://schemas.microsoft.com/office/powerpoint/2010/main" val="16327877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A93B09-F48A-69F1-C94B-5569A23592C3}"/>
              </a:ext>
            </a:extLst>
          </p:cNvPr>
          <p:cNvSpPr>
            <a:spLocks noGrp="1"/>
          </p:cNvSpPr>
          <p:nvPr>
            <p:ph type="title"/>
          </p:nvPr>
        </p:nvSpPr>
        <p:spPr/>
        <p:txBody>
          <a:bodyPr/>
          <a:lstStyle/>
          <a:p>
            <a:r>
              <a:rPr lang="en-US" dirty="0"/>
              <a:t>Logit vs ERGM</a:t>
            </a:r>
          </a:p>
        </p:txBody>
      </p:sp>
      <p:sp>
        <p:nvSpPr>
          <p:cNvPr id="20" name="Text Placeholder 19">
            <a:extLst>
              <a:ext uri="{FF2B5EF4-FFF2-40B4-BE49-F238E27FC236}">
                <a16:creationId xmlns:a16="http://schemas.microsoft.com/office/drawing/2014/main" id="{FC82793F-4CA6-B3E7-D3B0-6CEFFFE1283E}"/>
              </a:ext>
            </a:extLst>
          </p:cNvPr>
          <p:cNvSpPr>
            <a:spLocks noGrp="1"/>
          </p:cNvSpPr>
          <p:nvPr>
            <p:ph type="body" idx="1"/>
          </p:nvPr>
        </p:nvSpPr>
        <p:spPr/>
        <p:txBody>
          <a:bodyPr>
            <a:normAutofit/>
          </a:bodyPr>
          <a:lstStyle/>
          <a:p>
            <a:r>
              <a:rPr lang="en-US" sz="1600" dirty="0"/>
              <a:t>ERGMs are computationally complex to fit.</a:t>
            </a:r>
          </a:p>
          <a:p>
            <a:endParaRPr lang="en-US" sz="1600" dirty="0"/>
          </a:p>
          <a:p>
            <a:r>
              <a:rPr lang="en-US" sz="1600" dirty="0"/>
              <a:t>We could still fit a 0/1 logit/probit model…</a:t>
            </a:r>
          </a:p>
          <a:p>
            <a:endParaRPr lang="en-US" sz="1600" dirty="0"/>
          </a:p>
          <a:p>
            <a:r>
              <a:rPr lang="en-US" sz="1600" dirty="0"/>
              <a:t>But ERGMs leverage dependence between ties.</a:t>
            </a:r>
          </a:p>
          <a:p>
            <a:endParaRPr lang="en-US" sz="1600" dirty="0"/>
          </a:p>
          <a:p>
            <a:r>
              <a:rPr lang="en-US" sz="1600" dirty="0"/>
              <a:t>Nonetheless, if the ERGM only features “simple” motifs, then it is equivalent to a Logit.</a:t>
            </a:r>
          </a:p>
          <a:p>
            <a:endParaRPr lang="en-US" sz="1600" dirty="0"/>
          </a:p>
        </p:txBody>
      </p:sp>
      <p:sp>
        <p:nvSpPr>
          <p:cNvPr id="4" name="Slide Number Placeholder 3">
            <a:extLst>
              <a:ext uri="{FF2B5EF4-FFF2-40B4-BE49-F238E27FC236}">
                <a16:creationId xmlns:a16="http://schemas.microsoft.com/office/drawing/2014/main" id="{981B6135-2CA3-322E-32E2-A69ACCFCC351}"/>
              </a:ext>
            </a:extLst>
          </p:cNvPr>
          <p:cNvSpPr>
            <a:spLocks noGrp="1"/>
          </p:cNvSpPr>
          <p:nvPr>
            <p:ph type="sldNum" idx="12"/>
          </p:nvPr>
        </p:nvSpPr>
        <p:spPr>
          <a:prstGeom prst="rect">
            <a:avLst/>
          </a:prstGeom>
        </p:spPr>
        <p:txBody>
          <a:bodyPr>
            <a:normAutofit lnSpcReduction="10000"/>
          </a:bodyPr>
          <a:lstStyle/>
          <a:p>
            <a:pPr marL="0" lvl="0" indent="0" algn="r" rtl="0">
              <a:spcBef>
                <a:spcPts val="0"/>
              </a:spcBef>
              <a:spcAft>
                <a:spcPts val="0"/>
              </a:spcAft>
              <a:buNone/>
            </a:pPr>
            <a:fld id="{00000000-1234-1234-1234-123412341234}" type="slidenum">
              <a:rPr lang="en" smtClean="0"/>
              <a:t>5</a:t>
            </a:fld>
            <a:endParaRPr lang="en"/>
          </a:p>
        </p:txBody>
      </p:sp>
      <p:grpSp>
        <p:nvGrpSpPr>
          <p:cNvPr id="24" name="Group 23">
            <a:extLst>
              <a:ext uri="{FF2B5EF4-FFF2-40B4-BE49-F238E27FC236}">
                <a16:creationId xmlns:a16="http://schemas.microsoft.com/office/drawing/2014/main" id="{8D786091-DA8F-97B7-77C9-BAD017F31D35}"/>
              </a:ext>
            </a:extLst>
          </p:cNvPr>
          <p:cNvGrpSpPr/>
          <p:nvPr/>
        </p:nvGrpSpPr>
        <p:grpSpPr>
          <a:xfrm rot="18318446">
            <a:off x="4256431" y="1241262"/>
            <a:ext cx="2579769" cy="1989901"/>
            <a:chOff x="3163160" y="1397544"/>
            <a:chExt cx="3048113" cy="2159894"/>
          </a:xfrm>
        </p:grpSpPr>
        <p:sp>
          <p:nvSpPr>
            <p:cNvPr id="54" name="Isosceles Triangle 53">
              <a:extLst>
                <a:ext uri="{FF2B5EF4-FFF2-40B4-BE49-F238E27FC236}">
                  <a16:creationId xmlns:a16="http://schemas.microsoft.com/office/drawing/2014/main" id="{54B2B31D-1866-21F7-A35C-5D52B1ECBB34}"/>
                </a:ext>
              </a:extLst>
            </p:cNvPr>
            <p:cNvSpPr/>
            <p:nvPr/>
          </p:nvSpPr>
          <p:spPr>
            <a:xfrm rot="5009733">
              <a:off x="3024502" y="2004147"/>
              <a:ext cx="1691949" cy="1414634"/>
            </a:xfrm>
            <a:custGeom>
              <a:avLst/>
              <a:gdLst>
                <a:gd name="connsiteX0" fmla="*/ 0 w 1012708"/>
                <a:gd name="connsiteY0" fmla="*/ 1053056 h 1053056"/>
                <a:gd name="connsiteX1" fmla="*/ 506354 w 1012708"/>
                <a:gd name="connsiteY1" fmla="*/ 0 h 1053056"/>
                <a:gd name="connsiteX2" fmla="*/ 1012708 w 1012708"/>
                <a:gd name="connsiteY2" fmla="*/ 1053056 h 1053056"/>
                <a:gd name="connsiteX3" fmla="*/ 0 w 1012708"/>
                <a:gd name="connsiteY3" fmla="*/ 1053056 h 1053056"/>
                <a:gd name="connsiteX0" fmla="*/ 0 w 1012708"/>
                <a:gd name="connsiteY0" fmla="*/ 1554929 h 1554929"/>
                <a:gd name="connsiteX1" fmla="*/ 947710 w 1012708"/>
                <a:gd name="connsiteY1" fmla="*/ 0 h 1554929"/>
                <a:gd name="connsiteX2" fmla="*/ 1012708 w 1012708"/>
                <a:gd name="connsiteY2" fmla="*/ 1554929 h 1554929"/>
                <a:gd name="connsiteX3" fmla="*/ 0 w 1012708"/>
                <a:gd name="connsiteY3" fmla="*/ 1554929 h 1554929"/>
                <a:gd name="connsiteX0" fmla="*/ 0 w 1824263"/>
                <a:gd name="connsiteY0" fmla="*/ 1554929 h 1554929"/>
                <a:gd name="connsiteX1" fmla="*/ 947710 w 1824263"/>
                <a:gd name="connsiteY1" fmla="*/ 0 h 1554929"/>
                <a:gd name="connsiteX2" fmla="*/ 1824263 w 1824263"/>
                <a:gd name="connsiteY2" fmla="*/ 1175291 h 1554929"/>
                <a:gd name="connsiteX3" fmla="*/ 0 w 1824263"/>
                <a:gd name="connsiteY3" fmla="*/ 1554929 h 1554929"/>
                <a:gd name="connsiteX0" fmla="*/ 0 w 1903509"/>
                <a:gd name="connsiteY0" fmla="*/ 1554929 h 1554929"/>
                <a:gd name="connsiteX1" fmla="*/ 947710 w 1903509"/>
                <a:gd name="connsiteY1" fmla="*/ 0 h 1554929"/>
                <a:gd name="connsiteX2" fmla="*/ 1824263 w 1903509"/>
                <a:gd name="connsiteY2" fmla="*/ 1175291 h 1554929"/>
                <a:gd name="connsiteX3" fmla="*/ 0 w 1903509"/>
                <a:gd name="connsiteY3" fmla="*/ 1554929 h 1554929"/>
                <a:gd name="connsiteX0" fmla="*/ 0 w 1903509"/>
                <a:gd name="connsiteY0" fmla="*/ 1554929 h 1554929"/>
                <a:gd name="connsiteX1" fmla="*/ 947710 w 1903509"/>
                <a:gd name="connsiteY1" fmla="*/ 0 h 1554929"/>
                <a:gd name="connsiteX2" fmla="*/ 1824263 w 1903509"/>
                <a:gd name="connsiteY2" fmla="*/ 1175291 h 1554929"/>
                <a:gd name="connsiteX3" fmla="*/ 0 w 1903509"/>
                <a:gd name="connsiteY3" fmla="*/ 1554929 h 1554929"/>
                <a:gd name="connsiteX0" fmla="*/ 0 w 1851605"/>
                <a:gd name="connsiteY0" fmla="*/ 1554929 h 1554929"/>
                <a:gd name="connsiteX1" fmla="*/ 947710 w 1851605"/>
                <a:gd name="connsiteY1" fmla="*/ 0 h 1554929"/>
                <a:gd name="connsiteX2" fmla="*/ 1824263 w 1851605"/>
                <a:gd name="connsiteY2" fmla="*/ 1175291 h 1554929"/>
                <a:gd name="connsiteX3" fmla="*/ 0 w 1851605"/>
                <a:gd name="connsiteY3" fmla="*/ 1554929 h 1554929"/>
                <a:gd name="connsiteX0" fmla="*/ 0 w 1846880"/>
                <a:gd name="connsiteY0" fmla="*/ 1499920 h 1499920"/>
                <a:gd name="connsiteX1" fmla="*/ 757901 w 1846880"/>
                <a:gd name="connsiteY1" fmla="*/ 0 h 1499920"/>
                <a:gd name="connsiteX2" fmla="*/ 1824263 w 1846880"/>
                <a:gd name="connsiteY2" fmla="*/ 1120282 h 1499920"/>
                <a:gd name="connsiteX3" fmla="*/ 0 w 1846880"/>
                <a:gd name="connsiteY3" fmla="*/ 1499920 h 1499920"/>
                <a:gd name="connsiteX0" fmla="*/ 0 w 1846330"/>
                <a:gd name="connsiteY0" fmla="*/ 1540428 h 1540428"/>
                <a:gd name="connsiteX1" fmla="*/ 757901 w 1846330"/>
                <a:gd name="connsiteY1" fmla="*/ 40508 h 1540428"/>
                <a:gd name="connsiteX2" fmla="*/ 1824263 w 1846330"/>
                <a:gd name="connsiteY2" fmla="*/ 1160790 h 1540428"/>
                <a:gd name="connsiteX3" fmla="*/ 0 w 1846330"/>
                <a:gd name="connsiteY3" fmla="*/ 1540428 h 1540428"/>
                <a:gd name="connsiteX0" fmla="*/ 0 w 1846330"/>
                <a:gd name="connsiteY0" fmla="*/ 1540428 h 1540428"/>
                <a:gd name="connsiteX1" fmla="*/ 757901 w 1846330"/>
                <a:gd name="connsiteY1" fmla="*/ 40508 h 1540428"/>
                <a:gd name="connsiteX2" fmla="*/ 1824263 w 1846330"/>
                <a:gd name="connsiteY2" fmla="*/ 1160790 h 1540428"/>
                <a:gd name="connsiteX3" fmla="*/ 0 w 1846330"/>
                <a:gd name="connsiteY3" fmla="*/ 1540428 h 1540428"/>
                <a:gd name="connsiteX0" fmla="*/ 0 w 1647720"/>
                <a:gd name="connsiteY0" fmla="*/ 1477776 h 1477776"/>
                <a:gd name="connsiteX1" fmla="*/ 559291 w 1647720"/>
                <a:gd name="connsiteY1" fmla="*/ 40508 h 1477776"/>
                <a:gd name="connsiteX2" fmla="*/ 1625653 w 1647720"/>
                <a:gd name="connsiteY2" fmla="*/ 1160790 h 1477776"/>
                <a:gd name="connsiteX3" fmla="*/ 0 w 1647720"/>
                <a:gd name="connsiteY3" fmla="*/ 1477776 h 1477776"/>
                <a:gd name="connsiteX0" fmla="*/ 0 w 1647720"/>
                <a:gd name="connsiteY0" fmla="*/ 1477776 h 1512338"/>
                <a:gd name="connsiteX1" fmla="*/ 559291 w 1647720"/>
                <a:gd name="connsiteY1" fmla="*/ 40508 h 1512338"/>
                <a:gd name="connsiteX2" fmla="*/ 1625653 w 1647720"/>
                <a:gd name="connsiteY2" fmla="*/ 1160790 h 1512338"/>
                <a:gd name="connsiteX3" fmla="*/ 0 w 1647720"/>
                <a:gd name="connsiteY3" fmla="*/ 1477776 h 1512338"/>
                <a:gd name="connsiteX0" fmla="*/ 6954 w 1654674"/>
                <a:gd name="connsiteY0" fmla="*/ 1477776 h 1512338"/>
                <a:gd name="connsiteX1" fmla="*/ 566245 w 1654674"/>
                <a:gd name="connsiteY1" fmla="*/ 40508 h 1512338"/>
                <a:gd name="connsiteX2" fmla="*/ 1632607 w 1654674"/>
                <a:gd name="connsiteY2" fmla="*/ 1160790 h 1512338"/>
                <a:gd name="connsiteX3" fmla="*/ 6954 w 1654674"/>
                <a:gd name="connsiteY3" fmla="*/ 1477776 h 1512338"/>
                <a:gd name="connsiteX0" fmla="*/ 52761 w 1700481"/>
                <a:gd name="connsiteY0" fmla="*/ 1477776 h 1512338"/>
                <a:gd name="connsiteX1" fmla="*/ 612052 w 1700481"/>
                <a:gd name="connsiteY1" fmla="*/ 40508 h 1512338"/>
                <a:gd name="connsiteX2" fmla="*/ 1678414 w 1700481"/>
                <a:gd name="connsiteY2" fmla="*/ 1160790 h 1512338"/>
                <a:gd name="connsiteX3" fmla="*/ 52761 w 1700481"/>
                <a:gd name="connsiteY3" fmla="*/ 1477776 h 1512338"/>
                <a:gd name="connsiteX0" fmla="*/ 52761 w 1700481"/>
                <a:gd name="connsiteY0" fmla="*/ 1477776 h 1567235"/>
                <a:gd name="connsiteX1" fmla="*/ 612052 w 1700481"/>
                <a:gd name="connsiteY1" fmla="*/ 40508 h 1567235"/>
                <a:gd name="connsiteX2" fmla="*/ 1678414 w 1700481"/>
                <a:gd name="connsiteY2" fmla="*/ 1160790 h 1567235"/>
                <a:gd name="connsiteX3" fmla="*/ 52761 w 1700481"/>
                <a:gd name="connsiteY3" fmla="*/ 1477776 h 1567235"/>
                <a:gd name="connsiteX0" fmla="*/ 38415 w 1686135"/>
                <a:gd name="connsiteY0" fmla="*/ 1477776 h 1567235"/>
                <a:gd name="connsiteX1" fmla="*/ 597706 w 1686135"/>
                <a:gd name="connsiteY1" fmla="*/ 40508 h 1567235"/>
                <a:gd name="connsiteX2" fmla="*/ 1664068 w 1686135"/>
                <a:gd name="connsiteY2" fmla="*/ 1160790 h 1567235"/>
                <a:gd name="connsiteX3" fmla="*/ 38415 w 1686135"/>
                <a:gd name="connsiteY3" fmla="*/ 1477776 h 1567235"/>
                <a:gd name="connsiteX0" fmla="*/ 38415 w 1686135"/>
                <a:gd name="connsiteY0" fmla="*/ 1477776 h 1577518"/>
                <a:gd name="connsiteX1" fmla="*/ 597706 w 1686135"/>
                <a:gd name="connsiteY1" fmla="*/ 40508 h 1577518"/>
                <a:gd name="connsiteX2" fmla="*/ 1664068 w 1686135"/>
                <a:gd name="connsiteY2" fmla="*/ 1160790 h 1577518"/>
                <a:gd name="connsiteX3" fmla="*/ 38415 w 1686135"/>
                <a:gd name="connsiteY3" fmla="*/ 1477776 h 1577518"/>
                <a:gd name="connsiteX0" fmla="*/ 38415 w 1688109"/>
                <a:gd name="connsiteY0" fmla="*/ 1444760 h 1544502"/>
                <a:gd name="connsiteX1" fmla="*/ 597706 w 1688109"/>
                <a:gd name="connsiteY1" fmla="*/ 7492 h 1544502"/>
                <a:gd name="connsiteX2" fmla="*/ 1664068 w 1688109"/>
                <a:gd name="connsiteY2" fmla="*/ 1127774 h 1544502"/>
                <a:gd name="connsiteX3" fmla="*/ 38415 w 1688109"/>
                <a:gd name="connsiteY3" fmla="*/ 1444760 h 1544502"/>
                <a:gd name="connsiteX0" fmla="*/ 42255 w 1691949"/>
                <a:gd name="connsiteY0" fmla="*/ 1444760 h 1544502"/>
                <a:gd name="connsiteX1" fmla="*/ 601546 w 1691949"/>
                <a:gd name="connsiteY1" fmla="*/ 7492 h 1544502"/>
                <a:gd name="connsiteX2" fmla="*/ 1667908 w 1691949"/>
                <a:gd name="connsiteY2" fmla="*/ 1127774 h 1544502"/>
                <a:gd name="connsiteX3" fmla="*/ 42255 w 1691949"/>
                <a:gd name="connsiteY3" fmla="*/ 1444760 h 1544502"/>
              </a:gdLst>
              <a:ahLst/>
              <a:cxnLst>
                <a:cxn ang="0">
                  <a:pos x="connsiteX0" y="connsiteY0"/>
                </a:cxn>
                <a:cxn ang="0">
                  <a:pos x="connsiteX1" y="connsiteY1"/>
                </a:cxn>
                <a:cxn ang="0">
                  <a:pos x="connsiteX2" y="connsiteY2"/>
                </a:cxn>
                <a:cxn ang="0">
                  <a:pos x="connsiteX3" y="connsiteY3"/>
                </a:cxn>
              </a:cxnLst>
              <a:rect l="l" t="t" r="r" b="b"/>
              <a:pathLst>
                <a:path w="1691949" h="1544502">
                  <a:moveTo>
                    <a:pt x="42255" y="1444760"/>
                  </a:moveTo>
                  <a:cubicBezTo>
                    <a:pt x="-148342" y="1204161"/>
                    <a:pt x="353341" y="158516"/>
                    <a:pt x="601546" y="7492"/>
                  </a:cubicBezTo>
                  <a:cubicBezTo>
                    <a:pt x="960872" y="-90424"/>
                    <a:pt x="1848832" y="797956"/>
                    <a:pt x="1667908" y="1127774"/>
                  </a:cubicBezTo>
                  <a:cubicBezTo>
                    <a:pt x="1558916" y="1439269"/>
                    <a:pt x="283203" y="1691912"/>
                    <a:pt x="42255" y="1444760"/>
                  </a:cubicBezTo>
                  <a:close/>
                </a:path>
              </a:pathLst>
            </a:custGeom>
            <a:solidFill>
              <a:schemeClr val="bg1">
                <a:lumMod val="85000"/>
              </a:schemeClr>
            </a:solidFill>
            <a:ln>
              <a:solidFill>
                <a:schemeClr val="tx1">
                  <a:lumMod val="95000"/>
                  <a:lumOff val="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1" name="Straight Connector 20">
              <a:extLst>
                <a:ext uri="{FF2B5EF4-FFF2-40B4-BE49-F238E27FC236}">
                  <a16:creationId xmlns:a16="http://schemas.microsoft.com/office/drawing/2014/main" id="{A2E3D032-6D0C-4822-0C8B-05FB016E0B55}"/>
                </a:ext>
              </a:extLst>
            </p:cNvPr>
            <p:cNvCxnSpPr>
              <a:cxnSpLocks/>
            </p:cNvCxnSpPr>
            <p:nvPr/>
          </p:nvCxnSpPr>
          <p:spPr>
            <a:xfrm>
              <a:off x="4759122" y="1646685"/>
              <a:ext cx="600842" cy="425395"/>
            </a:xfrm>
            <a:prstGeom prst="line">
              <a:avLst/>
            </a:prstGeom>
            <a:ln>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031F00EF-C3AA-022C-1497-EF117DB1EEB7}"/>
                </a:ext>
              </a:extLst>
            </p:cNvPr>
            <p:cNvCxnSpPr>
              <a:cxnSpLocks/>
            </p:cNvCxnSpPr>
            <p:nvPr/>
          </p:nvCxnSpPr>
          <p:spPr>
            <a:xfrm flipV="1">
              <a:off x="3717604" y="2534581"/>
              <a:ext cx="539214" cy="693920"/>
            </a:xfrm>
            <a:prstGeom prst="line">
              <a:avLst/>
            </a:prstGeom>
            <a:ln>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BEA3D78B-A4C1-3CC2-C74F-9787A212FB57}"/>
                </a:ext>
              </a:extLst>
            </p:cNvPr>
            <p:cNvCxnSpPr>
              <a:cxnSpLocks/>
            </p:cNvCxnSpPr>
            <p:nvPr/>
          </p:nvCxnSpPr>
          <p:spPr>
            <a:xfrm>
              <a:off x="3434423" y="2270863"/>
              <a:ext cx="283181" cy="965588"/>
            </a:xfrm>
            <a:prstGeom prst="line">
              <a:avLst/>
            </a:prstGeom>
            <a:ln>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9AC0C19D-B0D9-E8BA-216A-DFF75241EEDF}"/>
                </a:ext>
              </a:extLst>
            </p:cNvPr>
            <p:cNvCxnSpPr>
              <a:cxnSpLocks/>
            </p:cNvCxnSpPr>
            <p:nvPr/>
          </p:nvCxnSpPr>
          <p:spPr>
            <a:xfrm flipH="1">
              <a:off x="4248867" y="2103884"/>
              <a:ext cx="1111097" cy="430697"/>
            </a:xfrm>
            <a:prstGeom prst="line">
              <a:avLst/>
            </a:prstGeom>
            <a:ln>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32" name="Straight Connector 31">
              <a:extLst>
                <a:ext uri="{FF2B5EF4-FFF2-40B4-BE49-F238E27FC236}">
                  <a16:creationId xmlns:a16="http://schemas.microsoft.com/office/drawing/2014/main" id="{9BA8040B-A479-A679-DE4B-26B6058D00B1}"/>
                </a:ext>
              </a:extLst>
            </p:cNvPr>
            <p:cNvCxnSpPr>
              <a:cxnSpLocks/>
            </p:cNvCxnSpPr>
            <p:nvPr/>
          </p:nvCxnSpPr>
          <p:spPr>
            <a:xfrm>
              <a:off x="5367915" y="2103884"/>
              <a:ext cx="523312" cy="597675"/>
            </a:xfrm>
            <a:prstGeom prst="line">
              <a:avLst/>
            </a:prstGeom>
            <a:ln>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35" name="Straight Connector 34">
              <a:extLst>
                <a:ext uri="{FF2B5EF4-FFF2-40B4-BE49-F238E27FC236}">
                  <a16:creationId xmlns:a16="http://schemas.microsoft.com/office/drawing/2014/main" id="{4B676B51-FC38-CCC1-255B-C2A5FB9C032F}"/>
                </a:ext>
              </a:extLst>
            </p:cNvPr>
            <p:cNvCxnSpPr>
              <a:cxnSpLocks/>
            </p:cNvCxnSpPr>
            <p:nvPr/>
          </p:nvCxnSpPr>
          <p:spPr>
            <a:xfrm flipV="1">
              <a:off x="5367915" y="1576943"/>
              <a:ext cx="660478" cy="463329"/>
            </a:xfrm>
            <a:prstGeom prst="line">
              <a:avLst/>
            </a:prstGeom>
            <a:ln>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6E84F5EE-919C-9D4B-84B3-AEE8D6BAFFE2}"/>
                </a:ext>
              </a:extLst>
            </p:cNvPr>
            <p:cNvCxnSpPr>
              <a:cxnSpLocks/>
            </p:cNvCxnSpPr>
            <p:nvPr/>
          </p:nvCxnSpPr>
          <p:spPr>
            <a:xfrm>
              <a:off x="3491130" y="2270863"/>
              <a:ext cx="757737" cy="263718"/>
            </a:xfrm>
            <a:prstGeom prst="line">
              <a:avLst/>
            </a:prstGeom>
            <a:ln>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sp>
          <p:nvSpPr>
            <p:cNvPr id="9" name="Oval 8">
              <a:extLst>
                <a:ext uri="{FF2B5EF4-FFF2-40B4-BE49-F238E27FC236}">
                  <a16:creationId xmlns:a16="http://schemas.microsoft.com/office/drawing/2014/main" id="{7CD0DF92-1690-76DB-C932-9C510037F610}"/>
                </a:ext>
              </a:extLst>
            </p:cNvPr>
            <p:cNvSpPr/>
            <p:nvPr/>
          </p:nvSpPr>
          <p:spPr>
            <a:xfrm>
              <a:off x="3251543" y="2087983"/>
              <a:ext cx="365760" cy="349859"/>
            </a:xfrm>
            <a:prstGeom prst="ellipse">
              <a:avLst/>
            </a:prstGeom>
            <a:solidFill>
              <a:srgbClr val="C21330"/>
            </a:solidFill>
            <a:ln>
              <a:solidFill>
                <a:schemeClr val="tx1"/>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0" name="Oval 9">
              <a:extLst>
                <a:ext uri="{FF2B5EF4-FFF2-40B4-BE49-F238E27FC236}">
                  <a16:creationId xmlns:a16="http://schemas.microsoft.com/office/drawing/2014/main" id="{EB19B650-7968-6B60-237E-9998562C50F4}"/>
                </a:ext>
              </a:extLst>
            </p:cNvPr>
            <p:cNvSpPr/>
            <p:nvPr/>
          </p:nvSpPr>
          <p:spPr>
            <a:xfrm>
              <a:off x="3534724" y="3061522"/>
              <a:ext cx="365760" cy="349859"/>
            </a:xfrm>
            <a:prstGeom prst="ellipse">
              <a:avLst/>
            </a:prstGeom>
            <a:solidFill>
              <a:srgbClr val="C21330"/>
            </a:solidFill>
            <a:ln>
              <a:solidFill>
                <a:schemeClr val="tx1"/>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1" name="Oval 10">
              <a:extLst>
                <a:ext uri="{FF2B5EF4-FFF2-40B4-BE49-F238E27FC236}">
                  <a16:creationId xmlns:a16="http://schemas.microsoft.com/office/drawing/2014/main" id="{A3B0938B-051B-E5DB-7599-85E6F0439766}"/>
                </a:ext>
              </a:extLst>
            </p:cNvPr>
            <p:cNvSpPr/>
            <p:nvPr/>
          </p:nvSpPr>
          <p:spPr>
            <a:xfrm>
              <a:off x="4073938" y="2351701"/>
              <a:ext cx="365760" cy="349859"/>
            </a:xfrm>
            <a:prstGeom prst="ellipse">
              <a:avLst/>
            </a:prstGeom>
            <a:solidFill>
              <a:srgbClr val="C21330"/>
            </a:solidFill>
            <a:ln>
              <a:solidFill>
                <a:schemeClr val="tx1"/>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2" name="Oval 11">
              <a:extLst>
                <a:ext uri="{FF2B5EF4-FFF2-40B4-BE49-F238E27FC236}">
                  <a16:creationId xmlns:a16="http://schemas.microsoft.com/office/drawing/2014/main" id="{45D7DB1D-15FA-1C75-8CDB-8064FA157527}"/>
                </a:ext>
              </a:extLst>
            </p:cNvPr>
            <p:cNvSpPr/>
            <p:nvPr/>
          </p:nvSpPr>
          <p:spPr>
            <a:xfrm>
              <a:off x="4588687" y="1461156"/>
              <a:ext cx="365760" cy="349859"/>
            </a:xfrm>
            <a:prstGeom prst="ellipse">
              <a:avLst/>
            </a:prstGeom>
            <a:solidFill>
              <a:srgbClr val="C21330"/>
            </a:solidFill>
            <a:ln>
              <a:solidFill>
                <a:schemeClr val="tx1"/>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3" name="Oval 12">
              <a:extLst>
                <a:ext uri="{FF2B5EF4-FFF2-40B4-BE49-F238E27FC236}">
                  <a16:creationId xmlns:a16="http://schemas.microsoft.com/office/drawing/2014/main" id="{86487B5F-59DE-6CA7-AD83-96CD4F747CC7}"/>
                </a:ext>
              </a:extLst>
            </p:cNvPr>
            <p:cNvSpPr/>
            <p:nvPr/>
          </p:nvSpPr>
          <p:spPr>
            <a:xfrm>
              <a:off x="5177084" y="1897151"/>
              <a:ext cx="365760" cy="349859"/>
            </a:xfrm>
            <a:prstGeom prst="ellipse">
              <a:avLst/>
            </a:prstGeom>
            <a:solidFill>
              <a:srgbClr val="C21330"/>
            </a:solidFill>
            <a:ln>
              <a:solidFill>
                <a:schemeClr val="tx1"/>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4" name="Oval 13">
              <a:extLst>
                <a:ext uri="{FF2B5EF4-FFF2-40B4-BE49-F238E27FC236}">
                  <a16:creationId xmlns:a16="http://schemas.microsoft.com/office/drawing/2014/main" id="{FE2239E5-E13D-4376-74EC-6899BF18776B}"/>
                </a:ext>
              </a:extLst>
            </p:cNvPr>
            <p:cNvSpPr/>
            <p:nvPr/>
          </p:nvSpPr>
          <p:spPr>
            <a:xfrm>
              <a:off x="5845513" y="1397544"/>
              <a:ext cx="365760" cy="349859"/>
            </a:xfrm>
            <a:prstGeom prst="ellipse">
              <a:avLst/>
            </a:prstGeom>
            <a:solidFill>
              <a:srgbClr val="C21330"/>
            </a:solidFill>
            <a:ln>
              <a:solidFill>
                <a:schemeClr val="tx1"/>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5" name="Oval 14">
              <a:extLst>
                <a:ext uri="{FF2B5EF4-FFF2-40B4-BE49-F238E27FC236}">
                  <a16:creationId xmlns:a16="http://schemas.microsoft.com/office/drawing/2014/main" id="{2EB3A1FC-63CC-2C2D-ED49-E0FFD6B065B2}"/>
                </a:ext>
              </a:extLst>
            </p:cNvPr>
            <p:cNvSpPr/>
            <p:nvPr/>
          </p:nvSpPr>
          <p:spPr>
            <a:xfrm>
              <a:off x="5678536" y="2526630"/>
              <a:ext cx="365760" cy="349859"/>
            </a:xfrm>
            <a:prstGeom prst="ellipse">
              <a:avLst/>
            </a:prstGeom>
            <a:solidFill>
              <a:srgbClr val="C21330"/>
            </a:solidFill>
            <a:ln>
              <a:solidFill>
                <a:schemeClr val="tx1"/>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grpSp>
      <p:cxnSp>
        <p:nvCxnSpPr>
          <p:cNvPr id="40" name="Connector: Curved 39">
            <a:extLst>
              <a:ext uri="{FF2B5EF4-FFF2-40B4-BE49-F238E27FC236}">
                <a16:creationId xmlns:a16="http://schemas.microsoft.com/office/drawing/2014/main" id="{AA0FE476-2AA3-C5D7-D1F4-37651140E88F}"/>
              </a:ext>
            </a:extLst>
          </p:cNvPr>
          <p:cNvCxnSpPr>
            <a:cxnSpLocks/>
          </p:cNvCxnSpPr>
          <p:nvPr/>
        </p:nvCxnSpPr>
        <p:spPr>
          <a:xfrm rot="10800000">
            <a:off x="5642633" y="2024813"/>
            <a:ext cx="661098" cy="534831"/>
          </a:xfrm>
          <a:prstGeom prst="curvedConnector3">
            <a:avLst>
              <a:gd name="adj1" fmla="val 50000"/>
            </a:avLst>
          </a:prstGeom>
          <a:ln>
            <a:solidFill>
              <a:schemeClr val="tx1">
                <a:lumMod val="65000"/>
                <a:lumOff val="35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41" name="TextBox 40">
            <a:extLst>
              <a:ext uri="{FF2B5EF4-FFF2-40B4-BE49-F238E27FC236}">
                <a16:creationId xmlns:a16="http://schemas.microsoft.com/office/drawing/2014/main" id="{3FE252EC-4B63-013C-C7FE-69245E1E47BA}"/>
              </a:ext>
            </a:extLst>
          </p:cNvPr>
          <p:cNvSpPr txBox="1"/>
          <p:nvPr/>
        </p:nvSpPr>
        <p:spPr>
          <a:xfrm>
            <a:off x="6227372" y="2335500"/>
            <a:ext cx="2537261" cy="738664"/>
          </a:xfrm>
          <a:prstGeom prst="rect">
            <a:avLst/>
          </a:prstGeom>
          <a:noFill/>
        </p:spPr>
        <p:txBody>
          <a:bodyPr wrap="square" rtlCol="0">
            <a:spAutoFit/>
          </a:bodyPr>
          <a:lstStyle/>
          <a:p>
            <a:r>
              <a:rPr lang="en-US" dirty="0">
                <a:latin typeface="Century Gothic" panose="020B0502020202020204" pitchFamily="34" charset="0"/>
              </a:rPr>
              <a:t>The model is not focused on individual ties (yet, we could still predict them)…</a:t>
            </a:r>
          </a:p>
        </p:txBody>
      </p:sp>
      <p:cxnSp>
        <p:nvCxnSpPr>
          <p:cNvPr id="52" name="Connector: Curved 51">
            <a:extLst>
              <a:ext uri="{FF2B5EF4-FFF2-40B4-BE49-F238E27FC236}">
                <a16:creationId xmlns:a16="http://schemas.microsoft.com/office/drawing/2014/main" id="{820FA96C-6DB7-D436-71DF-A7C367A0C1BD}"/>
              </a:ext>
            </a:extLst>
          </p:cNvPr>
          <p:cNvCxnSpPr>
            <a:cxnSpLocks/>
          </p:cNvCxnSpPr>
          <p:nvPr/>
        </p:nvCxnSpPr>
        <p:spPr>
          <a:xfrm rot="10800000">
            <a:off x="6068172" y="3320965"/>
            <a:ext cx="619186" cy="523470"/>
          </a:xfrm>
          <a:prstGeom prst="curvedConnector3">
            <a:avLst>
              <a:gd name="adj1" fmla="val 50000"/>
            </a:avLst>
          </a:prstGeom>
          <a:ln>
            <a:solidFill>
              <a:schemeClr val="tx1">
                <a:lumMod val="65000"/>
                <a:lumOff val="35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57" name="TextBox 56">
            <a:extLst>
              <a:ext uri="{FF2B5EF4-FFF2-40B4-BE49-F238E27FC236}">
                <a16:creationId xmlns:a16="http://schemas.microsoft.com/office/drawing/2014/main" id="{678CCDF2-202F-B054-B252-FE926353AEDC}"/>
              </a:ext>
            </a:extLst>
          </p:cNvPr>
          <p:cNvSpPr txBox="1"/>
          <p:nvPr/>
        </p:nvSpPr>
        <p:spPr>
          <a:xfrm>
            <a:off x="4867491" y="3863884"/>
            <a:ext cx="3557387" cy="954107"/>
          </a:xfrm>
          <a:prstGeom prst="rect">
            <a:avLst/>
          </a:prstGeom>
          <a:noFill/>
        </p:spPr>
        <p:txBody>
          <a:bodyPr wrap="square" rtlCol="0">
            <a:spAutoFit/>
          </a:bodyPr>
          <a:lstStyle/>
          <a:p>
            <a:r>
              <a:rPr lang="en-US" dirty="0">
                <a:latin typeface="Century Gothic" panose="020B0502020202020204" pitchFamily="34" charset="0"/>
              </a:rPr>
              <a:t>…but on higher order structures (ties are not IID) that characterize the model, </a:t>
            </a:r>
            <a:r>
              <a:rPr lang="en-US" i="1" dirty="0">
                <a:latin typeface="Century Gothic" panose="020B0502020202020204" pitchFamily="34" charset="0"/>
              </a:rPr>
              <a:t>e.g.</a:t>
            </a:r>
            <a:r>
              <a:rPr lang="en-US" dirty="0">
                <a:latin typeface="Century Gothic" panose="020B0502020202020204" pitchFamily="34" charset="0"/>
              </a:rPr>
              <a:t>, triangles, stars, or edge count.</a:t>
            </a:r>
          </a:p>
        </p:txBody>
      </p:sp>
    </p:spTree>
    <p:extLst>
      <p:ext uri="{BB962C8B-B14F-4D97-AF65-F5344CB8AC3E}">
        <p14:creationId xmlns:p14="http://schemas.microsoft.com/office/powerpoint/2010/main" val="4236688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49160C6-7655-8735-651A-6C5CA8FC091E}"/>
              </a:ext>
            </a:extLst>
          </p:cNvPr>
          <p:cNvSpPr>
            <a:spLocks noGrp="1"/>
          </p:cNvSpPr>
          <p:nvPr>
            <p:ph type="title"/>
          </p:nvPr>
        </p:nvSpPr>
        <p:spPr/>
        <p:txBody>
          <a:bodyPr>
            <a:normAutofit fontScale="90000"/>
          </a:bodyPr>
          <a:lstStyle/>
          <a:p>
            <a:r>
              <a:rPr lang="en-US" dirty="0"/>
              <a:t>Examples of Hypothesis/Motifs/Statistics</a:t>
            </a:r>
          </a:p>
        </p:txBody>
      </p:sp>
      <p:sp>
        <p:nvSpPr>
          <p:cNvPr id="7" name="Text Placeholder 6">
            <a:extLst>
              <a:ext uri="{FF2B5EF4-FFF2-40B4-BE49-F238E27FC236}">
                <a16:creationId xmlns:a16="http://schemas.microsoft.com/office/drawing/2014/main" id="{2E3F43D6-6340-330F-3F59-5357D1778922}"/>
              </a:ext>
            </a:extLst>
          </p:cNvPr>
          <p:cNvSpPr>
            <a:spLocks noGrp="1"/>
          </p:cNvSpPr>
          <p:nvPr>
            <p:ph type="body" idx="1"/>
          </p:nvPr>
        </p:nvSpPr>
        <p:spPr/>
        <p:txBody>
          <a:bodyPr>
            <a:normAutofit fontScale="62500" lnSpcReduction="20000"/>
          </a:bodyPr>
          <a:lstStyle/>
          <a:p>
            <a:pPr marL="114300" indent="0">
              <a:buNone/>
            </a:pPr>
            <a:r>
              <a:rPr lang="en-US" dirty="0"/>
              <a:t>Using ERGMs, we could address the following questions:</a:t>
            </a:r>
          </a:p>
          <a:p>
            <a:endParaRPr lang="en-US" b="1" dirty="0"/>
          </a:p>
          <a:p>
            <a:r>
              <a:rPr lang="en-US" b="1" dirty="0"/>
              <a:t>Homophily</a:t>
            </a:r>
          </a:p>
          <a:p>
            <a:pPr lvl="1"/>
            <a:r>
              <a:rPr lang="en-US" dirty="0"/>
              <a:t>“Are individuals of the same gender more likely to become friends?”</a:t>
            </a:r>
          </a:p>
          <a:p>
            <a:pPr marL="114300" indent="0">
              <a:buNone/>
            </a:pPr>
            <a:endParaRPr lang="en-US" dirty="0"/>
          </a:p>
          <a:p>
            <a:r>
              <a:rPr lang="en-US" b="1" dirty="0"/>
              <a:t>Structural balance</a:t>
            </a:r>
          </a:p>
          <a:p>
            <a:pPr lvl="1"/>
            <a:r>
              <a:rPr lang="en-US" dirty="0"/>
              <a:t>“Do individuals who share a friend are more likely to become friends?”</a:t>
            </a:r>
          </a:p>
          <a:p>
            <a:pPr marL="114300" indent="0">
              <a:buNone/>
            </a:pPr>
            <a:endParaRPr lang="en-US" dirty="0"/>
          </a:p>
          <a:p>
            <a:r>
              <a:rPr lang="en-US" b="1" dirty="0"/>
              <a:t>Sender/receiver effect</a:t>
            </a:r>
          </a:p>
          <a:p>
            <a:pPr lvl="1"/>
            <a:r>
              <a:rPr lang="en-US" dirty="0"/>
              <a:t>“Do individuals with a given feature send/receive more ties?.”</a:t>
            </a:r>
          </a:p>
          <a:p>
            <a:endParaRPr lang="en-US" dirty="0"/>
          </a:p>
          <a:p>
            <a:r>
              <a:rPr lang="en-US" b="1" dirty="0"/>
              <a:t>Mixing effects</a:t>
            </a:r>
          </a:p>
          <a:p>
            <a:pPr lvl="1"/>
            <a:r>
              <a:rPr lang="en-US" dirty="0"/>
              <a:t>“Are individuals under respirators more likely to share a HCW?”</a:t>
            </a:r>
          </a:p>
        </p:txBody>
      </p:sp>
    </p:spTree>
    <p:extLst>
      <p:ext uri="{BB962C8B-B14F-4D97-AF65-F5344CB8AC3E}">
        <p14:creationId xmlns:p14="http://schemas.microsoft.com/office/powerpoint/2010/main" val="5718523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8520D9D-C135-1DED-EB10-0E4DA78CAD8F}"/>
              </a:ext>
            </a:extLst>
          </p:cNvPr>
          <p:cNvSpPr>
            <a:spLocks noGrp="1"/>
          </p:cNvSpPr>
          <p:nvPr>
            <p:ph type="body" sz="quarter" idx="10"/>
          </p:nvPr>
        </p:nvSpPr>
        <p:spPr>
          <a:xfrm>
            <a:off x="1123950" y="2381250"/>
            <a:ext cx="6896100" cy="538758"/>
          </a:xfrm>
        </p:spPr>
        <p:txBody>
          <a:bodyPr>
            <a:normAutofit fontScale="77500" lnSpcReduction="20000"/>
          </a:bodyPr>
          <a:lstStyle/>
          <a:p>
            <a:r>
              <a:rPr lang="en-US" sz="2800" b="1" dirty="0"/>
              <a:t>Application: Long-term healthcare facilities</a:t>
            </a:r>
          </a:p>
        </p:txBody>
      </p:sp>
      <p:sp>
        <p:nvSpPr>
          <p:cNvPr id="3" name="Text Placeholder 2">
            <a:extLst>
              <a:ext uri="{FF2B5EF4-FFF2-40B4-BE49-F238E27FC236}">
                <a16:creationId xmlns:a16="http://schemas.microsoft.com/office/drawing/2014/main" id="{96E42A75-A8DC-96B0-0F91-81B53F819F15}"/>
              </a:ext>
            </a:extLst>
          </p:cNvPr>
          <p:cNvSpPr>
            <a:spLocks noGrp="1"/>
          </p:cNvSpPr>
          <p:nvPr>
            <p:ph type="body" sz="quarter" idx="17"/>
          </p:nvPr>
        </p:nvSpPr>
        <p:spPr/>
        <p:txBody>
          <a:bodyPr/>
          <a:lstStyle/>
          <a:p>
            <a:endParaRPr lang="en-US"/>
          </a:p>
        </p:txBody>
      </p:sp>
      <p:sp>
        <p:nvSpPr>
          <p:cNvPr id="4" name="Text Placeholder 3">
            <a:extLst>
              <a:ext uri="{FF2B5EF4-FFF2-40B4-BE49-F238E27FC236}">
                <a16:creationId xmlns:a16="http://schemas.microsoft.com/office/drawing/2014/main" id="{AA5B4452-F295-8039-1EDF-C7F3D280687C}"/>
              </a:ext>
            </a:extLst>
          </p:cNvPr>
          <p:cNvSpPr>
            <a:spLocks noGrp="1"/>
          </p:cNvSpPr>
          <p:nvPr>
            <p:ph type="body" sz="quarter" idx="18"/>
          </p:nvPr>
        </p:nvSpPr>
        <p:spPr/>
        <p:txBody>
          <a:bodyPr/>
          <a:lstStyle/>
          <a:p>
            <a:endParaRPr lang="en-US"/>
          </a:p>
        </p:txBody>
      </p:sp>
      <p:sp>
        <p:nvSpPr>
          <p:cNvPr id="5" name="Text Placeholder 4">
            <a:extLst>
              <a:ext uri="{FF2B5EF4-FFF2-40B4-BE49-F238E27FC236}">
                <a16:creationId xmlns:a16="http://schemas.microsoft.com/office/drawing/2014/main" id="{6151F118-8EF8-22C5-A825-C5335F16D835}"/>
              </a:ext>
            </a:extLst>
          </p:cNvPr>
          <p:cNvSpPr>
            <a:spLocks noGrp="1"/>
          </p:cNvSpPr>
          <p:nvPr>
            <p:ph type="body" sz="quarter" idx="19"/>
          </p:nvPr>
        </p:nvSpPr>
        <p:spPr/>
        <p:txBody>
          <a:bodyPr/>
          <a:lstStyle/>
          <a:p>
            <a:endParaRPr lang="en-US"/>
          </a:p>
        </p:txBody>
      </p:sp>
    </p:spTree>
    <p:extLst>
      <p:ext uri="{BB962C8B-B14F-4D97-AF65-F5344CB8AC3E}">
        <p14:creationId xmlns:p14="http://schemas.microsoft.com/office/powerpoint/2010/main" val="41230690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F296FE7-0ABA-41E5-AD3A-05D086035740}"/>
              </a:ext>
            </a:extLst>
          </p:cNvPr>
          <p:cNvSpPr>
            <a:spLocks noGrp="1"/>
          </p:cNvSpPr>
          <p:nvPr>
            <p:ph type="title"/>
          </p:nvPr>
        </p:nvSpPr>
        <p:spPr>
          <a:xfrm>
            <a:off x="311700" y="480283"/>
            <a:ext cx="8520600" cy="572700"/>
          </a:xfrm>
        </p:spPr>
        <p:txBody>
          <a:bodyPr>
            <a:normAutofit fontScale="90000"/>
          </a:bodyPr>
          <a:lstStyle/>
          <a:p>
            <a:r>
              <a:rPr lang="en-US" dirty="0"/>
              <a:t>Transmission of pathogens in LTCFs</a:t>
            </a:r>
          </a:p>
        </p:txBody>
      </p:sp>
      <p:sp>
        <p:nvSpPr>
          <p:cNvPr id="6" name="Text Placeholder 5">
            <a:extLst>
              <a:ext uri="{FF2B5EF4-FFF2-40B4-BE49-F238E27FC236}">
                <a16:creationId xmlns:a16="http://schemas.microsoft.com/office/drawing/2014/main" id="{C01558B3-23A6-4315-BC3F-D852BF61DEB8}"/>
              </a:ext>
            </a:extLst>
          </p:cNvPr>
          <p:cNvSpPr>
            <a:spLocks noGrp="1"/>
          </p:cNvSpPr>
          <p:nvPr>
            <p:ph type="body" idx="1"/>
          </p:nvPr>
        </p:nvSpPr>
        <p:spPr>
          <a:xfrm>
            <a:off x="311701" y="1152474"/>
            <a:ext cx="5524556" cy="3717699"/>
          </a:xfrm>
        </p:spPr>
        <p:txBody>
          <a:bodyPr anchor="t">
            <a:normAutofit fontScale="55000" lnSpcReduction="20000"/>
          </a:bodyPr>
          <a:lstStyle/>
          <a:p>
            <a:endParaRPr lang="en-US" dirty="0"/>
          </a:p>
          <a:p>
            <a:r>
              <a:rPr lang="en-US" dirty="0"/>
              <a:t>LTCF residents experience high rates of infection due to antibiotic resistant bacteria (such as carbapenem-resistant Gram negative rods)</a:t>
            </a:r>
          </a:p>
          <a:p>
            <a:pPr lvl="1"/>
            <a:r>
              <a:rPr lang="en-US" dirty="0"/>
              <a:t>Especially long-term acute care hospitals (LTACHs) and ventilator-capable skilled nursing facilities (</a:t>
            </a:r>
            <a:r>
              <a:rPr lang="en-US" dirty="0" err="1"/>
              <a:t>vSNFs</a:t>
            </a:r>
            <a:r>
              <a:rPr lang="en-US" dirty="0"/>
              <a:t>)</a:t>
            </a:r>
          </a:p>
          <a:p>
            <a:endParaRPr lang="en-US" dirty="0"/>
          </a:p>
          <a:p>
            <a:r>
              <a:rPr lang="en-US" dirty="0"/>
              <a:t>And high incidence of infection and death due to SARS-CoV-2</a:t>
            </a:r>
          </a:p>
          <a:p>
            <a:pPr lvl="1"/>
            <a:endParaRPr lang="en-US" dirty="0"/>
          </a:p>
          <a:p>
            <a:r>
              <a:rPr lang="en-US" dirty="0"/>
              <a:t>Questions that motivated this study: </a:t>
            </a:r>
          </a:p>
          <a:p>
            <a:pPr lvl="1"/>
            <a:r>
              <a:rPr lang="en-US" dirty="0"/>
              <a:t>What is the impact of network structure?</a:t>
            </a:r>
          </a:p>
          <a:p>
            <a:pPr lvl="1"/>
            <a:r>
              <a:rPr lang="en-US" dirty="0"/>
              <a:t>Which network interventions may reduce transmission</a:t>
            </a:r>
          </a:p>
          <a:p>
            <a:endParaRPr lang="en-US" dirty="0"/>
          </a:p>
        </p:txBody>
      </p:sp>
      <p:sp>
        <p:nvSpPr>
          <p:cNvPr id="4" name="Slide Number Placeholder 3">
            <a:extLst>
              <a:ext uri="{FF2B5EF4-FFF2-40B4-BE49-F238E27FC236}">
                <a16:creationId xmlns:a16="http://schemas.microsoft.com/office/drawing/2014/main" id="{6EC482CE-E392-47FC-B2EC-E2AED3C28371}"/>
              </a:ext>
            </a:extLst>
          </p:cNvPr>
          <p:cNvSpPr>
            <a:spLocks noGrp="1"/>
          </p:cNvSpPr>
          <p:nvPr>
            <p:ph type="sldNum" idx="12"/>
          </p:nvPr>
        </p:nvSpPr>
        <p:spPr/>
        <p:txBody>
          <a:bodyPr>
            <a:normAutofit lnSpcReduction="10000"/>
          </a:bodyPr>
          <a:lstStyle/>
          <a:p>
            <a:pPr marL="0" lvl="0" indent="0" algn="r" rtl="0">
              <a:spcBef>
                <a:spcPts val="0"/>
              </a:spcBef>
              <a:spcAft>
                <a:spcPts val="0"/>
              </a:spcAft>
              <a:buNone/>
            </a:pPr>
            <a:fld id="{00000000-1234-1234-1234-123412341234}" type="slidenum">
              <a:rPr lang="en" smtClean="0"/>
              <a:t>8</a:t>
            </a:fld>
            <a:endParaRPr lang="en"/>
          </a:p>
        </p:txBody>
      </p:sp>
      <p:pic>
        <p:nvPicPr>
          <p:cNvPr id="1026" name="Picture 2" descr="Birds of a feather flock together (KNN) | Medium">
            <a:extLst>
              <a:ext uri="{FF2B5EF4-FFF2-40B4-BE49-F238E27FC236}">
                <a16:creationId xmlns:a16="http://schemas.microsoft.com/office/drawing/2014/main" id="{8DA8185E-2ED0-4ABE-B01B-1646172CB5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52517" y="3292008"/>
            <a:ext cx="2724150" cy="16764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Sick staff fueled outbreak in Seattle-area nursing homes, CDC reports">
            <a:extLst>
              <a:ext uri="{FF2B5EF4-FFF2-40B4-BE49-F238E27FC236}">
                <a16:creationId xmlns:a16="http://schemas.microsoft.com/office/drawing/2014/main" id="{413163AC-9BC6-4B77-95E9-C74EAE7147B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52517" y="1262368"/>
            <a:ext cx="2737015" cy="18943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264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fade">
                                      <p:cBhvr>
                                        <p:cTn id="7" dur="500"/>
                                        <p:tgtEl>
                                          <p:spTgt spid="6">
                                            <p:txEl>
                                              <p:pRg st="1" end="1"/>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xEl>
                                              <p:pRg st="2" end="2"/>
                                            </p:txEl>
                                          </p:spTgt>
                                        </p:tgtEl>
                                        <p:attrNameLst>
                                          <p:attrName>style.visibility</p:attrName>
                                        </p:attrNameLst>
                                      </p:cBhvr>
                                      <p:to>
                                        <p:strVal val="visible"/>
                                      </p:to>
                                    </p:set>
                                    <p:animEffect transition="in" filter="fade">
                                      <p:cBhvr>
                                        <p:cTn id="10" dur="500"/>
                                        <p:tgtEl>
                                          <p:spTgt spid="6">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animEffect transition="in" filter="fade">
                                      <p:cBhvr>
                                        <p:cTn id="15" dur="500"/>
                                        <p:tgtEl>
                                          <p:spTgt spid="6">
                                            <p:txEl>
                                              <p:pRg st="4" end="4"/>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1030"/>
                                        </p:tgtEl>
                                        <p:attrNameLst>
                                          <p:attrName>style.visibility</p:attrName>
                                        </p:attrNameLst>
                                      </p:cBhvr>
                                      <p:to>
                                        <p:strVal val="visible"/>
                                      </p:to>
                                    </p:set>
                                    <p:animEffect transition="in" filter="fade">
                                      <p:cBhvr>
                                        <p:cTn id="18" dur="500"/>
                                        <p:tgtEl>
                                          <p:spTgt spid="1030"/>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6">
                                            <p:txEl>
                                              <p:pRg st="6" end="6"/>
                                            </p:txEl>
                                          </p:spTgt>
                                        </p:tgtEl>
                                        <p:attrNameLst>
                                          <p:attrName>style.visibility</p:attrName>
                                        </p:attrNameLst>
                                      </p:cBhvr>
                                      <p:to>
                                        <p:strVal val="visible"/>
                                      </p:to>
                                    </p:set>
                                    <p:animEffect transition="in" filter="fade">
                                      <p:cBhvr>
                                        <p:cTn id="23" dur="500"/>
                                        <p:tgtEl>
                                          <p:spTgt spid="6">
                                            <p:txEl>
                                              <p:pRg st="6" end="6"/>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6">
                                            <p:txEl>
                                              <p:pRg st="7" end="7"/>
                                            </p:txEl>
                                          </p:spTgt>
                                        </p:tgtEl>
                                        <p:attrNameLst>
                                          <p:attrName>style.visibility</p:attrName>
                                        </p:attrNameLst>
                                      </p:cBhvr>
                                      <p:to>
                                        <p:strVal val="visible"/>
                                      </p:to>
                                    </p:set>
                                    <p:animEffect transition="in" filter="fade">
                                      <p:cBhvr>
                                        <p:cTn id="26" dur="500"/>
                                        <p:tgtEl>
                                          <p:spTgt spid="6">
                                            <p:txEl>
                                              <p:pRg st="7" end="7"/>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6">
                                            <p:txEl>
                                              <p:pRg st="8" end="8"/>
                                            </p:txEl>
                                          </p:spTgt>
                                        </p:tgtEl>
                                        <p:attrNameLst>
                                          <p:attrName>style.visibility</p:attrName>
                                        </p:attrNameLst>
                                      </p:cBhvr>
                                      <p:to>
                                        <p:strVal val="visible"/>
                                      </p:to>
                                    </p:set>
                                    <p:animEffect transition="in" filter="fade">
                                      <p:cBhvr>
                                        <p:cTn id="29" dur="500"/>
                                        <p:tgtEl>
                                          <p:spTgt spid="6">
                                            <p:txEl>
                                              <p:pRg st="8" end="8"/>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1026"/>
                                        </p:tgtEl>
                                        <p:attrNameLst>
                                          <p:attrName>style.visibility</p:attrName>
                                        </p:attrNameLst>
                                      </p:cBhvr>
                                      <p:to>
                                        <p:strVal val="visible"/>
                                      </p:to>
                                    </p:set>
                                    <p:animEffect transition="in" filter="fade">
                                      <p:cBhvr>
                                        <p:cTn id="32"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pic>
        <p:nvPicPr>
          <p:cNvPr id="79" name="Google Shape;79;p17"/>
          <p:cNvPicPr preferRelativeResize="0"/>
          <p:nvPr/>
        </p:nvPicPr>
        <p:blipFill>
          <a:blip r:embed="rId3">
            <a:alphaModFix/>
          </a:blip>
          <a:stretch>
            <a:fillRect/>
          </a:stretch>
        </p:blipFill>
        <p:spPr>
          <a:xfrm>
            <a:off x="4235375" y="932265"/>
            <a:ext cx="4728476" cy="3359574"/>
          </a:xfrm>
          <a:prstGeom prst="rect">
            <a:avLst/>
          </a:prstGeom>
          <a:noFill/>
          <a:ln>
            <a:noFill/>
          </a:ln>
        </p:spPr>
      </p:pic>
      <p:sp>
        <p:nvSpPr>
          <p:cNvPr id="80" name="Google Shape;80;p17"/>
          <p:cNvSpPr txBox="1">
            <a:spLocks noGrp="1"/>
          </p:cNvSpPr>
          <p:nvPr>
            <p:ph type="title"/>
          </p:nvPr>
        </p:nvSpPr>
        <p:spPr>
          <a:xfrm>
            <a:off x="311700" y="250800"/>
            <a:ext cx="2808000" cy="755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
              <a:t>Collected data</a:t>
            </a:r>
            <a:endParaRPr/>
          </a:p>
        </p:txBody>
      </p:sp>
      <p:sp>
        <p:nvSpPr>
          <p:cNvPr id="81" name="Google Shape;81;p17"/>
          <p:cNvSpPr txBox="1">
            <a:spLocks noGrp="1"/>
          </p:cNvSpPr>
          <p:nvPr>
            <p:ph type="body" idx="1"/>
          </p:nvPr>
        </p:nvSpPr>
        <p:spPr>
          <a:xfrm>
            <a:off x="311700" y="956825"/>
            <a:ext cx="4125000" cy="3528300"/>
          </a:xfrm>
          <a:prstGeom prst="rect">
            <a:avLst/>
          </a:prstGeom>
        </p:spPr>
        <p:txBody>
          <a:bodyPr spcFirstLastPara="1" wrap="square" lIns="91425" tIns="91425" rIns="91425" bIns="91425" anchor="ctr" anchorCtr="0">
            <a:normAutofit fontScale="92500" lnSpcReduction="10000"/>
          </a:bodyPr>
          <a:lstStyle/>
          <a:p>
            <a:pPr marL="225425" lvl="0" indent="-225425" algn="l" rtl="0">
              <a:spcBef>
                <a:spcPts val="0"/>
              </a:spcBef>
              <a:spcAft>
                <a:spcPts val="0"/>
              </a:spcAft>
              <a:buSzPts val="1200"/>
              <a:buFont typeface="Wingdings" panose="05000000000000000000" pitchFamily="2" charset="2"/>
              <a:buChar char="q"/>
            </a:pPr>
            <a:r>
              <a:rPr lang="en" dirty="0"/>
              <a:t>Surveyed 25 Long-term Healthcare Facilities.</a:t>
            </a:r>
          </a:p>
          <a:p>
            <a:pPr marL="225425" lvl="0" indent="-225425" algn="l" rtl="0">
              <a:spcBef>
                <a:spcPts val="0"/>
              </a:spcBef>
              <a:spcAft>
                <a:spcPts val="0"/>
              </a:spcAft>
              <a:buSzPts val="1200"/>
              <a:buNone/>
            </a:pPr>
            <a:endParaRPr dirty="0"/>
          </a:p>
          <a:p>
            <a:pPr marL="225425" lvl="0" indent="-225425" algn="l" rtl="0">
              <a:spcBef>
                <a:spcPts val="0"/>
              </a:spcBef>
              <a:spcAft>
                <a:spcPts val="0"/>
              </a:spcAft>
              <a:buSzPts val="1200"/>
              <a:buFont typeface="Wingdings" panose="05000000000000000000" pitchFamily="2" charset="2"/>
              <a:buChar char="q"/>
            </a:pPr>
            <a:r>
              <a:rPr lang="en" dirty="0"/>
              <a:t>Seven types of </a:t>
            </a:r>
            <a:r>
              <a:rPr lang="en" b="1" dirty="0"/>
              <a:t>healthcare workers</a:t>
            </a:r>
            <a:r>
              <a:rPr lang="en" dirty="0"/>
              <a:t>: nurse assistants, nurses, physicians, and physical therapists/occupational therapists.</a:t>
            </a:r>
          </a:p>
          <a:p>
            <a:pPr marL="225425" lvl="0" indent="-225425" algn="l" rtl="0">
              <a:spcBef>
                <a:spcPts val="0"/>
              </a:spcBef>
              <a:spcAft>
                <a:spcPts val="0"/>
              </a:spcAft>
              <a:buSzPts val="1200"/>
              <a:buNone/>
            </a:pPr>
            <a:endParaRPr dirty="0"/>
          </a:p>
          <a:p>
            <a:pPr marL="225425" lvl="0" indent="-225425" algn="l" rtl="0">
              <a:spcBef>
                <a:spcPts val="0"/>
              </a:spcBef>
              <a:spcAft>
                <a:spcPts val="0"/>
              </a:spcAft>
              <a:buSzPts val="1200"/>
              <a:buFont typeface="Wingdings" panose="05000000000000000000" pitchFamily="2" charset="2"/>
              <a:buChar char="q"/>
            </a:pPr>
            <a:r>
              <a:rPr lang="en" b="1" dirty="0"/>
              <a:t>Residents </a:t>
            </a:r>
            <a:r>
              <a:rPr lang="en" dirty="0"/>
              <a:t>under various care/health conditions: Ventilator, Wound care, Dialysis, Diabetes, etc.</a:t>
            </a:r>
          </a:p>
          <a:p>
            <a:pPr marL="225425" lvl="0" indent="-225425" algn="l" rtl="0">
              <a:spcBef>
                <a:spcPts val="0"/>
              </a:spcBef>
              <a:spcAft>
                <a:spcPts val="0"/>
              </a:spcAft>
              <a:buSzPts val="1200"/>
              <a:buNone/>
            </a:pPr>
            <a:r>
              <a:rPr dirty="0"/>
              <a:t> </a:t>
            </a:r>
            <a:endParaRPr lang="en-US" dirty="0"/>
          </a:p>
          <a:p>
            <a:pPr marL="225425" lvl="0" indent="-225425" algn="l" rtl="0">
              <a:spcBef>
                <a:spcPts val="0"/>
              </a:spcBef>
              <a:spcAft>
                <a:spcPts val="0"/>
              </a:spcAft>
              <a:buSzPts val="1200"/>
              <a:buFont typeface="Wingdings" panose="05000000000000000000" pitchFamily="2" charset="2"/>
              <a:buChar char="q"/>
            </a:pPr>
            <a:r>
              <a:rPr lang="en" b="1" dirty="0"/>
              <a:t>A tie</a:t>
            </a:r>
            <a:r>
              <a:rPr lang="en" dirty="0"/>
              <a:t>: Health Care Worker (HCW) interacts with Resident.</a:t>
            </a:r>
            <a:br>
              <a:rPr lang="en" dirty="0"/>
            </a:br>
            <a:endParaRPr dirty="0"/>
          </a:p>
          <a:p>
            <a:pPr marL="225425" lvl="0" indent="-225425" algn="l" rtl="0">
              <a:spcBef>
                <a:spcPts val="0"/>
              </a:spcBef>
              <a:spcAft>
                <a:spcPts val="0"/>
              </a:spcAft>
              <a:buSzPts val="1200"/>
              <a:buFont typeface="Wingdings" panose="05000000000000000000" pitchFamily="2" charset="2"/>
              <a:buChar char="q"/>
            </a:pPr>
            <a:r>
              <a:rPr lang="en" dirty="0"/>
              <a:t>Descriptive Stats:</a:t>
            </a:r>
          </a:p>
          <a:p>
            <a:pPr marL="457200" lvl="1" indent="-225425">
              <a:spcBef>
                <a:spcPts val="0"/>
              </a:spcBef>
              <a:buFont typeface="Wingdings" panose="05000000000000000000" pitchFamily="2" charset="2"/>
              <a:buChar char="q"/>
            </a:pPr>
            <a:r>
              <a:rPr lang="en" dirty="0">
                <a:latin typeface="Century Gothic"/>
              </a:rPr>
              <a:t>Mean degree resident: 2.3</a:t>
            </a:r>
          </a:p>
          <a:p>
            <a:pPr marL="457200" lvl="1" indent="-225425">
              <a:spcBef>
                <a:spcPts val="0"/>
              </a:spcBef>
              <a:buFont typeface="Wingdings" panose="05000000000000000000" pitchFamily="2" charset="2"/>
              <a:buChar char="q"/>
            </a:pPr>
            <a:r>
              <a:rPr lang="en" dirty="0"/>
              <a:t>Mean degree HCW: 9.3</a:t>
            </a:r>
            <a:br>
              <a:rPr lang="en" dirty="0"/>
            </a:br>
            <a:endParaRPr dirty="0"/>
          </a:p>
          <a:p>
            <a:pPr marL="225425" lvl="0" indent="-225425" algn="l" rtl="0">
              <a:spcBef>
                <a:spcPts val="0"/>
              </a:spcBef>
              <a:spcAft>
                <a:spcPts val="0"/>
              </a:spcAft>
              <a:buSzPts val="1200"/>
              <a:buFont typeface="Wingdings" panose="05000000000000000000" pitchFamily="2" charset="2"/>
              <a:buChar char="q"/>
            </a:pPr>
            <a:r>
              <a:rPr lang="en" dirty="0"/>
              <a:t>Grand total:</a:t>
            </a:r>
          </a:p>
          <a:p>
            <a:pPr marL="457200" lvl="1" indent="-225425">
              <a:spcBef>
                <a:spcPts val="0"/>
              </a:spcBef>
              <a:buFont typeface="Wingdings" panose="05000000000000000000" pitchFamily="2" charset="2"/>
              <a:buChar char="q"/>
            </a:pPr>
            <a:r>
              <a:rPr lang="en" dirty="0"/>
              <a:t>4191 vertices</a:t>
            </a:r>
          </a:p>
          <a:p>
            <a:pPr marL="457200" lvl="1" indent="-225425">
              <a:spcBef>
                <a:spcPts val="0"/>
              </a:spcBef>
              <a:buFont typeface="Wingdings" panose="05000000000000000000" pitchFamily="2" charset="2"/>
              <a:buChar char="q"/>
            </a:pPr>
            <a:r>
              <a:rPr lang="en" dirty="0"/>
              <a:t>836 HCW (actors in the bi-partite graph)</a:t>
            </a:r>
          </a:p>
          <a:p>
            <a:pPr marL="457200" lvl="1" indent="-225425">
              <a:spcBef>
                <a:spcPts val="0"/>
              </a:spcBef>
              <a:buFont typeface="Wingdings" panose="05000000000000000000" pitchFamily="2" charset="2"/>
              <a:buChar char="q"/>
            </a:pPr>
            <a:r>
              <a:rPr lang="en" dirty="0"/>
              <a:t>7811 edges</a:t>
            </a:r>
          </a:p>
          <a:p>
            <a:pPr marL="457200" lvl="1" indent="-225425">
              <a:spcBef>
                <a:spcPts val="0"/>
              </a:spcBef>
              <a:buFont typeface="Wingdings" panose="05000000000000000000" pitchFamily="2" charset="2"/>
              <a:buChar char="q"/>
            </a:pPr>
            <a:r>
              <a:rPr lang="en" dirty="0"/>
              <a:t>100 bi-partite networks</a:t>
            </a:r>
            <a:endParaRPr dirty="0"/>
          </a:p>
        </p:txBody>
      </p:sp>
      <p:sp>
        <p:nvSpPr>
          <p:cNvPr id="82" name="Google Shape;82;p17"/>
          <p:cNvSpPr txBox="1">
            <a:spLocks noGrp="1"/>
          </p:cNvSpPr>
          <p:nvPr>
            <p:ph type="sldNum" idx="12"/>
          </p:nvPr>
        </p:nvSpPr>
        <p:spPr>
          <a:prstGeom prst="rect">
            <a:avLst/>
          </a:prstGeom>
        </p:spPr>
        <p:txBody>
          <a:bodyPr spcFirstLastPara="1" wrap="square" lIns="91425" tIns="91425" rIns="91425" bIns="91425" anchor="ctr" anchorCtr="0">
            <a:normAutofit lnSpcReduction="10000"/>
          </a:bodyPr>
          <a:lstStyle/>
          <a:p>
            <a:pPr marL="0" lvl="0" indent="0" algn="r" rtl="0">
              <a:spcBef>
                <a:spcPts val="0"/>
              </a:spcBef>
              <a:spcAft>
                <a:spcPts val="0"/>
              </a:spcAft>
              <a:buNone/>
            </a:pPr>
            <a:fld id="{00000000-1234-1234-1234-123412341234}" type="slidenum">
              <a:rPr lang="en"/>
              <a:t>9</a:t>
            </a:fld>
            <a:endParaRPr/>
          </a:p>
        </p:txBody>
      </p:sp>
      <p:sp>
        <p:nvSpPr>
          <p:cNvPr id="83" name="Google Shape;83;p17"/>
          <p:cNvSpPr txBox="1"/>
          <p:nvPr/>
        </p:nvSpPr>
        <p:spPr>
          <a:xfrm>
            <a:off x="4603263" y="4244132"/>
            <a:ext cx="3992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dirty="0"/>
              <a:t>Each </a:t>
            </a:r>
            <a:r>
              <a:rPr lang="en" b="1" u="sng" dirty="0"/>
              <a:t>bipartite</a:t>
            </a:r>
            <a:r>
              <a:rPr lang="en" dirty="0"/>
              <a:t> graph is {facility x unit x day}</a:t>
            </a:r>
            <a:endParaRPr dirty="0"/>
          </a:p>
        </p:txBody>
      </p:sp>
      <p:pic>
        <p:nvPicPr>
          <p:cNvPr id="2" name="Picture 2" descr="Text&#10;&#10;Description automatically generated">
            <a:extLst>
              <a:ext uri="{FF2B5EF4-FFF2-40B4-BE49-F238E27FC236}">
                <a16:creationId xmlns:a16="http://schemas.microsoft.com/office/drawing/2014/main" id="{DC439B01-1FA5-3C6C-A873-75010CB2B98C}"/>
              </a:ext>
            </a:extLst>
          </p:cNvPr>
          <p:cNvPicPr>
            <a:picLocks noChangeAspect="1"/>
          </p:cNvPicPr>
          <p:nvPr/>
        </p:nvPicPr>
        <p:blipFill>
          <a:blip r:embed="rId4"/>
          <a:stretch>
            <a:fillRect/>
          </a:stretch>
        </p:blipFill>
        <p:spPr>
          <a:xfrm>
            <a:off x="5264944" y="4667276"/>
            <a:ext cx="2743200" cy="254726"/>
          </a:xfrm>
          <a:prstGeom prst="rect">
            <a:avLst/>
          </a:prstGeom>
        </p:spPr>
      </p:pic>
    </p:spTree>
  </p:cSld>
  <p:clrMapOvr>
    <a:masterClrMapping/>
  </p:clrMapOvr>
</p:sld>
</file>

<file path=ppt/theme/theme1.xml><?xml version="1.0" encoding="utf-8"?>
<a:theme xmlns:a="http://schemas.openxmlformats.org/drawingml/2006/main" name="1_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3743B316C50CBD41936A71E347378A68" ma:contentTypeVersion="5" ma:contentTypeDescription="Create a new document." ma:contentTypeScope="" ma:versionID="bd87fc3a2ef883eca342a7cbf7eb5872">
  <xsd:schema xmlns:xsd="http://www.w3.org/2001/XMLSchema" xmlns:xs="http://www.w3.org/2001/XMLSchema" xmlns:p="http://schemas.microsoft.com/office/2006/metadata/properties" xmlns:ns3="b9b7bd90-327d-4bed-b540-71c59d23115b" targetNamespace="http://schemas.microsoft.com/office/2006/metadata/properties" ma:root="true" ma:fieldsID="47f71ff189f852507087584c2e5a73f6" ns3:_="">
    <xsd:import namespace="b9b7bd90-327d-4bed-b540-71c59d23115b"/>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9b7bd90-327d-4bed-b540-71c59d23115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_activity" ma:index="12" nillable="true" ma:displayName="_activity" ma:hidden="true" ma:internalName="_activity">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b9b7bd90-327d-4bed-b540-71c59d23115b" xsi:nil="true"/>
  </documentManagement>
</p:properties>
</file>

<file path=customXml/itemProps1.xml><?xml version="1.0" encoding="utf-8"?>
<ds:datastoreItem xmlns:ds="http://schemas.openxmlformats.org/officeDocument/2006/customXml" ds:itemID="{39311FE4-CDE9-4E3A-9091-710ED387DCC8}">
  <ds:schemaRefs>
    <ds:schemaRef ds:uri="http://schemas.microsoft.com/sharepoint/v3/contenttype/forms"/>
  </ds:schemaRefs>
</ds:datastoreItem>
</file>

<file path=customXml/itemProps2.xml><?xml version="1.0" encoding="utf-8"?>
<ds:datastoreItem xmlns:ds="http://schemas.openxmlformats.org/officeDocument/2006/customXml" ds:itemID="{B08EC133-75EE-4CDF-BDEB-8AF3D7C5224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9b7bd90-327d-4bed-b540-71c59d23115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F2FD8F5-FA96-4390-BB77-9D40E364CFAF}">
  <ds:schemaRefs>
    <ds:schemaRef ds:uri="http://schemas.microsoft.com/office/infopath/2007/PartnerControls"/>
    <ds:schemaRef ds:uri="http://purl.org/dc/elements/1.1/"/>
    <ds:schemaRef ds:uri="http://purl.org/dc/dcmitype/"/>
    <ds:schemaRef ds:uri="http://schemas.microsoft.com/office/2006/documentManagement/types"/>
    <ds:schemaRef ds:uri="http://www.w3.org/XML/1998/namespace"/>
    <ds:schemaRef ds:uri="http://purl.org/dc/terms/"/>
    <ds:schemaRef ds:uri="http://schemas.openxmlformats.org/package/2006/metadata/core-properties"/>
    <ds:schemaRef ds:uri="b9b7bd90-327d-4bed-b540-71c59d23115b"/>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otalTime>1175</TotalTime>
  <Words>1596</Words>
  <Application>Microsoft Office PowerPoint</Application>
  <PresentationFormat>On-screen Show (16:9)</PresentationFormat>
  <Paragraphs>220</Paragraphs>
  <Slides>25</Slides>
  <Notes>11</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25</vt:i4>
      </vt:variant>
    </vt:vector>
  </HeadingPairs>
  <TitlesOfParts>
    <vt:vector size="33" baseType="lpstr">
      <vt:lpstr>Arial</vt:lpstr>
      <vt:lpstr>Calibri</vt:lpstr>
      <vt:lpstr>Century Gothic</vt:lpstr>
      <vt:lpstr>Century Gothic Bold</vt:lpstr>
      <vt:lpstr>Century Gothic Bold Italic</vt:lpstr>
      <vt:lpstr>Wingdings</vt:lpstr>
      <vt:lpstr>1_Simple Light</vt:lpstr>
      <vt:lpstr>Office Theme</vt:lpstr>
      <vt:lpstr>Analysis Of Nursing Home Data: A brief introduction to Exponential Random Graph Models </vt:lpstr>
      <vt:lpstr>Overview</vt:lpstr>
      <vt:lpstr>PowerPoint Presentation</vt:lpstr>
      <vt:lpstr>Exponential Family Random Models [ERGMs]</vt:lpstr>
      <vt:lpstr>Logit vs ERGM</vt:lpstr>
      <vt:lpstr>Examples of Hypothesis/Motifs/Statistics</vt:lpstr>
      <vt:lpstr>PowerPoint Presentation</vt:lpstr>
      <vt:lpstr>Transmission of pathogens in LTCFs</vt:lpstr>
      <vt:lpstr>Collected data</vt:lpstr>
      <vt:lpstr>Analysis plan</vt:lpstr>
      <vt:lpstr>Final model selected</vt:lpstr>
      <vt:lpstr>Preliminary results</vt:lpstr>
      <vt:lpstr>PowerPoint Presentation</vt:lpstr>
      <vt:lpstr>ERGMs </vt:lpstr>
      <vt:lpstr>a. Simulate Networks</vt:lpstr>
      <vt:lpstr>B. Interventions</vt:lpstr>
      <vt:lpstr>C. Penalize optimization</vt:lpstr>
      <vt:lpstr>Discussion</vt:lpstr>
      <vt:lpstr>Acknowledgments: </vt:lpstr>
      <vt:lpstr>Analysis Of Nursing Home Data: A brief introduction to Exponential Random Graph Models </vt:lpstr>
      <vt:lpstr>Suff. Statistics (Motifs)</vt:lpstr>
      <vt:lpstr>Plan: Agent-Based Model</vt:lpstr>
      <vt:lpstr>Preliminary results: ABM</vt:lpstr>
      <vt:lpstr>Appendix: Post-estimation analyses</vt:lpstr>
      <vt:lpstr>Appendix: ERGM estimates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importance of interaction networks in long-term care facilities to reduce the equilibrium prevalence of infectious pathogens</dc:title>
  <dc:creator>George Vega Yon</dc:creator>
  <cp:lastModifiedBy>George Vega Yon</cp:lastModifiedBy>
  <cp:revision>274</cp:revision>
  <dcterms:modified xsi:type="dcterms:W3CDTF">2023-03-06T04:59:45Z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0x0101003743B316C50CBD41936A71E347378A68</vt:lpwstr>
  </property>
</Properties>
</file>