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Lst>
  <p:sldSz cy="5143500" cx="9144000"/>
  <p:notesSz cx="6858000" cy="9144000"/>
  <p:embeddedFontLst>
    <p:embeddedFont>
      <p:font typeface="Roboto"/>
      <p:regular r:id="rId69"/>
      <p:bold r:id="rId70"/>
      <p:italic r:id="rId71"/>
      <p:boldItalic r:id="rId72"/>
    </p:embeddedFont>
    <p:embeddedFont>
      <p:font typeface="Lato"/>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2380917-B6F3-4667-9BF0-D2FC2EF2FC94}">
  <a:tblStyle styleId="{82380917-B6F3-4667-9BF0-D2FC2EF2FC9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36096E12-1ECE-4423-8D32-8B3E42F4E818}" styleName="Table_1">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C1BDBA7B-B39E-4700-B1FD-0039E2574CDD}" styleName="Table_2">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Lato-regular.fntdata"/><Relationship Id="rId72" Type="http://schemas.openxmlformats.org/officeDocument/2006/relationships/font" Target="fonts/Roboto-boldItalic.fntdata"/><Relationship Id="rId31" Type="http://schemas.openxmlformats.org/officeDocument/2006/relationships/slide" Target="slides/slide25.xml"/><Relationship Id="rId75" Type="http://schemas.openxmlformats.org/officeDocument/2006/relationships/font" Target="fonts/Lato-italic.fntdata"/><Relationship Id="rId30" Type="http://schemas.openxmlformats.org/officeDocument/2006/relationships/slide" Target="slides/slide24.xml"/><Relationship Id="rId74" Type="http://schemas.openxmlformats.org/officeDocument/2006/relationships/font" Target="fonts/Lato-bold.fntdata"/><Relationship Id="rId33" Type="http://schemas.openxmlformats.org/officeDocument/2006/relationships/slide" Target="slides/slide27.xml"/><Relationship Id="rId32" Type="http://schemas.openxmlformats.org/officeDocument/2006/relationships/slide" Target="slides/slide26.xml"/><Relationship Id="rId76" Type="http://schemas.openxmlformats.org/officeDocument/2006/relationships/font" Target="fonts/Lato-boldItalic.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Roboto-italic.fntdata"/><Relationship Id="rId70" Type="http://schemas.openxmlformats.org/officeDocument/2006/relationships/font" Target="fonts/Roboto-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Google Shape;3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 name="Google Shape;3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9dcde9bce_22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59dcde9bce_22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Google Shape;38;g6bd2988c5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 name="Google Shape;39;g6bd2988c5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90d0983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590d09839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c415782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c415782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rPr b="0" i="0" lang="en" sz="1100" u="none" cap="none" strike="noStrike"/>
              <a:t>Bins, reading histograms</a:t>
            </a:r>
            <a:endParaRPr/>
          </a:p>
          <a:p>
            <a:pPr indent="0" lvl="0" marL="0" marR="0" rtl="0" algn="l">
              <a:lnSpc>
                <a:spcPct val="100000"/>
              </a:lnSpc>
              <a:spcBef>
                <a:spcPts val="0"/>
              </a:spcBef>
              <a:spcAft>
                <a:spcPts val="0"/>
              </a:spcAft>
              <a:buSzPts val="1100"/>
              <a:buFont typeface="Arial"/>
              <a:buNone/>
            </a:pPr>
            <a:r>
              <a:rPr b="0" i="0" lang="en" sz="1100" u="none" cap="none" strike="noStrike"/>
              <a:t>Total area? Why are the units on the vertical axis the way they are</a:t>
            </a:r>
            <a:endParaRPr b="0" i="0" sz="1100" u="none" cap="none" strike="noStrike"/>
          </a:p>
          <a:p>
            <a:pPr indent="0" lvl="0" marL="0" marR="0" rtl="0" algn="l">
              <a:lnSpc>
                <a:spcPct val="100000"/>
              </a:lnSpc>
              <a:spcBef>
                <a:spcPts val="0"/>
              </a:spcBef>
              <a:spcAft>
                <a:spcPts val="0"/>
              </a:spcAft>
              <a:buSzPts val="1100"/>
              <a:buFont typeface="Arial"/>
              <a:buNone/>
            </a:pPr>
            <a:r>
              <a:rPr lang="en"/>
              <a:t>Explain includes lower bound values in bin, but not upper bound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Google Shape;4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 name="Google Shape;4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rPr lang="en" sz="1100"/>
              <a:t>50 * proportion of players that scored under 10 points per game = # of players that scored less than 10 points per game</a:t>
            </a:r>
            <a:endParaRPr sz="1100"/>
          </a:p>
          <a:p>
            <a:pPr indent="0" lvl="0" marL="0" marR="0" rtl="0" algn="l">
              <a:lnSpc>
                <a:spcPct val="100000"/>
              </a:lnSpc>
              <a:spcBef>
                <a:spcPts val="0"/>
              </a:spcBef>
              <a:spcAft>
                <a:spcPts val="0"/>
              </a:spcAft>
              <a:buSzPts val="1100"/>
              <a:buFont typeface="Arial"/>
              <a:buNone/>
            </a:pPr>
            <a:r>
              <a:rPr lang="en" sz="1100"/>
              <a:t>can round up to 34 humans</a:t>
            </a:r>
            <a:endParaRPr sz="11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rPr lang="en" sz="1100"/>
              <a:t>Q1.5 = No, we can’t! We have no way of knowing how many players in the [10, 15) bin scored under 12 points per game. Can I provide a</a:t>
            </a:r>
            <a:r>
              <a:rPr lang="en"/>
              <a:t>n interval? Lower bound and upper bound?</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6bd2988c5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bd2988c5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np.random.choice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Google Shape;50;g6bd2988c5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6bd2988c5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rPr lang="en"/>
              <a:t>Last bullet point: we can sort the table and get the first item</a:t>
            </a:r>
            <a:endParaRPr b="0" i="0" sz="1100" u="none" cap="none" strike="noStrike"/>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90d09839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590d098393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rPr lang="en"/>
              <a:t>Probability question: How many sevens would I expect in 10000 rolls?</a:t>
            </a:r>
            <a:endParaRPr b="0" i="0" sz="1100" u="none" cap="none" strike="noStrike"/>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7b64b2be2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7b64b2be2b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rPr lang="en"/>
              <a:t>Probability question: How many sevens would I expect in 10000 rolls?</a:t>
            </a:r>
            <a:endParaRPr b="0" i="0" sz="1100" u="none" cap="none" strike="noStrike"/>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7b64b2be2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7b64b2be2b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Note (12/13/19): this solution doesn’t work on a column of strings.</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rPr lang="en" sz="1100"/>
              <a:t>Example of convenience sampling: asking the first 100 students that walk into Data 8 lecture</a:t>
            </a:r>
            <a:endParaRPr b="0" i="0" sz="1100" u="none" cap="none" strike="noStrike"/>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56f43bf52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56f43bf520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Beware of convenience sampling - convenience samples aren’t representative of the population distribution, so you can’t come to any conclusions about the population</a:t>
            </a:r>
            <a:endParaRPr/>
          </a:p>
          <a:p>
            <a:pPr indent="0" lvl="0" marL="0" marR="0" rtl="0" algn="l">
              <a:lnSpc>
                <a:spcPct val="100000"/>
              </a:lnSpc>
              <a:spcBef>
                <a:spcPts val="0"/>
              </a:spcBef>
              <a:spcAft>
                <a:spcPts val="0"/>
              </a:spcAft>
              <a:buSzPts val="1100"/>
              <a:buFont typeface="Arial"/>
              <a:buNone/>
            </a:pPr>
            <a:r>
              <a:t/>
            </a:r>
            <a:endParaRPr/>
          </a:p>
          <a:p>
            <a:pPr indent="0" lvl="0" marL="0" marR="0" rtl="0" algn="l">
              <a:lnSpc>
                <a:spcPct val="100000"/>
              </a:lnSpc>
              <a:spcBef>
                <a:spcPts val="0"/>
              </a:spcBef>
              <a:spcAft>
                <a:spcPts val="0"/>
              </a:spcAft>
              <a:buSzPts val="1100"/>
              <a:buFont typeface="Arial"/>
              <a:buNone/>
            </a:pPr>
            <a:r>
              <a:rPr lang="en" sz="1100"/>
              <a:t>Example of convenience sampling: asking the first 100 students that walk into Data 8 lecture</a:t>
            </a:r>
            <a:endParaRPr b="0" i="0" sz="1100" u="none" cap="none" strike="noStrike"/>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rPr lang="en" sz="1100"/>
              <a:t>Expound on the example</a:t>
            </a:r>
            <a:endParaRPr b="0" i="0" sz="1100" u="none" cap="none" strike="noStrike"/>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7b64b2be2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7b64b2be2b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rPr lang="en" sz="1100"/>
              <a:t>sample_proportions</a:t>
            </a:r>
            <a:endParaRPr b="0" i="0" sz="1100" u="none" cap="none" strike="noStrike"/>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rPr lang="en" sz="1100"/>
              <a:t>sample_proportions</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971800" y="1657350"/>
            <a:ext cx="5586300" cy="8787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i="0" sz="3600" u="none" cap="none" strike="noStrike">
                <a:latin typeface="Arial"/>
                <a:ea typeface="Arial"/>
                <a:cs typeface="Arial"/>
                <a:sym typeface="Arial"/>
              </a:defRPr>
            </a:lvl1pPr>
            <a:lvl2pPr lvl="1"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2pPr>
            <a:lvl3pPr lvl="2"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3pPr>
            <a:lvl4pPr lvl="3"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4pPr>
            <a:lvl5pPr lvl="4"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5pPr>
            <a:lvl6pPr lvl="5"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6pPr>
            <a:lvl7pPr lvl="6"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7pPr>
            <a:lvl8pPr lvl="7"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8pPr>
            <a:lvl9pPr lvl="8"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9pPr>
          </a:lstStyle>
          <a:p/>
        </p:txBody>
      </p:sp>
      <p:sp>
        <p:nvSpPr>
          <p:cNvPr id="10" name="Google Shape;10;p2"/>
          <p:cNvSpPr txBox="1"/>
          <p:nvPr>
            <p:ph idx="1" type="subTitle"/>
          </p:nvPr>
        </p:nvSpPr>
        <p:spPr>
          <a:xfrm>
            <a:off x="2971800" y="2571750"/>
            <a:ext cx="5586300" cy="5142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cxnSp>
        <p:nvCxnSpPr>
          <p:cNvPr id="11" name="Google Shape;11;p2"/>
          <p:cNvCxnSpPr/>
          <p:nvPr/>
        </p:nvCxnSpPr>
        <p:spPr>
          <a:xfrm flipH="1" rot="10800000">
            <a:off x="2940417" y="2536424"/>
            <a:ext cx="5594100" cy="300"/>
          </a:xfrm>
          <a:prstGeom prst="straightConnector1">
            <a:avLst/>
          </a:prstGeom>
          <a:noFill/>
          <a:ln cap="flat" cmpd="sng" w="9525">
            <a:solidFill>
              <a:srgbClr val="CCCCCC"/>
            </a:solidFill>
            <a:prstDash val="solid"/>
            <a:round/>
            <a:headEnd len="med" w="med" type="none"/>
            <a:tailEnd len="med" w="med" type="none"/>
          </a:ln>
        </p:spPr>
      </p:cxnSp>
      <p:sp>
        <p:nvSpPr>
          <p:cNvPr id="12" name="Google Shape;12;p2"/>
          <p:cNvSpPr txBox="1"/>
          <p:nvPr/>
        </p:nvSpPr>
        <p:spPr>
          <a:xfrm>
            <a:off x="1335524" y="2088768"/>
            <a:ext cx="1474500" cy="10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3262"/>
                </a:solidFill>
              </a:rPr>
              <a:t>D</a:t>
            </a:r>
            <a:r>
              <a:rPr b="1" lang="en" sz="2000">
                <a:solidFill>
                  <a:srgbClr val="003262"/>
                </a:solidFill>
              </a:rPr>
              <a:t>ATA</a:t>
            </a:r>
            <a:r>
              <a:rPr b="1" lang="en" sz="2800">
                <a:solidFill>
                  <a:srgbClr val="003262"/>
                </a:solidFill>
              </a:rPr>
              <a:t> 8</a:t>
            </a:r>
            <a:endParaRPr b="1" sz="2800">
              <a:solidFill>
                <a:srgbClr val="003262"/>
              </a:solidFill>
            </a:endParaRPr>
          </a:p>
          <a:p>
            <a:pPr indent="0" lvl="0" marL="0" rtl="0" algn="l">
              <a:spcBef>
                <a:spcPts val="0"/>
              </a:spcBef>
              <a:spcAft>
                <a:spcPts val="0"/>
              </a:spcAft>
              <a:buNone/>
            </a:pPr>
            <a:r>
              <a:rPr b="1" lang="en">
                <a:solidFill>
                  <a:srgbClr val="C4820E"/>
                </a:solidFill>
              </a:rPr>
              <a:t>Spring 2020</a:t>
            </a:r>
            <a:endParaRPr b="1">
              <a:solidFill>
                <a:srgbClr val="C4820E"/>
              </a:solidFill>
            </a:endParaRPr>
          </a:p>
          <a:p>
            <a:pPr indent="0" lvl="0" marL="0" rtl="0" algn="l">
              <a:spcBef>
                <a:spcPts val="0"/>
              </a:spcBef>
              <a:spcAft>
                <a:spcPts val="0"/>
              </a:spcAft>
              <a:buNone/>
            </a:pPr>
            <a:r>
              <a:rPr b="1" lang="en">
                <a:solidFill>
                  <a:srgbClr val="C4820E"/>
                </a:solidFill>
              </a:rPr>
              <a:t>	</a:t>
            </a:r>
            <a:endParaRPr b="1">
              <a:solidFill>
                <a:srgbClr val="C4820E"/>
              </a:solidFill>
            </a:endParaRPr>
          </a:p>
        </p:txBody>
      </p:sp>
      <p:pic>
        <p:nvPicPr>
          <p:cNvPr id="13" name="Google Shape;13;p2"/>
          <p:cNvPicPr preferRelativeResize="0"/>
          <p:nvPr/>
        </p:nvPicPr>
        <p:blipFill>
          <a:blip r:embed="rId2">
            <a:alphaModFix/>
          </a:blip>
          <a:stretch>
            <a:fillRect/>
          </a:stretch>
        </p:blipFill>
        <p:spPr>
          <a:xfrm>
            <a:off x="557124" y="2237985"/>
            <a:ext cx="726225" cy="5809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457200" y="205978"/>
            <a:ext cx="6705600" cy="6759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latin typeface="Arial"/>
                <a:ea typeface="Arial"/>
                <a:cs typeface="Arial"/>
                <a:sym typeface="Arial"/>
              </a:defRPr>
            </a:lvl1pPr>
            <a:lvl2pPr lvl="1" rtl="0" algn="l">
              <a:spcBef>
                <a:spcPts val="0"/>
              </a:spcBef>
              <a:spcAft>
                <a:spcPts val="0"/>
              </a:spcAft>
              <a:buSzPts val="3600"/>
              <a:buFont typeface="Arial"/>
              <a:buNone/>
              <a:defRPr b="1" sz="3600">
                <a:solidFill>
                  <a:schemeClr val="dk2"/>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2"/>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2"/>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2"/>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2"/>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2"/>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2"/>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2"/>
                </a:solidFill>
                <a:latin typeface="Arial"/>
                <a:ea typeface="Arial"/>
                <a:cs typeface="Arial"/>
                <a:sym typeface="Arial"/>
              </a:defRPr>
            </a:lvl9pPr>
          </a:lstStyle>
          <a:p/>
        </p:txBody>
      </p:sp>
      <p:cxnSp>
        <p:nvCxnSpPr>
          <p:cNvPr id="16" name="Google Shape;16;p3"/>
          <p:cNvCxnSpPr/>
          <p:nvPr/>
        </p:nvCxnSpPr>
        <p:spPr>
          <a:xfrm>
            <a:off x="457200" y="881840"/>
            <a:ext cx="8229600" cy="0"/>
          </a:xfrm>
          <a:prstGeom prst="straightConnector1">
            <a:avLst/>
          </a:prstGeom>
          <a:noFill/>
          <a:ln cap="flat" cmpd="sng" w="9525">
            <a:solidFill>
              <a:srgbClr val="CCCCCC"/>
            </a:solidFill>
            <a:prstDash val="solid"/>
            <a:round/>
            <a:headEnd len="med" w="med" type="none"/>
            <a:tailEnd len="med" w="med" type="none"/>
          </a:ln>
        </p:spPr>
      </p:cxnSp>
      <p:cxnSp>
        <p:nvCxnSpPr>
          <p:cNvPr id="17" name="Google Shape;17;p3"/>
          <p:cNvCxnSpPr/>
          <p:nvPr/>
        </p:nvCxnSpPr>
        <p:spPr>
          <a:xfrm>
            <a:off x="457200" y="4743450"/>
            <a:ext cx="8229600" cy="0"/>
          </a:xfrm>
          <a:prstGeom prst="straightConnector1">
            <a:avLst/>
          </a:prstGeom>
          <a:noFill/>
          <a:ln cap="flat" cmpd="sng" w="9525">
            <a:solidFill>
              <a:srgbClr val="CCCCCC"/>
            </a:solidFill>
            <a:prstDash val="solid"/>
            <a:round/>
            <a:headEnd len="med" w="med" type="none"/>
            <a:tailEnd len="med" w="med" type="none"/>
          </a:ln>
        </p:spPr>
      </p:cxnSp>
      <p:sp>
        <p:nvSpPr>
          <p:cNvPr id="18" name="Google Shape;18;p3"/>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lvl1pPr indent="-381000" lvl="0" marL="457200" rtl="0">
              <a:spcBef>
                <a:spcPts val="480"/>
              </a:spcBef>
              <a:spcAft>
                <a:spcPts val="0"/>
              </a:spcAft>
              <a:buSzPts val="2400"/>
              <a:buChar char="●"/>
              <a:defRPr sz="2400"/>
            </a:lvl1pPr>
            <a:lvl2pPr indent="-381000" lvl="1" marL="914400" rtl="0">
              <a:spcBef>
                <a:spcPts val="0"/>
              </a:spcBef>
              <a:spcAft>
                <a:spcPts val="0"/>
              </a:spcAft>
              <a:buSzPts val="2400"/>
              <a:buChar char="○"/>
              <a:defRPr sz="2400"/>
            </a:lvl2pPr>
            <a:lvl3pPr indent="-381000" lvl="2" marL="1371600" rtl="0">
              <a:spcBef>
                <a:spcPts val="0"/>
              </a:spcBef>
              <a:spcAft>
                <a:spcPts val="0"/>
              </a:spcAft>
              <a:buSzPts val="2400"/>
              <a:buChar char="■"/>
              <a:defRPr sz="24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txBox="1"/>
          <p:nvPr>
            <p:ph type="title"/>
          </p:nvPr>
        </p:nvSpPr>
        <p:spPr>
          <a:xfrm>
            <a:off x="457200" y="205978"/>
            <a:ext cx="6705600" cy="6759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latin typeface="Arial"/>
                <a:ea typeface="Arial"/>
                <a:cs typeface="Arial"/>
                <a:sym typeface="Arial"/>
              </a:defRPr>
            </a:lvl1pPr>
            <a:lvl2pPr lvl="1" rtl="0" algn="l">
              <a:spcBef>
                <a:spcPts val="0"/>
              </a:spcBef>
              <a:spcAft>
                <a:spcPts val="0"/>
              </a:spcAft>
              <a:buSzPts val="3600"/>
              <a:buFont typeface="Arial"/>
              <a:buNone/>
              <a:defRPr b="1" sz="3600">
                <a:solidFill>
                  <a:schemeClr val="dk2"/>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2"/>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2"/>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2"/>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2"/>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2"/>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2"/>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2"/>
                </a:solidFill>
                <a:latin typeface="Arial"/>
                <a:ea typeface="Arial"/>
                <a:cs typeface="Arial"/>
                <a:sym typeface="Arial"/>
              </a:defRPr>
            </a:lvl9pPr>
          </a:lstStyle>
          <a:p/>
        </p:txBody>
      </p:sp>
      <p:sp>
        <p:nvSpPr>
          <p:cNvPr id="21" name="Google Shape;21;p4"/>
          <p:cNvSpPr txBox="1"/>
          <p:nvPr>
            <p:ph idx="1" type="body"/>
          </p:nvPr>
        </p:nvSpPr>
        <p:spPr>
          <a:xfrm>
            <a:off x="457200" y="971550"/>
            <a:ext cx="4038600" cy="3623100"/>
          </a:xfrm>
          <a:prstGeom prst="rect">
            <a:avLst/>
          </a:prstGeom>
          <a:noFill/>
          <a:ln>
            <a:noFill/>
          </a:ln>
        </p:spPr>
        <p:txBody>
          <a:bodyPr anchorCtr="0" anchor="t" bIns="91425" lIns="91425" spcFirstLastPara="1" rIns="91425" wrap="square" tIns="91425">
            <a:noAutofit/>
          </a:bodyPr>
          <a:lstStyle>
            <a:lvl1pPr indent="-381000" lvl="0" marL="457200" rtl="0">
              <a:spcBef>
                <a:spcPts val="480"/>
              </a:spcBef>
              <a:spcAft>
                <a:spcPts val="0"/>
              </a:spcAft>
              <a:buSzPts val="2400"/>
              <a:buChar char="●"/>
              <a:defRPr sz="2400"/>
            </a:lvl1pPr>
            <a:lvl2pPr indent="-381000" lvl="1" marL="914400" rtl="0">
              <a:spcBef>
                <a:spcPts val="0"/>
              </a:spcBef>
              <a:spcAft>
                <a:spcPts val="0"/>
              </a:spcAft>
              <a:buSzPts val="2400"/>
              <a:buChar char="○"/>
              <a:defRPr sz="2400"/>
            </a:lvl2pPr>
            <a:lvl3pPr indent="-381000" lvl="2" marL="1371600" rtl="0">
              <a:spcBef>
                <a:spcPts val="0"/>
              </a:spcBef>
              <a:spcAft>
                <a:spcPts val="0"/>
              </a:spcAft>
              <a:buSzPts val="2400"/>
              <a:buChar char="■"/>
              <a:defRPr sz="24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2" name="Google Shape;22;p4"/>
          <p:cNvSpPr txBox="1"/>
          <p:nvPr>
            <p:ph idx="2" type="body"/>
          </p:nvPr>
        </p:nvSpPr>
        <p:spPr>
          <a:xfrm>
            <a:off x="4648200" y="971550"/>
            <a:ext cx="4038600" cy="3623100"/>
          </a:xfrm>
          <a:prstGeom prst="rect">
            <a:avLst/>
          </a:prstGeom>
          <a:noFill/>
          <a:ln>
            <a:noFill/>
          </a:ln>
        </p:spPr>
        <p:txBody>
          <a:bodyPr anchorCtr="0" anchor="t" bIns="91425" lIns="91425" spcFirstLastPara="1" rIns="91425" wrap="square" tIns="91425">
            <a:noAutofit/>
          </a:bodyPr>
          <a:lstStyle>
            <a:lvl1pPr indent="-381000" lvl="0" marL="457200" rtl="0">
              <a:spcBef>
                <a:spcPts val="480"/>
              </a:spcBef>
              <a:spcAft>
                <a:spcPts val="0"/>
              </a:spcAft>
              <a:buSzPts val="2400"/>
              <a:buChar char="●"/>
              <a:defRPr sz="2400"/>
            </a:lvl1pPr>
            <a:lvl2pPr indent="-381000" lvl="1" marL="914400" rtl="0">
              <a:spcBef>
                <a:spcPts val="0"/>
              </a:spcBef>
              <a:spcAft>
                <a:spcPts val="0"/>
              </a:spcAft>
              <a:buSzPts val="2400"/>
              <a:buChar char="○"/>
              <a:defRPr sz="2400">
                <a:solidFill>
                  <a:schemeClr val="dk1"/>
                </a:solidFill>
              </a:defRPr>
            </a:lvl2pPr>
            <a:lvl3pPr indent="-381000" lvl="2" marL="1371600" rtl="0">
              <a:spcBef>
                <a:spcPts val="0"/>
              </a:spcBef>
              <a:spcAft>
                <a:spcPts val="0"/>
              </a:spcAft>
              <a:buSzPts val="2400"/>
              <a:buChar char="■"/>
              <a:defRPr sz="2400">
                <a:solidFill>
                  <a:schemeClr val="dk1"/>
                </a:solidFill>
              </a:defRPr>
            </a:lvl3pPr>
            <a:lvl4pPr indent="-342900" lvl="3" marL="1828800" rtl="0">
              <a:spcBef>
                <a:spcPts val="0"/>
              </a:spcBef>
              <a:spcAft>
                <a:spcPts val="0"/>
              </a:spcAft>
              <a:buSzPts val="1800"/>
              <a:buChar char="●"/>
              <a:defRPr sz="1800">
                <a:solidFill>
                  <a:schemeClr val="dk1"/>
                </a:solidFill>
              </a:defRPr>
            </a:lvl4pPr>
            <a:lvl5pPr indent="-342900" lvl="4" marL="2286000" rtl="0">
              <a:spcBef>
                <a:spcPts val="0"/>
              </a:spcBef>
              <a:spcAft>
                <a:spcPts val="0"/>
              </a:spcAft>
              <a:buSzPts val="1800"/>
              <a:buChar char="○"/>
              <a:defRPr sz="1800">
                <a:solidFill>
                  <a:schemeClr val="dk1"/>
                </a:solidFill>
              </a:defRPr>
            </a:lvl5pPr>
            <a:lvl6pPr indent="-342900" lvl="5" marL="2743200" rtl="0">
              <a:spcBef>
                <a:spcPts val="0"/>
              </a:spcBef>
              <a:spcAft>
                <a:spcPts val="0"/>
              </a:spcAft>
              <a:buSzPts val="1800"/>
              <a:buChar char="■"/>
              <a:defRPr sz="1800">
                <a:solidFill>
                  <a:schemeClr val="dk1"/>
                </a:solidFill>
              </a:defRPr>
            </a:lvl6pPr>
            <a:lvl7pPr indent="-342900" lvl="6" marL="3200400" rtl="0">
              <a:spcBef>
                <a:spcPts val="0"/>
              </a:spcBef>
              <a:spcAft>
                <a:spcPts val="0"/>
              </a:spcAft>
              <a:buSzPts val="1800"/>
              <a:buChar char="●"/>
              <a:defRPr sz="1800">
                <a:solidFill>
                  <a:schemeClr val="dk1"/>
                </a:solidFill>
              </a:defRPr>
            </a:lvl7pPr>
            <a:lvl8pPr indent="-342900" lvl="7" marL="3657600" rtl="0">
              <a:spcBef>
                <a:spcPts val="0"/>
              </a:spcBef>
              <a:spcAft>
                <a:spcPts val="0"/>
              </a:spcAft>
              <a:buSzPts val="1800"/>
              <a:buChar char="○"/>
              <a:defRPr sz="1800">
                <a:solidFill>
                  <a:schemeClr val="dk1"/>
                </a:solidFill>
              </a:defRPr>
            </a:lvl8pPr>
            <a:lvl9pPr indent="-342900" lvl="8" marL="4114800" rtl="0">
              <a:spcBef>
                <a:spcPts val="0"/>
              </a:spcBef>
              <a:spcAft>
                <a:spcPts val="0"/>
              </a:spcAft>
              <a:buSzPts val="1800"/>
              <a:buChar char="■"/>
              <a:defRPr sz="1800"/>
            </a:lvl9pPr>
          </a:lstStyle>
          <a:p/>
        </p:txBody>
      </p:sp>
      <p:cxnSp>
        <p:nvCxnSpPr>
          <p:cNvPr id="23" name="Google Shape;23;p4"/>
          <p:cNvCxnSpPr/>
          <p:nvPr/>
        </p:nvCxnSpPr>
        <p:spPr>
          <a:xfrm>
            <a:off x="457200" y="881840"/>
            <a:ext cx="8229600" cy="0"/>
          </a:xfrm>
          <a:prstGeom prst="straightConnector1">
            <a:avLst/>
          </a:prstGeom>
          <a:noFill/>
          <a:ln cap="flat" cmpd="sng" w="9525">
            <a:solidFill>
              <a:srgbClr val="CCCCCC"/>
            </a:solidFill>
            <a:prstDash val="solid"/>
            <a:round/>
            <a:headEnd len="med" w="med" type="none"/>
            <a:tailEnd len="med" w="med" type="none"/>
          </a:ln>
        </p:spPr>
      </p:cxnSp>
      <p:cxnSp>
        <p:nvCxnSpPr>
          <p:cNvPr id="24" name="Google Shape;24;p4"/>
          <p:cNvCxnSpPr/>
          <p:nvPr/>
        </p:nvCxnSpPr>
        <p:spPr>
          <a:xfrm>
            <a:off x="457200" y="4743450"/>
            <a:ext cx="8229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5"/>
          <p:cNvSpPr txBox="1"/>
          <p:nvPr>
            <p:ph type="title"/>
          </p:nvPr>
        </p:nvSpPr>
        <p:spPr>
          <a:xfrm>
            <a:off x="457200" y="205978"/>
            <a:ext cx="6705600" cy="675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solidFill>
                  <a:schemeClr val="dk2"/>
                </a:solidFill>
              </a:defRPr>
            </a:lvl2pPr>
            <a:lvl3pPr lvl="2" rtl="0">
              <a:spcBef>
                <a:spcPts val="0"/>
              </a:spcBef>
              <a:spcAft>
                <a:spcPts val="0"/>
              </a:spcAft>
              <a:buSzPts val="3600"/>
              <a:buNone/>
              <a:defRPr>
                <a:solidFill>
                  <a:schemeClr val="dk2"/>
                </a:solidFill>
              </a:defRPr>
            </a:lvl3pPr>
            <a:lvl4pPr lvl="3" rtl="0">
              <a:spcBef>
                <a:spcPts val="0"/>
              </a:spcBef>
              <a:spcAft>
                <a:spcPts val="0"/>
              </a:spcAft>
              <a:buSzPts val="3600"/>
              <a:buNone/>
              <a:defRPr>
                <a:solidFill>
                  <a:schemeClr val="dk2"/>
                </a:solidFill>
              </a:defRPr>
            </a:lvl4pPr>
            <a:lvl5pPr lvl="4" rtl="0">
              <a:spcBef>
                <a:spcPts val="0"/>
              </a:spcBef>
              <a:spcAft>
                <a:spcPts val="0"/>
              </a:spcAft>
              <a:buSzPts val="3600"/>
              <a:buNone/>
              <a:defRPr>
                <a:solidFill>
                  <a:schemeClr val="dk2"/>
                </a:solidFill>
              </a:defRPr>
            </a:lvl5pPr>
            <a:lvl6pPr lvl="5" rtl="0">
              <a:spcBef>
                <a:spcPts val="0"/>
              </a:spcBef>
              <a:spcAft>
                <a:spcPts val="0"/>
              </a:spcAft>
              <a:buSzPts val="3600"/>
              <a:buNone/>
              <a:defRPr>
                <a:solidFill>
                  <a:schemeClr val="dk2"/>
                </a:solidFill>
              </a:defRPr>
            </a:lvl6pPr>
            <a:lvl7pPr lvl="6" rtl="0">
              <a:spcBef>
                <a:spcPts val="0"/>
              </a:spcBef>
              <a:spcAft>
                <a:spcPts val="0"/>
              </a:spcAft>
              <a:buSzPts val="3600"/>
              <a:buNone/>
              <a:defRPr>
                <a:solidFill>
                  <a:schemeClr val="dk2"/>
                </a:solidFill>
              </a:defRPr>
            </a:lvl7pPr>
            <a:lvl8pPr lvl="7" rtl="0">
              <a:spcBef>
                <a:spcPts val="0"/>
              </a:spcBef>
              <a:spcAft>
                <a:spcPts val="0"/>
              </a:spcAft>
              <a:buSzPts val="3600"/>
              <a:buNone/>
              <a:defRPr>
                <a:solidFill>
                  <a:schemeClr val="dk2"/>
                </a:solidFill>
              </a:defRPr>
            </a:lvl8pPr>
            <a:lvl9pPr lvl="8" rtl="0">
              <a:spcBef>
                <a:spcPts val="0"/>
              </a:spcBef>
              <a:spcAft>
                <a:spcPts val="0"/>
              </a:spcAft>
              <a:buSzPts val="3600"/>
              <a:buNone/>
              <a:defRPr>
                <a:solidFill>
                  <a:schemeClr val="dk2"/>
                </a:solidFill>
              </a:defRPr>
            </a:lvl9pPr>
          </a:lstStyle>
          <a:p/>
        </p:txBody>
      </p:sp>
      <p:cxnSp>
        <p:nvCxnSpPr>
          <p:cNvPr id="27" name="Google Shape;27;p5"/>
          <p:cNvCxnSpPr/>
          <p:nvPr/>
        </p:nvCxnSpPr>
        <p:spPr>
          <a:xfrm>
            <a:off x="457200" y="881840"/>
            <a:ext cx="8229600" cy="0"/>
          </a:xfrm>
          <a:prstGeom prst="straightConnector1">
            <a:avLst/>
          </a:prstGeom>
          <a:noFill/>
          <a:ln cap="flat" cmpd="sng" w="9525">
            <a:solidFill>
              <a:srgbClr val="CCCCCC"/>
            </a:solidFill>
            <a:prstDash val="solid"/>
            <a:round/>
            <a:headEnd len="med" w="med" type="none"/>
            <a:tailEnd len="med" w="med" type="none"/>
          </a:ln>
        </p:spPr>
      </p:cxnSp>
      <p:cxnSp>
        <p:nvCxnSpPr>
          <p:cNvPr id="28" name="Google Shape;28;p5"/>
          <p:cNvCxnSpPr/>
          <p:nvPr/>
        </p:nvCxnSpPr>
        <p:spPr>
          <a:xfrm>
            <a:off x="457200" y="4743450"/>
            <a:ext cx="8229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p:cSld name="TITLE_ONLY_1">
    <p:spTree>
      <p:nvGrpSpPr>
        <p:cNvPr id="29" name="Shape 29"/>
        <p:cNvGrpSpPr/>
        <p:nvPr/>
      </p:nvGrpSpPr>
      <p:grpSpPr>
        <a:xfrm>
          <a:off x="0" y="0"/>
          <a:ext cx="0" cy="0"/>
          <a:chOff x="0" y="0"/>
          <a:chExt cx="0" cy="0"/>
        </a:xfrm>
      </p:grpSpPr>
      <p:sp>
        <p:nvSpPr>
          <p:cNvPr id="30" name="Google Shape;30;p6"/>
          <p:cNvSpPr txBox="1"/>
          <p:nvPr>
            <p:ph type="title"/>
          </p:nvPr>
        </p:nvSpPr>
        <p:spPr>
          <a:xfrm>
            <a:off x="1219200" y="2233804"/>
            <a:ext cx="6705600" cy="6759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solidFill>
                  <a:schemeClr val="dk2"/>
                </a:solidFill>
              </a:defRPr>
            </a:lvl2pPr>
            <a:lvl3pPr lvl="2" rtl="0" algn="ctr">
              <a:spcBef>
                <a:spcPts val="0"/>
              </a:spcBef>
              <a:spcAft>
                <a:spcPts val="0"/>
              </a:spcAft>
              <a:buSzPts val="3600"/>
              <a:buNone/>
              <a:defRPr>
                <a:solidFill>
                  <a:schemeClr val="dk2"/>
                </a:solidFill>
              </a:defRPr>
            </a:lvl3pPr>
            <a:lvl4pPr lvl="3" rtl="0" algn="ctr">
              <a:spcBef>
                <a:spcPts val="0"/>
              </a:spcBef>
              <a:spcAft>
                <a:spcPts val="0"/>
              </a:spcAft>
              <a:buSzPts val="3600"/>
              <a:buNone/>
              <a:defRPr>
                <a:solidFill>
                  <a:schemeClr val="dk2"/>
                </a:solidFill>
              </a:defRPr>
            </a:lvl4pPr>
            <a:lvl5pPr lvl="4" rtl="0" algn="ctr">
              <a:spcBef>
                <a:spcPts val="0"/>
              </a:spcBef>
              <a:spcAft>
                <a:spcPts val="0"/>
              </a:spcAft>
              <a:buSzPts val="3600"/>
              <a:buNone/>
              <a:defRPr>
                <a:solidFill>
                  <a:schemeClr val="dk2"/>
                </a:solidFill>
              </a:defRPr>
            </a:lvl5pPr>
            <a:lvl6pPr lvl="5" rtl="0" algn="ctr">
              <a:spcBef>
                <a:spcPts val="0"/>
              </a:spcBef>
              <a:spcAft>
                <a:spcPts val="0"/>
              </a:spcAft>
              <a:buSzPts val="3600"/>
              <a:buNone/>
              <a:defRPr>
                <a:solidFill>
                  <a:schemeClr val="dk2"/>
                </a:solidFill>
              </a:defRPr>
            </a:lvl6pPr>
            <a:lvl7pPr lvl="6" rtl="0" algn="ctr">
              <a:spcBef>
                <a:spcPts val="0"/>
              </a:spcBef>
              <a:spcAft>
                <a:spcPts val="0"/>
              </a:spcAft>
              <a:buSzPts val="3600"/>
              <a:buNone/>
              <a:defRPr>
                <a:solidFill>
                  <a:schemeClr val="dk2"/>
                </a:solidFill>
              </a:defRPr>
            </a:lvl7pPr>
            <a:lvl8pPr lvl="7" rtl="0" algn="ctr">
              <a:spcBef>
                <a:spcPts val="0"/>
              </a:spcBef>
              <a:spcAft>
                <a:spcPts val="0"/>
              </a:spcAft>
              <a:buSzPts val="3600"/>
              <a:buNone/>
              <a:defRPr>
                <a:solidFill>
                  <a:schemeClr val="dk2"/>
                </a:solidFill>
              </a:defRPr>
            </a:lvl8pPr>
            <a:lvl9pPr lvl="8" rtl="0" algn="ctr">
              <a:spcBef>
                <a:spcPts val="0"/>
              </a:spcBef>
              <a:spcAft>
                <a:spcPts val="0"/>
              </a:spcAft>
              <a:buSzPts val="3600"/>
              <a:buNone/>
              <a:defRPr>
                <a:solidFill>
                  <a:schemeClr val="dk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6705600" cy="6759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3B7EA1"/>
              </a:buClr>
              <a:buSzPts val="3600"/>
              <a:buFont typeface="Arial"/>
              <a:buNone/>
              <a:defRPr b="1" i="0" sz="3600" u="none" cap="none" strike="noStrike">
                <a:solidFill>
                  <a:srgbClr val="3B7EA1"/>
                </a:solidFill>
                <a:latin typeface="Arial"/>
                <a:ea typeface="Arial"/>
                <a:cs typeface="Arial"/>
                <a:sym typeface="Arial"/>
              </a:defRPr>
            </a:lvl1pPr>
            <a:lvl2pPr lvl="1"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2pPr>
            <a:lvl3pPr lvl="2"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3pPr>
            <a:lvl4pPr lvl="3"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4pPr>
            <a:lvl5pPr lvl="4"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5pPr>
            <a:lvl6pPr lvl="5"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6pPr>
            <a:lvl7pPr lvl="6"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7pPr>
            <a:lvl8pPr lvl="7"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8pPr>
            <a:lvl9pPr lvl="8"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lvl1pPr indent="-381000" lvl="0" marL="457200" rtl="0" algn="l">
              <a:spcBef>
                <a:spcPts val="480"/>
              </a:spcBef>
              <a:spcAft>
                <a:spcPts val="0"/>
              </a:spcAft>
              <a:buClr>
                <a:srgbClr val="C4820E"/>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rgbClr val="C4820E"/>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rgbClr val="C4820E"/>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inferentialthinking.com/chapters/06/2/Selecting_Row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 name="Shape 34"/>
        <p:cNvGrpSpPr/>
        <p:nvPr/>
      </p:nvGrpSpPr>
      <p:grpSpPr>
        <a:xfrm>
          <a:off x="0" y="0"/>
          <a:ext cx="0" cy="0"/>
          <a:chOff x="0" y="0"/>
          <a:chExt cx="0" cy="0"/>
        </a:xfrm>
      </p:grpSpPr>
      <p:sp>
        <p:nvSpPr>
          <p:cNvPr id="35" name="Google Shape;35;p7"/>
          <p:cNvSpPr txBox="1"/>
          <p:nvPr>
            <p:ph type="ctrTitle"/>
          </p:nvPr>
        </p:nvSpPr>
        <p:spPr>
          <a:xfrm>
            <a:off x="2971800" y="1657350"/>
            <a:ext cx="5586300" cy="87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t>Topical Review 1</a:t>
            </a:r>
            <a:endParaRPr/>
          </a:p>
        </p:txBody>
      </p:sp>
      <p:sp>
        <p:nvSpPr>
          <p:cNvPr id="36" name="Google Shape;36;p7"/>
          <p:cNvSpPr txBox="1"/>
          <p:nvPr>
            <p:ph idx="1" type="subTitle"/>
          </p:nvPr>
        </p:nvSpPr>
        <p:spPr>
          <a:xfrm>
            <a:off x="2971800" y="2571750"/>
            <a:ext cx="5586300" cy="51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Tables, Histograms, Functions, Iteration, Sampling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Consolas"/>
                <a:ea typeface="Consolas"/>
                <a:cs typeface="Consolas"/>
                <a:sym typeface="Consolas"/>
              </a:rPr>
              <a:t>table.</a:t>
            </a:r>
            <a:r>
              <a:rPr lang="en" sz="1800">
                <a:solidFill>
                  <a:srgbClr val="6AA84F"/>
                </a:solidFill>
                <a:latin typeface="Consolas"/>
                <a:ea typeface="Consolas"/>
                <a:cs typeface="Consolas"/>
                <a:sym typeface="Consolas"/>
              </a:rPr>
              <a:t>group</a:t>
            </a:r>
            <a:r>
              <a:rPr lang="en" sz="1800">
                <a:solidFill>
                  <a:srgbClr val="000000"/>
                </a:solidFill>
                <a:latin typeface="Consolas"/>
                <a:ea typeface="Consolas"/>
                <a:cs typeface="Consolas"/>
                <a:sym typeface="Consolas"/>
              </a:rPr>
              <a:t>([“column_1”, “column_2”], function)</a:t>
            </a:r>
            <a:endParaRPr sz="1800">
              <a:solidFill>
                <a:srgbClr val="000000"/>
              </a:solidFill>
            </a:endParaRPr>
          </a:p>
          <a:p>
            <a:pPr indent="-342900" lvl="0" marL="457200" marR="0" rtl="0" algn="l">
              <a:lnSpc>
                <a:spcPct val="115000"/>
              </a:lnSpc>
              <a:spcBef>
                <a:spcPts val="1000"/>
              </a:spcBef>
              <a:spcAft>
                <a:spcPts val="0"/>
              </a:spcAft>
              <a:buClr>
                <a:srgbClr val="C4820E"/>
              </a:buClr>
              <a:buSzPts val="1800"/>
              <a:buFont typeface="Lato"/>
              <a:buChar char="●"/>
            </a:pPr>
            <a:r>
              <a:rPr lang="en" sz="1800" u="none" cap="none" strike="noStrike">
                <a:solidFill>
                  <a:srgbClr val="000000"/>
                </a:solidFill>
              </a:rPr>
              <a:t>Group table by </a:t>
            </a:r>
            <a:r>
              <a:rPr lang="en" sz="1800">
                <a:solidFill>
                  <a:srgbClr val="000000"/>
                </a:solidFill>
              </a:rPr>
              <a:t>combination of categories from &gt;1 column</a:t>
            </a:r>
            <a:endParaRPr sz="1800"/>
          </a:p>
          <a:p>
            <a:pPr indent="-342900" lvl="1" marL="914400" marR="0" rtl="0" algn="l">
              <a:lnSpc>
                <a:spcPct val="115000"/>
              </a:lnSpc>
              <a:spcBef>
                <a:spcPts val="1000"/>
              </a:spcBef>
              <a:spcAft>
                <a:spcPts val="0"/>
              </a:spcAft>
              <a:buClr>
                <a:srgbClr val="C4820E"/>
              </a:buClr>
              <a:buSzPts val="1800"/>
              <a:buFont typeface="Lato"/>
              <a:buChar char="○"/>
            </a:pPr>
            <a:r>
              <a:rPr b="1" i="0" lang="en" sz="1800" u="none" cap="none" strike="noStrike">
                <a:solidFill>
                  <a:srgbClr val="6AA84F"/>
                </a:solidFill>
              </a:rPr>
              <a:t>First Argument:</a:t>
            </a:r>
            <a:r>
              <a:rPr b="1" i="0" lang="en" sz="1800" u="none" cap="none" strike="noStrike">
                <a:solidFill>
                  <a:schemeClr val="accent4"/>
                </a:solidFill>
              </a:rPr>
              <a:t> </a:t>
            </a:r>
            <a:r>
              <a:rPr i="0" lang="en" sz="1800" u="none" cap="none" strike="noStrike">
                <a:solidFill>
                  <a:srgbClr val="000000"/>
                </a:solidFill>
              </a:rPr>
              <a:t>array of column names</a:t>
            </a:r>
            <a:endParaRPr sz="1800"/>
          </a:p>
          <a:p>
            <a:pPr indent="-342900" lvl="1" marL="914400" marR="0" rtl="0" algn="l">
              <a:lnSpc>
                <a:spcPct val="115000"/>
              </a:lnSpc>
              <a:spcBef>
                <a:spcPts val="1000"/>
              </a:spcBef>
              <a:spcAft>
                <a:spcPts val="0"/>
              </a:spcAft>
              <a:buClr>
                <a:srgbClr val="C4820E"/>
              </a:buClr>
              <a:buSzPts val="1800"/>
              <a:buFont typeface="Roboto"/>
              <a:buChar char="○"/>
            </a:pPr>
            <a:r>
              <a:rPr b="1" i="0" lang="en" sz="1800" u="none" cap="none" strike="noStrike">
                <a:solidFill>
                  <a:srgbClr val="6AA84F"/>
                </a:solidFill>
              </a:rPr>
              <a:t>Second Argument:</a:t>
            </a:r>
            <a:r>
              <a:rPr i="0" lang="en" sz="1800" u="none" cap="none" strike="noStrike">
                <a:solidFill>
                  <a:srgbClr val="000000"/>
                </a:solidFill>
              </a:rPr>
              <a:t> same as group</a:t>
            </a:r>
            <a:r>
              <a:rPr lang="en" sz="1800">
                <a:solidFill>
                  <a:srgbClr val="000000"/>
                </a:solidFill>
              </a:rPr>
              <a:t>ing using one column</a:t>
            </a:r>
            <a:endParaRPr sz="1800">
              <a:solidFill>
                <a:srgbClr val="000000"/>
              </a:solidFill>
            </a:endParaRPr>
          </a:p>
          <a:p>
            <a:pPr indent="-342900" lvl="0" marL="457200" marR="0" rtl="0" algn="l">
              <a:lnSpc>
                <a:spcPct val="115000"/>
              </a:lnSpc>
              <a:spcBef>
                <a:spcPts val="1000"/>
              </a:spcBef>
              <a:spcAft>
                <a:spcPts val="0"/>
              </a:spcAft>
              <a:buClr>
                <a:srgbClr val="C4820E"/>
              </a:buClr>
              <a:buSzPts val="1800"/>
              <a:buFont typeface="Roboto"/>
              <a:buChar char="●"/>
            </a:pPr>
            <a:r>
              <a:rPr lang="en" sz="1800">
                <a:solidFill>
                  <a:srgbClr val="6AA84F"/>
                </a:solidFill>
              </a:rPr>
              <a:t>Seems similar to a function we’ve seen earlier…</a:t>
            </a:r>
            <a:endParaRPr sz="1800">
              <a:solidFill>
                <a:srgbClr val="000000"/>
              </a:solidFill>
            </a:endParaRPr>
          </a:p>
        </p:txBody>
      </p:sp>
      <p:sp>
        <p:nvSpPr>
          <p:cNvPr id="92" name="Google Shape;92;p16"/>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Group by multiple columns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Consolas"/>
                <a:ea typeface="Consolas"/>
                <a:cs typeface="Consolas"/>
                <a:sym typeface="Consolas"/>
              </a:rPr>
              <a:t>tbl_1.</a:t>
            </a:r>
            <a:r>
              <a:rPr lang="en" sz="1800">
                <a:solidFill>
                  <a:srgbClr val="6AA84F"/>
                </a:solidFill>
                <a:latin typeface="Consolas"/>
                <a:ea typeface="Consolas"/>
                <a:cs typeface="Consolas"/>
                <a:sym typeface="Consolas"/>
              </a:rPr>
              <a:t>join</a:t>
            </a:r>
            <a:r>
              <a:rPr lang="en" sz="1800">
                <a:solidFill>
                  <a:srgbClr val="000000"/>
                </a:solidFill>
                <a:latin typeface="Consolas"/>
                <a:ea typeface="Consolas"/>
                <a:cs typeface="Consolas"/>
                <a:sym typeface="Consolas"/>
              </a:rPr>
              <a:t>(“tbl_1_column”, tbl_2, “tbl_2_column”)</a:t>
            </a:r>
            <a:endParaRPr sz="1800">
              <a:solidFill>
                <a:srgbClr val="000000"/>
              </a:solidFill>
            </a:endParaRPr>
          </a:p>
          <a:p>
            <a:pPr indent="0" lvl="0" marL="0" marR="0" rtl="0" algn="l">
              <a:lnSpc>
                <a:spcPct val="115000"/>
              </a:lnSpc>
              <a:spcBef>
                <a:spcPts val="0"/>
              </a:spcBef>
              <a:spcAft>
                <a:spcPts val="0"/>
              </a:spcAft>
              <a:buNone/>
            </a:pPr>
            <a:r>
              <a:t/>
            </a:r>
            <a:endParaRPr sz="1800">
              <a:solidFill>
                <a:srgbClr val="000000"/>
              </a:solidFill>
            </a:endParaRPr>
          </a:p>
          <a:p>
            <a:pPr indent="-342900" lvl="0" marL="457200" marR="0" rtl="0" algn="l">
              <a:lnSpc>
                <a:spcPct val="115000"/>
              </a:lnSpc>
              <a:spcBef>
                <a:spcPts val="0"/>
              </a:spcBef>
              <a:spcAft>
                <a:spcPts val="0"/>
              </a:spcAft>
              <a:buClr>
                <a:srgbClr val="C4820E"/>
              </a:buClr>
              <a:buSzPts val="1800"/>
              <a:buFont typeface="Lato"/>
              <a:buChar char="●"/>
            </a:pPr>
            <a:r>
              <a:rPr i="1" lang="en" sz="1800" u="none" cap="none" strike="noStrike">
                <a:solidFill>
                  <a:srgbClr val="000000"/>
                </a:solidFill>
              </a:rPr>
              <a:t>Combine 2 tables</a:t>
            </a:r>
            <a:endParaRPr sz="1800">
              <a:solidFill>
                <a:srgbClr val="000000"/>
              </a:solidFill>
            </a:endParaRPr>
          </a:p>
          <a:p>
            <a:pPr indent="-342900" lvl="0" marL="457200" marR="0" rtl="0" algn="l">
              <a:lnSpc>
                <a:spcPct val="115000"/>
              </a:lnSpc>
              <a:spcBef>
                <a:spcPts val="1600"/>
              </a:spcBef>
              <a:spcAft>
                <a:spcPts val="0"/>
              </a:spcAft>
              <a:buClr>
                <a:srgbClr val="C4820E"/>
              </a:buClr>
              <a:buSzPts val="1800"/>
              <a:buFont typeface="Lato"/>
              <a:buChar char="●"/>
            </a:pPr>
            <a:r>
              <a:rPr i="0" lang="en" sz="1800" u="none" cap="none" strike="noStrike">
                <a:solidFill>
                  <a:srgbClr val="000000"/>
                </a:solidFill>
              </a:rPr>
              <a:t>Arguments: (Join takes 3 arguments)</a:t>
            </a:r>
            <a:endParaRPr sz="1800"/>
          </a:p>
          <a:p>
            <a:pPr indent="-342900" lvl="1" marL="914400" marR="0" rtl="0" algn="l">
              <a:lnSpc>
                <a:spcPct val="115000"/>
              </a:lnSpc>
              <a:spcBef>
                <a:spcPts val="1600"/>
              </a:spcBef>
              <a:spcAft>
                <a:spcPts val="0"/>
              </a:spcAft>
              <a:buClr>
                <a:srgbClr val="C4820E"/>
              </a:buClr>
              <a:buSzPts val="1800"/>
              <a:buFont typeface="Roboto"/>
              <a:buChar char="○"/>
            </a:pPr>
            <a:r>
              <a:rPr b="1" i="0" lang="en" sz="1800" u="none" cap="none" strike="noStrike">
                <a:solidFill>
                  <a:srgbClr val="000000"/>
                </a:solidFill>
              </a:rPr>
              <a:t>1st argument</a:t>
            </a:r>
            <a:r>
              <a:rPr i="0" lang="en" sz="1800" u="none" cap="none" strike="noStrike">
                <a:solidFill>
                  <a:srgbClr val="000000"/>
                </a:solidFill>
              </a:rPr>
              <a:t>: column to join on from the first table</a:t>
            </a:r>
            <a:endParaRPr sz="1800"/>
          </a:p>
          <a:p>
            <a:pPr indent="-342900" lvl="1" marL="914400" marR="0" rtl="0" algn="l">
              <a:lnSpc>
                <a:spcPct val="115000"/>
              </a:lnSpc>
              <a:spcBef>
                <a:spcPts val="1600"/>
              </a:spcBef>
              <a:spcAft>
                <a:spcPts val="0"/>
              </a:spcAft>
              <a:buClr>
                <a:srgbClr val="C4820E"/>
              </a:buClr>
              <a:buSzPts val="1800"/>
              <a:buFont typeface="Roboto"/>
              <a:buChar char="○"/>
            </a:pPr>
            <a:r>
              <a:rPr b="1" i="0" lang="en" sz="1800" u="none" cap="none" strike="noStrike">
                <a:solidFill>
                  <a:srgbClr val="000000"/>
                </a:solidFill>
              </a:rPr>
              <a:t>2nd argument</a:t>
            </a:r>
            <a:r>
              <a:rPr i="0" lang="en" sz="1800" u="none" cap="none" strike="noStrike">
                <a:solidFill>
                  <a:srgbClr val="000000"/>
                </a:solidFill>
              </a:rPr>
              <a:t>: second table to join with</a:t>
            </a:r>
            <a:endParaRPr sz="1800"/>
          </a:p>
          <a:p>
            <a:pPr indent="-342900" lvl="1" marL="914400" marR="0" rtl="0" algn="l">
              <a:lnSpc>
                <a:spcPct val="115000"/>
              </a:lnSpc>
              <a:spcBef>
                <a:spcPts val="1600"/>
              </a:spcBef>
              <a:spcAft>
                <a:spcPts val="0"/>
              </a:spcAft>
              <a:buClr>
                <a:srgbClr val="C4820E"/>
              </a:buClr>
              <a:buSzPts val="1800"/>
              <a:buFont typeface="Roboto"/>
              <a:buChar char="○"/>
            </a:pPr>
            <a:r>
              <a:rPr b="1" i="0" lang="en" sz="1800" u="none" cap="none" strike="noStrike">
                <a:solidFill>
                  <a:srgbClr val="000000"/>
                </a:solidFill>
              </a:rPr>
              <a:t>3rd argument (optional)</a:t>
            </a:r>
            <a:r>
              <a:rPr i="0" lang="en" sz="1800" u="none" cap="none" strike="noStrike">
                <a:solidFill>
                  <a:srgbClr val="000000"/>
                </a:solidFill>
              </a:rPr>
              <a:t>: column to join on from the second table</a:t>
            </a:r>
            <a:endParaRPr sz="1800"/>
          </a:p>
          <a:p>
            <a:pPr indent="0" lvl="0" marL="0" marR="0" rtl="0" algn="l">
              <a:lnSpc>
                <a:spcPct val="115000"/>
              </a:lnSpc>
              <a:spcBef>
                <a:spcPts val="1600"/>
              </a:spcBef>
              <a:spcAft>
                <a:spcPts val="0"/>
              </a:spcAft>
              <a:buClr>
                <a:schemeClr val="dk2"/>
              </a:buClr>
              <a:buSzPts val="2400"/>
              <a:buFont typeface="Roboto"/>
              <a:buNone/>
            </a:pPr>
            <a:r>
              <a:t/>
            </a:r>
            <a:endParaRPr i="0" sz="1800" u="none" cap="none" strike="noStrike">
              <a:solidFill>
                <a:srgbClr val="000000"/>
              </a:solidFill>
            </a:endParaRPr>
          </a:p>
          <a:p>
            <a:pPr indent="0" lvl="0" marL="0" marR="0" rtl="0" algn="l">
              <a:lnSpc>
                <a:spcPct val="115000"/>
              </a:lnSpc>
              <a:spcBef>
                <a:spcPts val="1600"/>
              </a:spcBef>
              <a:spcAft>
                <a:spcPts val="0"/>
              </a:spcAft>
              <a:buClr>
                <a:schemeClr val="dk2"/>
              </a:buClr>
              <a:buSzPts val="2400"/>
              <a:buFont typeface="Roboto"/>
              <a:buNone/>
            </a:pPr>
            <a:r>
              <a:t/>
            </a:r>
            <a:endParaRPr i="0" sz="1800" u="none" cap="none" strike="noStrike">
              <a:solidFill>
                <a:srgbClr val="000000"/>
              </a:solidFill>
            </a:endParaRPr>
          </a:p>
        </p:txBody>
      </p:sp>
      <p:sp>
        <p:nvSpPr>
          <p:cNvPr id="98" name="Google Shape;98;p17"/>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Join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10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10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1000"/>
                                        <p:tgtEl>
                                          <p:spTgt spid="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1000"/>
                                        <p:tgtEl>
                                          <p:spTgt spid="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animEffect filter="fade" transition="in">
                                      <p:cBhvr>
                                        <p:cTn dur="1000"/>
                                        <p:tgtEl>
                                          <p:spTgt spid="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6" st="6"/>
                                            </p:txEl>
                                          </p:spTgt>
                                        </p:tgtEl>
                                        <p:attrNameLst>
                                          <p:attrName>style.visibility</p:attrName>
                                        </p:attrNameLst>
                                      </p:cBhvr>
                                      <p:to>
                                        <p:strVal val="visible"/>
                                      </p:to>
                                    </p:set>
                                    <p:animEffect filter="fade" transition="in">
                                      <p:cBhvr>
                                        <p:cTn dur="1000"/>
                                        <p:tgtEl>
                                          <p:spTgt spid="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7" st="7"/>
                                            </p:txEl>
                                          </p:spTgt>
                                        </p:tgtEl>
                                        <p:attrNameLst>
                                          <p:attrName>style.visibility</p:attrName>
                                        </p:attrNameLst>
                                      </p:cBhvr>
                                      <p:to>
                                        <p:strVal val="visible"/>
                                      </p:to>
                                    </p:set>
                                    <p:animEffect filter="fade" transition="in">
                                      <p:cBhvr>
                                        <p:cTn dur="1000"/>
                                        <p:tgtEl>
                                          <p:spTgt spid="9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8" st="8"/>
                                            </p:txEl>
                                          </p:spTgt>
                                        </p:tgtEl>
                                        <p:attrNameLst>
                                          <p:attrName>style.visibility</p:attrName>
                                        </p:attrNameLst>
                                      </p:cBhvr>
                                      <p:to>
                                        <p:strVal val="visible"/>
                                      </p:to>
                                    </p:set>
                                    <p:animEffect filter="fade" transition="in">
                                      <p:cBhvr>
                                        <p:cTn dur="1000"/>
                                        <p:tgtEl>
                                          <p:spTgt spid="9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lang="en"/>
              <a:t>Join Example</a:t>
            </a:r>
            <a:endParaRPr b="0" sz="3000">
              <a:solidFill>
                <a:schemeClr val="dk1"/>
              </a:solidFill>
              <a:latin typeface="Roboto"/>
              <a:ea typeface="Roboto"/>
              <a:cs typeface="Roboto"/>
              <a:sym typeface="Roboto"/>
            </a:endParaRPr>
          </a:p>
        </p:txBody>
      </p:sp>
      <p:graphicFrame>
        <p:nvGraphicFramePr>
          <p:cNvPr id="104" name="Google Shape;104;p18"/>
          <p:cNvGraphicFramePr/>
          <p:nvPr/>
        </p:nvGraphicFramePr>
        <p:xfrm>
          <a:off x="5793475" y="1482375"/>
          <a:ext cx="3000000" cy="3000000"/>
        </p:xfrm>
        <a:graphic>
          <a:graphicData uri="http://schemas.openxmlformats.org/drawingml/2006/table">
            <a:tbl>
              <a:tblPr>
                <a:noFill/>
                <a:tableStyleId>{82380917-B6F3-4667-9BF0-D2FC2EF2FC94}</a:tableStyleId>
              </a:tblPr>
              <a:tblGrid>
                <a:gridCol w="906125"/>
                <a:gridCol w="906125"/>
                <a:gridCol w="906125"/>
              </a:tblGrid>
              <a:tr h="47607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Student ID</a:t>
                      </a:r>
                      <a:endParaRPr sz="1400" u="none" cap="none" strike="noStrike"/>
                    </a:p>
                  </a:txBody>
                  <a:tcPr marT="91425" marB="91425" marR="91425" marL="91425">
                    <a:solidFill>
                      <a:srgbClr val="EAD1D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Class</a:t>
                      </a:r>
                      <a:endParaRPr sz="1400" u="none" cap="none" strike="noStrike"/>
                    </a:p>
                  </a:txBody>
                  <a:tcPr marT="91425" marB="91425" marR="91425" marL="91425">
                    <a:solidFill>
                      <a:srgbClr val="EAD1D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GPA</a:t>
                      </a:r>
                      <a:endParaRPr sz="1400" u="none" cap="none" strike="noStrike"/>
                    </a:p>
                  </a:txBody>
                  <a:tcPr marT="91425" marB="91425" marR="91425" marL="91425">
                    <a:solidFill>
                      <a:srgbClr val="EAD1DC"/>
                    </a:solidFill>
                  </a:tcPr>
                </a:tc>
              </a:tr>
              <a:tr h="3103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1234</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CS 61A</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3.3</a:t>
                      </a:r>
                      <a:endParaRPr sz="1400" u="none" cap="none" strike="noStrike"/>
                    </a:p>
                  </a:txBody>
                  <a:tcPr marT="91425" marB="91425" marR="91425" marL="91425">
                    <a:solidFill>
                      <a:srgbClr val="C9DAF8"/>
                    </a:solidFill>
                  </a:tcPr>
                </a:tc>
              </a:tr>
              <a:tr h="3103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5678</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CS 61A</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3.0</a:t>
                      </a:r>
                      <a:endParaRPr sz="1400" u="none" cap="none" strike="noStrike"/>
                    </a:p>
                  </a:txBody>
                  <a:tcPr marT="91425" marB="91425" marR="91425" marL="91425">
                    <a:solidFill>
                      <a:srgbClr val="C9DAF8"/>
                    </a:solidFill>
                  </a:tcPr>
                </a:tc>
              </a:tr>
              <a:tr h="3103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5678</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DATA 8</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4.0</a:t>
                      </a:r>
                      <a:endParaRPr sz="1400" u="none" cap="none" strike="noStrike"/>
                    </a:p>
                  </a:txBody>
                  <a:tcPr marT="91425" marB="91425" marR="91425" marL="91425">
                    <a:solidFill>
                      <a:srgbClr val="C9DAF8"/>
                    </a:solidFill>
                  </a:tcPr>
                </a:tc>
              </a:tr>
            </a:tbl>
          </a:graphicData>
        </a:graphic>
      </p:graphicFrame>
      <p:graphicFrame>
        <p:nvGraphicFramePr>
          <p:cNvPr id="105" name="Google Shape;105;p18"/>
          <p:cNvGraphicFramePr/>
          <p:nvPr/>
        </p:nvGraphicFramePr>
        <p:xfrm>
          <a:off x="1476075" y="1584100"/>
          <a:ext cx="3000000" cy="3000000"/>
        </p:xfrm>
        <a:graphic>
          <a:graphicData uri="http://schemas.openxmlformats.org/drawingml/2006/table">
            <a:tbl>
              <a:tblPr>
                <a:noFill/>
                <a:tableStyleId>{82380917-B6F3-4667-9BF0-D2FC2EF2FC94}</a:tableStyleId>
              </a:tblPr>
              <a:tblGrid>
                <a:gridCol w="1699725"/>
                <a:gridCol w="1699725"/>
              </a:tblGrid>
              <a:tr h="27037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Course</a:t>
                      </a:r>
                      <a:endParaRPr sz="1400" u="none" cap="none" strike="noStrike"/>
                    </a:p>
                  </a:txBody>
                  <a:tcPr marT="91425" marB="91425" marR="91425" marL="91425">
                    <a:solidFill>
                      <a:srgbClr val="EAD1D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Professor</a:t>
                      </a:r>
                      <a:endParaRPr sz="1400" u="none" cap="none" strike="noStrike"/>
                    </a:p>
                  </a:txBody>
                  <a:tcPr marT="91425" marB="91425" marR="91425" marL="91425">
                    <a:solidFill>
                      <a:srgbClr val="EAD1DC"/>
                    </a:solidFill>
                  </a:tcPr>
                </a:tc>
              </a:tr>
              <a:tr h="2703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CS 61A</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Hilfinger</a:t>
                      </a:r>
                      <a:endParaRPr sz="1400" u="none" cap="none" strike="noStrike"/>
                    </a:p>
                  </a:txBody>
                  <a:tcPr marT="91425" marB="91425" marR="91425" marL="91425">
                    <a:solidFill>
                      <a:srgbClr val="C9DAF8"/>
                    </a:solidFill>
                  </a:tcPr>
                </a:tc>
              </a:tr>
              <a:tr h="2703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DATA 8</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DeNero</a:t>
                      </a:r>
                      <a:endParaRPr sz="1400" u="none" cap="none" strike="noStrike"/>
                    </a:p>
                  </a:txBody>
                  <a:tcPr marT="91425" marB="91425" marR="91425" marL="91425">
                    <a:solidFill>
                      <a:srgbClr val="C9DAF8"/>
                    </a:solidFill>
                  </a:tcPr>
                </a:tc>
              </a:tr>
            </a:tbl>
          </a:graphicData>
        </a:graphic>
      </p:graphicFrame>
      <p:sp>
        <p:nvSpPr>
          <p:cNvPr id="106" name="Google Shape;106;p18"/>
          <p:cNvSpPr txBox="1"/>
          <p:nvPr/>
        </p:nvSpPr>
        <p:spPr>
          <a:xfrm>
            <a:off x="6678813" y="1029825"/>
            <a:ext cx="947700" cy="36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Roboto"/>
              <a:buNone/>
            </a:pPr>
            <a:r>
              <a:rPr b="0" i="0" lang="en" sz="1800" u="none" cap="none" strike="noStrike">
                <a:solidFill>
                  <a:srgbClr val="000000"/>
                </a:solidFill>
                <a:latin typeface="Roboto"/>
                <a:ea typeface="Roboto"/>
                <a:cs typeface="Roboto"/>
                <a:sym typeface="Roboto"/>
              </a:rPr>
              <a:t>sp16</a:t>
            </a:r>
            <a:endParaRPr b="0" i="0" sz="1400" u="none" cap="none" strike="noStrike">
              <a:solidFill>
                <a:srgbClr val="000000"/>
              </a:solidFill>
              <a:latin typeface="Arial"/>
              <a:ea typeface="Arial"/>
              <a:cs typeface="Arial"/>
              <a:sym typeface="Arial"/>
            </a:endParaRPr>
          </a:p>
        </p:txBody>
      </p:sp>
      <p:sp>
        <p:nvSpPr>
          <p:cNvPr id="107" name="Google Shape;107;p18"/>
          <p:cNvSpPr txBox="1"/>
          <p:nvPr/>
        </p:nvSpPr>
        <p:spPr>
          <a:xfrm>
            <a:off x="2701950" y="1066950"/>
            <a:ext cx="947700" cy="36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Roboto"/>
              <a:buNone/>
            </a:pPr>
            <a:r>
              <a:rPr b="0" i="0" lang="en" sz="1800" u="none" cap="none" strike="noStrike">
                <a:solidFill>
                  <a:srgbClr val="000000"/>
                </a:solidFill>
                <a:latin typeface="Roboto"/>
                <a:ea typeface="Roboto"/>
                <a:cs typeface="Roboto"/>
                <a:sym typeface="Roboto"/>
              </a:rPr>
              <a:t>prof</a:t>
            </a:r>
            <a:endParaRPr b="0" i="0" sz="1400" u="none" cap="none" strike="noStrike">
              <a:solidFill>
                <a:srgbClr val="000000"/>
              </a:solidFill>
              <a:latin typeface="Arial"/>
              <a:ea typeface="Arial"/>
              <a:cs typeface="Arial"/>
              <a:sym typeface="Arial"/>
            </a:endParaRPr>
          </a:p>
        </p:txBody>
      </p:sp>
      <p:sp>
        <p:nvSpPr>
          <p:cNvPr id="108" name="Google Shape;108;p18"/>
          <p:cNvSpPr txBox="1"/>
          <p:nvPr>
            <p:ph idx="1" type="body"/>
          </p:nvPr>
        </p:nvSpPr>
        <p:spPr>
          <a:xfrm>
            <a:off x="457200" y="3370900"/>
            <a:ext cx="54372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Roboto"/>
              <a:buNone/>
            </a:pPr>
            <a:r>
              <a:rPr i="0" lang="en" sz="1800" u="none" cap="none" strike="noStrike">
                <a:solidFill>
                  <a:srgbClr val="000000"/>
                </a:solidFill>
                <a:latin typeface="Courier New"/>
                <a:ea typeface="Courier New"/>
                <a:cs typeface="Courier New"/>
                <a:sym typeface="Courier New"/>
              </a:rPr>
              <a:t>sp16.join(‘Class’, prof, ‘Course’)</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lang="en"/>
              <a:t>Order Matters!</a:t>
            </a:r>
            <a:endParaRPr b="0" sz="3000">
              <a:solidFill>
                <a:schemeClr val="dk1"/>
              </a:solidFill>
              <a:latin typeface="Roboto"/>
              <a:ea typeface="Roboto"/>
              <a:cs typeface="Roboto"/>
              <a:sym typeface="Roboto"/>
            </a:endParaRPr>
          </a:p>
        </p:txBody>
      </p:sp>
      <p:pic>
        <p:nvPicPr>
          <p:cNvPr id="114" name="Google Shape;114;p19"/>
          <p:cNvPicPr preferRelativeResize="0"/>
          <p:nvPr/>
        </p:nvPicPr>
        <p:blipFill rotWithShape="1">
          <a:blip r:embed="rId3">
            <a:alphaModFix/>
          </a:blip>
          <a:srcRect b="0" l="0" r="0" t="0"/>
          <a:stretch/>
        </p:blipFill>
        <p:spPr>
          <a:xfrm>
            <a:off x="2489013" y="1188775"/>
            <a:ext cx="4165971" cy="2984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462750" y="289950"/>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lang="en"/>
              <a:t>Pivot</a:t>
            </a:r>
            <a:endParaRPr b="0" sz="3000">
              <a:solidFill>
                <a:schemeClr val="dk1"/>
              </a:solidFill>
              <a:latin typeface="Roboto"/>
              <a:ea typeface="Roboto"/>
              <a:cs typeface="Roboto"/>
              <a:sym typeface="Roboto"/>
            </a:endParaRPr>
          </a:p>
        </p:txBody>
      </p:sp>
      <p:sp>
        <p:nvSpPr>
          <p:cNvPr id="120" name="Google Shape;120;p20"/>
          <p:cNvSpPr txBox="1"/>
          <p:nvPr>
            <p:ph idx="1" type="body"/>
          </p:nvPr>
        </p:nvSpPr>
        <p:spPr>
          <a:xfrm>
            <a:off x="462750" y="963425"/>
            <a:ext cx="8520600" cy="3235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rgbClr val="C4820E"/>
              </a:buClr>
              <a:buSzPts val="1600"/>
              <a:buFont typeface="Lato"/>
              <a:buChar char="●"/>
            </a:pPr>
            <a:r>
              <a:rPr i="1" lang="en" sz="1600">
                <a:solidFill>
                  <a:srgbClr val="000000"/>
                </a:solidFill>
              </a:rPr>
              <a:t>Aggregate by combinations of the unique values in two columns</a:t>
            </a:r>
            <a:endParaRPr sz="1600"/>
          </a:p>
          <a:p>
            <a:pPr indent="-330200" lvl="0" marL="457200" marR="0" rtl="0" algn="l">
              <a:lnSpc>
                <a:spcPct val="115000"/>
              </a:lnSpc>
              <a:spcBef>
                <a:spcPts val="1600"/>
              </a:spcBef>
              <a:spcAft>
                <a:spcPts val="0"/>
              </a:spcAft>
              <a:buClr>
                <a:srgbClr val="C4820E"/>
              </a:buClr>
              <a:buSzPts val="1600"/>
              <a:buFont typeface="Lato"/>
              <a:buChar char="●"/>
            </a:pPr>
            <a:r>
              <a:rPr i="0" lang="en" sz="1600" u="none" cap="none" strike="noStrike">
                <a:solidFill>
                  <a:srgbClr val="000000"/>
                </a:solidFill>
              </a:rPr>
              <a:t>Arguments: (Pivot takes either 2 or 4 arguments)</a:t>
            </a:r>
            <a:endParaRPr sz="1600"/>
          </a:p>
          <a:p>
            <a:pPr indent="-330200" lvl="1" marL="914400" marR="0" rtl="0" algn="l">
              <a:lnSpc>
                <a:spcPct val="115000"/>
              </a:lnSpc>
              <a:spcBef>
                <a:spcPts val="1600"/>
              </a:spcBef>
              <a:spcAft>
                <a:spcPts val="0"/>
              </a:spcAft>
              <a:buClr>
                <a:srgbClr val="C4820E"/>
              </a:buClr>
              <a:buSzPts val="1600"/>
              <a:buFont typeface="Roboto"/>
              <a:buChar char="○"/>
            </a:pPr>
            <a:r>
              <a:rPr b="1" i="0" lang="en" sz="1600" u="none" cap="none" strike="noStrike">
                <a:solidFill>
                  <a:srgbClr val="000000"/>
                </a:solidFill>
              </a:rPr>
              <a:t>1st argument</a:t>
            </a:r>
            <a:r>
              <a:rPr i="0" lang="en" sz="1600" u="none" cap="none" strike="noStrike">
                <a:solidFill>
                  <a:srgbClr val="000000"/>
                </a:solidFill>
              </a:rPr>
              <a:t>: category unique on the columns</a:t>
            </a:r>
            <a:endParaRPr sz="1600"/>
          </a:p>
          <a:p>
            <a:pPr indent="-330200" lvl="1" marL="914400" marR="0" rtl="0" algn="l">
              <a:lnSpc>
                <a:spcPct val="115000"/>
              </a:lnSpc>
              <a:spcBef>
                <a:spcPts val="1600"/>
              </a:spcBef>
              <a:spcAft>
                <a:spcPts val="0"/>
              </a:spcAft>
              <a:buClr>
                <a:srgbClr val="C4820E"/>
              </a:buClr>
              <a:buSzPts val="1600"/>
              <a:buFont typeface="Roboto"/>
              <a:buChar char="○"/>
            </a:pPr>
            <a:r>
              <a:rPr b="1" i="0" lang="en" sz="1600" u="none" cap="none" strike="noStrike">
                <a:solidFill>
                  <a:srgbClr val="000000"/>
                </a:solidFill>
              </a:rPr>
              <a:t>2nd argument</a:t>
            </a:r>
            <a:r>
              <a:rPr i="0" lang="en" sz="1600" u="none" cap="none" strike="noStrike">
                <a:solidFill>
                  <a:srgbClr val="000000"/>
                </a:solidFill>
              </a:rPr>
              <a:t>: category unique on the rows</a:t>
            </a:r>
            <a:endParaRPr sz="1600"/>
          </a:p>
          <a:p>
            <a:pPr indent="-330200" lvl="2" marL="1371600" marR="0" rtl="0" algn="l">
              <a:lnSpc>
                <a:spcPct val="115000"/>
              </a:lnSpc>
              <a:spcBef>
                <a:spcPts val="1600"/>
              </a:spcBef>
              <a:spcAft>
                <a:spcPts val="0"/>
              </a:spcAft>
              <a:buClr>
                <a:srgbClr val="C4820E"/>
              </a:buClr>
              <a:buSzPts val="1600"/>
              <a:buFont typeface="Lato"/>
              <a:buChar char="■"/>
            </a:pPr>
            <a:r>
              <a:rPr i="0" lang="en" sz="1600" u="none" cap="none" strike="noStrike">
                <a:solidFill>
                  <a:srgbClr val="000000"/>
                </a:solidFill>
              </a:rPr>
              <a:t>Note: if we stop here with 2 arguments, the default values are counts</a:t>
            </a:r>
            <a:endParaRPr sz="1600"/>
          </a:p>
          <a:p>
            <a:pPr indent="-330200" lvl="1" marL="914400" marR="0" rtl="0" algn="l">
              <a:lnSpc>
                <a:spcPct val="115000"/>
              </a:lnSpc>
              <a:spcBef>
                <a:spcPts val="1600"/>
              </a:spcBef>
              <a:spcAft>
                <a:spcPts val="0"/>
              </a:spcAft>
              <a:buClr>
                <a:srgbClr val="C4820E"/>
              </a:buClr>
              <a:buSzPts val="1600"/>
              <a:buFont typeface="Lato"/>
              <a:buChar char="○"/>
            </a:pPr>
            <a:r>
              <a:rPr i="0" lang="en" sz="1600" u="none" cap="none" strike="noStrike">
                <a:solidFill>
                  <a:srgbClr val="000000"/>
                </a:solidFill>
              </a:rPr>
              <a:t>3rd argument: values to aggregate</a:t>
            </a:r>
            <a:endParaRPr sz="1600"/>
          </a:p>
          <a:p>
            <a:pPr indent="-330200" lvl="1" marL="914400" marR="0" rtl="0" algn="l">
              <a:lnSpc>
                <a:spcPct val="115000"/>
              </a:lnSpc>
              <a:spcBef>
                <a:spcPts val="1600"/>
              </a:spcBef>
              <a:spcAft>
                <a:spcPts val="0"/>
              </a:spcAft>
              <a:buClr>
                <a:srgbClr val="C4820E"/>
              </a:buClr>
              <a:buSzPts val="1600"/>
              <a:buFont typeface="Lato"/>
              <a:buChar char="○"/>
            </a:pPr>
            <a:r>
              <a:rPr i="0" lang="en" sz="1600" u="none" cap="none" strike="noStrike">
                <a:solidFill>
                  <a:srgbClr val="000000"/>
                </a:solidFill>
              </a:rPr>
              <a:t>4th argument: aggregate function</a:t>
            </a:r>
            <a:endParaRPr sz="1600"/>
          </a:p>
          <a:p>
            <a:pPr indent="0" lvl="0" marL="0" marR="0" rtl="0" algn="l">
              <a:lnSpc>
                <a:spcPct val="115000"/>
              </a:lnSpc>
              <a:spcBef>
                <a:spcPts val="1600"/>
              </a:spcBef>
              <a:spcAft>
                <a:spcPts val="0"/>
              </a:spcAft>
              <a:buClr>
                <a:schemeClr val="dk2"/>
              </a:buClr>
              <a:buSzPts val="2400"/>
              <a:buFont typeface="Roboto"/>
              <a:buNone/>
            </a:pPr>
            <a:r>
              <a:t/>
            </a:r>
            <a:endParaRPr i="0" sz="1600" u="none" cap="none" strike="noStrike">
              <a:solidFill>
                <a:srgbClr val="000000"/>
              </a:solidFill>
            </a:endParaRPr>
          </a:p>
          <a:p>
            <a:pPr indent="0" lvl="0" marL="0" marR="0" rtl="0" algn="l">
              <a:lnSpc>
                <a:spcPct val="115000"/>
              </a:lnSpc>
              <a:spcBef>
                <a:spcPts val="1600"/>
              </a:spcBef>
              <a:spcAft>
                <a:spcPts val="0"/>
              </a:spcAft>
              <a:buClr>
                <a:schemeClr val="dk2"/>
              </a:buClr>
              <a:buSzPts val="2400"/>
              <a:buFont typeface="Roboto"/>
              <a:buNone/>
            </a:pPr>
            <a:r>
              <a:t/>
            </a:r>
            <a:endParaRPr i="0" sz="1600" u="none" cap="none" strike="noStrike">
              <a:solidFill>
                <a:srgbClr val="000000"/>
              </a:solidFill>
            </a:endParaRPr>
          </a:p>
          <a:p>
            <a:pPr indent="0" lvl="0" marL="0" marR="0" rtl="0" algn="l">
              <a:lnSpc>
                <a:spcPct val="115000"/>
              </a:lnSpc>
              <a:spcBef>
                <a:spcPts val="1600"/>
              </a:spcBef>
              <a:spcAft>
                <a:spcPts val="0"/>
              </a:spcAft>
              <a:buClr>
                <a:schemeClr val="dk2"/>
              </a:buClr>
              <a:buSzPts val="2400"/>
              <a:buFont typeface="Roboto"/>
              <a:buNone/>
            </a:pPr>
            <a:r>
              <a:t/>
            </a:r>
            <a:endParaRPr i="0" sz="1600" u="none" cap="none" strike="noStrike">
              <a:solidFill>
                <a:srgbClr val="000000"/>
              </a:solidFill>
            </a:endParaRPr>
          </a:p>
        </p:txBody>
      </p:sp>
      <p:sp>
        <p:nvSpPr>
          <p:cNvPr id="121" name="Google Shape;121;p20"/>
          <p:cNvSpPr txBox="1"/>
          <p:nvPr/>
        </p:nvSpPr>
        <p:spPr>
          <a:xfrm>
            <a:off x="5430475" y="1416050"/>
            <a:ext cx="3609000" cy="42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tbl.pivot(“colsLabel”, “rowsLabel”)</a:t>
            </a:r>
            <a:endParaRPr b="0" i="0" sz="1400" u="none" cap="none" strike="noStrike">
              <a:solidFill>
                <a:srgbClr val="000000"/>
              </a:solidFill>
              <a:latin typeface="Consolas"/>
              <a:ea typeface="Consolas"/>
              <a:cs typeface="Consolas"/>
              <a:sym typeface="Consolas"/>
            </a:endParaRPr>
          </a:p>
        </p:txBody>
      </p:sp>
      <p:sp>
        <p:nvSpPr>
          <p:cNvPr id="122" name="Google Shape;122;p20"/>
          <p:cNvSpPr txBox="1"/>
          <p:nvPr/>
        </p:nvSpPr>
        <p:spPr>
          <a:xfrm>
            <a:off x="4828575" y="3546325"/>
            <a:ext cx="4028100" cy="7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tbl.pivot(“colsLabel”, “rowsLabel”, “valuesLabel”, collectFunction)</a:t>
            </a:r>
            <a:endParaRPr b="0" i="0" sz="14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10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1000"/>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1000"/>
                                        <p:tgtEl>
                                          <p:spTgt spid="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1000"/>
                                        <p:tgtEl>
                                          <p:spTgt spid="1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animEffect filter="fade" transition="in">
                                      <p:cBhvr>
                                        <p:cTn dur="1000"/>
                                        <p:tgtEl>
                                          <p:spTgt spid="1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animEffect filter="fade" transition="in">
                                      <p:cBhvr>
                                        <p:cTn dur="1000"/>
                                        <p:tgtEl>
                                          <p:spTgt spid="1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6" st="6"/>
                                            </p:txEl>
                                          </p:spTgt>
                                        </p:tgtEl>
                                        <p:attrNameLst>
                                          <p:attrName>style.visibility</p:attrName>
                                        </p:attrNameLst>
                                      </p:cBhvr>
                                      <p:to>
                                        <p:strVal val="visible"/>
                                      </p:to>
                                    </p:set>
                                    <p:animEffect filter="fade" transition="in">
                                      <p:cBhvr>
                                        <p:cTn dur="1000"/>
                                        <p:tgtEl>
                                          <p:spTgt spid="12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7" st="7"/>
                                            </p:txEl>
                                          </p:spTgt>
                                        </p:tgtEl>
                                        <p:attrNameLst>
                                          <p:attrName>style.visibility</p:attrName>
                                        </p:attrNameLst>
                                      </p:cBhvr>
                                      <p:to>
                                        <p:strVal val="visible"/>
                                      </p:to>
                                    </p:set>
                                    <p:animEffect filter="fade" transition="in">
                                      <p:cBhvr>
                                        <p:cTn dur="1000"/>
                                        <p:tgtEl>
                                          <p:spTgt spid="12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8" st="8"/>
                                            </p:txEl>
                                          </p:spTgt>
                                        </p:tgtEl>
                                        <p:attrNameLst>
                                          <p:attrName>style.visibility</p:attrName>
                                        </p:attrNameLst>
                                      </p:cBhvr>
                                      <p:to>
                                        <p:strVal val="visible"/>
                                      </p:to>
                                    </p:set>
                                    <p:animEffect filter="fade" transition="in">
                                      <p:cBhvr>
                                        <p:cTn dur="1000"/>
                                        <p:tgtEl>
                                          <p:spTgt spid="12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9" st="9"/>
                                            </p:txEl>
                                          </p:spTgt>
                                        </p:tgtEl>
                                        <p:attrNameLst>
                                          <p:attrName>style.visibility</p:attrName>
                                        </p:attrNameLst>
                                      </p:cBhvr>
                                      <p:to>
                                        <p:strVal val="visible"/>
                                      </p:to>
                                    </p:set>
                                    <p:animEffect filter="fade" transition="in">
                                      <p:cBhvr>
                                        <p:cTn dur="1000"/>
                                        <p:tgtEl>
                                          <p:spTgt spid="12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lang="en"/>
              <a:t>Pivot Example 1</a:t>
            </a:r>
            <a:endParaRPr b="0" sz="3000">
              <a:solidFill>
                <a:schemeClr val="dk1"/>
              </a:solidFill>
              <a:latin typeface="Roboto"/>
              <a:ea typeface="Roboto"/>
              <a:cs typeface="Roboto"/>
              <a:sym typeface="Roboto"/>
            </a:endParaRPr>
          </a:p>
        </p:txBody>
      </p:sp>
      <p:graphicFrame>
        <p:nvGraphicFramePr>
          <p:cNvPr id="128" name="Google Shape;128;p21"/>
          <p:cNvGraphicFramePr/>
          <p:nvPr/>
        </p:nvGraphicFramePr>
        <p:xfrm>
          <a:off x="4895850" y="1775175"/>
          <a:ext cx="3000000" cy="3000000"/>
        </p:xfrm>
        <a:graphic>
          <a:graphicData uri="http://schemas.openxmlformats.org/drawingml/2006/table">
            <a:tbl>
              <a:tblPr>
                <a:noFill/>
                <a:tableStyleId>{82380917-B6F3-4667-9BF0-D2FC2EF2FC94}</a:tableStyleId>
              </a:tblPr>
              <a:tblGrid>
                <a:gridCol w="1151775"/>
                <a:gridCol w="1151775"/>
                <a:gridCol w="1151775"/>
              </a:tblGrid>
              <a:tr h="4176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Student ID</a:t>
                      </a:r>
                      <a:endParaRPr sz="1400" u="none" cap="none" strike="noStrike"/>
                    </a:p>
                  </a:txBody>
                  <a:tcPr marT="91425" marB="91425" marR="91425" marL="91425">
                    <a:solidFill>
                      <a:srgbClr val="EAD1D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Class</a:t>
                      </a:r>
                      <a:endParaRPr sz="1400" u="none" cap="none" strike="noStrike"/>
                    </a:p>
                  </a:txBody>
                  <a:tcPr marT="91425" marB="91425" marR="91425" marL="91425">
                    <a:solidFill>
                      <a:srgbClr val="EAD1D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GPA</a:t>
                      </a:r>
                      <a:endParaRPr sz="1400" u="none" cap="none" strike="noStrike"/>
                    </a:p>
                  </a:txBody>
                  <a:tcPr marT="91425" marB="91425" marR="91425" marL="91425">
                    <a:solidFill>
                      <a:srgbClr val="EAD1DC"/>
                    </a:solidFill>
                  </a:tcPr>
                </a:tc>
              </a:tr>
              <a:tr h="4176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1234</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CS 61A</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3.3</a:t>
                      </a:r>
                      <a:endParaRPr sz="1400" u="none" cap="none" strike="noStrike"/>
                    </a:p>
                  </a:txBody>
                  <a:tcPr marT="91425" marB="91425" marR="91425" marL="91425">
                    <a:solidFill>
                      <a:srgbClr val="C9DAF8"/>
                    </a:solidFill>
                  </a:tcPr>
                </a:tc>
              </a:tr>
              <a:tr h="4176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5678</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CS 61A</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1.0</a:t>
                      </a:r>
                      <a:endParaRPr sz="1400" u="none" cap="none" strike="noStrike"/>
                    </a:p>
                  </a:txBody>
                  <a:tcPr marT="91425" marB="91425" marR="91425" marL="91425">
                    <a:solidFill>
                      <a:srgbClr val="C9DAF8"/>
                    </a:solidFill>
                  </a:tcPr>
                </a:tc>
              </a:tr>
              <a:tr h="4176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5678</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CS 61A</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3.7</a:t>
                      </a:r>
                      <a:endParaRPr sz="1400" u="none" cap="none" strike="noStrike"/>
                    </a:p>
                  </a:txBody>
                  <a:tcPr marT="91425" marB="91425" marR="91425" marL="91425">
                    <a:solidFill>
                      <a:srgbClr val="C9DAF8"/>
                    </a:solidFill>
                  </a:tcPr>
                </a:tc>
              </a:tr>
              <a:tr h="4176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5678</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DATA 8</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4.0</a:t>
                      </a:r>
                      <a:endParaRPr sz="1400" u="none" cap="none" strike="noStrike"/>
                    </a:p>
                  </a:txBody>
                  <a:tcPr marT="91425" marB="91425" marR="91425" marL="91425">
                    <a:solidFill>
                      <a:srgbClr val="C9DAF8"/>
                    </a:solidFill>
                  </a:tcPr>
                </a:tc>
              </a:tr>
            </a:tbl>
          </a:graphicData>
        </a:graphic>
      </p:graphicFrame>
      <p:sp>
        <p:nvSpPr>
          <p:cNvPr id="129" name="Google Shape;129;p21"/>
          <p:cNvSpPr txBox="1"/>
          <p:nvPr>
            <p:ph idx="1" type="body"/>
          </p:nvPr>
        </p:nvSpPr>
        <p:spPr>
          <a:xfrm>
            <a:off x="497400" y="974438"/>
            <a:ext cx="8149200" cy="4311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rgbClr val="C4820E"/>
              </a:buClr>
              <a:buSzPts val="1800"/>
              <a:buFont typeface="Courier New"/>
              <a:buChar char="●"/>
            </a:pPr>
            <a:r>
              <a:rPr i="0" lang="en" sz="1800" u="none" cap="none" strike="noStrike">
                <a:solidFill>
                  <a:srgbClr val="000000"/>
                </a:solidFill>
                <a:latin typeface="Courier New"/>
                <a:ea typeface="Courier New"/>
                <a:cs typeface="Courier New"/>
                <a:sym typeface="Courier New"/>
              </a:rPr>
              <a:t>sp16.pivot(‘Student ID’, ‘Class’)</a:t>
            </a:r>
            <a:endParaRPr>
              <a:latin typeface="Courier New"/>
              <a:ea typeface="Courier New"/>
              <a:cs typeface="Courier New"/>
              <a:sym typeface="Courier New"/>
            </a:endParaRPr>
          </a:p>
        </p:txBody>
      </p:sp>
      <p:graphicFrame>
        <p:nvGraphicFramePr>
          <p:cNvPr id="130" name="Google Shape;130;p21"/>
          <p:cNvGraphicFramePr/>
          <p:nvPr/>
        </p:nvGraphicFramePr>
        <p:xfrm>
          <a:off x="551600" y="2230700"/>
          <a:ext cx="3000000" cy="3000000"/>
        </p:xfrm>
        <a:graphic>
          <a:graphicData uri="http://schemas.openxmlformats.org/drawingml/2006/table">
            <a:tbl>
              <a:tblPr>
                <a:noFill/>
                <a:tableStyleId>{82380917-B6F3-4667-9BF0-D2FC2EF2FC94}</a:tableStyleId>
              </a:tblPr>
              <a:tblGrid>
                <a:gridCol w="1391250"/>
                <a:gridCol w="1191225"/>
                <a:gridCol w="108645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Class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1234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5678</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CS 61A</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DATA 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Roboto"/>
              <a:buNone/>
            </a:pPr>
            <a:r>
              <a:rPr lang="en"/>
              <a:t>Pivot Example 2</a:t>
            </a:r>
            <a:endParaRPr b="0" sz="3000">
              <a:solidFill>
                <a:schemeClr val="dk1"/>
              </a:solidFill>
              <a:latin typeface="Roboto"/>
              <a:ea typeface="Roboto"/>
              <a:cs typeface="Roboto"/>
              <a:sym typeface="Roboto"/>
            </a:endParaRPr>
          </a:p>
        </p:txBody>
      </p:sp>
      <p:sp>
        <p:nvSpPr>
          <p:cNvPr id="136" name="Google Shape;136;p22"/>
          <p:cNvSpPr txBox="1"/>
          <p:nvPr>
            <p:ph idx="1" type="body"/>
          </p:nvPr>
        </p:nvSpPr>
        <p:spPr>
          <a:xfrm>
            <a:off x="683100" y="960650"/>
            <a:ext cx="8149200" cy="4311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rgbClr val="C4820E"/>
              </a:buClr>
              <a:buSzPts val="1800"/>
              <a:buFont typeface="Courier New"/>
              <a:buChar char="●"/>
            </a:pPr>
            <a:r>
              <a:rPr i="0" lang="en" sz="1800" u="none" cap="none" strike="noStrike">
                <a:solidFill>
                  <a:srgbClr val="000000"/>
                </a:solidFill>
                <a:latin typeface="Courier New"/>
                <a:ea typeface="Courier New"/>
                <a:cs typeface="Courier New"/>
                <a:sym typeface="Courier New"/>
              </a:rPr>
              <a:t>sp16.pivot(‘Student ID’, ‘Class’, ‘GPA’, np.mean)</a:t>
            </a:r>
            <a:endParaRPr>
              <a:latin typeface="Courier New"/>
              <a:ea typeface="Courier New"/>
              <a:cs typeface="Courier New"/>
              <a:sym typeface="Courier New"/>
            </a:endParaRPr>
          </a:p>
        </p:txBody>
      </p:sp>
      <p:graphicFrame>
        <p:nvGraphicFramePr>
          <p:cNvPr id="137" name="Google Shape;137;p22"/>
          <p:cNvGraphicFramePr/>
          <p:nvPr/>
        </p:nvGraphicFramePr>
        <p:xfrm>
          <a:off x="723050" y="2030900"/>
          <a:ext cx="3000000" cy="3000000"/>
        </p:xfrm>
        <a:graphic>
          <a:graphicData uri="http://schemas.openxmlformats.org/drawingml/2006/table">
            <a:tbl>
              <a:tblPr>
                <a:noFill/>
                <a:tableStyleId>{82380917-B6F3-4667-9BF0-D2FC2EF2FC94}</a:tableStyleId>
              </a:tblPr>
              <a:tblGrid>
                <a:gridCol w="1217700"/>
                <a:gridCol w="1217700"/>
                <a:gridCol w="12177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Class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1234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5678</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CS 61A</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2.35</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DATA 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4.0</a:t>
                      </a:r>
                      <a:endParaRPr sz="1400" u="none" cap="none" strike="noStrike"/>
                    </a:p>
                  </a:txBody>
                  <a:tcPr marT="91425" marB="91425" marR="91425" marL="91425"/>
                </a:tc>
              </a:tr>
            </a:tbl>
          </a:graphicData>
        </a:graphic>
      </p:graphicFrame>
      <p:graphicFrame>
        <p:nvGraphicFramePr>
          <p:cNvPr id="138" name="Google Shape;138;p22"/>
          <p:cNvGraphicFramePr/>
          <p:nvPr/>
        </p:nvGraphicFramePr>
        <p:xfrm>
          <a:off x="4876800" y="1601225"/>
          <a:ext cx="3000000" cy="3000000"/>
        </p:xfrm>
        <a:graphic>
          <a:graphicData uri="http://schemas.openxmlformats.org/drawingml/2006/table">
            <a:tbl>
              <a:tblPr>
                <a:noFill/>
                <a:tableStyleId>{82380917-B6F3-4667-9BF0-D2FC2EF2FC94}</a:tableStyleId>
              </a:tblPr>
              <a:tblGrid>
                <a:gridCol w="1151775"/>
                <a:gridCol w="1151775"/>
                <a:gridCol w="1151775"/>
              </a:tblGrid>
              <a:tr h="4176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Student ID</a:t>
                      </a:r>
                      <a:endParaRPr sz="1400" u="none" cap="none" strike="noStrike"/>
                    </a:p>
                  </a:txBody>
                  <a:tcPr marT="91425" marB="91425" marR="91425" marL="91425">
                    <a:solidFill>
                      <a:srgbClr val="EAD1D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Class</a:t>
                      </a:r>
                      <a:endParaRPr sz="1400" u="none" cap="none" strike="noStrike"/>
                    </a:p>
                  </a:txBody>
                  <a:tcPr marT="91425" marB="91425" marR="91425" marL="91425">
                    <a:solidFill>
                      <a:srgbClr val="EAD1D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GPA</a:t>
                      </a:r>
                      <a:endParaRPr sz="1400" u="none" cap="none" strike="noStrike"/>
                    </a:p>
                  </a:txBody>
                  <a:tcPr marT="91425" marB="91425" marR="91425" marL="91425">
                    <a:solidFill>
                      <a:srgbClr val="EAD1DC"/>
                    </a:solidFill>
                  </a:tcPr>
                </a:tc>
              </a:tr>
              <a:tr h="4176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1234</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CS 61A</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3.3</a:t>
                      </a:r>
                      <a:endParaRPr sz="1400" u="none" cap="none" strike="noStrike"/>
                    </a:p>
                  </a:txBody>
                  <a:tcPr marT="91425" marB="91425" marR="91425" marL="91425">
                    <a:solidFill>
                      <a:srgbClr val="C9DAF8"/>
                    </a:solidFill>
                  </a:tcPr>
                </a:tc>
              </a:tr>
              <a:tr h="4176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5678</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CS 61A</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1.0</a:t>
                      </a:r>
                      <a:endParaRPr sz="1400" u="none" cap="none" strike="noStrike"/>
                    </a:p>
                  </a:txBody>
                  <a:tcPr marT="91425" marB="91425" marR="91425" marL="91425">
                    <a:solidFill>
                      <a:srgbClr val="C9DAF8"/>
                    </a:solidFill>
                  </a:tcPr>
                </a:tc>
              </a:tr>
              <a:tr h="4176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5678</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CS 61A</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3.7</a:t>
                      </a:r>
                      <a:endParaRPr sz="1400" u="none" cap="none" strike="noStrike"/>
                    </a:p>
                  </a:txBody>
                  <a:tcPr marT="91425" marB="91425" marR="91425" marL="91425">
                    <a:solidFill>
                      <a:srgbClr val="C9DAF8"/>
                    </a:solidFill>
                  </a:tcPr>
                </a:tc>
              </a:tr>
              <a:tr h="4176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5678</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DATA 8</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4.0</a:t>
                      </a:r>
                      <a:endParaRPr sz="1400" u="none" cap="none" strike="noStrike"/>
                    </a:p>
                  </a:txBody>
                  <a:tcPr marT="91425" marB="91425" marR="91425" marL="91425">
                    <a:solidFill>
                      <a:srgbClr val="C9DAF8"/>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Roboto"/>
              <a:buNone/>
            </a:pPr>
            <a:r>
              <a:rPr lang="en"/>
              <a:t>Practice Problem 1</a:t>
            </a:r>
            <a:endParaRPr b="0" sz="3000">
              <a:solidFill>
                <a:schemeClr val="dk1"/>
              </a:solidFill>
              <a:latin typeface="Roboto"/>
              <a:ea typeface="Roboto"/>
              <a:cs typeface="Roboto"/>
              <a:sym typeface="Roboto"/>
            </a:endParaRPr>
          </a:p>
        </p:txBody>
      </p:sp>
      <p:sp>
        <p:nvSpPr>
          <p:cNvPr id="144" name="Google Shape;144;p23"/>
          <p:cNvSpPr txBox="1"/>
          <p:nvPr>
            <p:ph idx="1" type="body"/>
          </p:nvPr>
        </p:nvSpPr>
        <p:spPr>
          <a:xfrm>
            <a:off x="729450" y="925075"/>
            <a:ext cx="81822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i="0" lang="en" sz="1800" u="none" cap="none" strike="noStrike">
                <a:solidFill>
                  <a:srgbClr val="38761D"/>
                </a:solidFill>
              </a:rPr>
              <a:t>We have a table </a:t>
            </a:r>
            <a:r>
              <a:rPr b="1" i="0" lang="en" sz="1800" u="none" cap="none" strike="noStrike">
                <a:solidFill>
                  <a:srgbClr val="38761D"/>
                </a:solidFill>
                <a:latin typeface="Consolas"/>
                <a:ea typeface="Consolas"/>
                <a:cs typeface="Consolas"/>
                <a:sym typeface="Consolas"/>
              </a:rPr>
              <a:t>exports</a:t>
            </a:r>
            <a:r>
              <a:rPr i="0" lang="en" sz="1800" u="none" cap="none" strike="noStrike">
                <a:solidFill>
                  <a:srgbClr val="38761D"/>
                </a:solidFill>
              </a:rPr>
              <a:t> containing the export amounts (in millions of dollars) of various agricultural products from California in the year 2014. The first column is labeled “Product”, while the second is labeled “amount”. </a:t>
            </a:r>
            <a:endParaRPr i="0" sz="1800" u="none" cap="none" strike="noStrike">
              <a:solidFill>
                <a:srgbClr val="38761D"/>
              </a:solidFill>
            </a:endParaRPr>
          </a:p>
          <a:p>
            <a:pPr indent="0" lvl="0" marL="0" marR="0" rtl="0" algn="l">
              <a:lnSpc>
                <a:spcPct val="115000"/>
              </a:lnSpc>
              <a:spcBef>
                <a:spcPts val="0"/>
              </a:spcBef>
              <a:spcAft>
                <a:spcPts val="0"/>
              </a:spcAft>
              <a:buClr>
                <a:schemeClr val="dk1"/>
              </a:buClr>
              <a:buSzPts val="1100"/>
              <a:buFont typeface="Arial"/>
              <a:buNone/>
            </a:pPr>
            <a:r>
              <a:t/>
            </a:r>
            <a:endParaRPr sz="1800">
              <a:solidFill>
                <a:srgbClr val="38761D"/>
              </a:solidFill>
            </a:endParaRPr>
          </a:p>
          <a:p>
            <a:pPr indent="-342900" lvl="0" marL="457200" marR="0" rtl="0" algn="l">
              <a:lnSpc>
                <a:spcPct val="115000"/>
              </a:lnSpc>
              <a:spcBef>
                <a:spcPts val="0"/>
              </a:spcBef>
              <a:spcAft>
                <a:spcPts val="0"/>
              </a:spcAft>
              <a:buClr>
                <a:schemeClr val="dk1"/>
              </a:buClr>
              <a:buSzPts val="1800"/>
              <a:buAutoNum type="alphaLcPeriod"/>
            </a:pPr>
            <a:r>
              <a:rPr i="0" lang="en" sz="1800" u="none" cap="none" strike="noStrike">
                <a:solidFill>
                  <a:schemeClr val="dk1"/>
                </a:solidFill>
              </a:rPr>
              <a:t>Write a line of code that defines </a:t>
            </a:r>
            <a:r>
              <a:rPr b="1" i="0" lang="en" sz="1800" u="none" cap="none" strike="noStrike">
                <a:solidFill>
                  <a:schemeClr val="dk1"/>
                </a:solidFill>
                <a:latin typeface="Consolas"/>
                <a:ea typeface="Consolas"/>
                <a:cs typeface="Consolas"/>
                <a:sym typeface="Consolas"/>
              </a:rPr>
              <a:t>avg_amt</a:t>
            </a:r>
            <a:r>
              <a:rPr lang="en" sz="1800">
                <a:solidFill>
                  <a:schemeClr val="dk1"/>
                </a:solidFill>
              </a:rPr>
              <a:t> as </a:t>
            </a:r>
            <a:r>
              <a:rPr i="0" lang="en" sz="1800" u="none" cap="none" strike="noStrike">
                <a:solidFill>
                  <a:schemeClr val="dk1"/>
                </a:solidFill>
              </a:rPr>
              <a:t>the average of the </a:t>
            </a:r>
            <a:r>
              <a:rPr b="1" i="0" lang="en" sz="1800" u="none" cap="none" strike="noStrike">
                <a:solidFill>
                  <a:schemeClr val="dk1"/>
                </a:solidFill>
              </a:rPr>
              <a:t>amount</a:t>
            </a:r>
            <a:r>
              <a:rPr i="0" lang="en" sz="1800" u="none" cap="none" strike="noStrike">
                <a:solidFill>
                  <a:schemeClr val="dk1"/>
                </a:solidFill>
              </a:rPr>
              <a:t> column</a:t>
            </a:r>
            <a:endParaRPr sz="1800">
              <a:solidFill>
                <a:schemeClr val="dk1"/>
              </a:solidFill>
            </a:endParaRPr>
          </a:p>
          <a:p>
            <a:pPr indent="0" lvl="0" marL="457200" marR="0" rtl="0" algn="l">
              <a:lnSpc>
                <a:spcPct val="115000"/>
              </a:lnSpc>
              <a:spcBef>
                <a:spcPts val="0"/>
              </a:spcBef>
              <a:spcAft>
                <a:spcPts val="0"/>
              </a:spcAft>
              <a:buNone/>
            </a:pPr>
            <a:r>
              <a:t/>
            </a:r>
            <a:endParaRPr sz="1800">
              <a:solidFill>
                <a:schemeClr val="dk1"/>
              </a:solidFill>
            </a:endParaRPr>
          </a:p>
          <a:p>
            <a:pPr indent="-342900" lvl="0" marL="457200" marR="0" rtl="0" algn="l">
              <a:lnSpc>
                <a:spcPct val="115000"/>
              </a:lnSpc>
              <a:spcBef>
                <a:spcPts val="0"/>
              </a:spcBef>
              <a:spcAft>
                <a:spcPts val="0"/>
              </a:spcAft>
              <a:buClr>
                <a:schemeClr val="dk1"/>
              </a:buClr>
              <a:buSzPts val="1800"/>
              <a:buAutoNum type="alphaLcPeriod"/>
            </a:pPr>
            <a:r>
              <a:rPr i="0" lang="en" sz="1800" u="none" cap="none" strike="noStrike">
                <a:solidFill>
                  <a:schemeClr val="dk1"/>
                </a:solidFill>
              </a:rPr>
              <a:t>Write a line of code that returns a table with only the r</a:t>
            </a:r>
            <a:r>
              <a:rPr lang="en" sz="1800">
                <a:solidFill>
                  <a:schemeClr val="dk1"/>
                </a:solidFill>
              </a:rPr>
              <a:t>ows with </a:t>
            </a:r>
            <a:r>
              <a:rPr i="0" lang="en" sz="1800" u="none" cap="none" strike="noStrike">
                <a:solidFill>
                  <a:schemeClr val="dk1"/>
                </a:solidFill>
              </a:rPr>
              <a:t>value</a:t>
            </a:r>
            <a:r>
              <a:rPr lang="en" sz="1800">
                <a:solidFill>
                  <a:schemeClr val="dk1"/>
                </a:solidFill>
              </a:rPr>
              <a:t>s which </a:t>
            </a:r>
            <a:r>
              <a:rPr i="0" lang="en" sz="1800" u="none" cap="none" strike="noStrike">
                <a:solidFill>
                  <a:schemeClr val="dk1"/>
                </a:solidFill>
              </a:rPr>
              <a:t>are above the average</a:t>
            </a:r>
            <a:r>
              <a:rPr lang="en" sz="1800">
                <a:solidFill>
                  <a:schemeClr val="dk1"/>
                </a:solidFill>
              </a:rPr>
              <a:t> amount</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729450" y="251850"/>
            <a:ext cx="7688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Roboto"/>
              <a:buNone/>
            </a:pPr>
            <a:r>
              <a:rPr lang="en"/>
              <a:t>Practice Problem 1: Solutions</a:t>
            </a:r>
            <a:endParaRPr b="0" sz="3000">
              <a:solidFill>
                <a:schemeClr val="dk1"/>
              </a:solidFill>
              <a:latin typeface="Roboto"/>
              <a:ea typeface="Roboto"/>
              <a:cs typeface="Roboto"/>
              <a:sym typeface="Roboto"/>
            </a:endParaRPr>
          </a:p>
        </p:txBody>
      </p:sp>
      <p:sp>
        <p:nvSpPr>
          <p:cNvPr id="150" name="Google Shape;150;p24"/>
          <p:cNvSpPr txBox="1"/>
          <p:nvPr/>
        </p:nvSpPr>
        <p:spPr>
          <a:xfrm>
            <a:off x="860625" y="2305150"/>
            <a:ext cx="5633100" cy="657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1" name="Google Shape;151;p24"/>
          <p:cNvSpPr txBox="1"/>
          <p:nvPr>
            <p:ph idx="1" type="body"/>
          </p:nvPr>
        </p:nvSpPr>
        <p:spPr>
          <a:xfrm>
            <a:off x="860625" y="1115575"/>
            <a:ext cx="7914600" cy="3025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300"/>
              <a:buNone/>
            </a:pPr>
            <a:r>
              <a:rPr lang="en" sz="1800">
                <a:solidFill>
                  <a:schemeClr val="dk1"/>
                </a:solidFill>
              </a:rPr>
              <a:t>a. Write a line of code that defines avg_amt as the average of the </a:t>
            </a:r>
            <a:r>
              <a:rPr b="1" lang="en" sz="1800">
                <a:solidFill>
                  <a:schemeClr val="dk1"/>
                </a:solidFill>
              </a:rPr>
              <a:t>amount</a:t>
            </a:r>
            <a:r>
              <a:rPr lang="en" sz="1800">
                <a:solidFill>
                  <a:schemeClr val="dk1"/>
                </a:solidFill>
              </a:rPr>
              <a:t> column </a:t>
            </a:r>
            <a:endParaRPr sz="1800">
              <a:solidFill>
                <a:schemeClr val="dk1"/>
              </a:solidFill>
            </a:endParaRPr>
          </a:p>
          <a:p>
            <a:pPr indent="457200" lvl="0" marL="0" rtl="0" algn="l">
              <a:lnSpc>
                <a:spcPct val="115000"/>
              </a:lnSpc>
              <a:spcBef>
                <a:spcPts val="0"/>
              </a:spcBef>
              <a:spcAft>
                <a:spcPts val="0"/>
              </a:spcAft>
              <a:buSzPts val="1100"/>
              <a:buNone/>
            </a:pPr>
            <a:r>
              <a:rPr lang="en" sz="1800">
                <a:solidFill>
                  <a:schemeClr val="dk2"/>
                </a:solidFill>
                <a:latin typeface="Lato"/>
                <a:ea typeface="Lato"/>
                <a:cs typeface="Lato"/>
                <a:sym typeface="Lato"/>
              </a:rPr>
              <a:t>avg_amt = np.mean(exports.column(‘amount’))</a:t>
            </a:r>
            <a:endParaRPr sz="1800">
              <a:solidFill>
                <a:schemeClr val="dk2"/>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sz="1800">
              <a:solidFill>
                <a:srgbClr val="FF0000"/>
              </a:solidFill>
              <a:latin typeface="Lato"/>
              <a:ea typeface="Lato"/>
              <a:cs typeface="Lato"/>
              <a:sym typeface="Lato"/>
            </a:endParaRPr>
          </a:p>
          <a:p>
            <a:pPr indent="0" lvl="0" marL="0" marR="0" rtl="0" algn="l">
              <a:lnSpc>
                <a:spcPct val="115000"/>
              </a:lnSpc>
              <a:spcBef>
                <a:spcPts val="0"/>
              </a:spcBef>
              <a:spcAft>
                <a:spcPts val="0"/>
              </a:spcAft>
              <a:buSzPts val="1300"/>
              <a:buNone/>
            </a:pPr>
            <a:r>
              <a:rPr lang="en" sz="1800">
                <a:solidFill>
                  <a:schemeClr val="dk1"/>
                </a:solidFill>
              </a:rPr>
              <a:t>b. Write a line of code that returns a table with only the rows with values which are above the average amount</a:t>
            </a:r>
            <a:endParaRPr sz="18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800">
                <a:solidFill>
                  <a:schemeClr val="dk2"/>
                </a:solidFill>
                <a:latin typeface="Lato"/>
                <a:ea typeface="Lato"/>
                <a:cs typeface="Lato"/>
                <a:sym typeface="Lato"/>
              </a:rPr>
              <a:t>exports.where(‘amount’, are.above(avg_amt))</a:t>
            </a:r>
            <a:endParaRPr sz="1400">
              <a:solidFill>
                <a:schemeClr val="dk2"/>
              </a:solidFill>
              <a:latin typeface="Lato"/>
              <a:ea typeface="Lato"/>
              <a:cs typeface="Lato"/>
              <a:sym typeface="Lato"/>
            </a:endParaRPr>
          </a:p>
          <a:p>
            <a:pPr indent="0" lvl="0" marL="0" rtl="0" algn="l">
              <a:spcBef>
                <a:spcPts val="0"/>
              </a:spcBef>
              <a:spcAft>
                <a:spcPts val="0"/>
              </a:spcAft>
              <a:buClr>
                <a:srgbClr val="000000"/>
              </a:buClr>
              <a:buSzPts val="1400"/>
              <a:buFont typeface="Arial"/>
              <a:buNone/>
            </a:pPr>
            <a:r>
              <a:t/>
            </a:r>
            <a:endParaRPr sz="1400">
              <a:solidFill>
                <a:srgbClr val="000000"/>
              </a:solidFill>
              <a:latin typeface="Lato"/>
              <a:ea typeface="Lato"/>
              <a:cs typeface="Lato"/>
              <a:sym typeface="Lato"/>
            </a:endParaRPr>
          </a:p>
          <a:p>
            <a:pPr indent="0" lvl="0" marL="0" marR="0" rtl="0" algn="l">
              <a:lnSpc>
                <a:spcPct val="115000"/>
              </a:lnSpc>
              <a:spcBef>
                <a:spcPts val="0"/>
              </a:spcBef>
              <a:spcAft>
                <a:spcPts val="0"/>
              </a:spcAft>
              <a:buSzPts val="1300"/>
              <a:buNone/>
            </a:pPr>
            <a:r>
              <a:t/>
            </a:r>
            <a:endParaRPr sz="1800"/>
          </a:p>
          <a:p>
            <a:pPr indent="0" lvl="0" marL="0" marR="0" rtl="0" algn="l">
              <a:lnSpc>
                <a:spcPct val="115000"/>
              </a:lnSpc>
              <a:spcBef>
                <a:spcPts val="0"/>
              </a:spcBef>
              <a:spcAft>
                <a:spcPts val="0"/>
              </a:spcAft>
              <a:buClr>
                <a:schemeClr val="dk2"/>
              </a:buClr>
              <a:buSzPts val="1800"/>
              <a:buFont typeface="Roboto"/>
              <a:buNone/>
            </a:pPr>
            <a:r>
              <a:rPr i="0" lang="en" sz="1800" u="none" cap="none" strike="noStrike">
                <a:solidFill>
                  <a:srgbClr val="FF0000"/>
                </a:solidFill>
              </a:rPr>
              <a:t>	</a:t>
            </a:r>
            <a:endParaRPr sz="1800"/>
          </a:p>
          <a:p>
            <a:pPr indent="0" lvl="0" marL="0" marR="0" rtl="0" algn="l">
              <a:lnSpc>
                <a:spcPct val="115000"/>
              </a:lnSpc>
              <a:spcBef>
                <a:spcPts val="0"/>
              </a:spcBef>
              <a:spcAft>
                <a:spcPts val="0"/>
              </a:spcAft>
              <a:buSzPts val="1300"/>
              <a:buNone/>
            </a:pPr>
            <a:r>
              <a:t/>
            </a:r>
            <a:endParaRPr i="0" sz="1800" u="none" cap="none" strike="noStrike">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5"/>
          <p:cNvSpPr txBox="1"/>
          <p:nvPr>
            <p:ph idx="1" type="body"/>
          </p:nvPr>
        </p:nvSpPr>
        <p:spPr>
          <a:xfrm>
            <a:off x="457350" y="902250"/>
            <a:ext cx="82293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i="0" lang="en" sz="1800" u="none" cap="none" strike="noStrike">
                <a:solidFill>
                  <a:srgbClr val="38761D"/>
                </a:solidFill>
              </a:rPr>
              <a:t>We have a table </a:t>
            </a:r>
            <a:r>
              <a:rPr b="1" i="0" lang="en" sz="1800" u="none" cap="none" strike="noStrike">
                <a:solidFill>
                  <a:srgbClr val="38761D"/>
                </a:solidFill>
                <a:latin typeface="Consolas"/>
                <a:ea typeface="Consolas"/>
                <a:cs typeface="Consolas"/>
                <a:sym typeface="Consolas"/>
              </a:rPr>
              <a:t>exports</a:t>
            </a:r>
            <a:r>
              <a:rPr i="0" lang="en" sz="1800" u="none" cap="none" strike="noStrike">
                <a:solidFill>
                  <a:srgbClr val="38761D"/>
                </a:solidFill>
              </a:rPr>
              <a:t> containing the export amounts (in millions of dollars) of various agricultural products from California in the year 2014. The first column is labeled “Product”, while the second is labeled “amount”. </a:t>
            </a:r>
            <a:endParaRPr i="0" sz="1800" u="none" cap="none" strike="noStrike">
              <a:solidFill>
                <a:srgbClr val="38761D"/>
              </a:solidFill>
            </a:endParaRPr>
          </a:p>
          <a:p>
            <a:pPr indent="0" lvl="0" marL="0" rtl="0" algn="l">
              <a:lnSpc>
                <a:spcPct val="115000"/>
              </a:lnSpc>
              <a:spcBef>
                <a:spcPts val="0"/>
              </a:spcBef>
              <a:spcAft>
                <a:spcPts val="0"/>
              </a:spcAft>
              <a:buSzPts val="1300"/>
              <a:buNone/>
            </a:pPr>
            <a:r>
              <a:t/>
            </a:r>
            <a:endParaRPr sz="1800">
              <a:solidFill>
                <a:schemeClr val="dk1"/>
              </a:solidFill>
            </a:endParaRPr>
          </a:p>
          <a:p>
            <a:pPr indent="0" lvl="0" marL="0" rtl="0" algn="l">
              <a:lnSpc>
                <a:spcPct val="115000"/>
              </a:lnSpc>
              <a:spcBef>
                <a:spcPts val="0"/>
              </a:spcBef>
              <a:spcAft>
                <a:spcPts val="0"/>
              </a:spcAft>
              <a:buNone/>
            </a:pPr>
            <a:r>
              <a:rPr lang="en" sz="1800">
                <a:solidFill>
                  <a:schemeClr val="dk1"/>
                </a:solidFill>
              </a:rPr>
              <a:t>c. Write a line of code that returns True if any exports are less than 1 million dollars.</a:t>
            </a:r>
            <a:endParaRPr sz="1800">
              <a:solidFill>
                <a:schemeClr val="dk1"/>
              </a:solidFill>
            </a:endParaRPr>
          </a:p>
          <a:p>
            <a:pPr indent="0" lvl="0" marL="0" rtl="0" algn="l">
              <a:lnSpc>
                <a:spcPct val="115000"/>
              </a:lnSpc>
              <a:spcBef>
                <a:spcPts val="0"/>
              </a:spcBef>
              <a:spcAft>
                <a:spcPts val="0"/>
              </a:spcAft>
              <a:buClr>
                <a:schemeClr val="dk2"/>
              </a:buClr>
              <a:buSzPts val="2400"/>
              <a:buFont typeface="Roboto"/>
              <a:buNone/>
            </a:pPr>
            <a:r>
              <a:t/>
            </a:r>
            <a:endParaRPr sz="1800">
              <a:solidFill>
                <a:srgbClr val="4A86E8"/>
              </a:solidFill>
            </a:endParaRPr>
          </a:p>
          <a:p>
            <a:pPr indent="0" lvl="0" marL="0" rtl="0" algn="l">
              <a:lnSpc>
                <a:spcPct val="115000"/>
              </a:lnSpc>
              <a:spcBef>
                <a:spcPts val="0"/>
              </a:spcBef>
              <a:spcAft>
                <a:spcPts val="0"/>
              </a:spcAft>
              <a:buClr>
                <a:schemeClr val="dk2"/>
              </a:buClr>
              <a:buSzPts val="2400"/>
              <a:buFont typeface="Roboto"/>
              <a:buNone/>
            </a:pPr>
            <a:r>
              <a:rPr lang="en" sz="1800">
                <a:solidFill>
                  <a:schemeClr val="dk1"/>
                </a:solidFill>
              </a:rPr>
              <a:t>d. Write a line of code that returns the proportion of exports that are between 50 and 100 million dollars.</a:t>
            </a:r>
            <a:endParaRPr sz="1800"/>
          </a:p>
          <a:p>
            <a:pPr indent="0" lvl="0" marL="0" marR="0" rtl="0" algn="l">
              <a:lnSpc>
                <a:spcPct val="115000"/>
              </a:lnSpc>
              <a:spcBef>
                <a:spcPts val="0"/>
              </a:spcBef>
              <a:spcAft>
                <a:spcPts val="0"/>
              </a:spcAft>
              <a:buSzPts val="1300"/>
              <a:buNone/>
            </a:pPr>
            <a:r>
              <a:t/>
            </a:r>
            <a:endParaRPr sz="1800">
              <a:solidFill>
                <a:srgbClr val="38761D"/>
              </a:solidFill>
            </a:endParaRPr>
          </a:p>
        </p:txBody>
      </p:sp>
      <p:sp>
        <p:nvSpPr>
          <p:cNvPr id="157" name="Google Shape;157;p25"/>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Roboto"/>
              <a:buNone/>
            </a:pPr>
            <a:r>
              <a:rPr lang="en"/>
              <a:t>Practice Problem 1</a:t>
            </a:r>
            <a:endParaRPr b="0" sz="30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 name="Shape 40"/>
        <p:cNvGrpSpPr/>
        <p:nvPr/>
      </p:nvGrpSpPr>
      <p:grpSpPr>
        <a:xfrm>
          <a:off x="0" y="0"/>
          <a:ext cx="0" cy="0"/>
          <a:chOff x="0" y="0"/>
          <a:chExt cx="0" cy="0"/>
        </a:xfrm>
      </p:grpSpPr>
      <p:sp>
        <p:nvSpPr>
          <p:cNvPr id="41" name="Google Shape;41;p8"/>
          <p:cNvSpPr txBox="1"/>
          <p:nvPr>
            <p:ph type="title"/>
          </p:nvPr>
        </p:nvSpPr>
        <p:spPr>
          <a:xfrm>
            <a:off x="1219200" y="2233804"/>
            <a:ext cx="6705600" cy="67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Tables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03850" y="318525"/>
            <a:ext cx="7688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Roboto"/>
              <a:buNone/>
            </a:pPr>
            <a:r>
              <a:rPr lang="en"/>
              <a:t>Practice Problem 1: Solutions</a:t>
            </a:r>
            <a:endParaRPr b="0" sz="3000">
              <a:solidFill>
                <a:schemeClr val="dk1"/>
              </a:solidFill>
              <a:latin typeface="Roboto"/>
              <a:ea typeface="Roboto"/>
              <a:cs typeface="Roboto"/>
              <a:sym typeface="Roboto"/>
            </a:endParaRPr>
          </a:p>
        </p:txBody>
      </p:sp>
      <p:sp>
        <p:nvSpPr>
          <p:cNvPr id="163" name="Google Shape;163;p26"/>
          <p:cNvSpPr txBox="1"/>
          <p:nvPr/>
        </p:nvSpPr>
        <p:spPr>
          <a:xfrm>
            <a:off x="659150" y="1356800"/>
            <a:ext cx="6568500" cy="657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chemeClr val="dk1"/>
                </a:solidFill>
                <a:latin typeface="Lato"/>
                <a:ea typeface="Lato"/>
                <a:cs typeface="Lato"/>
                <a:sym typeface="Lato"/>
              </a:rPr>
              <a:t>	</a:t>
            </a:r>
            <a:r>
              <a:rPr b="0" i="0" lang="en" sz="1800" u="none" cap="none" strike="noStrike">
                <a:solidFill>
                  <a:srgbClr val="FF0000"/>
                </a:solidFill>
                <a:latin typeface="Lato"/>
                <a:ea typeface="Lato"/>
                <a:cs typeface="Lato"/>
                <a:sym typeface="Lato"/>
              </a:rPr>
              <a:t>exports.sort(‘amount’).column(‘amount’).item(0) &lt; 1</a:t>
            </a:r>
            <a:endParaRPr b="0" i="0" sz="1800" u="none" cap="none" strike="noStrike">
              <a:solidFill>
                <a:srgbClr val="FF0000"/>
              </a:solidFill>
              <a:latin typeface="Lato"/>
              <a:ea typeface="Lato"/>
              <a:cs typeface="Lato"/>
              <a:sym typeface="Lato"/>
            </a:endParaRPr>
          </a:p>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FF0000"/>
                </a:solidFill>
                <a:latin typeface="Lato"/>
                <a:ea typeface="Lato"/>
                <a:cs typeface="Lato"/>
                <a:sym typeface="Lato"/>
              </a:rPr>
              <a:t>	min(exports.column(‘amount’)) &lt; 1</a:t>
            </a:r>
            <a:endParaRPr b="0" i="0" sz="1800" u="none" cap="none" strike="noStrike">
              <a:solidFill>
                <a:srgbClr val="FF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4" name="Google Shape;164;p26"/>
          <p:cNvSpPr txBox="1"/>
          <p:nvPr/>
        </p:nvSpPr>
        <p:spPr>
          <a:xfrm>
            <a:off x="927350" y="2839800"/>
            <a:ext cx="8416500" cy="657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FF0000"/>
              </a:buClr>
              <a:buSzPts val="1800"/>
              <a:buFont typeface="Arial"/>
              <a:buNone/>
            </a:pPr>
            <a:r>
              <a:rPr b="0" i="0" lang="en" sz="1800" u="none" cap="none" strike="noStrike">
                <a:solidFill>
                  <a:srgbClr val="FF0000"/>
                </a:solidFill>
                <a:latin typeface="Lato"/>
                <a:ea typeface="Lato"/>
                <a:cs typeface="Lato"/>
                <a:sym typeface="Lato"/>
              </a:rPr>
              <a:t>exports.where(‘amount’, are.between(50,100))</a:t>
            </a:r>
            <a:endParaRPr b="0" i="0" sz="1400" u="none" cap="none" strike="noStrike">
              <a:solidFill>
                <a:srgbClr val="000000"/>
              </a:solidFill>
              <a:latin typeface="Lato"/>
              <a:ea typeface="Lato"/>
              <a:cs typeface="Lato"/>
              <a:sym typeface="Lato"/>
            </a:endParaRPr>
          </a:p>
          <a:p>
            <a:pPr indent="0" lvl="0" marL="0" marR="0" rtl="0" algn="l">
              <a:lnSpc>
                <a:spcPct val="115000"/>
              </a:lnSpc>
              <a:spcBef>
                <a:spcPts val="0"/>
              </a:spcBef>
              <a:spcAft>
                <a:spcPts val="0"/>
              </a:spcAft>
              <a:buClr>
                <a:srgbClr val="FF0000"/>
              </a:buClr>
              <a:buSzPts val="1800"/>
              <a:buFont typeface="Arial"/>
              <a:buNone/>
            </a:pPr>
            <a:r>
              <a:rPr b="0" i="0" lang="en" sz="1800" u="none" cap="none" strike="noStrike">
                <a:solidFill>
                  <a:srgbClr val="FF0000"/>
                </a:solidFill>
                <a:latin typeface="Lato"/>
                <a:ea typeface="Lato"/>
                <a:cs typeface="Lato"/>
                <a:sym typeface="Lato"/>
              </a:rPr>
              <a:t>.num_rows / exports.num_rows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5" name="Google Shape;165;p26"/>
          <p:cNvSpPr txBox="1"/>
          <p:nvPr>
            <p:ph idx="1" type="body"/>
          </p:nvPr>
        </p:nvSpPr>
        <p:spPr>
          <a:xfrm>
            <a:off x="503775" y="980775"/>
            <a:ext cx="8520600" cy="1258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300"/>
              <a:buNone/>
            </a:pPr>
            <a:r>
              <a:rPr lang="en" sz="1600">
                <a:solidFill>
                  <a:schemeClr val="dk1"/>
                </a:solidFill>
              </a:rPr>
              <a:t>c. </a:t>
            </a:r>
            <a:r>
              <a:rPr i="0" lang="en" sz="1600" u="none" cap="none" strike="noStrike">
                <a:solidFill>
                  <a:schemeClr val="dk1"/>
                </a:solidFill>
              </a:rPr>
              <a:t>Write a line of code that returns True if any exports are less than 1 million dollars.</a:t>
            </a:r>
            <a:endParaRPr sz="1600"/>
          </a:p>
          <a:p>
            <a:pPr indent="0" lvl="0" marL="0" marR="0" rtl="0" algn="l">
              <a:lnSpc>
                <a:spcPct val="115000"/>
              </a:lnSpc>
              <a:spcBef>
                <a:spcPts val="0"/>
              </a:spcBef>
              <a:spcAft>
                <a:spcPts val="0"/>
              </a:spcAft>
              <a:buClr>
                <a:schemeClr val="dk2"/>
              </a:buClr>
              <a:buSzPts val="1800"/>
              <a:buFont typeface="Roboto"/>
              <a:buNone/>
            </a:pPr>
            <a:r>
              <a:rPr i="0" lang="en" sz="1600" u="none" cap="none" strike="noStrike">
                <a:solidFill>
                  <a:schemeClr val="dk1"/>
                </a:solidFill>
              </a:rPr>
              <a:t>	</a:t>
            </a:r>
            <a:endParaRPr sz="1600"/>
          </a:p>
          <a:p>
            <a:pPr indent="0" lvl="0" marL="0" marR="0" rtl="0" algn="l">
              <a:lnSpc>
                <a:spcPct val="115000"/>
              </a:lnSpc>
              <a:spcBef>
                <a:spcPts val="0"/>
              </a:spcBef>
              <a:spcAft>
                <a:spcPts val="0"/>
              </a:spcAft>
              <a:buSzPts val="1300"/>
              <a:buNone/>
            </a:pPr>
            <a:r>
              <a:t/>
            </a:r>
            <a:endParaRPr sz="1600">
              <a:solidFill>
                <a:schemeClr val="dk1"/>
              </a:solidFill>
            </a:endParaRPr>
          </a:p>
          <a:p>
            <a:pPr indent="0" lvl="0" marL="0" marR="0" rtl="0" algn="l">
              <a:lnSpc>
                <a:spcPct val="115000"/>
              </a:lnSpc>
              <a:spcBef>
                <a:spcPts val="0"/>
              </a:spcBef>
              <a:spcAft>
                <a:spcPts val="0"/>
              </a:spcAft>
              <a:buSzPts val="1300"/>
              <a:buNone/>
            </a:pPr>
            <a:r>
              <a:t/>
            </a:r>
            <a:endParaRPr sz="600">
              <a:solidFill>
                <a:schemeClr val="dk1"/>
              </a:solidFill>
            </a:endParaRPr>
          </a:p>
          <a:p>
            <a:pPr indent="0" lvl="0" marL="0" marR="0" rtl="0" algn="l">
              <a:lnSpc>
                <a:spcPct val="115000"/>
              </a:lnSpc>
              <a:spcBef>
                <a:spcPts val="0"/>
              </a:spcBef>
              <a:spcAft>
                <a:spcPts val="0"/>
              </a:spcAft>
              <a:buSzPts val="1300"/>
              <a:buNone/>
            </a:pPr>
            <a:r>
              <a:t/>
            </a:r>
            <a:endParaRPr sz="1600">
              <a:solidFill>
                <a:schemeClr val="dk1"/>
              </a:solidFill>
            </a:endParaRPr>
          </a:p>
          <a:p>
            <a:pPr indent="0" lvl="0" marL="0" marR="0" rtl="0" algn="l">
              <a:lnSpc>
                <a:spcPct val="115000"/>
              </a:lnSpc>
              <a:spcBef>
                <a:spcPts val="0"/>
              </a:spcBef>
              <a:spcAft>
                <a:spcPts val="0"/>
              </a:spcAft>
              <a:buSzPts val="1300"/>
              <a:buNone/>
            </a:pPr>
            <a:r>
              <a:rPr lang="en" sz="1600">
                <a:solidFill>
                  <a:schemeClr val="dk1"/>
                </a:solidFill>
              </a:rPr>
              <a:t>d. </a:t>
            </a:r>
            <a:r>
              <a:rPr i="0" lang="en" sz="1600" u="none" cap="none" strike="noStrike">
                <a:solidFill>
                  <a:schemeClr val="dk1"/>
                </a:solidFill>
              </a:rPr>
              <a:t>Write a line of code that returns the proportion of exports that are between 50 and 100 million dollars.</a:t>
            </a:r>
            <a:endParaRPr i="0" sz="1600" u="none" cap="none" strike="noStrike">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478250" y="192525"/>
            <a:ext cx="5943600" cy="7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Roboto"/>
              <a:buNone/>
            </a:pPr>
            <a:r>
              <a:rPr lang="en"/>
              <a:t>Practice Problem 2</a:t>
            </a:r>
            <a:endParaRPr b="0" sz="3000">
              <a:solidFill>
                <a:schemeClr val="dk1"/>
              </a:solidFill>
              <a:latin typeface="Roboto"/>
              <a:ea typeface="Roboto"/>
              <a:cs typeface="Roboto"/>
              <a:sym typeface="Roboto"/>
            </a:endParaRPr>
          </a:p>
        </p:txBody>
      </p:sp>
      <p:graphicFrame>
        <p:nvGraphicFramePr>
          <p:cNvPr id="171" name="Google Shape;171;p27"/>
          <p:cNvGraphicFramePr/>
          <p:nvPr/>
        </p:nvGraphicFramePr>
        <p:xfrm>
          <a:off x="1600200" y="972825"/>
          <a:ext cx="3000000" cy="3000000"/>
        </p:xfrm>
        <a:graphic>
          <a:graphicData uri="http://schemas.openxmlformats.org/drawingml/2006/table">
            <a:tbl>
              <a:tblPr>
                <a:noFill/>
                <a:tableStyleId>{36096E12-1ECE-4423-8D32-8B3E42F4E818}</a:tableStyleId>
              </a:tblPr>
              <a:tblGrid>
                <a:gridCol w="1543050"/>
                <a:gridCol w="819150"/>
                <a:gridCol w="1193800"/>
                <a:gridCol w="1193800"/>
                <a:gridCol w="1193800"/>
              </a:tblGrid>
              <a:tr h="100000">
                <a:tc>
                  <a:txBody>
                    <a:bodyPr/>
                    <a:lstStyle/>
                    <a:p>
                      <a:pPr indent="0" lvl="0" marL="0" marR="0" rtl="0" algn="l">
                        <a:lnSpc>
                          <a:spcPct val="100000"/>
                        </a:lnSpc>
                        <a:spcBef>
                          <a:spcPts val="0"/>
                        </a:spcBef>
                        <a:spcAft>
                          <a:spcPts val="0"/>
                        </a:spcAft>
                        <a:buClr>
                          <a:srgbClr val="000000"/>
                        </a:buClr>
                        <a:buSzPts val="1050"/>
                        <a:buFont typeface="Arial"/>
                        <a:buNone/>
                      </a:pPr>
                      <a:r>
                        <a:rPr b="1" lang="en" sz="1050" u="none" cap="none" strike="noStrike">
                          <a:highlight>
                            <a:srgbClr val="FFFFFF"/>
                          </a:highlight>
                        </a:rPr>
                        <a:t>Name</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b="1" lang="en" sz="1050" u="none" cap="none" strike="noStrike">
                          <a:highlight>
                            <a:srgbClr val="FFFFFF"/>
                          </a:highlight>
                        </a:rPr>
                        <a:t>Rating</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b="1" lang="en" sz="1050" u="none" cap="none" strike="noStrike">
                          <a:highlight>
                            <a:srgbClr val="FFFFFF"/>
                          </a:highlight>
                        </a:rPr>
                        <a:t># of Seasons</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b="1" lang="en" sz="1050" u="none" cap="none" strike="noStrike">
                          <a:highlight>
                            <a:srgbClr val="FFFFFF"/>
                          </a:highlight>
                        </a:rPr>
                        <a:t>Genre</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b="1" lang="en" sz="1050" u="none" cap="none" strike="noStrike">
                          <a:highlight>
                            <a:srgbClr val="FFFFFF"/>
                          </a:highlight>
                        </a:rPr>
                        <a:t>Premiere Year</a:t>
                      </a:r>
                      <a:endParaRPr sz="14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Grey’s Anatomy</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7.7</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12</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medical drama</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2005</a:t>
                      </a:r>
                      <a:endParaRPr sz="14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Suits</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8.7</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5</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legal drama</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2011</a:t>
                      </a:r>
                      <a:endParaRPr sz="14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House of Cards</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9</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4</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political drama</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2013</a:t>
                      </a:r>
                      <a:endParaRPr sz="14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Scrubs</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8.4</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8</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sitcom</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2001</a:t>
                      </a:r>
                      <a:endParaRPr sz="14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Scandal</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7.9</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5</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political drama</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2012</a:t>
                      </a:r>
                      <a:endParaRPr sz="14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How I Met Your Mother</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8.4</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9</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sitcom</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2005</a:t>
                      </a:r>
                      <a:endParaRPr sz="1400" u="none" cap="none" strike="noStrike"/>
                    </a:p>
                  </a:txBody>
                  <a:tcPr marT="63500" marB="63500" marR="63500" marL="63500"/>
                </a:tc>
              </a:tr>
            </a:tbl>
          </a:graphicData>
        </a:graphic>
      </p:graphicFrame>
      <p:sp>
        <p:nvSpPr>
          <p:cNvPr id="172" name="Google Shape;172;p27"/>
          <p:cNvSpPr txBox="1"/>
          <p:nvPr/>
        </p:nvSpPr>
        <p:spPr>
          <a:xfrm>
            <a:off x="268250" y="3008200"/>
            <a:ext cx="8778900" cy="1612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i="0" lang="en" sz="1800" u="none" cap="none" strike="noStrike">
                <a:solidFill>
                  <a:srgbClr val="000000"/>
                </a:solidFill>
                <a:highlight>
                  <a:srgbClr val="FFFFFF"/>
                </a:highlight>
              </a:rPr>
              <a:t>Alice wants to pick a new TV show to watch, and decides to use some data she found online about various TV shows to make a decision. The table of TV shows she is using is called tv_shows, and each row corresponds to a unique show. The first 6 rows of the table are shown above.</a:t>
            </a:r>
            <a:endParaRPr i="0" sz="1800" u="none" cap="none" strike="noStrike">
              <a:solidFill>
                <a:srgbClr val="000000"/>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440250" y="239925"/>
            <a:ext cx="4741500" cy="10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Roboto"/>
              <a:buNone/>
            </a:pPr>
            <a:r>
              <a:rPr lang="en"/>
              <a:t>Practice Problem 2</a:t>
            </a:r>
            <a:endParaRPr b="0" sz="3000">
              <a:solidFill>
                <a:schemeClr val="dk1"/>
              </a:solidFill>
              <a:latin typeface="Roboto"/>
              <a:ea typeface="Roboto"/>
              <a:cs typeface="Roboto"/>
              <a:sym typeface="Roboto"/>
            </a:endParaRPr>
          </a:p>
        </p:txBody>
      </p:sp>
      <p:graphicFrame>
        <p:nvGraphicFramePr>
          <p:cNvPr id="178" name="Google Shape;178;p28"/>
          <p:cNvGraphicFramePr/>
          <p:nvPr/>
        </p:nvGraphicFramePr>
        <p:xfrm>
          <a:off x="1600200" y="969225"/>
          <a:ext cx="3000000" cy="3000000"/>
        </p:xfrm>
        <a:graphic>
          <a:graphicData uri="http://schemas.openxmlformats.org/drawingml/2006/table">
            <a:tbl>
              <a:tblPr>
                <a:noFill/>
                <a:tableStyleId>{36096E12-1ECE-4423-8D32-8B3E42F4E818}</a:tableStyleId>
              </a:tblPr>
              <a:tblGrid>
                <a:gridCol w="1543050"/>
                <a:gridCol w="819150"/>
                <a:gridCol w="1193800"/>
                <a:gridCol w="1193800"/>
                <a:gridCol w="1193800"/>
              </a:tblGrid>
              <a:tr h="100000">
                <a:tc>
                  <a:txBody>
                    <a:bodyPr/>
                    <a:lstStyle/>
                    <a:p>
                      <a:pPr indent="0" lvl="0" marL="0" marR="0" rtl="0" algn="l">
                        <a:lnSpc>
                          <a:spcPct val="100000"/>
                        </a:lnSpc>
                        <a:spcBef>
                          <a:spcPts val="0"/>
                        </a:spcBef>
                        <a:spcAft>
                          <a:spcPts val="0"/>
                        </a:spcAft>
                        <a:buClr>
                          <a:srgbClr val="000000"/>
                        </a:buClr>
                        <a:buSzPts val="1050"/>
                        <a:buFont typeface="Arial"/>
                        <a:buNone/>
                      </a:pPr>
                      <a:r>
                        <a:rPr b="1" lang="en" sz="1050" u="none" cap="none" strike="noStrike">
                          <a:highlight>
                            <a:srgbClr val="FFFFFF"/>
                          </a:highlight>
                        </a:rPr>
                        <a:t>Name</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b="1" lang="en" sz="1050" u="none" cap="none" strike="noStrike">
                          <a:highlight>
                            <a:srgbClr val="FFFFFF"/>
                          </a:highlight>
                        </a:rPr>
                        <a:t>Rating</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b="1" lang="en" sz="1050" u="none" cap="none" strike="noStrike">
                          <a:highlight>
                            <a:srgbClr val="FFFFFF"/>
                          </a:highlight>
                        </a:rPr>
                        <a:t># of Seasons</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b="1" lang="en" sz="1050" u="none" cap="none" strike="noStrike">
                          <a:highlight>
                            <a:srgbClr val="FFFFFF"/>
                          </a:highlight>
                        </a:rPr>
                        <a:t>Genre</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b="1" lang="en" sz="1050" u="none" cap="none" strike="noStrike">
                          <a:highlight>
                            <a:srgbClr val="FFFFFF"/>
                          </a:highlight>
                        </a:rPr>
                        <a:t>Premiere Year</a:t>
                      </a:r>
                      <a:endParaRPr sz="14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Grey’s Anatomy</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7.7</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12</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medical drama</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2005</a:t>
                      </a:r>
                      <a:endParaRPr sz="14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Suits</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8.7</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5</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legal drama</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2011</a:t>
                      </a:r>
                      <a:endParaRPr sz="14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House of Cards</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9</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4</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political drama</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2013</a:t>
                      </a:r>
                      <a:endParaRPr sz="14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Scrubs</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8.4</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8</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sitcom</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2001</a:t>
                      </a:r>
                      <a:endParaRPr sz="14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Scandal</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7.9</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5</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political drama</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2012</a:t>
                      </a:r>
                      <a:endParaRPr sz="14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How I Met Your Mother</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8.4</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9</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sitcom</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2005</a:t>
                      </a:r>
                      <a:endParaRPr sz="1400" u="none" cap="none" strike="noStrike"/>
                    </a:p>
                  </a:txBody>
                  <a:tcPr marT="63500" marB="63500" marR="63500" marL="63500"/>
                </a:tc>
              </a:tr>
            </a:tbl>
          </a:graphicData>
        </a:graphic>
      </p:graphicFrame>
      <p:sp>
        <p:nvSpPr>
          <p:cNvPr id="179" name="Google Shape;179;p28"/>
          <p:cNvSpPr txBox="1"/>
          <p:nvPr/>
        </p:nvSpPr>
        <p:spPr>
          <a:xfrm>
            <a:off x="554050" y="2839300"/>
            <a:ext cx="8348100" cy="21423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i="0" lang="en" sz="1600" u="none" cap="none" strike="noStrike">
                <a:solidFill>
                  <a:srgbClr val="000000"/>
                </a:solidFill>
                <a:highlight>
                  <a:srgbClr val="FFFFFF"/>
                </a:highlight>
              </a:rPr>
              <a:t>a) There are initially too many options to choose from, so Alice decides to filter the table to only include shows that satisfy both of the following conditions: </a:t>
            </a:r>
            <a:endParaRPr i="0" sz="1600" u="none" cap="none" strike="noStrike">
              <a:solidFill>
                <a:srgbClr val="000000"/>
              </a:solidFill>
            </a:endParaRPr>
          </a:p>
          <a:p>
            <a:pPr indent="-330200" lvl="0" marL="457200" marR="0" rtl="0" algn="l">
              <a:lnSpc>
                <a:spcPct val="115000"/>
              </a:lnSpc>
              <a:spcBef>
                <a:spcPts val="0"/>
              </a:spcBef>
              <a:spcAft>
                <a:spcPts val="0"/>
              </a:spcAft>
              <a:buClr>
                <a:srgbClr val="000000"/>
              </a:buClr>
              <a:buSzPts val="1600"/>
              <a:buChar char="-"/>
            </a:pPr>
            <a:r>
              <a:rPr i="0" lang="en" sz="1600" u="none" cap="none" strike="noStrike">
                <a:solidFill>
                  <a:srgbClr val="000000"/>
                </a:solidFill>
                <a:highlight>
                  <a:srgbClr val="FFFFFF"/>
                </a:highlight>
              </a:rPr>
              <a:t>Has at least an 8.0 rating.</a:t>
            </a:r>
            <a:endParaRPr i="0" sz="1600" u="none" cap="none" strike="noStrike">
              <a:solidFill>
                <a:srgbClr val="000000"/>
              </a:solidFill>
            </a:endParaRPr>
          </a:p>
          <a:p>
            <a:pPr indent="-330200" lvl="0" marL="457200" marR="0" rtl="0" algn="l">
              <a:lnSpc>
                <a:spcPct val="115000"/>
              </a:lnSpc>
              <a:spcBef>
                <a:spcPts val="0"/>
              </a:spcBef>
              <a:spcAft>
                <a:spcPts val="0"/>
              </a:spcAft>
              <a:buClr>
                <a:srgbClr val="000000"/>
              </a:buClr>
              <a:buSzPts val="1600"/>
              <a:buChar char="-"/>
            </a:pPr>
            <a:r>
              <a:rPr i="0" lang="en" sz="1600" u="none" cap="none" strike="noStrike">
                <a:solidFill>
                  <a:srgbClr val="000000"/>
                </a:solidFill>
                <a:highlight>
                  <a:srgbClr val="FFFFFF"/>
                </a:highlight>
              </a:rPr>
              <a:t>Has at least 6 seasons.</a:t>
            </a:r>
            <a:endParaRPr i="0" sz="1600" u="none" cap="none" strike="noStrike">
              <a:solidFill>
                <a:srgbClr val="000000"/>
              </a:solidFill>
            </a:endParaRPr>
          </a:p>
          <a:p>
            <a:pPr indent="0" lvl="0" marL="0" marR="0" rtl="0" algn="l">
              <a:lnSpc>
                <a:spcPct val="115000"/>
              </a:lnSpc>
              <a:spcBef>
                <a:spcPts val="0"/>
              </a:spcBef>
              <a:spcAft>
                <a:spcPts val="0"/>
              </a:spcAft>
              <a:buClr>
                <a:schemeClr val="accent4"/>
              </a:buClr>
              <a:buSzPts val="2000"/>
              <a:buFont typeface="Arial"/>
              <a:buNone/>
            </a:pPr>
            <a:r>
              <a:rPr i="0" lang="en" sz="1600" u="none" cap="none" strike="noStrike">
                <a:solidFill>
                  <a:srgbClr val="6AA84F"/>
                </a:solidFill>
                <a:highlight>
                  <a:srgbClr val="FFFFFF"/>
                </a:highlight>
              </a:rPr>
              <a:t>Write an expression that will filter tv_shows </a:t>
            </a:r>
            <a:r>
              <a:rPr i="0" lang="en" sz="1600" u="none" cap="none" strike="noStrike">
                <a:solidFill>
                  <a:srgbClr val="000000"/>
                </a:solidFill>
                <a:highlight>
                  <a:srgbClr val="FFFFFF"/>
                </a:highlight>
              </a:rPr>
              <a:t>such that only the rows satisfying both of the above conditions will be included.</a:t>
            </a:r>
            <a:endParaRPr i="0" sz="1600" u="none" cap="none" strike="noStrike">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Roboto"/>
              <a:buNone/>
            </a:pPr>
            <a:r>
              <a:rPr lang="en"/>
              <a:t>Practice Problem 2: Solutions</a:t>
            </a:r>
            <a:endParaRPr b="0" sz="3000">
              <a:solidFill>
                <a:schemeClr val="dk1"/>
              </a:solidFill>
              <a:latin typeface="Roboto"/>
              <a:ea typeface="Roboto"/>
              <a:cs typeface="Roboto"/>
              <a:sym typeface="Roboto"/>
            </a:endParaRPr>
          </a:p>
        </p:txBody>
      </p:sp>
      <p:sp>
        <p:nvSpPr>
          <p:cNvPr id="185" name="Google Shape;185;p29"/>
          <p:cNvSpPr txBox="1"/>
          <p:nvPr/>
        </p:nvSpPr>
        <p:spPr>
          <a:xfrm>
            <a:off x="845100" y="1990675"/>
            <a:ext cx="8048700" cy="969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FF"/>
              </a:buClr>
              <a:buSzPts val="1800"/>
              <a:buFont typeface="Courier New"/>
              <a:buAutoNum type="alphaLcParenR"/>
            </a:pPr>
            <a:r>
              <a:rPr i="0" lang="en" sz="1800" u="none" cap="none" strike="noStrike">
                <a:solidFill>
                  <a:srgbClr val="0000FF"/>
                </a:solidFill>
                <a:latin typeface="Courier New"/>
                <a:ea typeface="Courier New"/>
                <a:cs typeface="Courier New"/>
                <a:sym typeface="Courier New"/>
              </a:rPr>
              <a:t>tv_shows.where(‘Rating’, are.above_or_equal_to(8)).where('# of Seasons', are.above_or_equal_to(6))</a:t>
            </a:r>
            <a:endParaRPr i="0" sz="1800" u="none" cap="none" strike="noStrike">
              <a:solidFill>
                <a:srgbClr val="0000FF"/>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Roboto"/>
              <a:buNone/>
            </a:pPr>
            <a:r>
              <a:rPr lang="en"/>
              <a:t>Practice Problem 2 </a:t>
            </a:r>
            <a:endParaRPr b="0" sz="3000">
              <a:solidFill>
                <a:schemeClr val="dk1"/>
              </a:solidFill>
              <a:latin typeface="Roboto"/>
              <a:ea typeface="Roboto"/>
              <a:cs typeface="Roboto"/>
              <a:sym typeface="Roboto"/>
            </a:endParaRPr>
          </a:p>
        </p:txBody>
      </p:sp>
      <p:graphicFrame>
        <p:nvGraphicFramePr>
          <p:cNvPr id="191" name="Google Shape;191;p30"/>
          <p:cNvGraphicFramePr/>
          <p:nvPr/>
        </p:nvGraphicFramePr>
        <p:xfrm>
          <a:off x="4189675" y="1269650"/>
          <a:ext cx="3000000" cy="3000000"/>
        </p:xfrm>
        <a:graphic>
          <a:graphicData uri="http://schemas.openxmlformats.org/drawingml/2006/table">
            <a:tbl>
              <a:tblPr>
                <a:noFill/>
                <a:tableStyleId>{36096E12-1ECE-4423-8D32-8B3E42F4E818}</a:tableStyleId>
              </a:tblPr>
              <a:tblGrid>
                <a:gridCol w="1187350"/>
                <a:gridCol w="630325"/>
                <a:gridCol w="918600"/>
                <a:gridCol w="918600"/>
                <a:gridCol w="918600"/>
              </a:tblGrid>
              <a:tr h="397650">
                <a:tc>
                  <a:txBody>
                    <a:bodyPr/>
                    <a:lstStyle/>
                    <a:p>
                      <a:pPr indent="0" lvl="0" marL="0" marR="0" rtl="0" algn="l">
                        <a:lnSpc>
                          <a:spcPct val="100000"/>
                        </a:lnSpc>
                        <a:spcBef>
                          <a:spcPts val="0"/>
                        </a:spcBef>
                        <a:spcAft>
                          <a:spcPts val="0"/>
                        </a:spcAft>
                        <a:buClr>
                          <a:srgbClr val="000000"/>
                        </a:buClr>
                        <a:buSzPts val="1050"/>
                        <a:buFont typeface="Arial"/>
                        <a:buNone/>
                      </a:pPr>
                      <a:r>
                        <a:rPr b="1" lang="en" sz="1050" u="none" cap="none" strike="noStrike">
                          <a:highlight>
                            <a:srgbClr val="FFFFFF"/>
                          </a:highlight>
                        </a:rPr>
                        <a:t>Name</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b="1" lang="en" sz="1050" u="none" cap="none" strike="noStrike">
                          <a:highlight>
                            <a:srgbClr val="FFFFFF"/>
                          </a:highlight>
                        </a:rPr>
                        <a:t>Rating</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b="1" lang="en" sz="1050" u="none" cap="none" strike="noStrike">
                          <a:highlight>
                            <a:srgbClr val="FFFFFF"/>
                          </a:highlight>
                        </a:rPr>
                        <a:t># of Seasons</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b="1" lang="en" sz="1050" u="none" cap="none" strike="noStrike">
                          <a:highlight>
                            <a:srgbClr val="FFFFFF"/>
                          </a:highlight>
                        </a:rPr>
                        <a:t>Genre</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b="1" lang="en" sz="1050" u="none" cap="none" strike="noStrike">
                          <a:highlight>
                            <a:srgbClr val="FFFFFF"/>
                          </a:highlight>
                        </a:rPr>
                        <a:t>Premiere Year</a:t>
                      </a:r>
                      <a:endParaRPr sz="1400" u="none" cap="none" strike="noStrike"/>
                    </a:p>
                  </a:txBody>
                  <a:tcPr marT="63500" marB="63500" marR="63500" marL="63500"/>
                </a:tc>
              </a:tr>
              <a:tr h="3976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Grey’s Anatomy</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7.7</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12</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medical drama</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2005</a:t>
                      </a:r>
                      <a:endParaRPr sz="1400" u="none" cap="none" strike="noStrike"/>
                    </a:p>
                  </a:txBody>
                  <a:tcPr marT="63500" marB="63500" marR="63500" marL="63500"/>
                </a:tc>
              </a:tr>
              <a:tr h="2548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Suits</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8.7</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5</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legal drama</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2011</a:t>
                      </a:r>
                      <a:endParaRPr sz="1400" u="none" cap="none" strike="noStrike"/>
                    </a:p>
                  </a:txBody>
                  <a:tcPr marT="63500" marB="63500" marR="63500" marL="63500"/>
                </a:tc>
              </a:tr>
              <a:tr h="3976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House of Cards</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9</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4</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political drama</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2013</a:t>
                      </a:r>
                      <a:endParaRPr sz="1400" u="none" cap="none" strike="noStrike"/>
                    </a:p>
                  </a:txBody>
                  <a:tcPr marT="63500" marB="63500" marR="63500" marL="63500"/>
                </a:tc>
              </a:tr>
              <a:tr h="2548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Scrubs</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8.4</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8</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sitcom</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2001</a:t>
                      </a:r>
                      <a:endParaRPr sz="1400" u="none" cap="none" strike="noStrike"/>
                    </a:p>
                  </a:txBody>
                  <a:tcPr marT="63500" marB="63500" marR="63500" marL="63500"/>
                </a:tc>
              </a:tr>
              <a:tr h="3976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Scandal</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7.9</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5</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political drama</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2012</a:t>
                      </a:r>
                      <a:endParaRPr sz="1400" u="none" cap="none" strike="noStrike"/>
                    </a:p>
                  </a:txBody>
                  <a:tcPr marT="63500" marB="63500" marR="63500" marL="63500"/>
                </a:tc>
              </a:tr>
              <a:tr h="3976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How I Met Your Mother</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8.4</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9</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sitcom</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2005</a:t>
                      </a:r>
                      <a:endParaRPr sz="1400" u="none" cap="none" strike="noStrike"/>
                    </a:p>
                  </a:txBody>
                  <a:tcPr marT="63500" marB="63500" marR="63500" marL="63500"/>
                </a:tc>
              </a:tr>
            </a:tbl>
          </a:graphicData>
        </a:graphic>
      </p:graphicFrame>
      <p:sp>
        <p:nvSpPr>
          <p:cNvPr id="192" name="Google Shape;192;p30"/>
          <p:cNvSpPr txBox="1"/>
          <p:nvPr>
            <p:ph idx="1" type="body"/>
          </p:nvPr>
        </p:nvSpPr>
        <p:spPr>
          <a:xfrm>
            <a:off x="457200" y="928900"/>
            <a:ext cx="3732600" cy="381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i="0" lang="en" sz="1600" u="none" cap="none" strike="noStrike">
                <a:solidFill>
                  <a:srgbClr val="000000"/>
                </a:solidFill>
              </a:rPr>
              <a:t>b) Alice realizes that she doesn't even know what type of show she wants to watch, so she decides to look at what genres people seem to like best.</a:t>
            </a:r>
            <a:endParaRPr i="0" sz="1600" u="none" cap="none" strike="noStrike">
              <a:solidFill>
                <a:srgbClr val="000000"/>
              </a:solidFill>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000"/>
              </a:solidFill>
            </a:endParaRPr>
          </a:p>
          <a:p>
            <a:pPr indent="0" lvl="0" marL="0" rtl="0" algn="l">
              <a:spcBef>
                <a:spcPts val="0"/>
              </a:spcBef>
              <a:spcAft>
                <a:spcPts val="0"/>
              </a:spcAft>
              <a:buClr>
                <a:schemeClr val="dk1"/>
              </a:buClr>
              <a:buSzPts val="1100"/>
              <a:buFont typeface="Arial"/>
              <a:buNone/>
            </a:pPr>
            <a:r>
              <a:rPr lang="en" sz="1600">
                <a:solidFill>
                  <a:srgbClr val="000000"/>
                </a:solidFill>
                <a:highlight>
                  <a:schemeClr val="lt1"/>
                </a:highlight>
              </a:rPr>
              <a:t>First, write an expression that will create a table with the </a:t>
            </a:r>
            <a:r>
              <a:rPr lang="en" sz="1600">
                <a:solidFill>
                  <a:srgbClr val="38761D"/>
                </a:solidFill>
                <a:highlight>
                  <a:schemeClr val="lt1"/>
                </a:highlight>
              </a:rPr>
              <a:t>average rating</a:t>
            </a:r>
            <a:r>
              <a:rPr lang="en" sz="1600">
                <a:solidFill>
                  <a:srgbClr val="000000"/>
                </a:solidFill>
                <a:highlight>
                  <a:schemeClr val="lt1"/>
                </a:highlight>
              </a:rPr>
              <a:t> for each Genre and assign it to the variable </a:t>
            </a:r>
            <a:r>
              <a:rPr lang="en" sz="1600">
                <a:solidFill>
                  <a:srgbClr val="000000"/>
                </a:solidFill>
                <a:highlight>
                  <a:schemeClr val="lt1"/>
                </a:highlight>
                <a:latin typeface="Consolas"/>
                <a:ea typeface="Consolas"/>
                <a:cs typeface="Consolas"/>
                <a:sym typeface="Consolas"/>
              </a:rPr>
              <a:t>shows_grouped_by_genre</a:t>
            </a:r>
            <a:r>
              <a:rPr lang="en" sz="1600">
                <a:solidFill>
                  <a:srgbClr val="000000"/>
                </a:solidFill>
                <a:highlight>
                  <a:schemeClr val="lt1"/>
                </a:highlight>
              </a:rPr>
              <a:t>.</a:t>
            </a:r>
            <a:endParaRPr sz="1600">
              <a:solidFill>
                <a:srgbClr val="000000"/>
              </a:solidFill>
            </a:endParaRPr>
          </a:p>
          <a:p>
            <a:pPr indent="0" lvl="0" marL="0" rtl="0" algn="l">
              <a:spcBef>
                <a:spcPts val="0"/>
              </a:spcBef>
              <a:spcAft>
                <a:spcPts val="0"/>
              </a:spcAft>
              <a:buClr>
                <a:schemeClr val="dk1"/>
              </a:buClr>
              <a:buSzPts val="1100"/>
              <a:buFont typeface="Arial"/>
              <a:buNone/>
            </a:pPr>
            <a:r>
              <a:t/>
            </a:r>
            <a:endParaRPr sz="1600">
              <a:solidFill>
                <a:srgbClr val="000000"/>
              </a:solidFill>
              <a:highlight>
                <a:schemeClr val="lt1"/>
              </a:highlight>
            </a:endParaRPr>
          </a:p>
          <a:p>
            <a:pPr indent="0" lvl="0" marL="0" rtl="0" algn="l">
              <a:spcBef>
                <a:spcPts val="0"/>
              </a:spcBef>
              <a:spcAft>
                <a:spcPts val="0"/>
              </a:spcAft>
              <a:buClr>
                <a:schemeClr val="dk1"/>
              </a:buClr>
              <a:buSzPts val="1100"/>
              <a:buFont typeface="Arial"/>
              <a:buNone/>
            </a:pPr>
            <a:r>
              <a:rPr lang="en" sz="1600">
                <a:solidFill>
                  <a:srgbClr val="000000"/>
                </a:solidFill>
                <a:highlight>
                  <a:schemeClr val="lt1"/>
                </a:highlight>
              </a:rPr>
              <a:t>Then, use this table to find the Genre with the </a:t>
            </a:r>
            <a:r>
              <a:rPr lang="en" sz="1600">
                <a:solidFill>
                  <a:srgbClr val="6AA84F"/>
                </a:solidFill>
                <a:highlight>
                  <a:schemeClr val="lt1"/>
                </a:highlight>
              </a:rPr>
              <a:t>highest average rating </a:t>
            </a:r>
            <a:r>
              <a:rPr lang="en" sz="1600">
                <a:solidFill>
                  <a:srgbClr val="000000"/>
                </a:solidFill>
                <a:highlight>
                  <a:schemeClr val="lt1"/>
                </a:highlight>
              </a:rPr>
              <a:t>and assign it to the variable </a:t>
            </a:r>
            <a:r>
              <a:rPr lang="en" sz="1600">
                <a:solidFill>
                  <a:srgbClr val="000000"/>
                </a:solidFill>
                <a:highlight>
                  <a:schemeClr val="lt1"/>
                </a:highlight>
                <a:latin typeface="Consolas"/>
                <a:ea typeface="Consolas"/>
                <a:cs typeface="Consolas"/>
                <a:sym typeface="Consolas"/>
              </a:rPr>
              <a:t>highest_rated_genre</a:t>
            </a:r>
            <a:r>
              <a:rPr lang="en" sz="1600">
                <a:solidFill>
                  <a:srgbClr val="000000"/>
                </a:solidFill>
                <a:highlight>
                  <a:schemeClr val="lt1"/>
                </a:highlight>
              </a:rPr>
              <a:t>.</a:t>
            </a:r>
            <a:endParaRPr sz="1600">
              <a:solidFill>
                <a:srgbClr val="000000"/>
              </a:solidFill>
            </a:endParaRPr>
          </a:p>
          <a:p>
            <a:pPr indent="0" lvl="0" marL="0" rtl="0" algn="l">
              <a:spcBef>
                <a:spcPts val="0"/>
              </a:spcBef>
              <a:spcAft>
                <a:spcPts val="0"/>
              </a:spcAft>
              <a:buClr>
                <a:schemeClr val="dk2"/>
              </a:buClr>
              <a:buSzPts val="1800"/>
              <a:buFont typeface="Roboto"/>
              <a:buNone/>
            </a:pPr>
            <a:r>
              <a:t/>
            </a:r>
            <a:endParaRPr sz="1600">
              <a:solidFill>
                <a:srgbClr val="000000"/>
              </a:solidFill>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000"/>
              </a:solidFill>
            </a:endParaRPr>
          </a:p>
          <a:p>
            <a:pPr indent="0" lvl="0" marL="0" marR="0" rtl="0" algn="l">
              <a:lnSpc>
                <a:spcPct val="100000"/>
              </a:lnSpc>
              <a:spcBef>
                <a:spcPts val="0"/>
              </a:spcBef>
              <a:spcAft>
                <a:spcPts val="0"/>
              </a:spcAft>
              <a:buClr>
                <a:schemeClr val="dk2"/>
              </a:buClr>
              <a:buSzPts val="1800"/>
              <a:buFont typeface="Roboto"/>
              <a:buNone/>
            </a:pPr>
            <a:r>
              <a:t/>
            </a:r>
            <a:endParaRPr i="0" sz="1600" u="none" cap="none" strike="noStrike">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Roboto"/>
              <a:buNone/>
            </a:pPr>
            <a:r>
              <a:rPr lang="en"/>
              <a:t>Practice Problem 2: Solutions</a:t>
            </a:r>
            <a:endParaRPr b="0" sz="3000">
              <a:solidFill>
                <a:schemeClr val="dk1"/>
              </a:solidFill>
              <a:latin typeface="Roboto"/>
              <a:ea typeface="Roboto"/>
              <a:cs typeface="Roboto"/>
              <a:sym typeface="Roboto"/>
            </a:endParaRPr>
          </a:p>
        </p:txBody>
      </p:sp>
      <p:sp>
        <p:nvSpPr>
          <p:cNvPr id="198" name="Google Shape;198;p31"/>
          <p:cNvSpPr txBox="1"/>
          <p:nvPr/>
        </p:nvSpPr>
        <p:spPr>
          <a:xfrm>
            <a:off x="410700" y="1860625"/>
            <a:ext cx="8428500" cy="1418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i="0" lang="en" sz="1800" u="none" cap="none" strike="noStrike">
                <a:solidFill>
                  <a:srgbClr val="0000FF"/>
                </a:solidFill>
                <a:latin typeface="Courier New"/>
                <a:ea typeface="Courier New"/>
                <a:cs typeface="Courier New"/>
                <a:sym typeface="Courier New"/>
              </a:rPr>
              <a:t>b) shows_grouped_by_genre = tv_shows.group('Genre', np.mean)</a:t>
            </a:r>
            <a:endParaRPr i="0" sz="1800" u="none" cap="none" strike="noStrike">
              <a:solidFill>
                <a:srgbClr val="0000FF"/>
              </a:solidFill>
              <a:latin typeface="Courier New"/>
              <a:ea typeface="Courier New"/>
              <a:cs typeface="Courier New"/>
              <a:sym typeface="Courier New"/>
            </a:endParaRPr>
          </a:p>
          <a:p>
            <a:pPr indent="387350" lvl="0" marL="0" marR="0" rtl="0" algn="l">
              <a:lnSpc>
                <a:spcPct val="115000"/>
              </a:lnSpc>
              <a:spcBef>
                <a:spcPts val="0"/>
              </a:spcBef>
              <a:spcAft>
                <a:spcPts val="0"/>
              </a:spcAft>
              <a:buClr>
                <a:schemeClr val="dk1"/>
              </a:buClr>
              <a:buSzPts val="2400"/>
              <a:buFont typeface="Arial"/>
              <a:buNone/>
            </a:pPr>
            <a:r>
              <a:t/>
            </a:r>
            <a:endParaRPr i="0" sz="1800" u="none" cap="none" strike="noStrike">
              <a:solidFill>
                <a:srgbClr val="0000FF"/>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i="0" lang="en" sz="1800" u="none" cap="none" strike="noStrike">
                <a:solidFill>
                  <a:srgbClr val="0000FF"/>
                </a:solidFill>
                <a:latin typeface="Courier New"/>
                <a:ea typeface="Courier New"/>
                <a:cs typeface="Courier New"/>
                <a:sym typeface="Courier New"/>
              </a:rPr>
              <a:t>highest_rated_genre = shows_grouped_by_genre.sort('Rating mean', descending=True).column('Genre').item(0)</a:t>
            </a:r>
            <a:endParaRPr i="0" sz="1800" u="none" cap="none" strike="noStrike">
              <a:solidFill>
                <a:srgbClr val="0000FF"/>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2"/>
          <p:cNvSpPr/>
          <p:nvPr/>
        </p:nvSpPr>
        <p:spPr>
          <a:xfrm>
            <a:off x="4766675" y="339125"/>
            <a:ext cx="3928200" cy="207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2"/>
          <p:cNvSpPr txBox="1"/>
          <p:nvPr>
            <p:ph type="title"/>
          </p:nvPr>
        </p:nvSpPr>
        <p:spPr>
          <a:xfrm>
            <a:off x="484125" y="217175"/>
            <a:ext cx="78132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Roboto"/>
              <a:buNone/>
            </a:pPr>
            <a:r>
              <a:rPr lang="en"/>
              <a:t>Practice Problem 2</a:t>
            </a:r>
            <a:endParaRPr b="0" sz="3000">
              <a:solidFill>
                <a:schemeClr val="dk1"/>
              </a:solidFill>
              <a:latin typeface="Roboto"/>
              <a:ea typeface="Roboto"/>
              <a:cs typeface="Roboto"/>
              <a:sym typeface="Roboto"/>
            </a:endParaRPr>
          </a:p>
          <a:p>
            <a:pPr indent="0" lvl="0" marL="0" rtl="0" algn="l">
              <a:spcBef>
                <a:spcPts val="0"/>
              </a:spcBef>
              <a:spcAft>
                <a:spcPts val="0"/>
              </a:spcAft>
              <a:buClr>
                <a:schemeClr val="dk1"/>
              </a:buClr>
              <a:buSzPts val="3000"/>
              <a:buFont typeface="Roboto"/>
              <a:buNone/>
            </a:pPr>
            <a:r>
              <a:t/>
            </a:r>
            <a:endParaRPr sz="3000"/>
          </a:p>
        </p:txBody>
      </p:sp>
      <p:graphicFrame>
        <p:nvGraphicFramePr>
          <p:cNvPr id="205" name="Google Shape;205;p32"/>
          <p:cNvGraphicFramePr/>
          <p:nvPr/>
        </p:nvGraphicFramePr>
        <p:xfrm>
          <a:off x="4777575" y="1014525"/>
          <a:ext cx="3000000" cy="3000000"/>
        </p:xfrm>
        <a:graphic>
          <a:graphicData uri="http://schemas.openxmlformats.org/drawingml/2006/table">
            <a:tbl>
              <a:tblPr>
                <a:noFill/>
                <a:tableStyleId>{36096E12-1ECE-4423-8D32-8B3E42F4E818}</a:tableStyleId>
              </a:tblPr>
              <a:tblGrid>
                <a:gridCol w="1010700"/>
                <a:gridCol w="563500"/>
                <a:gridCol w="685475"/>
                <a:gridCol w="863900"/>
                <a:gridCol w="786050"/>
              </a:tblGrid>
              <a:tr h="794875">
                <a:tc>
                  <a:txBody>
                    <a:bodyPr/>
                    <a:lstStyle/>
                    <a:p>
                      <a:pPr indent="0" lvl="0" marL="0" marR="0" rtl="0" algn="l">
                        <a:lnSpc>
                          <a:spcPct val="100000"/>
                        </a:lnSpc>
                        <a:spcBef>
                          <a:spcPts val="0"/>
                        </a:spcBef>
                        <a:spcAft>
                          <a:spcPts val="0"/>
                        </a:spcAft>
                        <a:buClr>
                          <a:srgbClr val="000000"/>
                        </a:buClr>
                        <a:buSzPts val="1050"/>
                        <a:buFont typeface="Arial"/>
                        <a:buNone/>
                      </a:pPr>
                      <a:r>
                        <a:rPr b="1" lang="en" sz="1050" u="none" cap="none" strike="noStrike">
                          <a:highlight>
                            <a:srgbClr val="FFFFFF"/>
                          </a:highlight>
                        </a:rPr>
                        <a:t>Name</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b="1" lang="en" sz="1050" u="none" cap="none" strike="noStrike">
                          <a:highlight>
                            <a:srgbClr val="FFFFFF"/>
                          </a:highlight>
                        </a:rPr>
                        <a:t>Rating</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b="1" lang="en" sz="1050" u="none" cap="none" strike="noStrike">
                          <a:highlight>
                            <a:srgbClr val="FFFFFF"/>
                          </a:highlight>
                        </a:rPr>
                        <a:t># of Seasons</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b="1" lang="en" sz="1050" u="none" cap="none" strike="noStrike">
                          <a:highlight>
                            <a:srgbClr val="FFFFFF"/>
                          </a:highlight>
                        </a:rPr>
                        <a:t>Genre</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b="1" lang="en" sz="1050" u="none" cap="none" strike="noStrike">
                          <a:highlight>
                            <a:srgbClr val="FFFFFF"/>
                          </a:highlight>
                        </a:rPr>
                        <a:t>Premiere Year</a:t>
                      </a:r>
                      <a:endParaRPr sz="1400" u="none" cap="none" strike="noStrike"/>
                    </a:p>
                  </a:txBody>
                  <a:tcPr marT="63500" marB="63500" marR="63500" marL="63500"/>
                </a:tc>
              </a:tr>
              <a:tr h="4625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Grey’s Anatomy</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7.7</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12</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medical drama</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2005</a:t>
                      </a:r>
                      <a:endParaRPr sz="1400" u="none" cap="none" strike="noStrike"/>
                    </a:p>
                  </a:txBody>
                  <a:tcPr marT="63500" marB="63500" marR="63500" marL="63500"/>
                </a:tc>
              </a:tr>
              <a:tr h="3004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Suits</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8.7</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5</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legal drama</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2011</a:t>
                      </a:r>
                      <a:endParaRPr sz="1400" u="none" cap="none" strike="noStrike"/>
                    </a:p>
                  </a:txBody>
                  <a:tcPr marT="63500" marB="63500" marR="63500" marL="63500"/>
                </a:tc>
              </a:tr>
              <a:tr h="4625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House of Cards</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9</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4</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political drama</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2013</a:t>
                      </a:r>
                      <a:endParaRPr sz="1400" u="none" cap="none" strike="noStrike"/>
                    </a:p>
                  </a:txBody>
                  <a:tcPr marT="63500" marB="63500" marR="63500" marL="63500"/>
                </a:tc>
              </a:tr>
              <a:tr h="3004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Scrubs</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8.4</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8</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sitcom</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2001</a:t>
                      </a:r>
                      <a:endParaRPr sz="1400" u="none" cap="none" strike="noStrike"/>
                    </a:p>
                  </a:txBody>
                  <a:tcPr marT="63500" marB="63500" marR="63500" marL="63500"/>
                </a:tc>
              </a:tr>
              <a:tr h="4625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Scandal</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7.9</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5</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political drama</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2012</a:t>
                      </a:r>
                      <a:endParaRPr sz="1400" u="none" cap="none" strike="noStrike"/>
                    </a:p>
                  </a:txBody>
                  <a:tcPr marT="63500" marB="63500" marR="63500" marL="63500"/>
                </a:tc>
              </a:tr>
              <a:tr h="4688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How I Met Your Mother</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8.4</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9</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sitcom</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highlight>
                            <a:srgbClr val="FFFFFF"/>
                          </a:highlight>
                        </a:rPr>
                        <a:t>2005</a:t>
                      </a:r>
                      <a:endParaRPr sz="1400" u="none" cap="none" strike="noStrike"/>
                    </a:p>
                  </a:txBody>
                  <a:tcPr marT="63500" marB="63500" marR="63500" marL="63500"/>
                </a:tc>
              </a:tr>
            </a:tbl>
          </a:graphicData>
        </a:graphic>
      </p:graphicFrame>
      <p:sp>
        <p:nvSpPr>
          <p:cNvPr id="206" name="Google Shape;206;p32"/>
          <p:cNvSpPr txBox="1"/>
          <p:nvPr>
            <p:ph idx="1" type="body"/>
          </p:nvPr>
        </p:nvSpPr>
        <p:spPr>
          <a:xfrm>
            <a:off x="482200" y="889225"/>
            <a:ext cx="4284600" cy="3847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i="0" lang="en" sz="1600" u="none" cap="none" strike="noStrike">
                <a:solidFill>
                  <a:srgbClr val="000000"/>
                </a:solidFill>
                <a:highlight>
                  <a:srgbClr val="FFFFFF"/>
                </a:highlight>
              </a:rPr>
              <a:t>c) In addition to looking at the ratings of TV shows classified by genre, Alice also cares about how old the show is, since she doesn't want to watch a show where she doesn't recognize any of the actors and actresses.</a:t>
            </a:r>
            <a:endParaRPr i="0" sz="1600" u="none" cap="none" strike="noStrike">
              <a:solidFill>
                <a:srgbClr val="000000"/>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600">
              <a:solidFill>
                <a:srgbClr val="000000"/>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lang="en" sz="1600">
                <a:solidFill>
                  <a:srgbClr val="000000"/>
                </a:solidFill>
                <a:highlight>
                  <a:schemeClr val="lt1"/>
                </a:highlight>
              </a:rPr>
              <a:t>Write code to create a pivot table where the rows correspond to whether or not the show premiered after 2008, the columns correspond to the genre of the show, and the values in the table are the average rating of shows corresponding to each row/column pair.</a:t>
            </a:r>
            <a:endParaRPr sz="1600">
              <a:solidFill>
                <a:srgbClr val="000000"/>
              </a:solidFill>
            </a:endParaRPr>
          </a:p>
          <a:p>
            <a:pPr indent="0" lvl="0" marL="0" rtl="0" algn="l">
              <a:lnSpc>
                <a:spcPct val="115000"/>
              </a:lnSpc>
              <a:spcBef>
                <a:spcPts val="0"/>
              </a:spcBef>
              <a:spcAft>
                <a:spcPts val="0"/>
              </a:spcAft>
              <a:buClr>
                <a:schemeClr val="dk2"/>
              </a:buClr>
              <a:buSzPts val="1800"/>
              <a:buFont typeface="Roboto"/>
              <a:buNone/>
            </a:pPr>
            <a:r>
              <a:t/>
            </a:r>
            <a:endParaRPr sz="1600">
              <a:solidFill>
                <a:srgbClr val="000000"/>
              </a:solidFill>
            </a:endParaRPr>
          </a:p>
          <a:p>
            <a:pPr indent="0" lvl="0" marL="0" marR="0" rtl="0" algn="l">
              <a:lnSpc>
                <a:spcPct val="115000"/>
              </a:lnSpc>
              <a:spcBef>
                <a:spcPts val="0"/>
              </a:spcBef>
              <a:spcAft>
                <a:spcPts val="0"/>
              </a:spcAft>
              <a:buClr>
                <a:schemeClr val="dk1"/>
              </a:buClr>
              <a:buSzPts val="1100"/>
              <a:buFont typeface="Arial"/>
              <a:buNone/>
            </a:pPr>
            <a:r>
              <a:t/>
            </a:r>
            <a:endParaRPr sz="1600">
              <a:solidFill>
                <a:srgbClr val="000000"/>
              </a:solidFill>
              <a:highlight>
                <a:srgbClr val="FF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491750" y="291700"/>
            <a:ext cx="7688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Roboto"/>
              <a:buNone/>
            </a:pPr>
            <a:r>
              <a:rPr lang="en"/>
              <a:t>Practice Problem</a:t>
            </a:r>
            <a:r>
              <a:rPr lang="en"/>
              <a:t> 2</a:t>
            </a:r>
            <a:r>
              <a:rPr lang="en"/>
              <a:t>: Solutions</a:t>
            </a:r>
            <a:endParaRPr b="0" sz="3000">
              <a:solidFill>
                <a:schemeClr val="dk1"/>
              </a:solidFill>
              <a:latin typeface="Roboto"/>
              <a:ea typeface="Roboto"/>
              <a:cs typeface="Roboto"/>
              <a:sym typeface="Roboto"/>
            </a:endParaRPr>
          </a:p>
        </p:txBody>
      </p:sp>
      <p:sp>
        <p:nvSpPr>
          <p:cNvPr id="212" name="Google Shape;212;p33"/>
          <p:cNvSpPr txBox="1"/>
          <p:nvPr>
            <p:ph idx="1" type="body"/>
          </p:nvPr>
        </p:nvSpPr>
        <p:spPr>
          <a:xfrm>
            <a:off x="725750" y="1885625"/>
            <a:ext cx="8520600" cy="115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Roboto"/>
              <a:buNone/>
            </a:pPr>
            <a:r>
              <a:rPr i="0" lang="en" sz="1800" u="none" cap="none" strike="noStrike">
                <a:solidFill>
                  <a:srgbClr val="0000FF"/>
                </a:solidFill>
                <a:highlight>
                  <a:srgbClr val="FFFFFF"/>
                </a:highlight>
                <a:latin typeface="Courier New"/>
                <a:ea typeface="Courier New"/>
                <a:cs typeface="Courier New"/>
                <a:sym typeface="Courier New"/>
              </a:rPr>
              <a:t>c)	tv_shows.with_column('After 2008', tv_shows.column('Premiere Year') &gt; </a:t>
            </a:r>
            <a:endParaRPr sz="1800">
              <a:solidFill>
                <a:srgbClr val="0000FF"/>
              </a:solidFill>
              <a:latin typeface="Courier New"/>
              <a:ea typeface="Courier New"/>
              <a:cs typeface="Courier New"/>
              <a:sym typeface="Courier New"/>
            </a:endParaRPr>
          </a:p>
          <a:p>
            <a:pPr indent="387350" lvl="0" marL="0" marR="0" rtl="0" algn="l">
              <a:lnSpc>
                <a:spcPct val="115000"/>
              </a:lnSpc>
              <a:spcBef>
                <a:spcPts val="0"/>
              </a:spcBef>
              <a:spcAft>
                <a:spcPts val="0"/>
              </a:spcAft>
              <a:buClr>
                <a:schemeClr val="dk1"/>
              </a:buClr>
              <a:buSzPts val="1100"/>
              <a:buFont typeface="Arial"/>
              <a:buNone/>
            </a:pPr>
            <a:r>
              <a:rPr i="0" lang="en" sz="1800" u="none" cap="none" strike="noStrike">
                <a:solidFill>
                  <a:srgbClr val="0000FF"/>
                </a:solidFill>
                <a:highlight>
                  <a:srgbClr val="FFFFFF"/>
                </a:highlight>
                <a:latin typeface="Courier New"/>
                <a:ea typeface="Courier New"/>
                <a:cs typeface="Courier New"/>
                <a:sym typeface="Courier New"/>
              </a:rPr>
              <a:t>2008).pivot('Genre', 'After 2008', 'Rating', np.mean)</a:t>
            </a:r>
            <a:endParaRPr sz="1800">
              <a:solidFill>
                <a:srgbClr val="0000FF"/>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1219200" y="2233804"/>
            <a:ext cx="6705600" cy="67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Histograms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394975" y="198925"/>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lang="en">
                <a:solidFill>
                  <a:srgbClr val="3B7EA1"/>
                </a:solidFill>
              </a:rPr>
              <a:t>What are h</a:t>
            </a:r>
            <a:r>
              <a:rPr i="0" lang="en" u="none" cap="none" strike="noStrike">
                <a:solidFill>
                  <a:srgbClr val="3B7EA1"/>
                </a:solidFill>
              </a:rPr>
              <a:t>istograms?</a:t>
            </a:r>
            <a:endParaRPr>
              <a:solidFill>
                <a:srgbClr val="3B7EA1"/>
              </a:solidFill>
            </a:endParaRPr>
          </a:p>
        </p:txBody>
      </p:sp>
      <p:sp>
        <p:nvSpPr>
          <p:cNvPr id="223" name="Google Shape;223;p35"/>
          <p:cNvSpPr txBox="1"/>
          <p:nvPr>
            <p:ph idx="1" type="body"/>
          </p:nvPr>
        </p:nvSpPr>
        <p:spPr>
          <a:xfrm>
            <a:off x="347950" y="1043550"/>
            <a:ext cx="8608500" cy="2245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600"/>
              </a:spcBef>
              <a:spcAft>
                <a:spcPts val="0"/>
              </a:spcAft>
              <a:buClr>
                <a:srgbClr val="C4820E"/>
              </a:buClr>
              <a:buSzPts val="1800"/>
              <a:buChar char="●"/>
            </a:pPr>
            <a:r>
              <a:rPr lang="en" sz="1800"/>
              <a:t>Used to visualize the distribution of numerical values</a:t>
            </a:r>
            <a:endParaRPr sz="1800"/>
          </a:p>
          <a:p>
            <a:pPr indent="-228600" lvl="0" marL="457200" marR="0" rtl="0" algn="l">
              <a:lnSpc>
                <a:spcPct val="115000"/>
              </a:lnSpc>
              <a:spcBef>
                <a:spcPts val="0"/>
              </a:spcBef>
              <a:spcAft>
                <a:spcPts val="0"/>
              </a:spcAft>
              <a:buClr>
                <a:srgbClr val="C4820E"/>
              </a:buClr>
              <a:buSzPts val="1800"/>
              <a:buChar char="●"/>
            </a:pPr>
            <a:r>
              <a:rPr i="0" lang="en" sz="1800" u="none" cap="none" strike="noStrike"/>
              <a:t>.hist(</a:t>
            </a:r>
            <a:r>
              <a:rPr lang="en" sz="1800"/>
              <a:t>“</a:t>
            </a:r>
            <a:r>
              <a:rPr i="0" lang="en" sz="1800" u="none" cap="none" strike="noStrike"/>
              <a:t>label</a:t>
            </a:r>
            <a:r>
              <a:rPr lang="en" sz="1800"/>
              <a:t>”</a:t>
            </a:r>
            <a:r>
              <a:rPr i="0" lang="en" sz="1800" u="none" cap="none" strike="noStrike"/>
              <a:t>, bins=np.arange(</a:t>
            </a:r>
            <a:r>
              <a:rPr lang="en" sz="1800"/>
              <a:t>low, high, step_size</a:t>
            </a:r>
            <a:r>
              <a:rPr i="0" lang="en" sz="1800" u="none" cap="none" strike="noStrike"/>
              <a:t>))</a:t>
            </a:r>
            <a:endParaRPr sz="1800"/>
          </a:p>
          <a:p>
            <a:pPr indent="-228600" lvl="0" marL="457200" marR="0" rtl="0" algn="l">
              <a:lnSpc>
                <a:spcPct val="115000"/>
              </a:lnSpc>
              <a:spcBef>
                <a:spcPts val="0"/>
              </a:spcBef>
              <a:spcAft>
                <a:spcPts val="0"/>
              </a:spcAft>
              <a:buClr>
                <a:srgbClr val="C4820E"/>
              </a:buClr>
              <a:buSzPts val="1800"/>
              <a:buChar char="●"/>
            </a:pPr>
            <a:r>
              <a:rPr lang="en" sz="1800"/>
              <a:t>Bins on horizontal used to group into intervals: </a:t>
            </a:r>
            <a:r>
              <a:rPr lang="en" sz="1800"/>
              <a:t>[lower bound, upper bound)</a:t>
            </a:r>
            <a:endParaRPr sz="1800"/>
          </a:p>
          <a:p>
            <a:pPr indent="-228600" lvl="0" marL="457200" marR="0" rtl="0" algn="l">
              <a:lnSpc>
                <a:spcPct val="115000"/>
              </a:lnSpc>
              <a:spcBef>
                <a:spcPts val="0"/>
              </a:spcBef>
              <a:spcAft>
                <a:spcPts val="0"/>
              </a:spcAft>
              <a:buClr>
                <a:srgbClr val="C4820E"/>
              </a:buClr>
              <a:buSzPts val="1800"/>
              <a:buChar char="●"/>
            </a:pPr>
            <a:r>
              <a:rPr lang="en" sz="1800"/>
              <a:t>Heights refer to how crowded a bin is (density)</a:t>
            </a:r>
            <a:endParaRPr sz="1800"/>
          </a:p>
          <a:p>
            <a:pPr indent="0" lvl="0" marL="0" marR="0" rtl="0" algn="l">
              <a:lnSpc>
                <a:spcPct val="100000"/>
              </a:lnSpc>
              <a:spcBef>
                <a:spcPts val="1600"/>
              </a:spcBef>
              <a:spcAft>
                <a:spcPts val="0"/>
              </a:spcAft>
              <a:buClr>
                <a:schemeClr val="dk2"/>
              </a:buClr>
              <a:buSzPts val="1800"/>
              <a:buFont typeface="Roboto"/>
              <a:buNone/>
            </a:pPr>
            <a:r>
              <a:rPr i="0" lang="en" sz="1800" u="none" cap="none" strike="noStrike"/>
              <a:t>Left Skew</a:t>
            </a:r>
            <a:r>
              <a:rPr lang="en" sz="1800"/>
              <a:t> </a:t>
            </a:r>
            <a:r>
              <a:rPr i="0" lang="en" sz="1800" u="none" cap="none" strike="noStrike"/>
              <a:t>(mean &lt; median)</a:t>
            </a:r>
            <a:r>
              <a:rPr lang="en" sz="1800"/>
              <a:t>    </a:t>
            </a:r>
            <a:r>
              <a:rPr i="0" lang="en" sz="1800" u="none" cap="none" strike="noStrike"/>
              <a:t>No Skew/Balanced (mean = median)</a:t>
            </a:r>
            <a:r>
              <a:rPr lang="en" sz="1800"/>
              <a:t>   </a:t>
            </a:r>
            <a:r>
              <a:rPr i="0" lang="en" sz="1800" u="none" cap="none" strike="noStrike"/>
              <a:t>Right Skew (mean &gt; median)</a:t>
            </a:r>
            <a:endParaRPr sz="1800"/>
          </a:p>
          <a:p>
            <a:pPr indent="0" lvl="0" marL="0" marR="0" rtl="0" algn="l">
              <a:lnSpc>
                <a:spcPct val="100000"/>
              </a:lnSpc>
              <a:spcBef>
                <a:spcPts val="1600"/>
              </a:spcBef>
              <a:spcAft>
                <a:spcPts val="0"/>
              </a:spcAft>
              <a:buClr>
                <a:schemeClr val="dk2"/>
              </a:buClr>
              <a:buSzPts val="1800"/>
              <a:buFont typeface="Roboto"/>
              <a:buNone/>
            </a:pPr>
            <a:r>
              <a:t/>
            </a:r>
            <a:endParaRPr i="0" sz="1800" u="none" cap="none" strike="noStrike">
              <a:solidFill>
                <a:schemeClr val="dk2"/>
              </a:solidFill>
            </a:endParaRPr>
          </a:p>
        </p:txBody>
      </p:sp>
      <p:pic>
        <p:nvPicPr>
          <p:cNvPr descr="one.png" id="224" name="Google Shape;224;p35"/>
          <p:cNvPicPr preferRelativeResize="0"/>
          <p:nvPr/>
        </p:nvPicPr>
        <p:blipFill rotWithShape="1">
          <a:blip r:embed="rId3">
            <a:alphaModFix/>
          </a:blip>
          <a:srcRect b="0" l="0" r="0" t="0"/>
          <a:stretch/>
        </p:blipFill>
        <p:spPr>
          <a:xfrm>
            <a:off x="3244425" y="3085100"/>
            <a:ext cx="2655150" cy="1699350"/>
          </a:xfrm>
          <a:prstGeom prst="rect">
            <a:avLst/>
          </a:prstGeom>
          <a:noFill/>
          <a:ln>
            <a:noFill/>
          </a:ln>
        </p:spPr>
      </p:pic>
      <p:pic>
        <p:nvPicPr>
          <p:cNvPr descr="two.png" id="225" name="Google Shape;225;p35"/>
          <p:cNvPicPr preferRelativeResize="0"/>
          <p:nvPr/>
        </p:nvPicPr>
        <p:blipFill rotWithShape="1">
          <a:blip r:embed="rId4">
            <a:alphaModFix/>
          </a:blip>
          <a:srcRect b="0" l="0" r="0" t="0"/>
          <a:stretch/>
        </p:blipFill>
        <p:spPr>
          <a:xfrm>
            <a:off x="347959" y="3085100"/>
            <a:ext cx="2526215" cy="1699350"/>
          </a:xfrm>
          <a:prstGeom prst="rect">
            <a:avLst/>
          </a:prstGeom>
          <a:noFill/>
          <a:ln>
            <a:noFill/>
          </a:ln>
        </p:spPr>
      </p:pic>
      <p:pic>
        <p:nvPicPr>
          <p:cNvPr descr="three.png" id="226" name="Google Shape;226;p35"/>
          <p:cNvPicPr preferRelativeResize="0"/>
          <p:nvPr/>
        </p:nvPicPr>
        <p:blipFill rotWithShape="1">
          <a:blip r:embed="rId5">
            <a:alphaModFix/>
          </a:blip>
          <a:srcRect b="0" l="0" r="0" t="0"/>
          <a:stretch/>
        </p:blipFill>
        <p:spPr>
          <a:xfrm>
            <a:off x="6485750" y="3085100"/>
            <a:ext cx="2470700" cy="1699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 name="Shape 45"/>
        <p:cNvGrpSpPr/>
        <p:nvPr/>
      </p:nvGrpSpPr>
      <p:grpSpPr>
        <a:xfrm>
          <a:off x="0" y="0"/>
          <a:ext cx="0" cy="0"/>
          <a:chOff x="0" y="0"/>
          <a:chExt cx="0" cy="0"/>
        </a:xfrm>
      </p:grpSpPr>
      <p:pic>
        <p:nvPicPr>
          <p:cNvPr id="46" name="Google Shape;46;p9"/>
          <p:cNvPicPr preferRelativeResize="0"/>
          <p:nvPr/>
        </p:nvPicPr>
        <p:blipFill rotWithShape="1">
          <a:blip r:embed="rId3">
            <a:alphaModFix/>
          </a:blip>
          <a:srcRect b="0" l="0" r="0" t="0"/>
          <a:stretch/>
        </p:blipFill>
        <p:spPr>
          <a:xfrm>
            <a:off x="1757700" y="936125"/>
            <a:ext cx="6729425" cy="3124650"/>
          </a:xfrm>
          <a:prstGeom prst="rect">
            <a:avLst/>
          </a:prstGeom>
          <a:noFill/>
          <a:ln>
            <a:noFill/>
          </a:ln>
        </p:spPr>
      </p:pic>
      <p:sp>
        <p:nvSpPr>
          <p:cNvPr id="47" name="Google Shape;47;p9"/>
          <p:cNvSpPr txBox="1"/>
          <p:nvPr>
            <p:ph type="title"/>
          </p:nvPr>
        </p:nvSpPr>
        <p:spPr>
          <a:xfrm>
            <a:off x="311700" y="0"/>
            <a:ext cx="37998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lang="en"/>
              <a:t>Tables</a:t>
            </a:r>
            <a:r>
              <a:rPr i="0" lang="en" u="none" cap="none" strike="noStrike">
                <a:solidFill>
                  <a:schemeClr val="dk1"/>
                </a:solidFill>
              </a:rPr>
              <a:t> </a:t>
            </a:r>
            <a:r>
              <a:rPr i="0" lang="en" u="none" cap="none" strike="noStrike">
                <a:solidFill>
                  <a:srgbClr val="3B7EA1"/>
                </a:solidFill>
              </a:rPr>
              <a:t>Structure</a:t>
            </a:r>
            <a:endParaRPr>
              <a:solidFill>
                <a:srgbClr val="3B7EA1"/>
              </a:solidFill>
            </a:endParaRPr>
          </a:p>
        </p:txBody>
      </p:sp>
      <p:sp>
        <p:nvSpPr>
          <p:cNvPr id="48" name="Google Shape;48;p9"/>
          <p:cNvSpPr txBox="1"/>
          <p:nvPr>
            <p:ph idx="1" type="body"/>
          </p:nvPr>
        </p:nvSpPr>
        <p:spPr>
          <a:xfrm>
            <a:off x="311700" y="2927600"/>
            <a:ext cx="4019700" cy="685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2400"/>
              <a:buFont typeface="Roboto"/>
              <a:buNone/>
            </a:pPr>
            <a:r>
              <a:rPr i="0" lang="en" sz="2400" u="none" cap="none" strike="noStrike"/>
              <a:t>Table is a </a:t>
            </a:r>
            <a:r>
              <a:rPr b="1" i="0" lang="en" sz="2400" u="none" cap="none" strike="noStrike"/>
              <a:t>sequence </a:t>
            </a:r>
            <a:r>
              <a:rPr i="0" lang="en" sz="2400" u="none" cap="none" strike="noStrike"/>
              <a:t>of </a:t>
            </a:r>
            <a:r>
              <a:rPr b="1" i="0" lang="en" sz="2400" u="none" cap="none" strike="noStrike"/>
              <a:t>labeled columns</a:t>
            </a:r>
            <a:endParaRPr/>
          </a:p>
          <a:p>
            <a:pPr indent="-381000" lvl="0" marL="457200" marR="0" rtl="0" algn="l">
              <a:lnSpc>
                <a:spcPct val="115000"/>
              </a:lnSpc>
              <a:spcBef>
                <a:spcPts val="0"/>
              </a:spcBef>
              <a:spcAft>
                <a:spcPts val="0"/>
              </a:spcAft>
              <a:buClr>
                <a:srgbClr val="C4820E"/>
              </a:buClr>
              <a:buSzPts val="2400"/>
              <a:buFont typeface="Roboto"/>
              <a:buChar char="●"/>
            </a:pPr>
            <a:r>
              <a:rPr i="0" lang="en" sz="2400" u="none" cap="none" strike="noStrike"/>
              <a:t>Labels are </a:t>
            </a:r>
            <a:r>
              <a:rPr b="1" i="0" lang="en" sz="2400" u="none" cap="none" strike="noStrike"/>
              <a:t>strings</a:t>
            </a:r>
            <a:endParaRPr/>
          </a:p>
          <a:p>
            <a:pPr indent="-381000" lvl="0" marL="457200" marR="0" rtl="0" algn="l">
              <a:lnSpc>
                <a:spcPct val="115000"/>
              </a:lnSpc>
              <a:spcBef>
                <a:spcPts val="0"/>
              </a:spcBef>
              <a:spcAft>
                <a:spcPts val="0"/>
              </a:spcAft>
              <a:buClr>
                <a:srgbClr val="C4820E"/>
              </a:buClr>
              <a:buSzPts val="2400"/>
              <a:buFont typeface="Roboto"/>
              <a:buChar char="●"/>
            </a:pPr>
            <a:r>
              <a:rPr i="0" lang="en" sz="2400" u="none" cap="none" strike="noStrike"/>
              <a:t>Columns are </a:t>
            </a:r>
            <a:r>
              <a:rPr b="1" i="0" lang="en" sz="2400" u="none" cap="none" strike="noStrike"/>
              <a:t>arrays</a:t>
            </a:r>
            <a:r>
              <a:rPr i="0" lang="en" sz="2400" u="none" cap="none" strike="noStrike"/>
              <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6"/>
          <p:cNvSpPr txBox="1"/>
          <p:nvPr>
            <p:ph idx="1" type="body"/>
          </p:nvPr>
        </p:nvSpPr>
        <p:spPr>
          <a:xfrm>
            <a:off x="461450" y="967175"/>
            <a:ext cx="7688700" cy="2261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C4820E"/>
              </a:buClr>
              <a:buSzPts val="1800"/>
              <a:buChar char="●"/>
            </a:pPr>
            <a:r>
              <a:rPr lang="en" sz="1800"/>
              <a:t>Bar height = (percent of data in bin) / (bin width)</a:t>
            </a:r>
            <a:r>
              <a:rPr lang="en" sz="1800"/>
              <a:t> = percent per unit</a:t>
            </a:r>
            <a:endParaRPr sz="1800"/>
          </a:p>
          <a:p>
            <a:pPr indent="-342900" lvl="0" marL="457200" marR="0" rtl="0" algn="l">
              <a:lnSpc>
                <a:spcPct val="115000"/>
              </a:lnSpc>
              <a:spcBef>
                <a:spcPts val="0"/>
              </a:spcBef>
              <a:spcAft>
                <a:spcPts val="0"/>
              </a:spcAft>
              <a:buClr>
                <a:srgbClr val="C4820E"/>
              </a:buClr>
              <a:buSzPts val="1800"/>
              <a:buChar char="●"/>
            </a:pPr>
            <a:r>
              <a:rPr lang="en" sz="1800"/>
              <a:t>Area of bar = (bar height) * (bar width) = % of data in bin!</a:t>
            </a:r>
            <a:endParaRPr sz="1800"/>
          </a:p>
          <a:p>
            <a:pPr indent="-342900" lvl="0" marL="457200" marR="0" rtl="0" algn="l">
              <a:lnSpc>
                <a:spcPct val="115000"/>
              </a:lnSpc>
              <a:spcBef>
                <a:spcPts val="0"/>
              </a:spcBef>
              <a:spcAft>
                <a:spcPts val="0"/>
              </a:spcAft>
              <a:buClr>
                <a:srgbClr val="C4820E"/>
              </a:buClr>
              <a:buSzPts val="1800"/>
              <a:buChar char="●"/>
            </a:pPr>
            <a:r>
              <a:rPr lang="en" sz="1800"/>
              <a:t>Sum of all the</a:t>
            </a:r>
            <a:r>
              <a:rPr i="0" lang="en" sz="1800" u="none" cap="none" strike="noStrike"/>
              <a:t> bar areas = 100%</a:t>
            </a:r>
            <a:endParaRPr sz="1800"/>
          </a:p>
        </p:txBody>
      </p:sp>
      <p:sp>
        <p:nvSpPr>
          <p:cNvPr id="232" name="Google Shape;232;p36"/>
          <p:cNvSpPr txBox="1"/>
          <p:nvPr>
            <p:ph type="title"/>
          </p:nvPr>
        </p:nvSpPr>
        <p:spPr>
          <a:xfrm>
            <a:off x="401750" y="257400"/>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lang="en" sz="3000">
                <a:solidFill>
                  <a:srgbClr val="3B7EA1"/>
                </a:solidFill>
              </a:rPr>
              <a:t>How much of my data lies in ___ range?</a:t>
            </a:r>
            <a:endParaRPr sz="3000">
              <a:solidFill>
                <a:srgbClr val="3B7EA1"/>
              </a:solidFill>
            </a:endParaRPr>
          </a:p>
        </p:txBody>
      </p:sp>
      <p:pic>
        <p:nvPicPr>
          <p:cNvPr id="233" name="Google Shape;233;p36"/>
          <p:cNvPicPr preferRelativeResize="0"/>
          <p:nvPr/>
        </p:nvPicPr>
        <p:blipFill rotWithShape="1">
          <a:blip r:embed="rId3">
            <a:alphaModFix/>
          </a:blip>
          <a:srcRect b="0" l="0" r="0" t="0"/>
          <a:stretch/>
        </p:blipFill>
        <p:spPr>
          <a:xfrm>
            <a:off x="2286500" y="2033775"/>
            <a:ext cx="4038600" cy="2705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442425" y="147900"/>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i="0" lang="en" u="none" cap="none" strike="noStrike">
                <a:solidFill>
                  <a:srgbClr val="3B7EA1"/>
                </a:solidFill>
              </a:rPr>
              <a:t>Histograms Q</a:t>
            </a:r>
            <a:r>
              <a:rPr lang="en">
                <a:solidFill>
                  <a:srgbClr val="3B7EA1"/>
                </a:solidFill>
              </a:rPr>
              <a:t>1</a:t>
            </a:r>
            <a:endParaRPr>
              <a:solidFill>
                <a:srgbClr val="3B7EA1"/>
              </a:solidFill>
            </a:endParaRPr>
          </a:p>
        </p:txBody>
      </p:sp>
      <p:sp>
        <p:nvSpPr>
          <p:cNvPr id="239" name="Google Shape;239;p37"/>
          <p:cNvSpPr txBox="1"/>
          <p:nvPr>
            <p:ph idx="1" type="body"/>
          </p:nvPr>
        </p:nvSpPr>
        <p:spPr>
          <a:xfrm>
            <a:off x="442425" y="1000475"/>
            <a:ext cx="7688700" cy="22611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rgbClr val="C4820E"/>
              </a:buClr>
              <a:buSzPts val="2200"/>
              <a:buChar char="●"/>
            </a:pPr>
            <a:r>
              <a:rPr lang="en" sz="2200"/>
              <a:t>Suppose there are 50 NBA players in the table used to generate this histogram. Approximately how many of them scored &lt;10 PPG?</a:t>
            </a:r>
            <a:endParaRPr sz="2200"/>
          </a:p>
        </p:txBody>
      </p:sp>
      <p:pic>
        <p:nvPicPr>
          <p:cNvPr id="240" name="Google Shape;240;p37"/>
          <p:cNvPicPr preferRelativeResize="0"/>
          <p:nvPr/>
        </p:nvPicPr>
        <p:blipFill rotWithShape="1">
          <a:blip r:embed="rId3">
            <a:alphaModFix/>
          </a:blip>
          <a:srcRect b="0" l="0" r="0" t="0"/>
          <a:stretch/>
        </p:blipFill>
        <p:spPr>
          <a:xfrm>
            <a:off x="2267475" y="2188025"/>
            <a:ext cx="4038600" cy="2705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442675" y="230950"/>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i="0" lang="en" u="none" cap="none" strike="noStrike">
                <a:solidFill>
                  <a:srgbClr val="3B7EA1"/>
                </a:solidFill>
              </a:rPr>
              <a:t>Histograms Q</a:t>
            </a:r>
            <a:r>
              <a:rPr lang="en">
                <a:solidFill>
                  <a:srgbClr val="3B7EA1"/>
                </a:solidFill>
              </a:rPr>
              <a:t>1 (Solution)</a:t>
            </a:r>
            <a:endParaRPr>
              <a:solidFill>
                <a:srgbClr val="3B7EA1"/>
              </a:solidFill>
            </a:endParaRPr>
          </a:p>
        </p:txBody>
      </p:sp>
      <p:pic>
        <p:nvPicPr>
          <p:cNvPr id="246" name="Google Shape;246;p38"/>
          <p:cNvPicPr preferRelativeResize="0"/>
          <p:nvPr/>
        </p:nvPicPr>
        <p:blipFill rotWithShape="1">
          <a:blip r:embed="rId3">
            <a:alphaModFix/>
          </a:blip>
          <a:srcRect b="0" l="0" r="0" t="0"/>
          <a:stretch/>
        </p:blipFill>
        <p:spPr>
          <a:xfrm>
            <a:off x="4892900" y="2139200"/>
            <a:ext cx="4038600" cy="2705100"/>
          </a:xfrm>
          <a:prstGeom prst="rect">
            <a:avLst/>
          </a:prstGeom>
          <a:noFill/>
          <a:ln>
            <a:noFill/>
          </a:ln>
        </p:spPr>
      </p:pic>
      <p:sp>
        <p:nvSpPr>
          <p:cNvPr id="247" name="Google Shape;247;p38"/>
          <p:cNvSpPr/>
          <p:nvPr/>
        </p:nvSpPr>
        <p:spPr>
          <a:xfrm>
            <a:off x="5455475" y="2312100"/>
            <a:ext cx="1105125" cy="2112200"/>
          </a:xfrm>
          <a:custGeom>
            <a:rect b="b" l="l" r="r" t="t"/>
            <a:pathLst>
              <a:path extrusionOk="0" h="84488" w="44205">
                <a:moveTo>
                  <a:pt x="357" y="12121"/>
                </a:moveTo>
                <a:lnTo>
                  <a:pt x="0" y="84488"/>
                </a:lnTo>
                <a:lnTo>
                  <a:pt x="44205" y="84132"/>
                </a:lnTo>
                <a:lnTo>
                  <a:pt x="44205" y="0"/>
                </a:lnTo>
                <a:lnTo>
                  <a:pt x="21746" y="713"/>
                </a:lnTo>
                <a:lnTo>
                  <a:pt x="21390" y="13190"/>
                </a:lnTo>
                <a:close/>
              </a:path>
            </a:pathLst>
          </a:custGeom>
          <a:solidFill>
            <a:srgbClr val="EA9999"/>
          </a:solidFill>
          <a:ln cap="flat" cmpd="sng" w="9525">
            <a:solidFill>
              <a:srgbClr val="303030"/>
            </a:solidFill>
            <a:prstDash val="solid"/>
            <a:round/>
            <a:headEnd len="sm" w="sm" type="none"/>
            <a:tailEnd len="sm" w="sm" type="none"/>
          </a:ln>
        </p:spPr>
      </p:sp>
      <p:sp>
        <p:nvSpPr>
          <p:cNvPr id="248" name="Google Shape;248;p38"/>
          <p:cNvSpPr txBox="1"/>
          <p:nvPr>
            <p:ph idx="1" type="body"/>
          </p:nvPr>
        </p:nvSpPr>
        <p:spPr>
          <a:xfrm>
            <a:off x="442675" y="1854400"/>
            <a:ext cx="4216200" cy="19014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rgbClr val="C4820E"/>
              </a:buClr>
              <a:buSzPts val="1600"/>
              <a:buFont typeface="Lato"/>
              <a:buChar char="●"/>
            </a:pPr>
            <a:r>
              <a:rPr lang="en" sz="1600">
                <a:solidFill>
                  <a:srgbClr val="0000FF"/>
                </a:solidFill>
              </a:rPr>
              <a:t>(50 players total) * (our desired proportion)</a:t>
            </a:r>
            <a:endParaRPr sz="1600">
              <a:solidFill>
                <a:srgbClr val="0000FF"/>
              </a:solidFill>
            </a:endParaRPr>
          </a:p>
          <a:p>
            <a:pPr indent="-330200" lvl="0" marL="457200" marR="0" rtl="0" algn="l">
              <a:lnSpc>
                <a:spcPct val="115000"/>
              </a:lnSpc>
              <a:spcBef>
                <a:spcPts val="0"/>
              </a:spcBef>
              <a:spcAft>
                <a:spcPts val="0"/>
              </a:spcAft>
              <a:buClr>
                <a:srgbClr val="C4820E"/>
              </a:buClr>
              <a:buSzPts val="1600"/>
              <a:buFont typeface="Roboto"/>
              <a:buChar char="●"/>
            </a:pPr>
            <a:r>
              <a:rPr lang="en" sz="1600">
                <a:solidFill>
                  <a:srgbClr val="0000FF"/>
                </a:solidFill>
              </a:rPr>
              <a:t>desired% ~ (5 * 6%) + (5 * 7.5%)</a:t>
            </a:r>
            <a:br>
              <a:rPr lang="en" sz="1600">
                <a:solidFill>
                  <a:srgbClr val="0000FF"/>
                </a:solidFill>
              </a:rPr>
            </a:br>
            <a:r>
              <a:rPr lang="en" sz="1600">
                <a:solidFill>
                  <a:srgbClr val="0000FF"/>
                </a:solidFill>
              </a:rPr>
              <a:t>= 30 + 37.5 </a:t>
            </a:r>
            <a:endParaRPr sz="1600">
              <a:solidFill>
                <a:srgbClr val="0000FF"/>
              </a:solidFill>
            </a:endParaRPr>
          </a:p>
          <a:p>
            <a:pPr indent="0" lvl="0" marL="0" marR="0" rtl="0" algn="l">
              <a:lnSpc>
                <a:spcPct val="115000"/>
              </a:lnSpc>
              <a:spcBef>
                <a:spcPts val="0"/>
              </a:spcBef>
              <a:spcAft>
                <a:spcPts val="0"/>
              </a:spcAft>
              <a:buSzPts val="1300"/>
              <a:buNone/>
            </a:pPr>
            <a:r>
              <a:rPr lang="en" sz="1600">
                <a:solidFill>
                  <a:srgbClr val="0000FF"/>
                </a:solidFill>
              </a:rPr>
              <a:t>        = 67.5%</a:t>
            </a:r>
            <a:endParaRPr sz="1600">
              <a:solidFill>
                <a:srgbClr val="0000FF"/>
              </a:solidFill>
            </a:endParaRPr>
          </a:p>
          <a:p>
            <a:pPr indent="-330200" lvl="0" marL="457200" marR="0" rtl="0" algn="l">
              <a:lnSpc>
                <a:spcPct val="115000"/>
              </a:lnSpc>
              <a:spcBef>
                <a:spcPts val="0"/>
              </a:spcBef>
              <a:spcAft>
                <a:spcPts val="0"/>
              </a:spcAft>
              <a:buClr>
                <a:srgbClr val="C4820E"/>
              </a:buClr>
              <a:buSzPts val="1600"/>
              <a:buFont typeface="Roboto"/>
              <a:buChar char="●"/>
            </a:pPr>
            <a:r>
              <a:rPr lang="en" sz="1600">
                <a:solidFill>
                  <a:srgbClr val="0000FF"/>
                </a:solidFill>
              </a:rPr>
              <a:t>50 * (.675) = 33.75 ~ 34 players</a:t>
            </a:r>
            <a:endParaRPr sz="1600">
              <a:solidFill>
                <a:srgbClr val="0000FF"/>
              </a:solidFill>
            </a:endParaRPr>
          </a:p>
        </p:txBody>
      </p:sp>
      <p:sp>
        <p:nvSpPr>
          <p:cNvPr id="249" name="Google Shape;249;p38"/>
          <p:cNvSpPr txBox="1"/>
          <p:nvPr>
            <p:ph idx="1" type="body"/>
          </p:nvPr>
        </p:nvSpPr>
        <p:spPr>
          <a:xfrm>
            <a:off x="442675" y="910450"/>
            <a:ext cx="7688700" cy="867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C4820E"/>
              </a:buClr>
              <a:buSzPts val="1800"/>
              <a:buChar char="●"/>
            </a:pPr>
            <a:r>
              <a:rPr lang="en" sz="1800"/>
              <a:t>Suppose there are 50 NBA players in the table used to generate this histogram. Approximately how many of them scored &lt;10 PPG?</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465025" y="208300"/>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i="0" lang="en" u="none" cap="none" strike="noStrike">
                <a:solidFill>
                  <a:srgbClr val="3B7EA1"/>
                </a:solidFill>
              </a:rPr>
              <a:t>Histograms Q</a:t>
            </a:r>
            <a:r>
              <a:rPr lang="en">
                <a:solidFill>
                  <a:srgbClr val="3B7EA1"/>
                </a:solidFill>
              </a:rPr>
              <a:t>1.5</a:t>
            </a:r>
            <a:endParaRPr>
              <a:solidFill>
                <a:srgbClr val="3B7EA1"/>
              </a:solidFill>
            </a:endParaRPr>
          </a:p>
        </p:txBody>
      </p:sp>
      <p:pic>
        <p:nvPicPr>
          <p:cNvPr id="255" name="Google Shape;255;p39"/>
          <p:cNvPicPr preferRelativeResize="0"/>
          <p:nvPr/>
        </p:nvPicPr>
        <p:blipFill rotWithShape="1">
          <a:blip r:embed="rId3">
            <a:alphaModFix/>
          </a:blip>
          <a:srcRect b="0" l="0" r="0" t="0"/>
          <a:stretch/>
        </p:blipFill>
        <p:spPr>
          <a:xfrm>
            <a:off x="4877825" y="1874025"/>
            <a:ext cx="4038600" cy="2705100"/>
          </a:xfrm>
          <a:prstGeom prst="rect">
            <a:avLst/>
          </a:prstGeom>
          <a:noFill/>
          <a:ln>
            <a:noFill/>
          </a:ln>
        </p:spPr>
      </p:pic>
      <p:sp>
        <p:nvSpPr>
          <p:cNvPr id="256" name="Google Shape;256;p39"/>
          <p:cNvSpPr/>
          <p:nvPr/>
        </p:nvSpPr>
        <p:spPr>
          <a:xfrm>
            <a:off x="5448900" y="2039800"/>
            <a:ext cx="1105125" cy="2112200"/>
          </a:xfrm>
          <a:custGeom>
            <a:rect b="b" l="l" r="r" t="t"/>
            <a:pathLst>
              <a:path extrusionOk="0" h="84488" w="44205">
                <a:moveTo>
                  <a:pt x="357" y="12121"/>
                </a:moveTo>
                <a:lnTo>
                  <a:pt x="0" y="84488"/>
                </a:lnTo>
                <a:lnTo>
                  <a:pt x="44205" y="84132"/>
                </a:lnTo>
                <a:lnTo>
                  <a:pt x="44205" y="0"/>
                </a:lnTo>
                <a:lnTo>
                  <a:pt x="21746" y="713"/>
                </a:lnTo>
                <a:lnTo>
                  <a:pt x="21390" y="13190"/>
                </a:lnTo>
                <a:close/>
              </a:path>
            </a:pathLst>
          </a:custGeom>
          <a:solidFill>
            <a:srgbClr val="EA9999"/>
          </a:solidFill>
          <a:ln cap="flat" cmpd="sng" w="9525">
            <a:solidFill>
              <a:srgbClr val="303030"/>
            </a:solidFill>
            <a:prstDash val="solid"/>
            <a:round/>
            <a:headEnd len="sm" w="sm" type="none"/>
            <a:tailEnd len="sm" w="sm" type="none"/>
          </a:ln>
        </p:spPr>
      </p:sp>
      <p:sp>
        <p:nvSpPr>
          <p:cNvPr id="257" name="Google Shape;257;p39"/>
          <p:cNvSpPr txBox="1"/>
          <p:nvPr>
            <p:ph idx="1" type="body"/>
          </p:nvPr>
        </p:nvSpPr>
        <p:spPr>
          <a:xfrm>
            <a:off x="465025" y="3785025"/>
            <a:ext cx="4462500" cy="7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300"/>
              <a:buNone/>
            </a:pPr>
            <a:r>
              <a:rPr lang="en" sz="1600"/>
              <a:t>Can we find the number of players that scored &lt;12 PPG?</a:t>
            </a:r>
            <a:endParaRPr sz="1600"/>
          </a:p>
        </p:txBody>
      </p:sp>
      <p:sp>
        <p:nvSpPr>
          <p:cNvPr id="258" name="Google Shape;258;p39"/>
          <p:cNvSpPr txBox="1"/>
          <p:nvPr>
            <p:ph idx="1" type="body"/>
          </p:nvPr>
        </p:nvSpPr>
        <p:spPr>
          <a:xfrm>
            <a:off x="415325" y="934050"/>
            <a:ext cx="7688700" cy="2261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C4820E"/>
              </a:buClr>
              <a:buSzPts val="1800"/>
              <a:buFont typeface="Lato"/>
              <a:buChar char="●"/>
            </a:pPr>
            <a:r>
              <a:rPr lang="en" sz="1800"/>
              <a:t>Suppose there are 50 NBA players in the table used to generate this histogram. Approximately how many of them scored &lt;10 PPG?</a:t>
            </a:r>
            <a:endParaRPr sz="1800"/>
          </a:p>
        </p:txBody>
      </p:sp>
      <p:sp>
        <p:nvSpPr>
          <p:cNvPr id="259" name="Google Shape;259;p39"/>
          <p:cNvSpPr txBox="1"/>
          <p:nvPr>
            <p:ph idx="1" type="body"/>
          </p:nvPr>
        </p:nvSpPr>
        <p:spPr>
          <a:xfrm>
            <a:off x="415325" y="1792800"/>
            <a:ext cx="4462500" cy="12999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rgbClr val="C4820E"/>
              </a:buClr>
              <a:buSzPts val="1600"/>
              <a:buFont typeface="Lato"/>
              <a:buChar char="●"/>
            </a:pPr>
            <a:r>
              <a:rPr lang="en" sz="1600">
                <a:solidFill>
                  <a:srgbClr val="0000FF"/>
                </a:solidFill>
              </a:rPr>
              <a:t>(50 players total) * (our desired proportion)</a:t>
            </a:r>
            <a:endParaRPr sz="1600">
              <a:solidFill>
                <a:srgbClr val="0000FF"/>
              </a:solidFill>
            </a:endParaRPr>
          </a:p>
          <a:p>
            <a:pPr indent="-330200" lvl="0" marL="457200" marR="0" rtl="0" algn="l">
              <a:lnSpc>
                <a:spcPct val="115000"/>
              </a:lnSpc>
              <a:spcBef>
                <a:spcPts val="0"/>
              </a:spcBef>
              <a:spcAft>
                <a:spcPts val="0"/>
              </a:spcAft>
              <a:buClr>
                <a:srgbClr val="C4820E"/>
              </a:buClr>
              <a:buSzPts val="1600"/>
              <a:buFont typeface="Roboto"/>
              <a:buChar char="●"/>
            </a:pPr>
            <a:r>
              <a:rPr lang="en" sz="1600">
                <a:solidFill>
                  <a:srgbClr val="0000FF"/>
                </a:solidFill>
              </a:rPr>
              <a:t>desired% ~ (5 * 6%) + (5 * 7.5%) = 30 + 37.5 </a:t>
            </a:r>
            <a:endParaRPr sz="1600">
              <a:solidFill>
                <a:srgbClr val="0000FF"/>
              </a:solidFill>
            </a:endParaRPr>
          </a:p>
          <a:p>
            <a:pPr indent="0" lvl="0" marL="914400" marR="0" rtl="0" algn="l">
              <a:lnSpc>
                <a:spcPct val="115000"/>
              </a:lnSpc>
              <a:spcBef>
                <a:spcPts val="0"/>
              </a:spcBef>
              <a:spcAft>
                <a:spcPts val="0"/>
              </a:spcAft>
              <a:buSzPts val="1300"/>
              <a:buNone/>
            </a:pPr>
            <a:r>
              <a:rPr lang="en" sz="1600">
                <a:solidFill>
                  <a:srgbClr val="0000FF"/>
                </a:solidFill>
              </a:rPr>
              <a:t>= 67.5%</a:t>
            </a:r>
            <a:endParaRPr sz="1600">
              <a:solidFill>
                <a:srgbClr val="0000FF"/>
              </a:solidFill>
            </a:endParaRPr>
          </a:p>
          <a:p>
            <a:pPr indent="-330200" lvl="0" marL="457200" marR="0" rtl="0" algn="l">
              <a:lnSpc>
                <a:spcPct val="115000"/>
              </a:lnSpc>
              <a:spcBef>
                <a:spcPts val="0"/>
              </a:spcBef>
              <a:spcAft>
                <a:spcPts val="0"/>
              </a:spcAft>
              <a:buClr>
                <a:srgbClr val="C4820E"/>
              </a:buClr>
              <a:buSzPts val="1600"/>
              <a:buFont typeface="Roboto"/>
              <a:buChar char="●"/>
            </a:pPr>
            <a:r>
              <a:rPr lang="en" sz="1600">
                <a:solidFill>
                  <a:srgbClr val="0000FF"/>
                </a:solidFill>
              </a:rPr>
              <a:t>50 * (.675) = 33.75 ~ 34 players</a:t>
            </a:r>
            <a:endParaRPr sz="1600">
              <a:solidFill>
                <a:srgbClr val="0000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1219200" y="2233804"/>
            <a:ext cx="6705600" cy="67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Functions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lang="en">
                <a:solidFill>
                  <a:srgbClr val="3B7EA1"/>
                </a:solidFill>
              </a:rPr>
              <a:t>Functions</a:t>
            </a:r>
            <a:endParaRPr>
              <a:solidFill>
                <a:srgbClr val="3B7EA1"/>
              </a:solidFill>
            </a:endParaRPr>
          </a:p>
        </p:txBody>
      </p:sp>
      <p:sp>
        <p:nvSpPr>
          <p:cNvPr id="270" name="Google Shape;270;p41"/>
          <p:cNvSpPr txBox="1"/>
          <p:nvPr/>
        </p:nvSpPr>
        <p:spPr>
          <a:xfrm>
            <a:off x="729450" y="932800"/>
            <a:ext cx="7865700" cy="267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Structure of a Function:</a:t>
            </a:r>
            <a:endParaRPr b="0" i="0" sz="1800" u="none" cap="none" strike="noStrike">
              <a:solidFill>
                <a:schemeClr val="dk1"/>
              </a:solidFill>
              <a:latin typeface="Roboto"/>
              <a:ea typeface="Roboto"/>
              <a:cs typeface="Roboto"/>
              <a:sym typeface="Roboto"/>
            </a:endParaRPr>
          </a:p>
          <a:p>
            <a:pPr indent="0" lvl="0" marL="457200" marR="0" rtl="0" algn="l">
              <a:lnSpc>
                <a:spcPct val="100000"/>
              </a:lnSpc>
              <a:spcBef>
                <a:spcPts val="1000"/>
              </a:spcBef>
              <a:spcAft>
                <a:spcPts val="0"/>
              </a:spcAft>
              <a:buClr>
                <a:srgbClr val="000000"/>
              </a:buClr>
              <a:buSzPts val="1800"/>
              <a:buFont typeface="Arial"/>
              <a:buNone/>
            </a:pPr>
            <a:r>
              <a:rPr b="1" i="0" lang="en" sz="1800" u="none" cap="none" strike="noStrike">
                <a:solidFill>
                  <a:srgbClr val="38761D"/>
                </a:solidFill>
                <a:latin typeface="Consolas"/>
                <a:ea typeface="Consolas"/>
                <a:cs typeface="Consolas"/>
                <a:sym typeface="Consolas"/>
              </a:rPr>
              <a:t>def</a:t>
            </a:r>
            <a:r>
              <a:rPr b="1" i="0" lang="en" sz="1800" u="none" cap="none" strike="noStrike">
                <a:solidFill>
                  <a:srgbClr val="6AA84F"/>
                </a:solidFill>
                <a:latin typeface="Consolas"/>
                <a:ea typeface="Consolas"/>
                <a:cs typeface="Consolas"/>
                <a:sym typeface="Consolas"/>
              </a:rPr>
              <a:t> </a:t>
            </a:r>
            <a:r>
              <a:rPr b="1" i="0" lang="en" sz="1800" u="none" cap="none" strike="noStrike">
                <a:solidFill>
                  <a:srgbClr val="0B5394"/>
                </a:solidFill>
                <a:latin typeface="Consolas"/>
                <a:ea typeface="Consolas"/>
                <a:cs typeface="Consolas"/>
                <a:sym typeface="Consolas"/>
              </a:rPr>
              <a:t>&lt;function name&gt;</a:t>
            </a:r>
            <a:r>
              <a:rPr b="0" i="0" lang="en" sz="1800" u="none" cap="none" strike="noStrike">
                <a:solidFill>
                  <a:srgbClr val="434343"/>
                </a:solidFill>
                <a:latin typeface="Consolas"/>
                <a:ea typeface="Consolas"/>
                <a:cs typeface="Consolas"/>
                <a:sym typeface="Consolas"/>
              </a:rPr>
              <a:t>(&lt;zero, or, more, arguments&gt;):</a:t>
            </a:r>
            <a:endParaRPr b="0" i="0" sz="1800" u="none" cap="none" strike="noStrike">
              <a:solidFill>
                <a:srgbClr val="434343"/>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rPr b="0" i="0" lang="en" sz="1800" u="none" cap="none" strike="noStrike">
                <a:solidFill>
                  <a:srgbClr val="434343"/>
                </a:solidFill>
                <a:latin typeface="Consolas"/>
                <a:ea typeface="Consolas"/>
                <a:cs typeface="Consolas"/>
                <a:sym typeface="Consolas"/>
              </a:rPr>
              <a:t>	&lt;body&gt;</a:t>
            </a:r>
            <a:endParaRPr b="0" i="0" sz="1800" u="none" cap="none" strike="noStrike">
              <a:solidFill>
                <a:srgbClr val="434343"/>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800"/>
              <a:buFont typeface="Arial"/>
              <a:buNone/>
            </a:pPr>
            <a:r>
              <a:rPr b="0" i="0" lang="en" sz="1800" u="none" cap="none" strike="noStrike">
                <a:solidFill>
                  <a:srgbClr val="434343"/>
                </a:solidFill>
                <a:latin typeface="Consolas"/>
                <a:ea typeface="Consolas"/>
                <a:cs typeface="Consolas"/>
                <a:sym typeface="Consolas"/>
              </a:rPr>
              <a:t>	&lt;body&gt;</a:t>
            </a:r>
            <a:endParaRPr b="0" i="0" sz="1800" u="none" cap="none" strike="noStrike">
              <a:solidFill>
                <a:srgbClr val="434343"/>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800"/>
              <a:buFont typeface="Arial"/>
              <a:buNone/>
            </a:pPr>
            <a:r>
              <a:rPr b="0" i="0" lang="en" sz="1800" u="none" cap="none" strike="noStrike">
                <a:solidFill>
                  <a:srgbClr val="434343"/>
                </a:solidFill>
                <a:latin typeface="Consolas"/>
                <a:ea typeface="Consolas"/>
                <a:cs typeface="Consolas"/>
                <a:sym typeface="Consolas"/>
              </a:rPr>
              <a:t>	</a:t>
            </a:r>
            <a:r>
              <a:rPr b="1" i="0" lang="en" sz="1800" u="none" cap="none" strike="noStrike">
                <a:solidFill>
                  <a:srgbClr val="38761D"/>
                </a:solidFill>
                <a:latin typeface="Consolas"/>
                <a:ea typeface="Consolas"/>
                <a:cs typeface="Consolas"/>
                <a:sym typeface="Consolas"/>
              </a:rPr>
              <a:t>return</a:t>
            </a:r>
            <a:r>
              <a:rPr b="0" i="0" lang="en" sz="1800" u="none" cap="none" strike="noStrike">
                <a:solidFill>
                  <a:srgbClr val="434343"/>
                </a:solidFill>
                <a:latin typeface="Consolas"/>
                <a:ea typeface="Consolas"/>
                <a:cs typeface="Consolas"/>
                <a:sym typeface="Consolas"/>
              </a:rPr>
              <a:t> &lt;some value&gt; # optional</a:t>
            </a:r>
            <a:endParaRPr b="0" i="0" sz="1800" u="none" cap="none" strike="noStrike">
              <a:solidFill>
                <a:srgbClr val="434343"/>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Defining the function does not actually run it, you must actually call it!</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rgbClr val="3B7EA1"/>
                </a:solidFill>
              </a:rPr>
              <a:t>Interpreting Functions</a:t>
            </a:r>
            <a:endParaRPr>
              <a:solidFill>
                <a:srgbClr val="3B7EA1"/>
              </a:solidFill>
            </a:endParaRPr>
          </a:p>
        </p:txBody>
      </p:sp>
      <p:sp>
        <p:nvSpPr>
          <p:cNvPr id="276" name="Google Shape;276;p42"/>
          <p:cNvSpPr txBox="1"/>
          <p:nvPr>
            <p:ph idx="1" type="body"/>
          </p:nvPr>
        </p:nvSpPr>
        <p:spPr>
          <a:xfrm>
            <a:off x="729450" y="1012075"/>
            <a:ext cx="7688700" cy="288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latin typeface="Arial"/>
                <a:ea typeface="Arial"/>
                <a:cs typeface="Arial"/>
                <a:sym typeface="Arial"/>
              </a:rPr>
              <a:t>To think about how a function will work, substitute arguments with their values and substitute the value the function returns for the function call. So:</a:t>
            </a:r>
            <a:endParaRPr sz="1800">
              <a:latin typeface="Arial"/>
              <a:ea typeface="Arial"/>
              <a:cs typeface="Arial"/>
              <a:sym typeface="Arial"/>
            </a:endParaRPr>
          </a:p>
          <a:p>
            <a:pPr indent="0" lvl="0" marL="457200" rtl="0" algn="l">
              <a:lnSpc>
                <a:spcPct val="100000"/>
              </a:lnSpc>
              <a:spcBef>
                <a:spcPts val="1600"/>
              </a:spcBef>
              <a:spcAft>
                <a:spcPts val="0"/>
              </a:spcAft>
              <a:buSzPts val="1300"/>
              <a:buNone/>
            </a:pPr>
            <a:r>
              <a:rPr b="1" lang="en" sz="1800">
                <a:solidFill>
                  <a:srgbClr val="38761D"/>
                </a:solidFill>
                <a:latin typeface="Consolas"/>
                <a:ea typeface="Consolas"/>
                <a:cs typeface="Consolas"/>
                <a:sym typeface="Consolas"/>
              </a:rPr>
              <a:t>def</a:t>
            </a:r>
            <a:r>
              <a:rPr b="1" lang="en" sz="1800">
                <a:solidFill>
                  <a:srgbClr val="6AA84F"/>
                </a:solidFill>
                <a:latin typeface="Consolas"/>
                <a:ea typeface="Consolas"/>
                <a:cs typeface="Consolas"/>
                <a:sym typeface="Consolas"/>
              </a:rPr>
              <a:t> </a:t>
            </a:r>
            <a:r>
              <a:rPr b="1" lang="en" sz="1800">
                <a:solidFill>
                  <a:srgbClr val="0B5394"/>
                </a:solidFill>
                <a:latin typeface="Consolas"/>
                <a:ea typeface="Consolas"/>
                <a:cs typeface="Consolas"/>
                <a:sym typeface="Consolas"/>
              </a:rPr>
              <a:t>multiply_by_three</a:t>
            </a:r>
            <a:r>
              <a:rPr lang="en" sz="1800">
                <a:solidFill>
                  <a:srgbClr val="434343"/>
                </a:solidFill>
                <a:latin typeface="Consolas"/>
                <a:ea typeface="Consolas"/>
                <a:cs typeface="Consolas"/>
                <a:sym typeface="Consolas"/>
              </a:rPr>
              <a:t>(x): </a:t>
            </a:r>
            <a:r>
              <a:rPr lang="en" sz="1800">
                <a:solidFill>
                  <a:schemeClr val="accent3"/>
                </a:solidFill>
                <a:latin typeface="Consolas"/>
                <a:ea typeface="Consolas"/>
                <a:cs typeface="Consolas"/>
                <a:sym typeface="Consolas"/>
              </a:rPr>
              <a:t>//Function definition</a:t>
            </a:r>
            <a:endParaRPr sz="1800">
              <a:solidFill>
                <a:schemeClr val="accent3"/>
              </a:solidFill>
              <a:latin typeface="Consolas"/>
              <a:ea typeface="Consolas"/>
              <a:cs typeface="Consolas"/>
              <a:sym typeface="Consolas"/>
            </a:endParaRPr>
          </a:p>
          <a:p>
            <a:pPr indent="0" lvl="0" marL="457200" rtl="0" algn="l">
              <a:lnSpc>
                <a:spcPct val="100000"/>
              </a:lnSpc>
              <a:spcBef>
                <a:spcPts val="0"/>
              </a:spcBef>
              <a:spcAft>
                <a:spcPts val="0"/>
              </a:spcAft>
              <a:buSzPts val="1300"/>
              <a:buNone/>
            </a:pPr>
            <a:r>
              <a:rPr lang="en" sz="1800">
                <a:solidFill>
                  <a:srgbClr val="434343"/>
                </a:solidFill>
                <a:latin typeface="Consolas"/>
                <a:ea typeface="Consolas"/>
                <a:cs typeface="Consolas"/>
                <a:sym typeface="Consolas"/>
              </a:rPr>
              <a:t>	</a:t>
            </a:r>
            <a:r>
              <a:rPr b="1" lang="en" sz="1800">
                <a:solidFill>
                  <a:srgbClr val="38761D"/>
                </a:solidFill>
                <a:latin typeface="Consolas"/>
                <a:ea typeface="Consolas"/>
                <a:cs typeface="Consolas"/>
                <a:sym typeface="Consolas"/>
              </a:rPr>
              <a:t>return</a:t>
            </a:r>
            <a:r>
              <a:rPr lang="en" sz="1800">
                <a:solidFill>
                  <a:srgbClr val="434343"/>
                </a:solidFill>
                <a:latin typeface="Consolas"/>
                <a:ea typeface="Consolas"/>
                <a:cs typeface="Consolas"/>
                <a:sym typeface="Consolas"/>
              </a:rPr>
              <a:t> x*3</a:t>
            </a:r>
            <a:endParaRPr sz="1800">
              <a:solidFill>
                <a:srgbClr val="434343"/>
              </a:solidFill>
              <a:latin typeface="Roboto"/>
              <a:ea typeface="Roboto"/>
              <a:cs typeface="Roboto"/>
              <a:sym typeface="Roboto"/>
            </a:endParaRPr>
          </a:p>
          <a:p>
            <a:pPr indent="0" lvl="0" marL="0" rtl="0" algn="l">
              <a:lnSpc>
                <a:spcPct val="115000"/>
              </a:lnSpc>
              <a:spcBef>
                <a:spcPts val="0"/>
              </a:spcBef>
              <a:spcAft>
                <a:spcPts val="0"/>
              </a:spcAft>
              <a:buSzPts val="1300"/>
              <a:buNone/>
            </a:pPr>
            <a:r>
              <a:rPr lang="en"/>
              <a:t>	</a:t>
            </a:r>
            <a:endParaRPr/>
          </a:p>
          <a:p>
            <a:pPr indent="0" lvl="0" marL="0" rtl="0" algn="l">
              <a:lnSpc>
                <a:spcPct val="115000"/>
              </a:lnSpc>
              <a:spcBef>
                <a:spcPts val="1600"/>
              </a:spcBef>
              <a:spcAft>
                <a:spcPts val="0"/>
              </a:spcAft>
              <a:buSzPts val="1300"/>
              <a:buNone/>
            </a:pPr>
            <a:r>
              <a:rPr lang="en"/>
              <a:t>	</a:t>
            </a:r>
            <a:r>
              <a:rPr b="1" lang="en" sz="1800">
                <a:solidFill>
                  <a:srgbClr val="0B5394"/>
                </a:solidFill>
                <a:latin typeface="Consolas"/>
                <a:ea typeface="Consolas"/>
                <a:cs typeface="Consolas"/>
                <a:sym typeface="Consolas"/>
              </a:rPr>
              <a:t>multiply_by_three</a:t>
            </a:r>
            <a:r>
              <a:rPr lang="en" sz="1800">
                <a:solidFill>
                  <a:srgbClr val="434343"/>
                </a:solidFill>
                <a:latin typeface="Consolas"/>
                <a:ea typeface="Consolas"/>
                <a:cs typeface="Consolas"/>
                <a:sym typeface="Consolas"/>
              </a:rPr>
              <a:t>(4)		</a:t>
            </a:r>
            <a:r>
              <a:rPr lang="en" sz="1800">
                <a:solidFill>
                  <a:schemeClr val="accent3"/>
                </a:solidFill>
                <a:latin typeface="Consolas"/>
                <a:ea typeface="Consolas"/>
                <a:cs typeface="Consolas"/>
                <a:sym typeface="Consolas"/>
              </a:rPr>
              <a:t>//Function call</a:t>
            </a:r>
            <a:endParaRPr/>
          </a:p>
          <a:p>
            <a:pPr indent="0" lvl="0" marL="0" rtl="0" algn="l">
              <a:lnSpc>
                <a:spcPct val="115000"/>
              </a:lnSpc>
              <a:spcBef>
                <a:spcPts val="1600"/>
              </a:spcBef>
              <a:spcAft>
                <a:spcPts val="1600"/>
              </a:spcAft>
              <a:buSzPts val="1300"/>
              <a:buNone/>
            </a:pPr>
            <a:r>
              <a:rPr lang="en" sz="1800">
                <a:solidFill>
                  <a:schemeClr val="dk2"/>
                </a:solidFill>
                <a:latin typeface="Arial"/>
                <a:ea typeface="Arial"/>
                <a:cs typeface="Arial"/>
                <a:sym typeface="Arial"/>
              </a:rPr>
              <a:t>This call should evaluate to 3*4 = 12 since we substitute x with 4 </a:t>
            </a:r>
            <a:r>
              <a:rPr lang="en" sz="1800"/>
              <a:t>	</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rgbClr val="3B7EA1"/>
                </a:solidFill>
              </a:rPr>
              <a:t>Functions To Know</a:t>
            </a:r>
            <a:endParaRPr>
              <a:solidFill>
                <a:srgbClr val="3B7EA1"/>
              </a:solidFill>
            </a:endParaRPr>
          </a:p>
        </p:txBody>
      </p:sp>
      <p:sp>
        <p:nvSpPr>
          <p:cNvPr id="282" name="Google Shape;282;p43"/>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C4820E"/>
              </a:buClr>
              <a:buSzPts val="1800"/>
              <a:buChar char="●"/>
            </a:pPr>
            <a:r>
              <a:rPr b="1" lang="en" sz="1800"/>
              <a:t>Common Utility Functions:</a:t>
            </a:r>
            <a:endParaRPr b="1" sz="1800"/>
          </a:p>
          <a:p>
            <a:pPr indent="-342900" lvl="1" marL="914400" rtl="0" algn="l">
              <a:lnSpc>
                <a:spcPct val="115000"/>
              </a:lnSpc>
              <a:spcBef>
                <a:spcPts val="0"/>
              </a:spcBef>
              <a:spcAft>
                <a:spcPts val="0"/>
              </a:spcAft>
              <a:buClr>
                <a:srgbClr val="C4820E"/>
              </a:buClr>
              <a:buSzPts val="1800"/>
              <a:buChar char="○"/>
            </a:pPr>
            <a:r>
              <a:rPr b="1" lang="en" sz="1800"/>
              <a:t>max, min, len, print, ...</a:t>
            </a:r>
            <a:endParaRPr b="1" sz="1800"/>
          </a:p>
          <a:p>
            <a:pPr indent="-342900" lvl="0" marL="457200" rtl="0" algn="l">
              <a:lnSpc>
                <a:spcPct val="115000"/>
              </a:lnSpc>
              <a:spcBef>
                <a:spcPts val="0"/>
              </a:spcBef>
              <a:spcAft>
                <a:spcPts val="0"/>
              </a:spcAft>
              <a:buClr>
                <a:srgbClr val="C4820E"/>
              </a:buClr>
              <a:buSzPts val="1800"/>
              <a:buChar char="●"/>
            </a:pPr>
            <a:r>
              <a:rPr b="1" lang="en" sz="1800"/>
              <a:t>Numpy Functions:</a:t>
            </a:r>
            <a:endParaRPr b="1" sz="1800"/>
          </a:p>
          <a:p>
            <a:pPr indent="-342900" lvl="1" marL="914400" rtl="0" algn="l">
              <a:lnSpc>
                <a:spcPct val="115000"/>
              </a:lnSpc>
              <a:spcBef>
                <a:spcPts val="0"/>
              </a:spcBef>
              <a:spcAft>
                <a:spcPts val="0"/>
              </a:spcAft>
              <a:buClr>
                <a:srgbClr val="C4820E"/>
              </a:buClr>
              <a:buSzPts val="1800"/>
              <a:buChar char="○"/>
            </a:pPr>
            <a:r>
              <a:rPr b="1" lang="en" sz="1800"/>
              <a:t>np.arange, np.mean/average, np.std, …</a:t>
            </a:r>
            <a:endParaRPr b="1" sz="1800"/>
          </a:p>
          <a:p>
            <a:pPr indent="-342900" lvl="1" marL="914400" rtl="0" algn="l">
              <a:lnSpc>
                <a:spcPct val="115000"/>
              </a:lnSpc>
              <a:spcBef>
                <a:spcPts val="0"/>
              </a:spcBef>
              <a:spcAft>
                <a:spcPts val="0"/>
              </a:spcAft>
              <a:buClr>
                <a:srgbClr val="C4820E"/>
              </a:buClr>
              <a:buSzPts val="1800"/>
              <a:buFont typeface="Arial"/>
              <a:buChar char="○"/>
            </a:pPr>
            <a:r>
              <a:rPr b="1" lang="en" sz="1800"/>
              <a:t>np.append(arr, value)	</a:t>
            </a:r>
            <a:r>
              <a:rPr lang="en" sz="1800"/>
              <a:t># returns a copy of </a:t>
            </a:r>
            <a:r>
              <a:rPr b="1" lang="en" sz="1800"/>
              <a:t>arr</a:t>
            </a:r>
            <a:r>
              <a:rPr lang="en" sz="1800"/>
              <a:t> but with </a:t>
            </a:r>
            <a:r>
              <a:rPr b="1" lang="en" sz="1800"/>
              <a:t>value</a:t>
            </a:r>
            <a:r>
              <a:rPr lang="en" sz="1800"/>
              <a:t> tacked on</a:t>
            </a:r>
            <a:endParaRPr sz="1800"/>
          </a:p>
          <a:p>
            <a:pPr indent="-342900" lvl="1" marL="914400" rtl="0" algn="l">
              <a:lnSpc>
                <a:spcPct val="115000"/>
              </a:lnSpc>
              <a:spcBef>
                <a:spcPts val="0"/>
              </a:spcBef>
              <a:spcAft>
                <a:spcPts val="0"/>
              </a:spcAft>
              <a:buClr>
                <a:srgbClr val="C4820E"/>
              </a:buClr>
              <a:buSzPts val="1800"/>
              <a:buChar char="○"/>
            </a:pPr>
            <a:r>
              <a:rPr b="1" lang="en" sz="1800"/>
              <a:t>np.count_nonzero</a:t>
            </a:r>
            <a:endParaRPr b="1" sz="1800"/>
          </a:p>
          <a:p>
            <a:pPr indent="-342900" lvl="1" marL="914400" rtl="0" algn="l">
              <a:lnSpc>
                <a:spcPct val="115000"/>
              </a:lnSpc>
              <a:spcBef>
                <a:spcPts val="0"/>
              </a:spcBef>
              <a:spcAft>
                <a:spcPts val="0"/>
              </a:spcAft>
              <a:buClr>
                <a:srgbClr val="C4820E"/>
              </a:buClr>
              <a:buSzPts val="1800"/>
              <a:buFont typeface="Arial"/>
              <a:buChar char="○"/>
            </a:pPr>
            <a:r>
              <a:rPr b="1" lang="en" sz="1800"/>
              <a:t>np.random.choice(arr, n) </a:t>
            </a:r>
            <a:r>
              <a:rPr lang="en" sz="1800"/>
              <a:t># picks </a:t>
            </a:r>
            <a:r>
              <a:rPr b="1" lang="en" sz="1800"/>
              <a:t>n</a:t>
            </a:r>
            <a:r>
              <a:rPr lang="en" sz="1800"/>
              <a:t> items at random from </a:t>
            </a:r>
            <a:r>
              <a:rPr b="1" lang="en" sz="1800"/>
              <a:t>arr</a:t>
            </a:r>
            <a:r>
              <a:rPr lang="en" sz="1800"/>
              <a:t> and returns them</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rgbClr val="3B7EA1"/>
                </a:solidFill>
              </a:rPr>
              <a:t>Question 1</a:t>
            </a:r>
            <a:endParaRPr>
              <a:solidFill>
                <a:srgbClr val="3B7EA1"/>
              </a:solidFill>
            </a:endParaRPr>
          </a:p>
        </p:txBody>
      </p:sp>
      <p:sp>
        <p:nvSpPr>
          <p:cNvPr id="288" name="Google Shape;288;p44"/>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600">
                <a:latin typeface="Arial"/>
                <a:ea typeface="Arial"/>
                <a:cs typeface="Arial"/>
                <a:sym typeface="Arial"/>
              </a:rPr>
              <a:t>Write a function </a:t>
            </a:r>
            <a:r>
              <a:rPr lang="en" sz="1600">
                <a:latin typeface="Courier New"/>
                <a:ea typeface="Courier New"/>
                <a:cs typeface="Courier New"/>
                <a:sym typeface="Courier New"/>
              </a:rPr>
              <a:t>to_standard(arr)</a:t>
            </a:r>
            <a:r>
              <a:rPr lang="en" sz="1600">
                <a:latin typeface="Arial"/>
                <a:ea typeface="Arial"/>
                <a:cs typeface="Arial"/>
                <a:sym typeface="Arial"/>
              </a:rPr>
              <a:t> that takes in an array and returns the array elements converted to standard units. </a:t>
            </a:r>
            <a:endParaRPr sz="1600">
              <a:latin typeface="Arial"/>
              <a:ea typeface="Arial"/>
              <a:cs typeface="Arial"/>
              <a:sym typeface="Arial"/>
            </a:endParaRPr>
          </a:p>
          <a:p>
            <a:pPr indent="0" lvl="0" marL="0" rtl="0" algn="l">
              <a:lnSpc>
                <a:spcPct val="115000"/>
              </a:lnSpc>
              <a:spcBef>
                <a:spcPts val="1600"/>
              </a:spcBef>
              <a:spcAft>
                <a:spcPts val="0"/>
              </a:spcAft>
              <a:buSzPts val="1300"/>
              <a:buNone/>
            </a:pPr>
            <a:r>
              <a:rPr lang="en" sz="1600">
                <a:latin typeface="Arial"/>
                <a:ea typeface="Arial"/>
                <a:cs typeface="Arial"/>
                <a:sym typeface="Arial"/>
              </a:rPr>
              <a:t>Remember that the conversion is </a:t>
            </a:r>
            <a:r>
              <a:rPr lang="en" sz="1600">
                <a:latin typeface="Courier New"/>
                <a:ea typeface="Courier New"/>
                <a:cs typeface="Courier New"/>
                <a:sym typeface="Courier New"/>
              </a:rPr>
              <a:t>x_su = (x-mean(x))/ sd(x)</a:t>
            </a:r>
            <a:r>
              <a:rPr lang="en" sz="1600">
                <a:latin typeface="Arial"/>
                <a:ea typeface="Arial"/>
                <a:cs typeface="Arial"/>
                <a:sym typeface="Arial"/>
              </a:rPr>
              <a:t>, where </a:t>
            </a:r>
            <a:r>
              <a:rPr lang="en" sz="1600">
                <a:latin typeface="Courier New"/>
                <a:ea typeface="Courier New"/>
                <a:cs typeface="Courier New"/>
                <a:sym typeface="Courier New"/>
              </a:rPr>
              <a:t>x_su</a:t>
            </a:r>
            <a:r>
              <a:rPr lang="en" sz="1600">
                <a:latin typeface="Arial"/>
                <a:ea typeface="Arial"/>
                <a:cs typeface="Arial"/>
                <a:sym typeface="Arial"/>
              </a:rPr>
              <a:t> is </a:t>
            </a:r>
            <a:r>
              <a:rPr lang="en" sz="1600">
                <a:latin typeface="Consolas"/>
                <a:ea typeface="Consolas"/>
                <a:cs typeface="Consolas"/>
                <a:sym typeface="Consolas"/>
              </a:rPr>
              <a:t>x</a:t>
            </a:r>
            <a:r>
              <a:rPr lang="en" sz="1600">
                <a:latin typeface="Arial"/>
                <a:ea typeface="Arial"/>
                <a:cs typeface="Arial"/>
                <a:sym typeface="Arial"/>
              </a:rPr>
              <a:t> in standard units.</a:t>
            </a:r>
            <a:endParaRPr sz="1600">
              <a:latin typeface="Arial"/>
              <a:ea typeface="Arial"/>
              <a:cs typeface="Arial"/>
              <a:sym typeface="Arial"/>
            </a:endParaRPr>
          </a:p>
          <a:p>
            <a:pPr indent="0" lvl="0" marL="0" rtl="0" algn="l">
              <a:lnSpc>
                <a:spcPct val="115000"/>
              </a:lnSpc>
              <a:spcBef>
                <a:spcPts val="1600"/>
              </a:spcBef>
              <a:spcAft>
                <a:spcPts val="0"/>
              </a:spcAft>
              <a:buSzPts val="1300"/>
              <a:buNone/>
            </a:pPr>
            <a:r>
              <a:t/>
            </a:r>
            <a:endParaRPr sz="1600">
              <a:latin typeface="Arial"/>
              <a:ea typeface="Arial"/>
              <a:cs typeface="Arial"/>
              <a:sym typeface="Arial"/>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sz="1000">
              <a:solidFill>
                <a:srgbClr val="222222"/>
              </a:solidFill>
              <a:latin typeface="Courier New"/>
              <a:ea typeface="Courier New"/>
              <a:cs typeface="Courier New"/>
              <a:sym typeface="Courier New"/>
            </a:endParaRPr>
          </a:p>
          <a:p>
            <a:pPr indent="0" lvl="0" marL="0" rtl="0" algn="l">
              <a:lnSpc>
                <a:spcPct val="115000"/>
              </a:lnSpc>
              <a:spcBef>
                <a:spcPts val="0"/>
              </a:spcBef>
              <a:spcAft>
                <a:spcPts val="0"/>
              </a:spcAft>
              <a:buSzPts val="1300"/>
              <a:buNone/>
            </a:pPr>
            <a:r>
              <a:t/>
            </a:r>
            <a:endParaRPr sz="1000">
              <a:solidFill>
                <a:srgbClr val="222222"/>
              </a:solidFill>
              <a:latin typeface="Courier New"/>
              <a:ea typeface="Courier New"/>
              <a:cs typeface="Courier New"/>
              <a:sym typeface="Courier New"/>
            </a:endParaRPr>
          </a:p>
          <a:p>
            <a:pPr indent="0" lvl="0" marL="0" rtl="0" algn="l">
              <a:lnSpc>
                <a:spcPct val="115000"/>
              </a:lnSpc>
              <a:spcBef>
                <a:spcPts val="0"/>
              </a:spcBef>
              <a:spcAft>
                <a:spcPts val="1600"/>
              </a:spcAft>
              <a:buSzPts val="13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rgbClr val="3B7EA1"/>
                </a:solidFill>
              </a:rPr>
              <a:t>Question 1 (Solution)</a:t>
            </a:r>
            <a:endParaRPr>
              <a:solidFill>
                <a:srgbClr val="3B7EA1"/>
              </a:solidFill>
            </a:endParaRPr>
          </a:p>
        </p:txBody>
      </p:sp>
      <p:sp>
        <p:nvSpPr>
          <p:cNvPr id="294" name="Google Shape;294;p45"/>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t>Write a function </a:t>
            </a:r>
            <a:r>
              <a:rPr lang="en" sz="1800">
                <a:latin typeface="Courier New"/>
                <a:ea typeface="Courier New"/>
                <a:cs typeface="Courier New"/>
                <a:sym typeface="Courier New"/>
              </a:rPr>
              <a:t>to_standard(arr)</a:t>
            </a:r>
            <a:r>
              <a:rPr lang="en" sz="1800"/>
              <a:t> that takes in an array and returns the array elements converted to standard units. </a:t>
            </a:r>
            <a:endParaRPr sz="1800"/>
          </a:p>
          <a:p>
            <a:pPr indent="0" lvl="0" marL="0" rtl="0" algn="l">
              <a:lnSpc>
                <a:spcPct val="115000"/>
              </a:lnSpc>
              <a:spcBef>
                <a:spcPts val="1600"/>
              </a:spcBef>
              <a:spcAft>
                <a:spcPts val="0"/>
              </a:spcAft>
              <a:buSzPts val="1300"/>
              <a:buNone/>
            </a:pPr>
            <a:r>
              <a:rPr lang="en" sz="1800"/>
              <a:t>Remember that the conversion is </a:t>
            </a:r>
            <a:r>
              <a:rPr lang="en" sz="1800">
                <a:latin typeface="Courier New"/>
                <a:ea typeface="Courier New"/>
                <a:cs typeface="Courier New"/>
                <a:sym typeface="Courier New"/>
              </a:rPr>
              <a:t>x_su = (x-mean(x))/ sd(x)</a:t>
            </a:r>
            <a:r>
              <a:rPr lang="en" sz="1800"/>
              <a:t>, where </a:t>
            </a:r>
            <a:r>
              <a:rPr lang="en" sz="1800">
                <a:latin typeface="Courier New"/>
                <a:ea typeface="Courier New"/>
                <a:cs typeface="Courier New"/>
                <a:sym typeface="Courier New"/>
              </a:rPr>
              <a:t>x_su</a:t>
            </a:r>
            <a:r>
              <a:rPr lang="en" sz="1800"/>
              <a:t> is </a:t>
            </a:r>
            <a:r>
              <a:rPr lang="en" sz="1800">
                <a:latin typeface="Consolas"/>
                <a:ea typeface="Consolas"/>
                <a:cs typeface="Consolas"/>
                <a:sym typeface="Consolas"/>
              </a:rPr>
              <a:t>x</a:t>
            </a:r>
            <a:r>
              <a:rPr lang="en" sz="1800"/>
              <a:t> in standard units.</a:t>
            </a:r>
            <a:endParaRPr sz="1800">
              <a:solidFill>
                <a:srgbClr val="000000"/>
              </a:solidFill>
            </a:endParaRPr>
          </a:p>
          <a:p>
            <a:pPr indent="0" lvl="0" marL="457200" rtl="0" algn="l">
              <a:lnSpc>
                <a:spcPct val="100000"/>
              </a:lnSpc>
              <a:spcBef>
                <a:spcPts val="1600"/>
              </a:spcBef>
              <a:spcAft>
                <a:spcPts val="0"/>
              </a:spcAft>
              <a:buSzPts val="1300"/>
              <a:buNone/>
            </a:pPr>
            <a:r>
              <a:rPr b="1" lang="en" sz="1800">
                <a:solidFill>
                  <a:srgbClr val="38761D"/>
                </a:solidFill>
                <a:latin typeface="Consolas"/>
                <a:ea typeface="Consolas"/>
                <a:cs typeface="Consolas"/>
                <a:sym typeface="Consolas"/>
              </a:rPr>
              <a:t>def</a:t>
            </a:r>
            <a:r>
              <a:rPr b="1" lang="en" sz="1800">
                <a:solidFill>
                  <a:srgbClr val="6AA84F"/>
                </a:solidFill>
                <a:latin typeface="Consolas"/>
                <a:ea typeface="Consolas"/>
                <a:cs typeface="Consolas"/>
                <a:sym typeface="Consolas"/>
              </a:rPr>
              <a:t> </a:t>
            </a:r>
            <a:r>
              <a:rPr b="1" lang="en" sz="1800">
                <a:solidFill>
                  <a:srgbClr val="0B5394"/>
                </a:solidFill>
                <a:latin typeface="Consolas"/>
                <a:ea typeface="Consolas"/>
                <a:cs typeface="Consolas"/>
                <a:sym typeface="Consolas"/>
              </a:rPr>
              <a:t>to_standard</a:t>
            </a:r>
            <a:r>
              <a:rPr lang="en" sz="1800">
                <a:solidFill>
                  <a:srgbClr val="434343"/>
                </a:solidFill>
                <a:latin typeface="Consolas"/>
                <a:ea typeface="Consolas"/>
                <a:cs typeface="Consolas"/>
                <a:sym typeface="Consolas"/>
              </a:rPr>
              <a:t>(arr):</a:t>
            </a:r>
            <a:endParaRPr sz="1800">
              <a:solidFill>
                <a:srgbClr val="434343"/>
              </a:solidFill>
              <a:latin typeface="Roboto"/>
              <a:ea typeface="Roboto"/>
              <a:cs typeface="Roboto"/>
              <a:sym typeface="Roboto"/>
            </a:endParaRPr>
          </a:p>
          <a:p>
            <a:pPr indent="0" lvl="0" marL="457200" rtl="0" algn="l">
              <a:lnSpc>
                <a:spcPct val="100000"/>
              </a:lnSpc>
              <a:spcBef>
                <a:spcPts val="0"/>
              </a:spcBef>
              <a:spcAft>
                <a:spcPts val="0"/>
              </a:spcAft>
              <a:buSzPts val="1300"/>
              <a:buNone/>
            </a:pPr>
            <a:r>
              <a:rPr lang="en" sz="1800">
                <a:solidFill>
                  <a:srgbClr val="434343"/>
                </a:solidFill>
                <a:latin typeface="Consolas"/>
                <a:ea typeface="Consolas"/>
                <a:cs typeface="Consolas"/>
                <a:sym typeface="Consolas"/>
              </a:rPr>
              <a:t>	</a:t>
            </a:r>
            <a:r>
              <a:rPr b="1" lang="en" sz="1800">
                <a:solidFill>
                  <a:srgbClr val="38761D"/>
                </a:solidFill>
                <a:latin typeface="Consolas"/>
                <a:ea typeface="Consolas"/>
                <a:cs typeface="Consolas"/>
                <a:sym typeface="Consolas"/>
              </a:rPr>
              <a:t>return</a:t>
            </a:r>
            <a:r>
              <a:rPr lang="en" sz="1800">
                <a:solidFill>
                  <a:srgbClr val="434343"/>
                </a:solidFill>
                <a:latin typeface="Consolas"/>
                <a:ea typeface="Consolas"/>
                <a:cs typeface="Consolas"/>
                <a:sym typeface="Consolas"/>
              </a:rPr>
              <a:t> (arr - np.mean(arr)) / (np.std(arr))</a:t>
            </a:r>
            <a:endParaRPr sz="1800">
              <a:solidFill>
                <a:srgbClr val="434343"/>
              </a:solidFill>
              <a:latin typeface="Roboto"/>
              <a:ea typeface="Roboto"/>
              <a:cs typeface="Roboto"/>
              <a:sym typeface="Roboto"/>
            </a:endParaRPr>
          </a:p>
          <a:p>
            <a:pPr indent="0" lvl="0" marL="0" rtl="0" algn="l">
              <a:lnSpc>
                <a:spcPct val="115000"/>
              </a:lnSpc>
              <a:spcBef>
                <a:spcPts val="0"/>
              </a:spcBef>
              <a:spcAft>
                <a:spcPts val="1600"/>
              </a:spcAft>
              <a:buSzPts val="1300"/>
              <a:buNone/>
            </a:pPr>
            <a:r>
              <a:t/>
            </a:r>
            <a:endParaRPr sz="16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 name="Shape 52"/>
        <p:cNvGrpSpPr/>
        <p:nvPr/>
      </p:nvGrpSpPr>
      <p:grpSpPr>
        <a:xfrm>
          <a:off x="0" y="0"/>
          <a:ext cx="0" cy="0"/>
          <a:chOff x="0" y="0"/>
          <a:chExt cx="0" cy="0"/>
        </a:xfrm>
      </p:grpSpPr>
      <p:sp>
        <p:nvSpPr>
          <p:cNvPr id="53" name="Google Shape;53;p10"/>
          <p:cNvSpPr txBox="1"/>
          <p:nvPr>
            <p:ph type="title"/>
          </p:nvPr>
        </p:nvSpPr>
        <p:spPr>
          <a:xfrm>
            <a:off x="457200" y="205975"/>
            <a:ext cx="80214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Tables</a:t>
            </a:r>
            <a:endParaRPr/>
          </a:p>
        </p:txBody>
      </p:sp>
      <p:sp>
        <p:nvSpPr>
          <p:cNvPr id="54" name="Google Shape;54;p10"/>
          <p:cNvSpPr txBox="1"/>
          <p:nvPr>
            <p:ph idx="1" type="body"/>
          </p:nvPr>
        </p:nvSpPr>
        <p:spPr>
          <a:xfrm>
            <a:off x="457200" y="971550"/>
            <a:ext cx="8229600" cy="36231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lang="en"/>
              <a:t>Good table methods to know how to use</a:t>
            </a:r>
            <a:endParaRPr/>
          </a:p>
          <a:p>
            <a:pPr indent="0" lvl="0" marL="0" rtl="0" algn="l">
              <a:spcBef>
                <a:spcPts val="480"/>
              </a:spcBef>
              <a:spcAft>
                <a:spcPts val="0"/>
              </a:spcAft>
              <a:buNone/>
            </a:pPr>
            <a:r>
              <a:t/>
            </a:r>
            <a:endParaRPr/>
          </a:p>
          <a:p>
            <a:pPr indent="457200" lvl="0" marL="0" rtl="0" algn="l">
              <a:spcBef>
                <a:spcPts val="480"/>
              </a:spcBef>
              <a:spcAft>
                <a:spcPts val="0"/>
              </a:spcAft>
              <a:buNone/>
            </a:pPr>
            <a:r>
              <a:rPr lang="en"/>
              <a:t>where						drop					apply</a:t>
            </a:r>
            <a:endParaRPr/>
          </a:p>
          <a:p>
            <a:pPr indent="457200" lvl="0" marL="0" rtl="0" algn="l">
              <a:spcBef>
                <a:spcPts val="480"/>
              </a:spcBef>
              <a:spcAft>
                <a:spcPts val="0"/>
              </a:spcAft>
              <a:buNone/>
            </a:pPr>
            <a:r>
              <a:rPr lang="en"/>
              <a:t>column					sort</a:t>
            </a:r>
            <a:endParaRPr/>
          </a:p>
          <a:p>
            <a:pPr indent="457200" lvl="0" marL="0" rtl="0" algn="l">
              <a:spcBef>
                <a:spcPts val="480"/>
              </a:spcBef>
              <a:spcAft>
                <a:spcPts val="0"/>
              </a:spcAft>
              <a:buNone/>
            </a:pPr>
            <a:r>
              <a:rPr lang="en"/>
              <a:t>select						take</a:t>
            </a:r>
            <a:endParaRPr/>
          </a:p>
          <a:p>
            <a:pPr indent="457200" lvl="0" marL="0" rtl="0" algn="l">
              <a:spcBef>
                <a:spcPts val="480"/>
              </a:spcBef>
              <a:spcAft>
                <a:spcPts val="0"/>
              </a:spcAft>
              <a:buNone/>
            </a:pPr>
            <a:r>
              <a:rPr lang="en"/>
              <a:t>group						relabeled</a:t>
            </a:r>
            <a:endParaRPr/>
          </a:p>
          <a:p>
            <a:pPr indent="457200" lvl="0" marL="0" rtl="0" algn="l">
              <a:spcBef>
                <a:spcPts val="480"/>
              </a:spcBef>
              <a:spcAft>
                <a:spcPts val="0"/>
              </a:spcAft>
              <a:buNone/>
            </a:pPr>
            <a:r>
              <a:rPr lang="en"/>
              <a:t>join						pivot</a:t>
            </a:r>
            <a:endParaRPr/>
          </a:p>
          <a:p>
            <a:pPr indent="457200" lvl="0" marL="0" rtl="0" algn="l">
              <a:spcBef>
                <a:spcPts val="480"/>
              </a:spcBef>
              <a:spcAft>
                <a:spcPts val="0"/>
              </a:spcAft>
              <a:buNone/>
            </a:pPr>
            <a:r>
              <a:rPr lang="en"/>
              <a:t>with_columns			sample</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6"/>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latin typeface="Arial"/>
                <a:ea typeface="Arial"/>
                <a:cs typeface="Arial"/>
                <a:sym typeface="Arial"/>
              </a:rPr>
              <a:t>Write a function which simulates </a:t>
            </a:r>
            <a:r>
              <a:rPr i="1" lang="en" sz="1800">
                <a:latin typeface="Arial"/>
                <a:ea typeface="Arial"/>
                <a:cs typeface="Arial"/>
                <a:sym typeface="Arial"/>
              </a:rPr>
              <a:t>n </a:t>
            </a:r>
            <a:r>
              <a:rPr lang="en" sz="1800">
                <a:latin typeface="Arial"/>
                <a:ea typeface="Arial"/>
                <a:cs typeface="Arial"/>
                <a:sym typeface="Arial"/>
              </a:rPr>
              <a:t>rolls of </a:t>
            </a:r>
            <a:r>
              <a:rPr i="1" lang="en" sz="1800">
                <a:latin typeface="Arial"/>
                <a:ea typeface="Arial"/>
                <a:cs typeface="Arial"/>
                <a:sym typeface="Arial"/>
              </a:rPr>
              <a:t>k-</a:t>
            </a:r>
            <a:r>
              <a:rPr lang="en" sz="1800">
                <a:latin typeface="Arial"/>
                <a:ea typeface="Arial"/>
                <a:cs typeface="Arial"/>
                <a:sym typeface="Arial"/>
              </a:rPr>
              <a:t>sided</a:t>
            </a:r>
            <a:r>
              <a:rPr i="1" lang="en" sz="1800">
                <a:latin typeface="Arial"/>
                <a:ea typeface="Arial"/>
                <a:cs typeface="Arial"/>
                <a:sym typeface="Arial"/>
              </a:rPr>
              <a:t> </a:t>
            </a:r>
            <a:r>
              <a:rPr lang="en" sz="1800">
                <a:latin typeface="Arial"/>
                <a:ea typeface="Arial"/>
                <a:cs typeface="Arial"/>
                <a:sym typeface="Arial"/>
              </a:rPr>
              <a:t>dice. The output should be an array of </a:t>
            </a:r>
            <a:r>
              <a:rPr i="1" lang="en" sz="1800">
                <a:latin typeface="Arial"/>
                <a:ea typeface="Arial"/>
                <a:cs typeface="Arial"/>
                <a:sym typeface="Arial"/>
              </a:rPr>
              <a:t>n </a:t>
            </a:r>
            <a:r>
              <a:rPr lang="en" sz="1800">
                <a:latin typeface="Arial"/>
                <a:ea typeface="Arial"/>
                <a:cs typeface="Arial"/>
                <a:sym typeface="Arial"/>
              </a:rPr>
              <a:t>numbers each representing a roll (number 1 through </a:t>
            </a:r>
            <a:r>
              <a:rPr i="1" lang="en" sz="1800">
                <a:latin typeface="Arial"/>
                <a:ea typeface="Arial"/>
                <a:cs typeface="Arial"/>
                <a:sym typeface="Arial"/>
              </a:rPr>
              <a:t>k</a:t>
            </a:r>
            <a:r>
              <a:rPr lang="en" sz="1800">
                <a:latin typeface="Arial"/>
                <a:ea typeface="Arial"/>
                <a:cs typeface="Arial"/>
                <a:sym typeface="Arial"/>
              </a:rPr>
              <a:t>). </a:t>
            </a:r>
            <a:endParaRPr sz="1800">
              <a:latin typeface="Arial"/>
              <a:ea typeface="Arial"/>
              <a:cs typeface="Arial"/>
              <a:sym typeface="Arial"/>
            </a:endParaRPr>
          </a:p>
          <a:p>
            <a:pPr indent="0" lvl="0" marL="0" rtl="0" algn="l">
              <a:lnSpc>
                <a:spcPct val="115000"/>
              </a:lnSpc>
              <a:spcBef>
                <a:spcPts val="1600"/>
              </a:spcBef>
              <a:spcAft>
                <a:spcPts val="1600"/>
              </a:spcAft>
              <a:buSzPts val="1300"/>
              <a:buNone/>
            </a:pPr>
            <a:r>
              <a:rPr lang="en" sz="1800">
                <a:latin typeface="Arial"/>
                <a:ea typeface="Arial"/>
                <a:cs typeface="Arial"/>
                <a:sym typeface="Arial"/>
              </a:rPr>
              <a:t>np.random.choice is a good function to use; given an array and a number </a:t>
            </a:r>
            <a:r>
              <a:rPr i="1" lang="en" sz="1800">
                <a:latin typeface="Arial"/>
                <a:ea typeface="Arial"/>
                <a:cs typeface="Arial"/>
                <a:sym typeface="Arial"/>
              </a:rPr>
              <a:t>k</a:t>
            </a:r>
            <a:r>
              <a:rPr lang="en" sz="1800">
                <a:latin typeface="Arial"/>
                <a:ea typeface="Arial"/>
                <a:cs typeface="Arial"/>
                <a:sym typeface="Arial"/>
              </a:rPr>
              <a:t> as inputs, the function returns an array containing </a:t>
            </a:r>
            <a:r>
              <a:rPr i="1" lang="en" sz="1800">
                <a:latin typeface="Arial"/>
                <a:ea typeface="Arial"/>
                <a:cs typeface="Arial"/>
                <a:sym typeface="Arial"/>
              </a:rPr>
              <a:t>k</a:t>
            </a:r>
            <a:r>
              <a:rPr lang="en" sz="1800">
                <a:latin typeface="Arial"/>
                <a:ea typeface="Arial"/>
                <a:cs typeface="Arial"/>
                <a:sym typeface="Arial"/>
              </a:rPr>
              <a:t> random draws from the array. </a:t>
            </a:r>
            <a:endParaRPr sz="1800">
              <a:latin typeface="Arial"/>
              <a:ea typeface="Arial"/>
              <a:cs typeface="Arial"/>
              <a:sym typeface="Arial"/>
            </a:endParaRPr>
          </a:p>
        </p:txBody>
      </p:sp>
      <p:sp>
        <p:nvSpPr>
          <p:cNvPr id="300" name="Google Shape;300;p46"/>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rgbClr val="3B7EA1"/>
                </a:solidFill>
              </a:rPr>
              <a:t>Question 2 </a:t>
            </a:r>
            <a:endParaRPr>
              <a:solidFill>
                <a:srgbClr val="3B7EA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7"/>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rgbClr val="3B7EA1"/>
                </a:solidFill>
              </a:rPr>
              <a:t>Question 2 (Solution)</a:t>
            </a:r>
            <a:endParaRPr>
              <a:solidFill>
                <a:srgbClr val="3B7EA1"/>
              </a:solidFill>
            </a:endParaRPr>
          </a:p>
        </p:txBody>
      </p:sp>
      <p:sp>
        <p:nvSpPr>
          <p:cNvPr id="306" name="Google Shape;306;p47"/>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latin typeface="Arial"/>
                <a:ea typeface="Arial"/>
                <a:cs typeface="Arial"/>
                <a:sym typeface="Arial"/>
              </a:rPr>
              <a:t>Write a function which simulates </a:t>
            </a:r>
            <a:r>
              <a:rPr i="1" lang="en" sz="1800">
                <a:latin typeface="Arial"/>
                <a:ea typeface="Arial"/>
                <a:cs typeface="Arial"/>
                <a:sym typeface="Arial"/>
              </a:rPr>
              <a:t>n </a:t>
            </a:r>
            <a:r>
              <a:rPr lang="en" sz="1800">
                <a:latin typeface="Arial"/>
                <a:ea typeface="Arial"/>
                <a:cs typeface="Arial"/>
                <a:sym typeface="Arial"/>
              </a:rPr>
              <a:t>rolls of </a:t>
            </a:r>
            <a:r>
              <a:rPr i="1" lang="en" sz="1800">
                <a:latin typeface="Arial"/>
                <a:ea typeface="Arial"/>
                <a:cs typeface="Arial"/>
                <a:sym typeface="Arial"/>
              </a:rPr>
              <a:t>k-</a:t>
            </a:r>
            <a:r>
              <a:rPr lang="en" sz="1800">
                <a:latin typeface="Arial"/>
                <a:ea typeface="Arial"/>
                <a:cs typeface="Arial"/>
                <a:sym typeface="Arial"/>
              </a:rPr>
              <a:t>sided</a:t>
            </a:r>
            <a:r>
              <a:rPr i="1" lang="en" sz="1800">
                <a:latin typeface="Arial"/>
                <a:ea typeface="Arial"/>
                <a:cs typeface="Arial"/>
                <a:sym typeface="Arial"/>
              </a:rPr>
              <a:t> </a:t>
            </a:r>
            <a:r>
              <a:rPr lang="en" sz="1800">
                <a:latin typeface="Arial"/>
                <a:ea typeface="Arial"/>
                <a:cs typeface="Arial"/>
                <a:sym typeface="Arial"/>
              </a:rPr>
              <a:t>dice. The output should be an array of </a:t>
            </a:r>
            <a:r>
              <a:rPr i="1" lang="en" sz="1800">
                <a:latin typeface="Arial"/>
                <a:ea typeface="Arial"/>
                <a:cs typeface="Arial"/>
                <a:sym typeface="Arial"/>
              </a:rPr>
              <a:t>n </a:t>
            </a:r>
            <a:r>
              <a:rPr lang="en" sz="1800">
                <a:latin typeface="Arial"/>
                <a:ea typeface="Arial"/>
                <a:cs typeface="Arial"/>
                <a:sym typeface="Arial"/>
              </a:rPr>
              <a:t>numbers each representing a roll (number 1 through </a:t>
            </a:r>
            <a:r>
              <a:rPr i="1" lang="en" sz="1800">
                <a:latin typeface="Arial"/>
                <a:ea typeface="Arial"/>
                <a:cs typeface="Arial"/>
                <a:sym typeface="Arial"/>
              </a:rPr>
              <a:t>k</a:t>
            </a:r>
            <a:r>
              <a:rPr lang="en" sz="1800">
                <a:latin typeface="Arial"/>
                <a:ea typeface="Arial"/>
                <a:cs typeface="Arial"/>
                <a:sym typeface="Arial"/>
              </a:rPr>
              <a:t>).</a:t>
            </a:r>
            <a:endParaRPr sz="1800">
              <a:latin typeface="Arial"/>
              <a:ea typeface="Arial"/>
              <a:cs typeface="Arial"/>
              <a:sym typeface="Arial"/>
            </a:endParaRPr>
          </a:p>
          <a:p>
            <a:pPr indent="0" lvl="0" marL="457200" rtl="0" algn="l">
              <a:lnSpc>
                <a:spcPct val="100000"/>
              </a:lnSpc>
              <a:spcBef>
                <a:spcPts val="1600"/>
              </a:spcBef>
              <a:spcAft>
                <a:spcPts val="0"/>
              </a:spcAft>
              <a:buSzPts val="1300"/>
              <a:buNone/>
            </a:pPr>
            <a:r>
              <a:rPr b="1" lang="en" sz="1800">
                <a:solidFill>
                  <a:srgbClr val="38761D"/>
                </a:solidFill>
                <a:latin typeface="Consolas"/>
                <a:ea typeface="Consolas"/>
                <a:cs typeface="Consolas"/>
                <a:sym typeface="Consolas"/>
              </a:rPr>
              <a:t>def</a:t>
            </a:r>
            <a:r>
              <a:rPr b="1" lang="en" sz="1800">
                <a:solidFill>
                  <a:srgbClr val="6AA84F"/>
                </a:solidFill>
                <a:latin typeface="Consolas"/>
                <a:ea typeface="Consolas"/>
                <a:cs typeface="Consolas"/>
                <a:sym typeface="Consolas"/>
              </a:rPr>
              <a:t> </a:t>
            </a:r>
            <a:r>
              <a:rPr b="1" lang="en" sz="1800">
                <a:solidFill>
                  <a:srgbClr val="0B5394"/>
                </a:solidFill>
                <a:latin typeface="Consolas"/>
                <a:ea typeface="Consolas"/>
                <a:cs typeface="Consolas"/>
                <a:sym typeface="Consolas"/>
              </a:rPr>
              <a:t>die_rolls</a:t>
            </a:r>
            <a:r>
              <a:rPr lang="en" sz="1800">
                <a:solidFill>
                  <a:srgbClr val="434343"/>
                </a:solidFill>
                <a:latin typeface="Consolas"/>
                <a:ea typeface="Consolas"/>
                <a:cs typeface="Consolas"/>
                <a:sym typeface="Consolas"/>
              </a:rPr>
              <a:t>(n, k):</a:t>
            </a:r>
            <a:endParaRPr sz="1800">
              <a:solidFill>
                <a:srgbClr val="434343"/>
              </a:solidFill>
              <a:latin typeface="Consolas"/>
              <a:ea typeface="Consolas"/>
              <a:cs typeface="Consolas"/>
              <a:sym typeface="Consolas"/>
            </a:endParaRPr>
          </a:p>
          <a:p>
            <a:pPr indent="0" lvl="0" marL="457200" rtl="0" algn="l">
              <a:lnSpc>
                <a:spcPct val="100000"/>
              </a:lnSpc>
              <a:spcBef>
                <a:spcPts val="1000"/>
              </a:spcBef>
              <a:spcAft>
                <a:spcPts val="0"/>
              </a:spcAft>
              <a:buSzPts val="1300"/>
              <a:buNone/>
            </a:pPr>
            <a:r>
              <a:rPr lang="en" sz="1800">
                <a:solidFill>
                  <a:srgbClr val="434343"/>
                </a:solidFill>
                <a:latin typeface="Consolas"/>
                <a:ea typeface="Consolas"/>
                <a:cs typeface="Consolas"/>
                <a:sym typeface="Consolas"/>
              </a:rPr>
              <a:t>	dice = np.arange(1, k+1)</a:t>
            </a:r>
            <a:endParaRPr sz="1800">
              <a:solidFill>
                <a:srgbClr val="434343"/>
              </a:solidFill>
              <a:latin typeface="Consolas"/>
              <a:ea typeface="Consolas"/>
              <a:cs typeface="Consolas"/>
              <a:sym typeface="Consolas"/>
            </a:endParaRPr>
          </a:p>
          <a:p>
            <a:pPr indent="0" lvl="0" marL="457200" rtl="0" algn="l">
              <a:lnSpc>
                <a:spcPct val="100000"/>
              </a:lnSpc>
              <a:spcBef>
                <a:spcPts val="0"/>
              </a:spcBef>
              <a:spcAft>
                <a:spcPts val="0"/>
              </a:spcAft>
              <a:buSzPts val="1300"/>
              <a:buNone/>
            </a:pPr>
            <a:r>
              <a:rPr lang="en" sz="1800">
                <a:solidFill>
                  <a:srgbClr val="434343"/>
                </a:solidFill>
                <a:latin typeface="Consolas"/>
                <a:ea typeface="Consolas"/>
                <a:cs typeface="Consolas"/>
                <a:sym typeface="Consolas"/>
              </a:rPr>
              <a:t>	</a:t>
            </a:r>
            <a:r>
              <a:rPr b="1" lang="en" sz="1800">
                <a:solidFill>
                  <a:srgbClr val="38761D"/>
                </a:solidFill>
                <a:latin typeface="Consolas"/>
                <a:ea typeface="Consolas"/>
                <a:cs typeface="Consolas"/>
                <a:sym typeface="Consolas"/>
              </a:rPr>
              <a:t>return</a:t>
            </a:r>
            <a:r>
              <a:rPr lang="en" sz="1800">
                <a:solidFill>
                  <a:srgbClr val="434343"/>
                </a:solidFill>
                <a:latin typeface="Consolas"/>
                <a:ea typeface="Consolas"/>
                <a:cs typeface="Consolas"/>
                <a:sym typeface="Consolas"/>
              </a:rPr>
              <a:t> np.random.choice(dice, n) </a:t>
            </a:r>
            <a:endParaRPr sz="1800">
              <a:solidFill>
                <a:srgbClr val="434343"/>
              </a:solidFill>
              <a:latin typeface="Roboto"/>
              <a:ea typeface="Roboto"/>
              <a:cs typeface="Roboto"/>
              <a:sym typeface="Roboto"/>
            </a:endParaRPr>
          </a:p>
          <a:p>
            <a:pPr indent="0" lvl="0" marL="0" rtl="0" algn="l">
              <a:lnSpc>
                <a:spcPct val="115000"/>
              </a:lnSpc>
              <a:spcBef>
                <a:spcPts val="0"/>
              </a:spcBef>
              <a:spcAft>
                <a:spcPts val="1600"/>
              </a:spcAft>
              <a:buSzPts val="13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8"/>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rgbClr val="3B7EA1"/>
                </a:solidFill>
              </a:rPr>
              <a:t>Question 3 </a:t>
            </a:r>
            <a:endParaRPr>
              <a:solidFill>
                <a:srgbClr val="3B7EA1"/>
              </a:solidFill>
            </a:endParaRPr>
          </a:p>
        </p:txBody>
      </p:sp>
      <p:sp>
        <p:nvSpPr>
          <p:cNvPr id="312" name="Google Shape;312;p48"/>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SzPts val="1300"/>
              <a:buNone/>
            </a:pPr>
            <a:r>
              <a:rPr lang="en" sz="1800">
                <a:latin typeface="Arial"/>
                <a:ea typeface="Arial"/>
                <a:cs typeface="Arial"/>
                <a:sym typeface="Arial"/>
              </a:rPr>
              <a:t>Write a function that accepts as arguments an array and an entry. It should return the number of times the entry appears in the array.</a:t>
            </a:r>
            <a:endParaRPr sz="1800">
              <a:latin typeface="Arial"/>
              <a:ea typeface="Arial"/>
              <a:cs typeface="Arial"/>
              <a:sym typeface="Arial"/>
            </a:endParaRPr>
          </a:p>
          <a:p>
            <a:pPr indent="0" lvl="0" marL="0" rtl="0" algn="l">
              <a:lnSpc>
                <a:spcPct val="115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00000"/>
              </a:lnSpc>
              <a:spcBef>
                <a:spcPts val="16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0"/>
              </a:spcBef>
              <a:spcAft>
                <a:spcPts val="1600"/>
              </a:spcAft>
              <a:buSzPts val="13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9"/>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solidFill>
                  <a:srgbClr val="3B7EA1"/>
                </a:solidFill>
              </a:rPr>
              <a:t>Question 3 (Solution)</a:t>
            </a:r>
            <a:endParaRPr>
              <a:solidFill>
                <a:srgbClr val="3B7EA1"/>
              </a:solidFill>
            </a:endParaRPr>
          </a:p>
        </p:txBody>
      </p:sp>
      <p:sp>
        <p:nvSpPr>
          <p:cNvPr id="318" name="Google Shape;318;p49"/>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latin typeface="Arial"/>
                <a:ea typeface="Arial"/>
                <a:cs typeface="Arial"/>
                <a:sym typeface="Arial"/>
              </a:rPr>
              <a:t>Write a function that accepts as arguments an array and an entry. It should return the number of times the entry appears in the array.</a:t>
            </a:r>
            <a:endParaRPr sz="1800">
              <a:latin typeface="Arial"/>
              <a:ea typeface="Arial"/>
              <a:cs typeface="Arial"/>
              <a:sym typeface="Arial"/>
            </a:endParaRPr>
          </a:p>
          <a:p>
            <a:pPr indent="0" lvl="0" marL="457200" rtl="0" algn="l">
              <a:lnSpc>
                <a:spcPct val="100000"/>
              </a:lnSpc>
              <a:spcBef>
                <a:spcPts val="1600"/>
              </a:spcBef>
              <a:spcAft>
                <a:spcPts val="0"/>
              </a:spcAft>
              <a:buSzPts val="1300"/>
              <a:buNone/>
            </a:pPr>
            <a:r>
              <a:rPr b="1" lang="en" sz="1800">
                <a:solidFill>
                  <a:srgbClr val="38761D"/>
                </a:solidFill>
                <a:latin typeface="Consolas"/>
                <a:ea typeface="Consolas"/>
                <a:cs typeface="Consolas"/>
                <a:sym typeface="Consolas"/>
              </a:rPr>
              <a:t>def</a:t>
            </a:r>
            <a:r>
              <a:rPr b="1" lang="en" sz="1800">
                <a:solidFill>
                  <a:srgbClr val="6AA84F"/>
                </a:solidFill>
                <a:latin typeface="Consolas"/>
                <a:ea typeface="Consolas"/>
                <a:cs typeface="Consolas"/>
                <a:sym typeface="Consolas"/>
              </a:rPr>
              <a:t> </a:t>
            </a:r>
            <a:r>
              <a:rPr b="1" lang="en" sz="1800">
                <a:solidFill>
                  <a:srgbClr val="0B5394"/>
                </a:solidFill>
                <a:latin typeface="Consolas"/>
                <a:ea typeface="Consolas"/>
                <a:cs typeface="Consolas"/>
                <a:sym typeface="Consolas"/>
              </a:rPr>
              <a:t>entry_count</a:t>
            </a:r>
            <a:r>
              <a:rPr lang="en" sz="1800">
                <a:solidFill>
                  <a:srgbClr val="434343"/>
                </a:solidFill>
                <a:latin typeface="Consolas"/>
                <a:ea typeface="Consolas"/>
                <a:cs typeface="Consolas"/>
                <a:sym typeface="Consolas"/>
              </a:rPr>
              <a:t>(arr, entry):</a:t>
            </a:r>
            <a:endParaRPr sz="1800">
              <a:solidFill>
                <a:srgbClr val="434343"/>
              </a:solidFill>
              <a:latin typeface="Consolas"/>
              <a:ea typeface="Consolas"/>
              <a:cs typeface="Consolas"/>
              <a:sym typeface="Consolas"/>
            </a:endParaRPr>
          </a:p>
          <a:p>
            <a:pPr indent="0" lvl="0" marL="457200" rtl="0" algn="l">
              <a:lnSpc>
                <a:spcPct val="100000"/>
              </a:lnSpc>
              <a:spcBef>
                <a:spcPts val="1000"/>
              </a:spcBef>
              <a:spcAft>
                <a:spcPts val="0"/>
              </a:spcAft>
              <a:buSzPts val="1300"/>
              <a:buNone/>
            </a:pPr>
            <a:r>
              <a:rPr lang="en" sz="1800">
                <a:solidFill>
                  <a:srgbClr val="434343"/>
                </a:solidFill>
                <a:latin typeface="Consolas"/>
                <a:ea typeface="Consolas"/>
                <a:cs typeface="Consolas"/>
                <a:sym typeface="Consolas"/>
              </a:rPr>
              <a:t>	</a:t>
            </a:r>
            <a:r>
              <a:rPr b="1" lang="en" sz="1800">
                <a:solidFill>
                  <a:srgbClr val="38761D"/>
                </a:solidFill>
                <a:latin typeface="Consolas"/>
                <a:ea typeface="Consolas"/>
                <a:cs typeface="Consolas"/>
                <a:sym typeface="Consolas"/>
              </a:rPr>
              <a:t>return</a:t>
            </a:r>
            <a:r>
              <a:rPr lang="en" sz="1800">
                <a:solidFill>
                  <a:srgbClr val="434343"/>
                </a:solidFill>
                <a:latin typeface="Consolas"/>
                <a:ea typeface="Consolas"/>
                <a:cs typeface="Consolas"/>
                <a:sym typeface="Consolas"/>
              </a:rPr>
              <a:t> np.count_nonzero(arr == entry)</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1600"/>
              </a:spcBef>
              <a:spcAft>
                <a:spcPts val="1600"/>
              </a:spcAft>
              <a:buSzPts val="1300"/>
              <a:buNone/>
            </a:pPr>
            <a:r>
              <a:rPr lang="en" sz="1800"/>
              <a:t>(Recall that </a:t>
            </a:r>
            <a:r>
              <a:rPr lang="en" sz="1800">
                <a:latin typeface="Consolas"/>
                <a:ea typeface="Consolas"/>
                <a:cs typeface="Consolas"/>
                <a:sym typeface="Consolas"/>
              </a:rPr>
              <a:t>arr==entry</a:t>
            </a:r>
            <a:r>
              <a:rPr lang="en" sz="1800"/>
              <a:t> produces an array of </a:t>
            </a:r>
            <a:r>
              <a:rPr lang="en" sz="1800">
                <a:latin typeface="Consolas"/>
                <a:ea typeface="Consolas"/>
                <a:cs typeface="Consolas"/>
                <a:sym typeface="Consolas"/>
              </a:rPr>
              <a:t>True</a:t>
            </a:r>
            <a:r>
              <a:rPr lang="en" sz="1800"/>
              <a:t>s and </a:t>
            </a:r>
            <a:r>
              <a:rPr lang="en" sz="1800">
                <a:latin typeface="Consolas"/>
                <a:ea typeface="Consolas"/>
                <a:cs typeface="Consolas"/>
                <a:sym typeface="Consolas"/>
              </a:rPr>
              <a:t>False</a:t>
            </a:r>
            <a:r>
              <a:rPr lang="en" sz="1800"/>
              <a:t>s. </a:t>
            </a:r>
            <a:r>
              <a:rPr lang="en" sz="1800">
                <a:latin typeface="Consolas"/>
                <a:ea typeface="Consolas"/>
                <a:cs typeface="Consolas"/>
                <a:sym typeface="Consolas"/>
              </a:rPr>
              <a:t>np.count_nonzero</a:t>
            </a:r>
            <a:r>
              <a:rPr lang="en" sz="1800"/>
              <a:t> counts </a:t>
            </a:r>
            <a:r>
              <a:rPr lang="en" sz="1800">
                <a:latin typeface="Consolas"/>
                <a:ea typeface="Consolas"/>
                <a:cs typeface="Consolas"/>
                <a:sym typeface="Consolas"/>
              </a:rPr>
              <a:t>True</a:t>
            </a:r>
            <a:r>
              <a:rPr lang="en" sz="1800"/>
              <a:t>s as 1 and </a:t>
            </a:r>
            <a:r>
              <a:rPr lang="en" sz="1800">
                <a:latin typeface="Consolas"/>
                <a:ea typeface="Consolas"/>
                <a:cs typeface="Consolas"/>
                <a:sym typeface="Consolas"/>
              </a:rPr>
              <a:t>False</a:t>
            </a:r>
            <a:r>
              <a:rPr lang="en" sz="1800"/>
              <a:t>s as 0)</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0"/>
          <p:cNvSpPr txBox="1"/>
          <p:nvPr>
            <p:ph type="title"/>
          </p:nvPr>
        </p:nvSpPr>
        <p:spPr>
          <a:xfrm>
            <a:off x="1219200" y="2233804"/>
            <a:ext cx="6705600" cy="675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Iteration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graphicFrame>
        <p:nvGraphicFramePr>
          <p:cNvPr id="328" name="Google Shape;328;p51"/>
          <p:cNvGraphicFramePr/>
          <p:nvPr/>
        </p:nvGraphicFramePr>
        <p:xfrm>
          <a:off x="527975" y="3386400"/>
          <a:ext cx="3000000" cy="3000000"/>
        </p:xfrm>
        <a:graphic>
          <a:graphicData uri="http://schemas.openxmlformats.org/drawingml/2006/table">
            <a:tbl>
              <a:tblPr>
                <a:noFill/>
                <a:tableStyleId>{82380917-B6F3-4667-9BF0-D2FC2EF2FC94}</a:tableStyleId>
              </a:tblPr>
              <a:tblGrid>
                <a:gridCol w="3356175"/>
                <a:gridCol w="4611150"/>
              </a:tblGrid>
              <a:tr h="1136675">
                <a:tc>
                  <a:txBody>
                    <a:bodyPr/>
                    <a:lstStyle/>
                    <a:p>
                      <a:pPr indent="0" lvl="0" marL="0" marR="0" rtl="0" algn="l">
                        <a:lnSpc>
                          <a:spcPct val="115000"/>
                        </a:lnSpc>
                        <a:spcBef>
                          <a:spcPts val="0"/>
                        </a:spcBef>
                        <a:spcAft>
                          <a:spcPts val="0"/>
                        </a:spcAft>
                        <a:buClr>
                          <a:schemeClr val="dk1"/>
                        </a:buClr>
                        <a:buSzPts val="1100"/>
                        <a:buFont typeface="Arial"/>
                        <a:buNone/>
                      </a:pPr>
                      <a:r>
                        <a:rPr lang="en" sz="1800" u="none" cap="none" strike="noStrike">
                          <a:solidFill>
                            <a:schemeClr val="dk2"/>
                          </a:solidFill>
                          <a:latin typeface="Consolas"/>
                          <a:ea typeface="Consolas"/>
                          <a:cs typeface="Consolas"/>
                          <a:sym typeface="Consolas"/>
                        </a:rPr>
                        <a:t>for i in np.arange(6):</a:t>
                      </a:r>
                      <a:endParaRPr sz="1400" u="none" cap="none" strike="noStrike"/>
                    </a:p>
                    <a:p>
                      <a:pPr indent="0" lvl="0" marL="0" marR="0" rtl="0" algn="l">
                        <a:lnSpc>
                          <a:spcPct val="115000"/>
                        </a:lnSpc>
                        <a:spcBef>
                          <a:spcPts val="0"/>
                        </a:spcBef>
                        <a:spcAft>
                          <a:spcPts val="0"/>
                        </a:spcAft>
                        <a:buClr>
                          <a:schemeClr val="dk1"/>
                        </a:buClr>
                        <a:buSzPts val="1100"/>
                        <a:buFont typeface="Arial"/>
                        <a:buNone/>
                      </a:pPr>
                      <a:r>
                        <a:rPr lang="en" sz="1800" u="none" cap="none" strike="noStrike">
                          <a:solidFill>
                            <a:schemeClr val="dk2"/>
                          </a:solidFill>
                          <a:latin typeface="Consolas"/>
                          <a:ea typeface="Consolas"/>
                          <a:cs typeface="Consolas"/>
                          <a:sym typeface="Consolas"/>
                        </a:rPr>
                        <a:t>	print(‘Hello!’)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2"/>
                        </a:buClr>
                        <a:buSzPts val="1800"/>
                        <a:buFont typeface="Consolas"/>
                        <a:buNone/>
                      </a:pPr>
                      <a:r>
                        <a:rPr lang="en" sz="1800" u="none" cap="none" strike="noStrike">
                          <a:solidFill>
                            <a:schemeClr val="dk2"/>
                          </a:solidFill>
                          <a:latin typeface="Consolas"/>
                          <a:ea typeface="Consolas"/>
                          <a:cs typeface="Consolas"/>
                          <a:sym typeface="Consolas"/>
                        </a:rPr>
                        <a:t>halves = make_array()</a:t>
                      </a:r>
                      <a:endParaRPr sz="1400" u="none" cap="none" strike="noStrike"/>
                    </a:p>
                    <a:p>
                      <a:pPr indent="0" lvl="0" marL="0" marR="0" rtl="0" algn="l">
                        <a:lnSpc>
                          <a:spcPct val="100000"/>
                        </a:lnSpc>
                        <a:spcBef>
                          <a:spcPts val="0"/>
                        </a:spcBef>
                        <a:spcAft>
                          <a:spcPts val="0"/>
                        </a:spcAft>
                        <a:buClr>
                          <a:schemeClr val="dk2"/>
                        </a:buClr>
                        <a:buSzPts val="1800"/>
                        <a:buFont typeface="Consolas"/>
                        <a:buNone/>
                      </a:pPr>
                      <a:r>
                        <a:rPr lang="en" sz="1800" u="none" cap="none" strike="noStrike">
                          <a:solidFill>
                            <a:schemeClr val="dk2"/>
                          </a:solidFill>
                          <a:latin typeface="Consolas"/>
                          <a:ea typeface="Consolas"/>
                          <a:cs typeface="Consolas"/>
                          <a:sym typeface="Consolas"/>
                        </a:rPr>
                        <a:t>for i in make_array(2,4,5,8):</a:t>
                      </a:r>
                      <a:endParaRPr sz="1400" u="none" cap="none" strike="noStrike"/>
                    </a:p>
                    <a:p>
                      <a:pPr indent="0" lvl="0" marL="0" marR="0" rtl="0" algn="l">
                        <a:lnSpc>
                          <a:spcPct val="115000"/>
                        </a:lnSpc>
                        <a:spcBef>
                          <a:spcPts val="0"/>
                        </a:spcBef>
                        <a:spcAft>
                          <a:spcPts val="0"/>
                        </a:spcAft>
                        <a:buClr>
                          <a:schemeClr val="dk1"/>
                        </a:buClr>
                        <a:buSzPts val="1100"/>
                        <a:buFont typeface="Arial"/>
                        <a:buNone/>
                      </a:pPr>
                      <a:r>
                        <a:rPr lang="en" sz="1800" u="none" cap="none" strike="noStrike">
                          <a:solidFill>
                            <a:schemeClr val="dk2"/>
                          </a:solidFill>
                          <a:latin typeface="Consolas"/>
                          <a:ea typeface="Consolas"/>
                          <a:cs typeface="Consolas"/>
                          <a:sym typeface="Consolas"/>
                        </a:rPr>
                        <a:t>	halves = np.append(halves, i/2)</a:t>
                      </a:r>
                      <a:endParaRPr sz="1400" u="none" cap="none" strike="noStrike"/>
                    </a:p>
                  </a:txBody>
                  <a:tcPr marT="91425" marB="91425" marR="91425" marL="91425"/>
                </a:tc>
              </a:tr>
            </a:tbl>
          </a:graphicData>
        </a:graphic>
      </p:graphicFrame>
      <p:sp>
        <p:nvSpPr>
          <p:cNvPr id="329" name="Google Shape;329;p51"/>
          <p:cNvSpPr txBox="1"/>
          <p:nvPr>
            <p:ph type="title"/>
          </p:nvPr>
        </p:nvSpPr>
        <p:spPr>
          <a:xfrm>
            <a:off x="470975" y="300375"/>
            <a:ext cx="7115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3000">
                <a:solidFill>
                  <a:srgbClr val="3B7EA1"/>
                </a:solidFill>
              </a:rPr>
              <a:t>For Loops: our favorite way to iterate</a:t>
            </a:r>
            <a:endParaRPr sz="3000">
              <a:solidFill>
                <a:srgbClr val="3B7EA1"/>
              </a:solidFill>
            </a:endParaRPr>
          </a:p>
        </p:txBody>
      </p:sp>
      <p:sp>
        <p:nvSpPr>
          <p:cNvPr id="330" name="Google Shape;330;p51"/>
          <p:cNvSpPr txBox="1"/>
          <p:nvPr/>
        </p:nvSpPr>
        <p:spPr>
          <a:xfrm>
            <a:off x="729450" y="1067525"/>
            <a:ext cx="8001300" cy="9363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rgbClr val="C4820E"/>
              </a:buClr>
              <a:buSzPts val="1600"/>
              <a:buChar char="●"/>
            </a:pPr>
            <a:r>
              <a:rPr i="0" lang="en" sz="1600" u="none" cap="none" strike="noStrike">
                <a:solidFill>
                  <a:srgbClr val="434343"/>
                </a:solidFill>
              </a:rPr>
              <a:t>Useful for looping through a sequencing - doing something to each element in an array</a:t>
            </a:r>
            <a:endParaRPr i="0" sz="1600" u="none" cap="none" strike="noStrike">
              <a:solidFill>
                <a:srgbClr val="434343"/>
              </a:solidFill>
            </a:endParaRPr>
          </a:p>
          <a:p>
            <a:pPr indent="-330200" lvl="0" marL="457200" marR="0" rtl="0" algn="l">
              <a:lnSpc>
                <a:spcPct val="115000"/>
              </a:lnSpc>
              <a:spcBef>
                <a:spcPts val="0"/>
              </a:spcBef>
              <a:spcAft>
                <a:spcPts val="0"/>
              </a:spcAft>
              <a:buClr>
                <a:srgbClr val="C4820E"/>
              </a:buClr>
              <a:buSzPts val="1600"/>
              <a:buFont typeface="Roboto"/>
              <a:buChar char="●"/>
            </a:pPr>
            <a:r>
              <a:rPr b="1" lang="en" sz="1600">
                <a:solidFill>
                  <a:srgbClr val="434343"/>
                </a:solidFill>
              </a:rPr>
              <a:t>T</a:t>
            </a:r>
            <a:r>
              <a:rPr b="1" i="0" lang="en" sz="1600" u="none" cap="none" strike="noStrike">
                <a:solidFill>
                  <a:srgbClr val="434343"/>
                </a:solidFill>
              </a:rPr>
              <a:t>wo main reasons </a:t>
            </a:r>
            <a:r>
              <a:rPr i="0" lang="en" sz="1600" u="none" cap="none" strike="noStrike">
                <a:solidFill>
                  <a:srgbClr val="434343"/>
                </a:solidFill>
              </a:rPr>
              <a:t>we'd want to loop through something</a:t>
            </a:r>
            <a:endParaRPr i="0" sz="1600" u="none" cap="none" strike="noStrike">
              <a:solidFill>
                <a:srgbClr val="434343"/>
              </a:solidFill>
            </a:endParaRPr>
          </a:p>
          <a:p>
            <a:pPr indent="-330200" lvl="1" marL="914400" marR="0" rtl="0" algn="l">
              <a:lnSpc>
                <a:spcPct val="115000"/>
              </a:lnSpc>
              <a:spcBef>
                <a:spcPts val="0"/>
              </a:spcBef>
              <a:spcAft>
                <a:spcPts val="0"/>
              </a:spcAft>
              <a:buClr>
                <a:srgbClr val="C4820E"/>
              </a:buClr>
              <a:buSzPts val="1600"/>
              <a:buChar char="○"/>
            </a:pPr>
            <a:r>
              <a:rPr lang="en" sz="1600">
                <a:solidFill>
                  <a:srgbClr val="434343"/>
                </a:solidFill>
              </a:rPr>
              <a:t>W</a:t>
            </a:r>
            <a:r>
              <a:rPr i="0" lang="en" sz="1600" u="none" cap="none" strike="noStrike">
                <a:solidFill>
                  <a:srgbClr val="434343"/>
                </a:solidFill>
              </a:rPr>
              <a:t>ant to run some line of code multiple times, so we loop through some array of a predetermined length (i.e., arange)</a:t>
            </a:r>
            <a:endParaRPr i="0" sz="1600" u="none" cap="none" strike="noStrike">
              <a:solidFill>
                <a:srgbClr val="434343"/>
              </a:solidFill>
            </a:endParaRPr>
          </a:p>
          <a:p>
            <a:pPr indent="-330200" lvl="1" marL="914400" marR="0" rtl="0" algn="l">
              <a:lnSpc>
                <a:spcPct val="115000"/>
              </a:lnSpc>
              <a:spcBef>
                <a:spcPts val="0"/>
              </a:spcBef>
              <a:spcAft>
                <a:spcPts val="0"/>
              </a:spcAft>
              <a:buClr>
                <a:srgbClr val="C4820E"/>
              </a:buClr>
              <a:buSzPts val="1600"/>
              <a:buChar char="○"/>
            </a:pPr>
            <a:r>
              <a:rPr lang="en" sz="1600">
                <a:solidFill>
                  <a:srgbClr val="434343"/>
                </a:solidFill>
              </a:rPr>
              <a:t>W</a:t>
            </a:r>
            <a:r>
              <a:rPr i="0" lang="en" sz="1600" u="none" cap="none" strike="noStrike">
                <a:solidFill>
                  <a:srgbClr val="434343"/>
                </a:solidFill>
              </a:rPr>
              <a:t>e want to loop through and access/use every element in some array</a:t>
            </a:r>
            <a:br>
              <a:rPr i="0" lang="en" sz="1600" u="none" cap="none" strike="noStrike">
                <a:solidFill>
                  <a:srgbClr val="434343"/>
                </a:solidFill>
              </a:rPr>
            </a:br>
            <a:endParaRPr i="0" sz="1600" u="none" cap="none" strike="noStrike">
              <a:solidFill>
                <a:srgbClr val="434343"/>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2"/>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3000"/>
              <a:buFont typeface="Consolas"/>
              <a:buNone/>
            </a:pPr>
            <a:r>
              <a:rPr i="0" lang="en" u="none" cap="none" strike="noStrike">
                <a:solidFill>
                  <a:srgbClr val="000000"/>
                </a:solidFill>
                <a:latin typeface="Consolas"/>
                <a:ea typeface="Consolas"/>
                <a:cs typeface="Consolas"/>
                <a:sym typeface="Consolas"/>
              </a:rPr>
              <a:t>arr = make_array()</a:t>
            </a:r>
            <a:endParaRPr>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2"/>
              </a:buClr>
              <a:buSzPts val="3000"/>
              <a:buFont typeface="Arial"/>
              <a:buNone/>
            </a:pPr>
            <a:r>
              <a:t/>
            </a:r>
            <a:endParaRPr i="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i="0" lang="en" u="none" cap="none" strike="noStrike">
                <a:solidFill>
                  <a:srgbClr val="000000"/>
                </a:solidFill>
                <a:latin typeface="Consolas"/>
                <a:ea typeface="Consolas"/>
                <a:cs typeface="Consolas"/>
                <a:sym typeface="Consolas"/>
              </a:rPr>
              <a:t>for i in make_array(1,3,5,7):</a:t>
            </a:r>
            <a:endParaRPr>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2"/>
              </a:buClr>
              <a:buSzPts val="3000"/>
              <a:buFont typeface="Consolas"/>
              <a:buNone/>
            </a:pPr>
            <a:r>
              <a:rPr i="0" lang="en" u="none" cap="none" strike="noStrike">
                <a:solidFill>
                  <a:srgbClr val="000000"/>
                </a:solidFill>
                <a:latin typeface="Consolas"/>
                <a:ea typeface="Consolas"/>
                <a:cs typeface="Consolas"/>
                <a:sym typeface="Consolas"/>
              </a:rPr>
              <a:t>	arr = np.append(arr, i + 1)</a:t>
            </a:r>
            <a:endParaRPr>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2"/>
              </a:buClr>
              <a:buSzPts val="3000"/>
              <a:buFont typeface="Arial"/>
              <a:buNone/>
            </a:pPr>
            <a:r>
              <a:t/>
            </a:r>
            <a:endParaRPr i="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2"/>
              </a:buClr>
              <a:buSzPts val="3000"/>
              <a:buFont typeface="Consolas"/>
              <a:buNone/>
            </a:pPr>
            <a:r>
              <a:rPr i="0" lang="en" u="none" cap="none" strike="noStrike">
                <a:solidFill>
                  <a:srgbClr val="000000"/>
                </a:solidFill>
                <a:latin typeface="Consolas"/>
                <a:ea typeface="Consolas"/>
                <a:cs typeface="Consolas"/>
                <a:sym typeface="Consolas"/>
              </a:rPr>
              <a:t>print(arr)</a:t>
            </a:r>
            <a:endParaRPr>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i="0" lang="en" u="none" cap="none" strike="noStrike">
                <a:solidFill>
                  <a:srgbClr val="000000"/>
                </a:solidFill>
                <a:latin typeface="Consolas"/>
                <a:ea typeface="Consolas"/>
                <a:cs typeface="Consolas"/>
                <a:sym typeface="Consolas"/>
              </a:rPr>
              <a:t># (can’t use i after end of loop)</a:t>
            </a:r>
            <a:endParaRPr>
              <a:solidFill>
                <a:srgbClr val="000000"/>
              </a:solidFill>
              <a:latin typeface="Consolas"/>
              <a:ea typeface="Consolas"/>
              <a:cs typeface="Consolas"/>
              <a:sym typeface="Consolas"/>
            </a:endParaRPr>
          </a:p>
        </p:txBody>
      </p:sp>
      <p:sp>
        <p:nvSpPr>
          <p:cNvPr id="336" name="Google Shape;336;p52"/>
          <p:cNvSpPr txBox="1"/>
          <p:nvPr/>
        </p:nvSpPr>
        <p:spPr>
          <a:xfrm>
            <a:off x="404825" y="203600"/>
            <a:ext cx="8122500" cy="6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3B7EA1"/>
                </a:solidFill>
              </a:rPr>
              <a:t>For Loop Example 1</a:t>
            </a:r>
            <a:endParaRPr b="1" sz="3000">
              <a:solidFill>
                <a:srgbClr val="3B7EA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3"/>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3000"/>
              <a:buFont typeface="Consolas"/>
              <a:buNone/>
            </a:pPr>
            <a:r>
              <a:rPr i="0" lang="en" u="none" cap="none" strike="noStrike">
                <a:solidFill>
                  <a:srgbClr val="000000"/>
                </a:solidFill>
                <a:latin typeface="Consolas"/>
                <a:ea typeface="Consolas"/>
                <a:cs typeface="Consolas"/>
                <a:sym typeface="Consolas"/>
              </a:rPr>
              <a:t>coin = make_array(0, 1)</a:t>
            </a:r>
            <a:br>
              <a:rPr i="0" lang="en" u="none" cap="none" strike="noStrike">
                <a:solidFill>
                  <a:srgbClr val="000000"/>
                </a:solidFill>
                <a:latin typeface="Consolas"/>
                <a:ea typeface="Consolas"/>
                <a:cs typeface="Consolas"/>
                <a:sym typeface="Consolas"/>
              </a:rPr>
            </a:br>
            <a:r>
              <a:rPr i="0" lang="en" u="none" cap="none" strike="noStrike">
                <a:solidFill>
                  <a:srgbClr val="000000"/>
                </a:solidFill>
                <a:latin typeface="Consolas"/>
                <a:ea typeface="Consolas"/>
                <a:cs typeface="Consolas"/>
                <a:sym typeface="Consolas"/>
              </a:rPr>
              <a:t>flips = make_array()</a:t>
            </a:r>
            <a:endParaRPr>
              <a:solidFill>
                <a:srgbClr val="000000"/>
              </a:solidFill>
              <a:latin typeface="Consolas"/>
              <a:ea typeface="Consolas"/>
              <a:cs typeface="Consolas"/>
              <a:sym typeface="Consolas"/>
            </a:endParaRPr>
          </a:p>
          <a:p>
            <a:pPr indent="0" lvl="0" marL="0" marR="0" rtl="0" algn="l">
              <a:lnSpc>
                <a:spcPct val="115000"/>
              </a:lnSpc>
              <a:spcBef>
                <a:spcPts val="1600"/>
              </a:spcBef>
              <a:spcAft>
                <a:spcPts val="0"/>
              </a:spcAft>
              <a:buClr>
                <a:schemeClr val="dk2"/>
              </a:buClr>
              <a:buSzPts val="3000"/>
              <a:buFont typeface="Consolas"/>
              <a:buNone/>
            </a:pPr>
            <a:r>
              <a:rPr i="0" lang="en" u="none" cap="none" strike="noStrike">
                <a:solidFill>
                  <a:srgbClr val="000000"/>
                </a:solidFill>
                <a:latin typeface="Consolas"/>
                <a:ea typeface="Consolas"/>
                <a:cs typeface="Consolas"/>
                <a:sym typeface="Consolas"/>
              </a:rPr>
              <a:t>for turn in np.arange(2000):</a:t>
            </a:r>
            <a:br>
              <a:rPr i="0" lang="en" u="none" cap="none" strike="noStrike">
                <a:solidFill>
                  <a:srgbClr val="000000"/>
                </a:solidFill>
                <a:latin typeface="Consolas"/>
                <a:ea typeface="Consolas"/>
                <a:cs typeface="Consolas"/>
                <a:sym typeface="Consolas"/>
              </a:rPr>
            </a:br>
            <a:r>
              <a:rPr i="0" lang="en" u="none" cap="none" strike="noStrike">
                <a:solidFill>
                  <a:srgbClr val="000000"/>
                </a:solidFill>
                <a:latin typeface="Consolas"/>
                <a:ea typeface="Consolas"/>
                <a:cs typeface="Consolas"/>
                <a:sym typeface="Consolas"/>
              </a:rPr>
              <a:t>	flip = np.random.choice(coin)</a:t>
            </a:r>
            <a:br>
              <a:rPr i="0" lang="en" u="none" cap="none" strike="noStrike">
                <a:solidFill>
                  <a:srgbClr val="000000"/>
                </a:solidFill>
                <a:latin typeface="Consolas"/>
                <a:ea typeface="Consolas"/>
                <a:cs typeface="Consolas"/>
                <a:sym typeface="Consolas"/>
              </a:rPr>
            </a:br>
            <a:r>
              <a:rPr i="0" lang="en" u="none" cap="none" strike="noStrike">
                <a:solidFill>
                  <a:srgbClr val="000000"/>
                </a:solidFill>
                <a:latin typeface="Consolas"/>
                <a:ea typeface="Consolas"/>
                <a:cs typeface="Consolas"/>
                <a:sym typeface="Consolas"/>
              </a:rPr>
              <a:t>	flips = np.append(flips, flip)</a:t>
            </a:r>
            <a:endParaRPr>
              <a:solidFill>
                <a:srgbClr val="000000"/>
              </a:solidFill>
              <a:latin typeface="Consolas"/>
              <a:ea typeface="Consolas"/>
              <a:cs typeface="Consolas"/>
              <a:sym typeface="Consolas"/>
            </a:endParaRPr>
          </a:p>
          <a:p>
            <a:pPr indent="0" lvl="0" marL="0" marR="0" rtl="0" algn="l">
              <a:lnSpc>
                <a:spcPct val="115000"/>
              </a:lnSpc>
              <a:spcBef>
                <a:spcPts val="1600"/>
              </a:spcBef>
              <a:spcAft>
                <a:spcPts val="0"/>
              </a:spcAft>
              <a:buClr>
                <a:schemeClr val="dk1"/>
              </a:buClr>
              <a:buSzPts val="1100"/>
              <a:buFont typeface="Arial"/>
              <a:buNone/>
            </a:pPr>
            <a:r>
              <a:rPr i="0" lang="en" u="none" cap="none" strike="noStrike">
                <a:solidFill>
                  <a:srgbClr val="000000"/>
                </a:solidFill>
                <a:latin typeface="Consolas"/>
                <a:ea typeface="Consolas"/>
                <a:cs typeface="Consolas"/>
                <a:sym typeface="Consolas"/>
              </a:rPr>
              <a:t>num_heads = np.count_nonzero(flips)</a:t>
            </a:r>
            <a:br>
              <a:rPr i="0" lang="en" u="none" cap="none" strike="noStrike">
                <a:solidFill>
                  <a:srgbClr val="000000"/>
                </a:solidFill>
                <a:latin typeface="Consolas"/>
                <a:ea typeface="Consolas"/>
                <a:cs typeface="Consolas"/>
                <a:sym typeface="Consolas"/>
              </a:rPr>
            </a:br>
            <a:endParaRPr>
              <a:solidFill>
                <a:srgbClr val="000000"/>
              </a:solidFill>
              <a:latin typeface="Consolas"/>
              <a:ea typeface="Consolas"/>
              <a:cs typeface="Consolas"/>
              <a:sym typeface="Consolas"/>
            </a:endParaRPr>
          </a:p>
        </p:txBody>
      </p:sp>
      <p:sp>
        <p:nvSpPr>
          <p:cNvPr id="342" name="Google Shape;342;p53"/>
          <p:cNvSpPr txBox="1"/>
          <p:nvPr/>
        </p:nvSpPr>
        <p:spPr>
          <a:xfrm>
            <a:off x="311700" y="165450"/>
            <a:ext cx="8407800" cy="6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3B7EA1"/>
                </a:solidFill>
              </a:rPr>
              <a:t>For Loop Example 2</a:t>
            </a:r>
            <a:endParaRPr b="1" sz="3000">
              <a:solidFill>
                <a:srgbClr val="3B7EA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4"/>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Practice Problem 1</a:t>
            </a:r>
            <a:endParaRPr b="0" sz="2800">
              <a:solidFill>
                <a:schemeClr val="dk1"/>
              </a:solidFill>
            </a:endParaRPr>
          </a:p>
          <a:p>
            <a:pPr indent="0" lvl="0" marL="0" marR="0" rtl="0" algn="l">
              <a:lnSpc>
                <a:spcPct val="100000"/>
              </a:lnSpc>
              <a:spcBef>
                <a:spcPts val="0"/>
              </a:spcBef>
              <a:spcAft>
                <a:spcPts val="0"/>
              </a:spcAft>
              <a:buClr>
                <a:schemeClr val="dk1"/>
              </a:buClr>
              <a:buSzPts val="2800"/>
              <a:buFont typeface="Arial"/>
              <a:buNone/>
            </a:pPr>
            <a:r>
              <a:t/>
            </a:r>
            <a:endParaRPr b="0" sz="2800">
              <a:solidFill>
                <a:schemeClr val="dk1"/>
              </a:solidFill>
            </a:endParaRPr>
          </a:p>
        </p:txBody>
      </p:sp>
      <p:sp>
        <p:nvSpPr>
          <p:cNvPr id="348" name="Google Shape;348;p54"/>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Consolas"/>
              <a:buNone/>
            </a:pPr>
            <a:r>
              <a:rPr i="0" lang="en" sz="1800" u="none" cap="none" strike="noStrike">
                <a:solidFill>
                  <a:srgbClr val="000000"/>
                </a:solidFill>
                <a:latin typeface="Consolas"/>
                <a:ea typeface="Consolas"/>
                <a:cs typeface="Consolas"/>
                <a:sym typeface="Consolas"/>
              </a:rPr>
              <a:t># Make an array containing the first 8 Square positive numbers (not including 0)</a:t>
            </a:r>
            <a:endParaRPr sz="1800">
              <a:solidFill>
                <a:srgbClr val="000000"/>
              </a:solidFill>
              <a:latin typeface="Consolas"/>
              <a:ea typeface="Consolas"/>
              <a:cs typeface="Consolas"/>
              <a:sym typeface="Consolas"/>
            </a:endParaRPr>
          </a:p>
          <a:p>
            <a:pPr indent="0" lvl="0" marL="0" marR="0" rtl="0" algn="l">
              <a:lnSpc>
                <a:spcPct val="115000"/>
              </a:lnSpc>
              <a:spcBef>
                <a:spcPts val="1600"/>
              </a:spcBef>
              <a:spcAft>
                <a:spcPts val="0"/>
              </a:spcAft>
              <a:buClr>
                <a:schemeClr val="dk1"/>
              </a:buClr>
              <a:buSzPts val="1100"/>
              <a:buFont typeface="Arial"/>
              <a:buNone/>
            </a:pPr>
            <a:r>
              <a:rPr i="0" lang="en" sz="1800" u="none" cap="none" strike="noStrike">
                <a:solidFill>
                  <a:srgbClr val="000000"/>
                </a:solidFill>
                <a:latin typeface="Consolas"/>
                <a:ea typeface="Consolas"/>
                <a:cs typeface="Consolas"/>
                <a:sym typeface="Consolas"/>
              </a:rPr>
              <a:t>arr =</a:t>
            </a:r>
            <a:r>
              <a:rPr lang="en" sz="1800">
                <a:solidFill>
                  <a:srgbClr val="000000"/>
                </a:solidFill>
                <a:latin typeface="Consolas"/>
                <a:ea typeface="Consolas"/>
                <a:cs typeface="Consolas"/>
                <a:sym typeface="Consolas"/>
              </a:rPr>
              <a:t> </a:t>
            </a:r>
            <a:br>
              <a:rPr i="0" lang="en" sz="1800" u="none" cap="none" strike="noStrike">
                <a:solidFill>
                  <a:srgbClr val="000000"/>
                </a:solidFill>
                <a:latin typeface="Consolas"/>
                <a:ea typeface="Consolas"/>
                <a:cs typeface="Consolas"/>
                <a:sym typeface="Consolas"/>
              </a:rPr>
            </a:br>
            <a:r>
              <a:rPr i="0" lang="en" sz="1800" u="none" cap="none" strike="noStrike">
                <a:solidFill>
                  <a:srgbClr val="000000"/>
                </a:solidFill>
                <a:latin typeface="Consolas"/>
                <a:ea typeface="Consolas"/>
                <a:cs typeface="Consolas"/>
                <a:sym typeface="Consolas"/>
              </a:rPr>
              <a:t>for :</a:t>
            </a:r>
            <a:br>
              <a:rPr i="0" lang="en" sz="1800" u="none" cap="none" strike="noStrike">
                <a:solidFill>
                  <a:srgbClr val="000000"/>
                </a:solidFill>
                <a:latin typeface="Consolas"/>
                <a:ea typeface="Consolas"/>
                <a:cs typeface="Consolas"/>
                <a:sym typeface="Consolas"/>
              </a:rPr>
            </a:br>
            <a:r>
              <a:rPr i="0" lang="en" sz="1800" u="none" cap="none" strike="noStrike">
                <a:solidFill>
                  <a:srgbClr val="000000"/>
                </a:solidFill>
                <a:latin typeface="Consolas"/>
                <a:ea typeface="Consolas"/>
                <a:cs typeface="Consolas"/>
                <a:sym typeface="Consolas"/>
              </a:rPr>
              <a:t>   </a:t>
            </a:r>
            <a:r>
              <a:rPr lang="en" sz="1800">
                <a:solidFill>
                  <a:srgbClr val="000000"/>
                </a:solidFill>
                <a:latin typeface="Consolas"/>
                <a:ea typeface="Consolas"/>
                <a:cs typeface="Consolas"/>
                <a:sym typeface="Consolas"/>
              </a:rPr>
              <a:t> </a:t>
            </a:r>
            <a:endParaRPr sz="1800">
              <a:solidFill>
                <a:srgbClr val="000000"/>
              </a:solidFill>
              <a:latin typeface="Consolas"/>
              <a:ea typeface="Consolas"/>
              <a:cs typeface="Consolas"/>
              <a:sym typeface="Consolas"/>
            </a:endParaRPr>
          </a:p>
          <a:p>
            <a:pPr indent="0" lvl="0" marL="0" marR="0" rtl="0" algn="l">
              <a:lnSpc>
                <a:spcPct val="115000"/>
              </a:lnSpc>
              <a:spcBef>
                <a:spcPts val="1600"/>
              </a:spcBef>
              <a:spcAft>
                <a:spcPts val="0"/>
              </a:spcAft>
              <a:buClr>
                <a:schemeClr val="dk1"/>
              </a:buClr>
              <a:buSzPts val="1100"/>
              <a:buFont typeface="Arial"/>
              <a:buNone/>
            </a:pPr>
            <a:r>
              <a:rPr i="0" lang="en" sz="1800" u="none" cap="none" strike="noStrike">
                <a:solidFill>
                  <a:srgbClr val="000000"/>
                </a:solidFill>
                <a:latin typeface="Consolas"/>
                <a:ea typeface="Consolas"/>
                <a:cs typeface="Consolas"/>
                <a:sym typeface="Consolas"/>
              </a:rPr>
              <a:t>Describe to your neighbor the purpose of each part of your code. </a:t>
            </a:r>
            <a:endParaRPr sz="1800">
              <a:solidFill>
                <a:srgbClr val="000000"/>
              </a:solidFill>
              <a:latin typeface="Consolas"/>
              <a:ea typeface="Consolas"/>
              <a:cs typeface="Consolas"/>
              <a:sym typeface="Consolas"/>
            </a:endParaRPr>
          </a:p>
          <a:p>
            <a:pPr indent="0" lvl="0" marL="0" marR="0" rtl="0" algn="l">
              <a:lnSpc>
                <a:spcPct val="115000"/>
              </a:lnSpc>
              <a:spcBef>
                <a:spcPts val="1600"/>
              </a:spcBef>
              <a:spcAft>
                <a:spcPts val="0"/>
              </a:spcAft>
              <a:buClr>
                <a:schemeClr val="dk2"/>
              </a:buClr>
              <a:buSzPts val="1800"/>
              <a:buFont typeface="Arial"/>
              <a:buNone/>
            </a:pPr>
            <a:r>
              <a:t/>
            </a:r>
            <a:endParaRPr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5"/>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Practice Solution 1</a:t>
            </a:r>
            <a:endParaRPr b="0" sz="2800">
              <a:solidFill>
                <a:schemeClr val="dk1"/>
              </a:solidFill>
            </a:endParaRPr>
          </a:p>
          <a:p>
            <a:pPr indent="0" lvl="0" marL="0" marR="0" rtl="0" algn="l">
              <a:lnSpc>
                <a:spcPct val="100000"/>
              </a:lnSpc>
              <a:spcBef>
                <a:spcPts val="0"/>
              </a:spcBef>
              <a:spcAft>
                <a:spcPts val="0"/>
              </a:spcAft>
              <a:buClr>
                <a:schemeClr val="dk1"/>
              </a:buClr>
              <a:buSzPts val="2800"/>
              <a:buFont typeface="Arial"/>
              <a:buNone/>
            </a:pPr>
            <a:r>
              <a:t/>
            </a:r>
            <a:endParaRPr b="0" sz="2800">
              <a:solidFill>
                <a:schemeClr val="dk1"/>
              </a:solidFill>
            </a:endParaRPr>
          </a:p>
        </p:txBody>
      </p:sp>
      <p:sp>
        <p:nvSpPr>
          <p:cNvPr id="354" name="Google Shape;354;p55"/>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Consolas"/>
              <a:buNone/>
            </a:pPr>
            <a:r>
              <a:rPr i="0" lang="en" sz="1800" u="none" cap="none" strike="noStrike">
                <a:solidFill>
                  <a:srgbClr val="000000"/>
                </a:solidFill>
                <a:latin typeface="Consolas"/>
                <a:ea typeface="Consolas"/>
                <a:cs typeface="Consolas"/>
                <a:sym typeface="Consolas"/>
              </a:rPr>
              <a:t># Make an array containing the first 8 </a:t>
            </a:r>
            <a:r>
              <a:rPr lang="en" sz="1800">
                <a:solidFill>
                  <a:srgbClr val="000000"/>
                </a:solidFill>
                <a:latin typeface="Consolas"/>
                <a:ea typeface="Consolas"/>
                <a:cs typeface="Consolas"/>
                <a:sym typeface="Consolas"/>
              </a:rPr>
              <a:t>perfect </a:t>
            </a:r>
            <a:r>
              <a:rPr i="0" lang="en" sz="1800" u="none" cap="none" strike="noStrike">
                <a:solidFill>
                  <a:srgbClr val="000000"/>
                </a:solidFill>
                <a:latin typeface="Consolas"/>
                <a:ea typeface="Consolas"/>
                <a:cs typeface="Consolas"/>
                <a:sym typeface="Consolas"/>
              </a:rPr>
              <a:t>square numbers (not including 0)</a:t>
            </a:r>
            <a:endParaRPr sz="1800">
              <a:solidFill>
                <a:srgbClr val="000000"/>
              </a:solidFill>
              <a:latin typeface="Consolas"/>
              <a:ea typeface="Consolas"/>
              <a:cs typeface="Consolas"/>
              <a:sym typeface="Consolas"/>
            </a:endParaRPr>
          </a:p>
          <a:p>
            <a:pPr indent="0" lvl="0" marL="0" marR="0" rtl="0" algn="l">
              <a:lnSpc>
                <a:spcPct val="115000"/>
              </a:lnSpc>
              <a:spcBef>
                <a:spcPts val="1600"/>
              </a:spcBef>
              <a:spcAft>
                <a:spcPts val="0"/>
              </a:spcAft>
              <a:buClr>
                <a:schemeClr val="dk1"/>
              </a:buClr>
              <a:buSzPts val="1100"/>
              <a:buFont typeface="Arial"/>
              <a:buNone/>
            </a:pPr>
            <a:r>
              <a:rPr i="0" lang="en" sz="1800" u="none" cap="none" strike="noStrike">
                <a:solidFill>
                  <a:srgbClr val="000000"/>
                </a:solidFill>
                <a:latin typeface="Consolas"/>
                <a:ea typeface="Consolas"/>
                <a:cs typeface="Consolas"/>
                <a:sym typeface="Consolas"/>
              </a:rPr>
              <a:t>arr = make_array()</a:t>
            </a:r>
            <a:br>
              <a:rPr i="0" lang="en" sz="1800" u="none" cap="none" strike="noStrike">
                <a:solidFill>
                  <a:srgbClr val="000000"/>
                </a:solidFill>
                <a:latin typeface="Consolas"/>
                <a:ea typeface="Consolas"/>
                <a:cs typeface="Consolas"/>
                <a:sym typeface="Consolas"/>
              </a:rPr>
            </a:br>
            <a:r>
              <a:rPr i="0" lang="en" sz="1800" u="none" cap="none" strike="noStrike">
                <a:solidFill>
                  <a:srgbClr val="000000"/>
                </a:solidFill>
                <a:latin typeface="Consolas"/>
                <a:ea typeface="Consolas"/>
                <a:cs typeface="Consolas"/>
                <a:sym typeface="Consolas"/>
              </a:rPr>
              <a:t>for num in np.arange(1, 9):</a:t>
            </a:r>
            <a:br>
              <a:rPr i="0" lang="en" sz="1800" u="none" cap="none" strike="noStrike">
                <a:solidFill>
                  <a:srgbClr val="000000"/>
                </a:solidFill>
                <a:latin typeface="Consolas"/>
                <a:ea typeface="Consolas"/>
                <a:cs typeface="Consolas"/>
                <a:sym typeface="Consolas"/>
              </a:rPr>
            </a:br>
            <a:r>
              <a:rPr i="0" lang="en" sz="1800" u="none" cap="none" strike="noStrike">
                <a:solidFill>
                  <a:srgbClr val="000000"/>
                </a:solidFill>
                <a:latin typeface="Consolas"/>
                <a:ea typeface="Consolas"/>
                <a:cs typeface="Consolas"/>
                <a:sym typeface="Consolas"/>
              </a:rPr>
              <a:t>    arr = np.append(arr, num ** 2)</a:t>
            </a:r>
            <a:endParaRPr sz="1800">
              <a:solidFill>
                <a:srgbClr val="000000"/>
              </a:solidFill>
              <a:latin typeface="Consolas"/>
              <a:ea typeface="Consolas"/>
              <a:cs typeface="Consolas"/>
              <a:sym typeface="Consolas"/>
            </a:endParaRPr>
          </a:p>
          <a:p>
            <a:pPr indent="0" lvl="0" marL="0" marR="0" rtl="0" algn="l">
              <a:lnSpc>
                <a:spcPct val="115000"/>
              </a:lnSpc>
              <a:spcBef>
                <a:spcPts val="1600"/>
              </a:spcBef>
              <a:spcAft>
                <a:spcPts val="0"/>
              </a:spcAft>
              <a:buClr>
                <a:schemeClr val="dk2"/>
              </a:buClr>
              <a:buSzPts val="1800"/>
              <a:buFont typeface="Arial"/>
              <a:buNone/>
            </a:pPr>
            <a:r>
              <a:rPr i="1" lang="en" sz="1800">
                <a:solidFill>
                  <a:srgbClr val="000000"/>
                </a:solidFill>
                <a:latin typeface="Consolas"/>
                <a:ea typeface="Consolas"/>
                <a:cs typeface="Consolas"/>
                <a:sym typeface="Consolas"/>
              </a:rPr>
              <a:t>Or another solution could be</a:t>
            </a:r>
            <a:r>
              <a:rPr lang="e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lnSpc>
                <a:spcPct val="115000"/>
              </a:lnSpc>
              <a:spcBef>
                <a:spcPts val="1600"/>
              </a:spcBef>
              <a:spcAft>
                <a:spcPts val="0"/>
              </a:spcAft>
              <a:buClr>
                <a:schemeClr val="dk1"/>
              </a:buClr>
              <a:buSzPts val="1100"/>
              <a:buFont typeface="Arial"/>
              <a:buNone/>
            </a:pPr>
            <a:r>
              <a:rPr lang="en" sz="1800">
                <a:solidFill>
                  <a:srgbClr val="000000"/>
                </a:solidFill>
                <a:latin typeface="Consolas"/>
                <a:ea typeface="Consolas"/>
                <a:cs typeface="Consolas"/>
                <a:sym typeface="Consolas"/>
              </a:rPr>
              <a:t>arr = np.arange(1,9) ** 2</a:t>
            </a:r>
            <a:endParaRPr sz="1800">
              <a:solidFill>
                <a:srgbClr val="000000"/>
              </a:solidFill>
              <a:latin typeface="Consolas"/>
              <a:ea typeface="Consolas"/>
              <a:cs typeface="Consolas"/>
              <a:sym typeface="Consolas"/>
            </a:endParaRPr>
          </a:p>
          <a:p>
            <a:pPr indent="0" lvl="0" marL="0" marR="0" rtl="0" algn="l">
              <a:lnSpc>
                <a:spcPct val="115000"/>
              </a:lnSpc>
              <a:spcBef>
                <a:spcPts val="1600"/>
              </a:spcBef>
              <a:spcAft>
                <a:spcPts val="0"/>
              </a:spcAft>
              <a:buClr>
                <a:schemeClr val="dk2"/>
              </a:buClr>
              <a:buSzPts val="1800"/>
              <a:buFont typeface="Arial"/>
              <a:buNone/>
            </a:pPr>
            <a:r>
              <a:t/>
            </a:r>
            <a:endParaRPr sz="1800">
              <a:solidFill>
                <a:srgbClr val="000000"/>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1"/>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C4820E"/>
              </a:buClr>
              <a:buSzPts val="1800"/>
              <a:buFont typeface="Lato"/>
              <a:buChar char="●"/>
            </a:pPr>
            <a:r>
              <a:rPr i="0" lang="en" sz="1800" u="none" cap="none" strike="noStrike">
                <a:solidFill>
                  <a:srgbClr val="000000"/>
                </a:solidFill>
              </a:rPr>
              <a:t>How do we find the number of rows in a table?</a:t>
            </a:r>
            <a:endParaRPr sz="1800"/>
          </a:p>
          <a:p>
            <a:pPr indent="-342900" lvl="1" marL="914400" marR="0" rtl="0" algn="l">
              <a:lnSpc>
                <a:spcPct val="115000"/>
              </a:lnSpc>
              <a:spcBef>
                <a:spcPts val="1600"/>
              </a:spcBef>
              <a:spcAft>
                <a:spcPts val="0"/>
              </a:spcAft>
              <a:buClr>
                <a:srgbClr val="C4820E"/>
              </a:buClr>
              <a:buSzPts val="1800"/>
              <a:buFont typeface="Consolas"/>
              <a:buChar char="○"/>
            </a:pPr>
            <a:r>
              <a:rPr lang="en" sz="1800">
                <a:solidFill>
                  <a:schemeClr val="dk2"/>
                </a:solidFill>
                <a:latin typeface="Consolas"/>
                <a:ea typeface="Consolas"/>
                <a:cs typeface="Consolas"/>
                <a:sym typeface="Consolas"/>
              </a:rPr>
              <a:t>tbl</a:t>
            </a:r>
            <a:r>
              <a:rPr i="0" lang="en" sz="1800" u="none" cap="none" strike="noStrike">
                <a:solidFill>
                  <a:schemeClr val="dk2"/>
                </a:solidFill>
                <a:latin typeface="Consolas"/>
                <a:ea typeface="Consolas"/>
                <a:cs typeface="Consolas"/>
                <a:sym typeface="Consolas"/>
              </a:rPr>
              <a:t>.num_rows</a:t>
            </a:r>
            <a:endParaRPr sz="1800">
              <a:solidFill>
                <a:schemeClr val="dk2"/>
              </a:solidFill>
              <a:latin typeface="Consolas"/>
              <a:ea typeface="Consolas"/>
              <a:cs typeface="Consolas"/>
              <a:sym typeface="Consolas"/>
            </a:endParaRPr>
          </a:p>
          <a:p>
            <a:pPr indent="-342900" lvl="0" marL="457200" marR="0" rtl="0" algn="l">
              <a:lnSpc>
                <a:spcPct val="115000"/>
              </a:lnSpc>
              <a:spcBef>
                <a:spcPts val="1600"/>
              </a:spcBef>
              <a:spcAft>
                <a:spcPts val="0"/>
              </a:spcAft>
              <a:buClr>
                <a:srgbClr val="C4820E"/>
              </a:buClr>
              <a:buSzPts val="1800"/>
              <a:buFont typeface="Lato"/>
              <a:buChar char="●"/>
            </a:pPr>
            <a:r>
              <a:rPr i="0" lang="en" sz="1800" u="none" cap="none" strike="noStrike">
                <a:solidFill>
                  <a:srgbClr val="000000"/>
                </a:solidFill>
              </a:rPr>
              <a:t>How do we find the number of columns in a table?</a:t>
            </a:r>
            <a:endParaRPr sz="1800"/>
          </a:p>
          <a:p>
            <a:pPr indent="-342900" lvl="1" marL="914400" marR="0" rtl="0" algn="l">
              <a:lnSpc>
                <a:spcPct val="115000"/>
              </a:lnSpc>
              <a:spcBef>
                <a:spcPts val="1600"/>
              </a:spcBef>
              <a:spcAft>
                <a:spcPts val="0"/>
              </a:spcAft>
              <a:buClr>
                <a:srgbClr val="C4820E"/>
              </a:buClr>
              <a:buSzPts val="1800"/>
              <a:buFont typeface="Consolas"/>
              <a:buChar char="○"/>
            </a:pPr>
            <a:r>
              <a:rPr lang="en" sz="1800">
                <a:solidFill>
                  <a:schemeClr val="dk2"/>
                </a:solidFill>
                <a:latin typeface="Consolas"/>
                <a:ea typeface="Consolas"/>
                <a:cs typeface="Consolas"/>
                <a:sym typeface="Consolas"/>
              </a:rPr>
              <a:t>tbl</a:t>
            </a:r>
            <a:r>
              <a:rPr i="0" lang="en" sz="1800" u="none" cap="none" strike="noStrike">
                <a:solidFill>
                  <a:schemeClr val="dk2"/>
                </a:solidFill>
                <a:latin typeface="Consolas"/>
                <a:ea typeface="Consolas"/>
                <a:cs typeface="Consolas"/>
                <a:sym typeface="Consolas"/>
              </a:rPr>
              <a:t>.num_columns</a:t>
            </a:r>
            <a:endParaRPr sz="1800">
              <a:solidFill>
                <a:schemeClr val="dk2"/>
              </a:solidFill>
              <a:latin typeface="Consolas"/>
              <a:ea typeface="Consolas"/>
              <a:cs typeface="Consolas"/>
              <a:sym typeface="Consolas"/>
            </a:endParaRPr>
          </a:p>
          <a:p>
            <a:pPr indent="-342900" lvl="0" marL="457200" marR="0" rtl="0" algn="l">
              <a:lnSpc>
                <a:spcPct val="115000"/>
              </a:lnSpc>
              <a:spcBef>
                <a:spcPts val="1600"/>
              </a:spcBef>
              <a:spcAft>
                <a:spcPts val="0"/>
              </a:spcAft>
              <a:buClr>
                <a:srgbClr val="C4820E"/>
              </a:buClr>
              <a:buSzPts val="1800"/>
              <a:buFont typeface="Lato"/>
              <a:buChar char="●"/>
            </a:pPr>
            <a:r>
              <a:rPr i="0" lang="en" sz="1800" u="none" cap="none" strike="noStrike">
                <a:solidFill>
                  <a:srgbClr val="000000"/>
                </a:solidFill>
              </a:rPr>
              <a:t>How do we get an item out of the table?</a:t>
            </a:r>
            <a:endParaRPr sz="1800"/>
          </a:p>
          <a:p>
            <a:pPr indent="-342900" lvl="1" marL="914400" marR="0" rtl="0" algn="l">
              <a:lnSpc>
                <a:spcPct val="115000"/>
              </a:lnSpc>
              <a:spcBef>
                <a:spcPts val="1600"/>
              </a:spcBef>
              <a:spcAft>
                <a:spcPts val="0"/>
              </a:spcAft>
              <a:buClr>
                <a:srgbClr val="C4820E"/>
              </a:buClr>
              <a:buSzPts val="1800"/>
              <a:buFont typeface="Consolas"/>
              <a:buChar char="○"/>
            </a:pPr>
            <a:r>
              <a:rPr lang="en" sz="1800">
                <a:solidFill>
                  <a:schemeClr val="dk2"/>
                </a:solidFill>
                <a:latin typeface="Consolas"/>
                <a:ea typeface="Consolas"/>
                <a:cs typeface="Consolas"/>
                <a:sym typeface="Consolas"/>
              </a:rPr>
              <a:t>tbl</a:t>
            </a:r>
            <a:r>
              <a:rPr i="0" lang="en" sz="1800" u="none" cap="none" strike="noStrike">
                <a:solidFill>
                  <a:schemeClr val="dk2"/>
                </a:solidFill>
                <a:latin typeface="Consolas"/>
                <a:ea typeface="Consolas"/>
                <a:cs typeface="Consolas"/>
                <a:sym typeface="Consolas"/>
              </a:rPr>
              <a:t>.column(‘Column Name’).item(</a:t>
            </a:r>
            <a:r>
              <a:rPr i="0" lang="en" sz="1800" u="none" cap="none" strike="noStrike">
                <a:solidFill>
                  <a:schemeClr val="dk2"/>
                </a:solidFill>
                <a:latin typeface="Consolas"/>
                <a:ea typeface="Consolas"/>
                <a:cs typeface="Consolas"/>
                <a:sym typeface="Consolas"/>
              </a:rPr>
              <a:t>Number</a:t>
            </a:r>
            <a:r>
              <a:rPr i="0" lang="en" sz="1800" u="none" cap="none" strike="noStrike">
                <a:solidFill>
                  <a:schemeClr val="dk2"/>
                </a:solidFill>
                <a:latin typeface="Consolas"/>
                <a:ea typeface="Consolas"/>
                <a:cs typeface="Consolas"/>
                <a:sym typeface="Consolas"/>
              </a:rPr>
              <a:t>)</a:t>
            </a:r>
            <a:endParaRPr sz="1800">
              <a:solidFill>
                <a:schemeClr val="dk2"/>
              </a:solidFill>
              <a:latin typeface="Consolas"/>
              <a:ea typeface="Consolas"/>
              <a:cs typeface="Consolas"/>
              <a:sym typeface="Consolas"/>
            </a:endParaRPr>
          </a:p>
          <a:p>
            <a:pPr indent="0" lvl="0" marL="0" marR="0" rtl="0" algn="l">
              <a:lnSpc>
                <a:spcPct val="115000"/>
              </a:lnSpc>
              <a:spcBef>
                <a:spcPts val="1600"/>
              </a:spcBef>
              <a:spcAft>
                <a:spcPts val="0"/>
              </a:spcAft>
              <a:buClr>
                <a:schemeClr val="dk2"/>
              </a:buClr>
              <a:buSzPts val="2400"/>
              <a:buFont typeface="Roboto"/>
              <a:buNone/>
            </a:pPr>
            <a:r>
              <a:t/>
            </a:r>
            <a:endParaRPr i="0" sz="1800" u="none" cap="none" strike="noStrike">
              <a:solidFill>
                <a:srgbClr val="000000"/>
              </a:solidFill>
            </a:endParaRPr>
          </a:p>
          <a:p>
            <a:pPr indent="0" lvl="0" marL="0" marR="0" rtl="0" algn="l">
              <a:lnSpc>
                <a:spcPct val="115000"/>
              </a:lnSpc>
              <a:spcBef>
                <a:spcPts val="1600"/>
              </a:spcBef>
              <a:spcAft>
                <a:spcPts val="0"/>
              </a:spcAft>
              <a:buClr>
                <a:schemeClr val="dk2"/>
              </a:buClr>
              <a:buSzPts val="2400"/>
              <a:buFont typeface="Roboto"/>
              <a:buNone/>
            </a:pPr>
            <a:r>
              <a:t/>
            </a:r>
            <a:endParaRPr i="0" sz="1800" u="none" cap="none" strike="noStrike">
              <a:solidFill>
                <a:srgbClr val="000000"/>
              </a:solidFill>
            </a:endParaRPr>
          </a:p>
          <a:p>
            <a:pPr indent="0" lvl="0" marL="0" marR="0" rtl="0" algn="l">
              <a:lnSpc>
                <a:spcPct val="115000"/>
              </a:lnSpc>
              <a:spcBef>
                <a:spcPts val="1600"/>
              </a:spcBef>
              <a:spcAft>
                <a:spcPts val="0"/>
              </a:spcAft>
              <a:buClr>
                <a:schemeClr val="dk2"/>
              </a:buClr>
              <a:buSzPts val="2400"/>
              <a:buFont typeface="Roboto"/>
              <a:buNone/>
            </a:pPr>
            <a:r>
              <a:t/>
            </a:r>
            <a:endParaRPr i="0" sz="1800" u="none" cap="none" strike="noStrike">
              <a:solidFill>
                <a:srgbClr val="000000"/>
              </a:solidFill>
            </a:endParaRPr>
          </a:p>
        </p:txBody>
      </p:sp>
      <p:sp>
        <p:nvSpPr>
          <p:cNvPr id="60" name="Google Shape;60;p11"/>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xEl>
                                              <p:pRg end="0" st="0"/>
                                            </p:txEl>
                                          </p:spTgt>
                                        </p:tgtEl>
                                        <p:attrNameLst>
                                          <p:attrName>style.visibility</p:attrName>
                                        </p:attrNameLst>
                                      </p:cBhvr>
                                      <p:to>
                                        <p:strVal val="visible"/>
                                      </p:to>
                                    </p:set>
                                    <p:animEffect filter="fade" transition="in">
                                      <p:cBhvr>
                                        <p:cTn dur="1000"/>
                                        <p:tgtEl>
                                          <p:spTgt spid="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xEl>
                                              <p:pRg end="1" st="1"/>
                                            </p:txEl>
                                          </p:spTgt>
                                        </p:tgtEl>
                                        <p:attrNameLst>
                                          <p:attrName>style.visibility</p:attrName>
                                        </p:attrNameLst>
                                      </p:cBhvr>
                                      <p:to>
                                        <p:strVal val="visible"/>
                                      </p:to>
                                    </p:set>
                                    <p:animEffect filter="fade" transition="in">
                                      <p:cBhvr>
                                        <p:cTn dur="1000"/>
                                        <p:tgtEl>
                                          <p:spTgt spid="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xEl>
                                              <p:pRg end="2" st="2"/>
                                            </p:txEl>
                                          </p:spTgt>
                                        </p:tgtEl>
                                        <p:attrNameLst>
                                          <p:attrName>style.visibility</p:attrName>
                                        </p:attrNameLst>
                                      </p:cBhvr>
                                      <p:to>
                                        <p:strVal val="visible"/>
                                      </p:to>
                                    </p:set>
                                    <p:animEffect filter="fade" transition="in">
                                      <p:cBhvr>
                                        <p:cTn dur="1000"/>
                                        <p:tgtEl>
                                          <p:spTgt spid="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xEl>
                                              <p:pRg end="3" st="3"/>
                                            </p:txEl>
                                          </p:spTgt>
                                        </p:tgtEl>
                                        <p:attrNameLst>
                                          <p:attrName>style.visibility</p:attrName>
                                        </p:attrNameLst>
                                      </p:cBhvr>
                                      <p:to>
                                        <p:strVal val="visible"/>
                                      </p:to>
                                    </p:set>
                                    <p:animEffect filter="fade" transition="in">
                                      <p:cBhvr>
                                        <p:cTn dur="1000"/>
                                        <p:tgtEl>
                                          <p:spTgt spid="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xEl>
                                              <p:pRg end="4" st="4"/>
                                            </p:txEl>
                                          </p:spTgt>
                                        </p:tgtEl>
                                        <p:attrNameLst>
                                          <p:attrName>style.visibility</p:attrName>
                                        </p:attrNameLst>
                                      </p:cBhvr>
                                      <p:to>
                                        <p:strVal val="visible"/>
                                      </p:to>
                                    </p:set>
                                    <p:animEffect filter="fade" transition="in">
                                      <p:cBhvr>
                                        <p:cTn dur="1000"/>
                                        <p:tgtEl>
                                          <p:spTgt spid="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xEl>
                                              <p:pRg end="5" st="5"/>
                                            </p:txEl>
                                          </p:spTgt>
                                        </p:tgtEl>
                                        <p:attrNameLst>
                                          <p:attrName>style.visibility</p:attrName>
                                        </p:attrNameLst>
                                      </p:cBhvr>
                                      <p:to>
                                        <p:strVal val="visible"/>
                                      </p:to>
                                    </p:set>
                                    <p:animEffect filter="fade" transition="in">
                                      <p:cBhvr>
                                        <p:cTn dur="1000"/>
                                        <p:tgtEl>
                                          <p:spTgt spid="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xEl>
                                              <p:pRg end="6" st="6"/>
                                            </p:txEl>
                                          </p:spTgt>
                                        </p:tgtEl>
                                        <p:attrNameLst>
                                          <p:attrName>style.visibility</p:attrName>
                                        </p:attrNameLst>
                                      </p:cBhvr>
                                      <p:to>
                                        <p:strVal val="visible"/>
                                      </p:to>
                                    </p:set>
                                    <p:animEffect filter="fade" transition="in">
                                      <p:cBhvr>
                                        <p:cTn dur="1000"/>
                                        <p:tgtEl>
                                          <p:spTgt spid="5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xEl>
                                              <p:pRg end="7" st="7"/>
                                            </p:txEl>
                                          </p:spTgt>
                                        </p:tgtEl>
                                        <p:attrNameLst>
                                          <p:attrName>style.visibility</p:attrName>
                                        </p:attrNameLst>
                                      </p:cBhvr>
                                      <p:to>
                                        <p:strVal val="visible"/>
                                      </p:to>
                                    </p:set>
                                    <p:animEffect filter="fade" transition="in">
                                      <p:cBhvr>
                                        <p:cTn dur="1000"/>
                                        <p:tgtEl>
                                          <p:spTgt spid="5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xEl>
                                              <p:pRg end="8" st="8"/>
                                            </p:txEl>
                                          </p:spTgt>
                                        </p:tgtEl>
                                        <p:attrNameLst>
                                          <p:attrName>style.visibility</p:attrName>
                                        </p:attrNameLst>
                                      </p:cBhvr>
                                      <p:to>
                                        <p:strVal val="visible"/>
                                      </p:to>
                                    </p:set>
                                    <p:animEffect filter="fade" transition="in">
                                      <p:cBhvr>
                                        <p:cTn dur="1000"/>
                                        <p:tgtEl>
                                          <p:spTgt spid="5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56"/>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Consolas"/>
              <a:buNone/>
            </a:pPr>
            <a:r>
              <a:rPr b="0" i="0" lang="en" sz="1800" u="none" cap="none" strike="noStrike">
                <a:latin typeface="Consolas"/>
                <a:ea typeface="Consolas"/>
                <a:cs typeface="Consolas"/>
                <a:sym typeface="Consolas"/>
              </a:rPr>
              <a:t># </a:t>
            </a:r>
            <a:r>
              <a:rPr lang="en" sz="1800">
                <a:latin typeface="Consolas"/>
                <a:ea typeface="Consolas"/>
                <a:cs typeface="Consolas"/>
                <a:sym typeface="Consolas"/>
              </a:rPr>
              <a:t>Randomly p</a:t>
            </a:r>
            <a:r>
              <a:rPr b="0" i="0" lang="en" sz="1800" u="none" cap="none" strike="noStrike">
                <a:latin typeface="Consolas"/>
                <a:ea typeface="Consolas"/>
                <a:cs typeface="Consolas"/>
                <a:sym typeface="Consolas"/>
              </a:rPr>
              <a:t>ick 10000 numbers between 1 and 10, and count the number of 7’s.</a:t>
            </a:r>
            <a:endParaRPr sz="1800">
              <a:latin typeface="Consolas"/>
              <a:ea typeface="Consolas"/>
              <a:cs typeface="Consolas"/>
              <a:sym typeface="Consolas"/>
            </a:endParaRPr>
          </a:p>
          <a:p>
            <a:pPr indent="0" lvl="0" marL="0" marR="0" rtl="0" algn="l">
              <a:lnSpc>
                <a:spcPct val="115000"/>
              </a:lnSpc>
              <a:spcBef>
                <a:spcPts val="1600"/>
              </a:spcBef>
              <a:spcAft>
                <a:spcPts val="0"/>
              </a:spcAft>
              <a:buClr>
                <a:schemeClr val="dk2"/>
              </a:buClr>
              <a:buSzPts val="2600"/>
              <a:buFont typeface="Consolas"/>
              <a:buNone/>
            </a:pPr>
            <a:r>
              <a:rPr b="0" i="0" lang="en" sz="1800" u="none" cap="none" strike="noStrike">
                <a:latin typeface="Consolas"/>
                <a:ea typeface="Consolas"/>
                <a:cs typeface="Consolas"/>
                <a:sym typeface="Consolas"/>
              </a:rPr>
              <a:t>num_seven = </a:t>
            </a:r>
            <a:r>
              <a:rPr lang="en" sz="1800">
                <a:latin typeface="Consolas"/>
                <a:ea typeface="Consolas"/>
                <a:cs typeface="Consolas"/>
                <a:sym typeface="Consolas"/>
              </a:rPr>
              <a:t>0</a:t>
            </a:r>
            <a:br>
              <a:rPr b="0" i="0" lang="en" sz="1800" u="none" cap="none" strike="noStrike">
                <a:latin typeface="Consolas"/>
                <a:ea typeface="Consolas"/>
                <a:cs typeface="Consolas"/>
                <a:sym typeface="Consolas"/>
              </a:rPr>
            </a:br>
            <a:r>
              <a:rPr lang="en" sz="1800">
                <a:latin typeface="Consolas"/>
                <a:ea typeface="Consolas"/>
                <a:cs typeface="Consolas"/>
                <a:sym typeface="Consolas"/>
              </a:rPr>
              <a:t>numbers</a:t>
            </a:r>
            <a:r>
              <a:rPr b="0" i="0" lang="en" sz="1800" u="none" cap="none" strike="noStrike">
                <a:latin typeface="Consolas"/>
                <a:ea typeface="Consolas"/>
                <a:cs typeface="Consolas"/>
                <a:sym typeface="Consolas"/>
              </a:rPr>
              <a:t> =</a:t>
            </a:r>
            <a:r>
              <a:rPr lang="en" sz="1800">
                <a:latin typeface="Consolas"/>
                <a:ea typeface="Consolas"/>
                <a:cs typeface="Consolas"/>
                <a:sym typeface="Consolas"/>
              </a:rPr>
              <a:t> </a:t>
            </a:r>
            <a:endParaRPr sz="1800">
              <a:solidFill>
                <a:srgbClr val="C4820E"/>
              </a:solidFill>
              <a:latin typeface="Consolas"/>
              <a:ea typeface="Consolas"/>
              <a:cs typeface="Consolas"/>
              <a:sym typeface="Consolas"/>
            </a:endParaRPr>
          </a:p>
          <a:p>
            <a:pPr indent="0" lvl="0" marL="0" marR="0" rtl="0" algn="l">
              <a:lnSpc>
                <a:spcPct val="115000"/>
              </a:lnSpc>
              <a:spcBef>
                <a:spcPts val="1600"/>
              </a:spcBef>
              <a:spcAft>
                <a:spcPts val="0"/>
              </a:spcAft>
              <a:buClr>
                <a:schemeClr val="dk2"/>
              </a:buClr>
              <a:buSzPts val="2600"/>
              <a:buFont typeface="Consolas"/>
              <a:buNone/>
            </a:pPr>
            <a:r>
              <a:rPr b="0" i="0" lang="en" sz="1800" u="none" cap="none" strike="noStrike">
                <a:latin typeface="Consolas"/>
                <a:ea typeface="Consolas"/>
                <a:cs typeface="Consolas"/>
                <a:sym typeface="Consolas"/>
              </a:rPr>
              <a:t>for </a:t>
            </a:r>
            <a:r>
              <a:rPr lang="en" sz="1800">
                <a:solidFill>
                  <a:srgbClr val="C4820E"/>
                </a:solidFill>
                <a:latin typeface="Consolas"/>
                <a:ea typeface="Consolas"/>
                <a:cs typeface="Consolas"/>
                <a:sym typeface="Consolas"/>
              </a:rPr>
              <a:t>:</a:t>
            </a:r>
            <a:endParaRPr sz="1800">
              <a:solidFill>
                <a:srgbClr val="C4820E"/>
              </a:solidFill>
              <a:latin typeface="Consolas"/>
              <a:ea typeface="Consolas"/>
              <a:cs typeface="Consolas"/>
              <a:sym typeface="Consolas"/>
            </a:endParaRPr>
          </a:p>
          <a:p>
            <a:pPr indent="0" lvl="0" marL="0" marR="0" rtl="0" algn="l">
              <a:lnSpc>
                <a:spcPct val="115000"/>
              </a:lnSpc>
              <a:spcBef>
                <a:spcPts val="1600"/>
              </a:spcBef>
              <a:spcAft>
                <a:spcPts val="0"/>
              </a:spcAft>
              <a:buClr>
                <a:schemeClr val="dk2"/>
              </a:buClr>
              <a:buSzPts val="2600"/>
              <a:buFont typeface="Consolas"/>
              <a:buNone/>
            </a:pPr>
            <a:r>
              <a:rPr lang="en" sz="1800">
                <a:solidFill>
                  <a:srgbClr val="C4820E"/>
                </a:solidFill>
                <a:latin typeface="Consolas"/>
                <a:ea typeface="Consolas"/>
                <a:cs typeface="Consolas"/>
                <a:sym typeface="Consolas"/>
              </a:rPr>
              <a:t>	…</a:t>
            </a:r>
            <a:endParaRPr sz="1800">
              <a:solidFill>
                <a:srgbClr val="C4820E"/>
              </a:solidFill>
              <a:latin typeface="Consolas"/>
              <a:ea typeface="Consolas"/>
              <a:cs typeface="Consolas"/>
              <a:sym typeface="Consolas"/>
            </a:endParaRPr>
          </a:p>
          <a:p>
            <a:pPr indent="0" lvl="0" marL="0" marR="0" rtl="0" algn="l">
              <a:lnSpc>
                <a:spcPct val="115000"/>
              </a:lnSpc>
              <a:spcBef>
                <a:spcPts val="1600"/>
              </a:spcBef>
              <a:spcAft>
                <a:spcPts val="0"/>
              </a:spcAft>
              <a:buClr>
                <a:schemeClr val="dk2"/>
              </a:buClr>
              <a:buSzPts val="2600"/>
              <a:buFont typeface="Consolas"/>
              <a:buNone/>
            </a:pPr>
            <a:r>
              <a:rPr lang="en" sz="1800">
                <a:solidFill>
                  <a:srgbClr val="C4820E"/>
                </a:solidFill>
                <a:latin typeface="Consolas"/>
                <a:ea typeface="Consolas"/>
                <a:cs typeface="Consolas"/>
                <a:sym typeface="Consolas"/>
              </a:rPr>
              <a:t>	…	</a:t>
            </a:r>
            <a:endParaRPr sz="1800">
              <a:solidFill>
                <a:srgbClr val="C4820E"/>
              </a:solidFill>
              <a:latin typeface="Consolas"/>
              <a:ea typeface="Consolas"/>
              <a:cs typeface="Consolas"/>
              <a:sym typeface="Consolas"/>
            </a:endParaRPr>
          </a:p>
          <a:p>
            <a:pPr indent="0" lvl="0" marL="0" marR="0" rtl="0" algn="l">
              <a:lnSpc>
                <a:spcPct val="115000"/>
              </a:lnSpc>
              <a:spcBef>
                <a:spcPts val="1600"/>
              </a:spcBef>
              <a:spcAft>
                <a:spcPts val="0"/>
              </a:spcAft>
              <a:buClr>
                <a:schemeClr val="dk2"/>
              </a:buClr>
              <a:buSzPts val="2600"/>
              <a:buFont typeface="Consolas"/>
              <a:buNone/>
            </a:pPr>
            <a:r>
              <a:rPr b="0" i="0" lang="en" sz="1800" u="none" cap="none" strike="noStrike">
                <a:latin typeface="Consolas"/>
                <a:ea typeface="Consolas"/>
                <a:cs typeface="Consolas"/>
                <a:sym typeface="Consolas"/>
              </a:rPr>
              <a:t>print(</a:t>
            </a:r>
            <a:r>
              <a:rPr lang="en" sz="1800">
                <a:latin typeface="Consolas"/>
                <a:ea typeface="Consolas"/>
                <a:cs typeface="Consolas"/>
                <a:sym typeface="Consolas"/>
              </a:rPr>
              <a:t>num_seven</a:t>
            </a:r>
            <a:r>
              <a:rPr b="0" i="0" lang="en" sz="1800" u="none" cap="none" strike="noStrike">
                <a:latin typeface="Consolas"/>
                <a:ea typeface="Consolas"/>
                <a:cs typeface="Consolas"/>
                <a:sym typeface="Consolas"/>
              </a:rPr>
              <a:t>)</a:t>
            </a:r>
            <a:endParaRPr sz="1800"/>
          </a:p>
          <a:p>
            <a:pPr indent="0" lvl="0" marL="0" marR="0" rtl="0" algn="l">
              <a:lnSpc>
                <a:spcPct val="115000"/>
              </a:lnSpc>
              <a:spcBef>
                <a:spcPts val="1600"/>
              </a:spcBef>
              <a:spcAft>
                <a:spcPts val="0"/>
              </a:spcAft>
              <a:buClr>
                <a:schemeClr val="dk2"/>
              </a:buClr>
              <a:buSzPts val="1800"/>
              <a:buFont typeface="Arial"/>
              <a:buNone/>
            </a:pPr>
            <a:r>
              <a:t/>
            </a:r>
            <a:endParaRPr b="0" i="0" sz="1800" u="none" cap="none" strike="noStrike">
              <a:latin typeface="Arial"/>
              <a:ea typeface="Arial"/>
              <a:cs typeface="Arial"/>
              <a:sym typeface="Arial"/>
            </a:endParaRPr>
          </a:p>
        </p:txBody>
      </p:sp>
      <p:sp>
        <p:nvSpPr>
          <p:cNvPr id="360" name="Google Shape;360;p56"/>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Practice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57"/>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Consolas"/>
              <a:buNone/>
            </a:pPr>
            <a:r>
              <a:rPr b="0" i="0" lang="en" sz="1800" u="none" cap="none" strike="noStrike">
                <a:latin typeface="Consolas"/>
                <a:ea typeface="Consolas"/>
                <a:cs typeface="Consolas"/>
                <a:sym typeface="Consolas"/>
              </a:rPr>
              <a:t># </a:t>
            </a:r>
            <a:r>
              <a:rPr lang="en" sz="1800">
                <a:latin typeface="Consolas"/>
                <a:ea typeface="Consolas"/>
                <a:cs typeface="Consolas"/>
                <a:sym typeface="Consolas"/>
              </a:rPr>
              <a:t>Randomly p</a:t>
            </a:r>
            <a:r>
              <a:rPr b="0" i="0" lang="en" sz="1800" u="none" cap="none" strike="noStrike">
                <a:latin typeface="Consolas"/>
                <a:ea typeface="Consolas"/>
                <a:cs typeface="Consolas"/>
                <a:sym typeface="Consolas"/>
              </a:rPr>
              <a:t>ick 10000 numbers between 1 and 10, and count the number of 7’s.</a:t>
            </a:r>
            <a:endParaRPr/>
          </a:p>
          <a:p>
            <a:pPr indent="0" lvl="0" marL="0" marR="0" rtl="0" algn="l">
              <a:lnSpc>
                <a:spcPct val="115000"/>
              </a:lnSpc>
              <a:spcBef>
                <a:spcPts val="1600"/>
              </a:spcBef>
              <a:spcAft>
                <a:spcPts val="0"/>
              </a:spcAft>
              <a:buClr>
                <a:schemeClr val="dk2"/>
              </a:buClr>
              <a:buSzPts val="2600"/>
              <a:buFont typeface="Consolas"/>
              <a:buNone/>
            </a:pPr>
            <a:r>
              <a:rPr b="0" i="0" lang="en" sz="1800" u="none" cap="none" strike="noStrike">
                <a:latin typeface="Consolas"/>
                <a:ea typeface="Consolas"/>
                <a:cs typeface="Consolas"/>
                <a:sym typeface="Consolas"/>
              </a:rPr>
              <a:t>num_seven = 0</a:t>
            </a:r>
            <a:br>
              <a:rPr b="0" i="0" lang="en" sz="1800" u="none" cap="none" strike="noStrike">
                <a:latin typeface="Consolas"/>
                <a:ea typeface="Consolas"/>
                <a:cs typeface="Consolas"/>
                <a:sym typeface="Consolas"/>
              </a:rPr>
            </a:br>
            <a:r>
              <a:rPr lang="en" sz="1800">
                <a:latin typeface="Consolas"/>
                <a:ea typeface="Consolas"/>
                <a:cs typeface="Consolas"/>
                <a:sym typeface="Consolas"/>
              </a:rPr>
              <a:t>numbers</a:t>
            </a:r>
            <a:r>
              <a:rPr b="0" i="0" lang="en" sz="1800" u="none" cap="none" strike="noStrike">
                <a:latin typeface="Consolas"/>
                <a:ea typeface="Consolas"/>
                <a:cs typeface="Consolas"/>
                <a:sym typeface="Consolas"/>
              </a:rPr>
              <a:t> = </a:t>
            </a:r>
            <a:r>
              <a:rPr lang="en" sz="1800">
                <a:solidFill>
                  <a:srgbClr val="C4820E"/>
                </a:solidFill>
                <a:latin typeface="Consolas"/>
                <a:ea typeface="Consolas"/>
                <a:cs typeface="Consolas"/>
                <a:sym typeface="Consolas"/>
              </a:rPr>
              <a:t>np.arange(1, 11)</a:t>
            </a:r>
            <a:br>
              <a:rPr b="0" i="0" lang="en" sz="1800" u="none" cap="none" strike="noStrike">
                <a:solidFill>
                  <a:srgbClr val="C4820E"/>
                </a:solidFill>
                <a:latin typeface="Consolas"/>
                <a:ea typeface="Consolas"/>
                <a:cs typeface="Consolas"/>
                <a:sym typeface="Consolas"/>
              </a:rPr>
            </a:br>
            <a:r>
              <a:rPr b="0" i="0" lang="en" sz="1800" u="none" cap="none" strike="noStrike">
                <a:latin typeface="Consolas"/>
                <a:ea typeface="Consolas"/>
                <a:cs typeface="Consolas"/>
                <a:sym typeface="Consolas"/>
              </a:rPr>
              <a:t>for </a:t>
            </a:r>
            <a:r>
              <a:rPr lang="en" sz="1800">
                <a:solidFill>
                  <a:srgbClr val="C4820E"/>
                </a:solidFill>
                <a:latin typeface="Consolas"/>
                <a:ea typeface="Consolas"/>
                <a:cs typeface="Consolas"/>
                <a:sym typeface="Consolas"/>
              </a:rPr>
              <a:t>i in np.arange(10000):</a:t>
            </a:r>
            <a:br>
              <a:rPr b="0" i="0" lang="en" sz="1800" u="none" cap="none" strike="noStrike">
                <a:latin typeface="Consolas"/>
                <a:ea typeface="Consolas"/>
                <a:cs typeface="Consolas"/>
                <a:sym typeface="Consolas"/>
              </a:rPr>
            </a:br>
            <a:r>
              <a:rPr b="0" i="0" lang="en" sz="1800" u="none" cap="none" strike="noStrike">
                <a:latin typeface="Consolas"/>
                <a:ea typeface="Consolas"/>
                <a:cs typeface="Consolas"/>
                <a:sym typeface="Consolas"/>
              </a:rPr>
              <a:t>    </a:t>
            </a:r>
            <a:r>
              <a:rPr lang="en" sz="1800">
                <a:solidFill>
                  <a:srgbClr val="C4820E"/>
                </a:solidFill>
                <a:latin typeface="Consolas"/>
                <a:ea typeface="Consolas"/>
                <a:cs typeface="Consolas"/>
                <a:sym typeface="Consolas"/>
              </a:rPr>
              <a:t>if np.random.choice(numbers) == 7:</a:t>
            </a:r>
            <a:br>
              <a:rPr b="0" i="0" lang="en" sz="1800" u="none" cap="none" strike="noStrike">
                <a:solidFill>
                  <a:srgbClr val="C4820E"/>
                </a:solidFill>
                <a:latin typeface="Consolas"/>
                <a:ea typeface="Consolas"/>
                <a:cs typeface="Consolas"/>
                <a:sym typeface="Consolas"/>
              </a:rPr>
            </a:br>
            <a:r>
              <a:rPr b="0" i="0" lang="en" sz="1800" u="none" cap="none" strike="noStrike">
                <a:solidFill>
                  <a:srgbClr val="C4820E"/>
                </a:solidFill>
                <a:latin typeface="Consolas"/>
                <a:ea typeface="Consolas"/>
                <a:cs typeface="Consolas"/>
                <a:sym typeface="Consolas"/>
              </a:rPr>
              <a:t>    </a:t>
            </a:r>
            <a:r>
              <a:rPr lang="en" sz="1800">
                <a:solidFill>
                  <a:srgbClr val="C4820E"/>
                </a:solidFill>
                <a:latin typeface="Consolas"/>
                <a:ea typeface="Consolas"/>
                <a:cs typeface="Consolas"/>
                <a:sym typeface="Consolas"/>
              </a:rPr>
              <a:t>	num_seven = num_seven + 1</a:t>
            </a:r>
            <a:endParaRPr sz="1800">
              <a:solidFill>
                <a:srgbClr val="C4820E"/>
              </a:solidFill>
            </a:endParaRPr>
          </a:p>
          <a:p>
            <a:pPr indent="0" lvl="0" marL="0" marR="0" rtl="0" algn="l">
              <a:lnSpc>
                <a:spcPct val="115000"/>
              </a:lnSpc>
              <a:spcBef>
                <a:spcPts val="1600"/>
              </a:spcBef>
              <a:spcAft>
                <a:spcPts val="0"/>
              </a:spcAft>
              <a:buClr>
                <a:schemeClr val="dk2"/>
              </a:buClr>
              <a:buSzPts val="2600"/>
              <a:buFont typeface="Consolas"/>
              <a:buNone/>
            </a:pPr>
            <a:r>
              <a:rPr b="0" i="0" lang="en" sz="1800" u="none" cap="none" strike="noStrike">
                <a:latin typeface="Consolas"/>
                <a:ea typeface="Consolas"/>
                <a:cs typeface="Consolas"/>
                <a:sym typeface="Consolas"/>
              </a:rPr>
              <a:t>print(num_seven)</a:t>
            </a:r>
            <a:endParaRPr sz="1800"/>
          </a:p>
          <a:p>
            <a:pPr indent="0" lvl="0" marL="0" marR="0" rtl="0" algn="l">
              <a:lnSpc>
                <a:spcPct val="115000"/>
              </a:lnSpc>
              <a:spcBef>
                <a:spcPts val="1600"/>
              </a:spcBef>
              <a:spcAft>
                <a:spcPts val="0"/>
              </a:spcAft>
              <a:buClr>
                <a:schemeClr val="dk2"/>
              </a:buClr>
              <a:buSzPts val="1800"/>
              <a:buFont typeface="Arial"/>
              <a:buNone/>
            </a:pPr>
            <a:r>
              <a:t/>
            </a:r>
            <a:endParaRPr b="0" i="0" sz="1800" u="none" cap="none" strike="noStrike">
              <a:latin typeface="Arial"/>
              <a:ea typeface="Arial"/>
              <a:cs typeface="Arial"/>
              <a:sym typeface="Arial"/>
            </a:endParaRPr>
          </a:p>
        </p:txBody>
      </p:sp>
      <p:sp>
        <p:nvSpPr>
          <p:cNvPr id="366" name="Google Shape;366;p57"/>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Practice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8"/>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600">
                <a:solidFill>
                  <a:srgbClr val="000000"/>
                </a:solidFill>
                <a:latin typeface="Arial"/>
                <a:ea typeface="Arial"/>
                <a:cs typeface="Arial"/>
                <a:sym typeface="Arial"/>
              </a:rPr>
              <a:t>Write a function that accepts as arguments a Table and an entry. This entry can be either a string or a number (or anything that can be put into a Table). Return the number of times this entry appears in the entire table. (</a:t>
            </a:r>
            <a:r>
              <a:rPr i="1" lang="en" sz="1600">
                <a:solidFill>
                  <a:srgbClr val="000000"/>
                </a:solidFill>
                <a:latin typeface="Arial"/>
                <a:ea typeface="Arial"/>
                <a:cs typeface="Arial"/>
                <a:sym typeface="Arial"/>
              </a:rPr>
              <a:t>Hint: </a:t>
            </a:r>
            <a:r>
              <a:rPr lang="en" sz="1600">
                <a:solidFill>
                  <a:srgbClr val="000000"/>
                </a:solidFill>
              </a:rPr>
              <a:t>How do you find the number of entries that equal a specific value in an array?</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600">
              <a:solidFill>
                <a:srgbClr val="000000"/>
              </a:solidFill>
            </a:endParaRPr>
          </a:p>
          <a:p>
            <a:pPr indent="0" lvl="0" marL="0" rtl="0" algn="l">
              <a:lnSpc>
                <a:spcPct val="115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457200" rtl="0" algn="l">
              <a:lnSpc>
                <a:spcPct val="100000"/>
              </a:lnSpc>
              <a:spcBef>
                <a:spcPts val="1600"/>
              </a:spcBef>
              <a:spcAft>
                <a:spcPts val="0"/>
              </a:spcAft>
              <a:buSzPts val="1300"/>
              <a:buNone/>
            </a:pPr>
            <a:r>
              <a:rPr lang="en" sz="1800">
                <a:solidFill>
                  <a:srgbClr val="434343"/>
                </a:solidFill>
                <a:latin typeface="Consolas"/>
                <a:ea typeface="Consolas"/>
                <a:cs typeface="Consolas"/>
                <a:sym typeface="Consolas"/>
              </a:rPr>
              <a:t>	</a:t>
            </a:r>
            <a:endParaRPr sz="1600">
              <a:solidFill>
                <a:srgbClr val="000000"/>
              </a:solidFill>
              <a:latin typeface="Arial"/>
              <a:ea typeface="Arial"/>
              <a:cs typeface="Arial"/>
              <a:sym typeface="Arial"/>
            </a:endParaRPr>
          </a:p>
        </p:txBody>
      </p:sp>
      <p:graphicFrame>
        <p:nvGraphicFramePr>
          <p:cNvPr id="372" name="Google Shape;372;p58"/>
          <p:cNvGraphicFramePr/>
          <p:nvPr/>
        </p:nvGraphicFramePr>
        <p:xfrm>
          <a:off x="6915425" y="2063800"/>
          <a:ext cx="3000000" cy="3000000"/>
        </p:xfrm>
        <a:graphic>
          <a:graphicData uri="http://schemas.openxmlformats.org/drawingml/2006/table">
            <a:tbl>
              <a:tblPr>
                <a:solidFill>
                  <a:srgbClr val="FFFFFF"/>
                </a:solidFill>
                <a:tableStyleId>{C1BDBA7B-B39E-4700-B1FD-0039E2574CDD}</a:tableStyleId>
              </a:tblPr>
              <a:tblGrid>
                <a:gridCol w="524325"/>
                <a:gridCol w="524325"/>
                <a:gridCol w="635325"/>
                <a:gridCol w="544600"/>
              </a:tblGrid>
              <a:tr h="337550">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highlight>
                            <a:srgbClr val="FFFFFF"/>
                          </a:highlight>
                        </a:rPr>
                        <a:t>one</a:t>
                      </a:r>
                      <a:endParaRPr b="1"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highlight>
                            <a:srgbClr val="FFFFFF"/>
                          </a:highlight>
                        </a:rPr>
                        <a:t>two</a:t>
                      </a:r>
                      <a:endParaRPr b="1"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highlight>
                            <a:srgbClr val="FFFFFF"/>
                          </a:highlight>
                        </a:rPr>
                        <a:t>three</a:t>
                      </a:r>
                      <a:endParaRPr b="1"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highlight>
                            <a:srgbClr val="FFFFFF"/>
                          </a:highlight>
                        </a:rPr>
                        <a:t>four</a:t>
                      </a:r>
                      <a:endParaRPr b="1" sz="900" u="none" cap="none" strike="noStrike">
                        <a:highlight>
                          <a:srgbClr val="FFFFFF"/>
                        </a:highlight>
                      </a:endParaRPr>
                    </a:p>
                  </a:txBody>
                  <a:tcPr marT="57150" marB="57150" marR="57150" marL="57150" anchor="ctr"/>
                </a:tc>
              </a:tr>
              <a:tr h="3375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5</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3</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8</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2</a:t>
                      </a:r>
                      <a:endParaRPr sz="900" u="none" cap="none" strike="noStrike">
                        <a:highlight>
                          <a:srgbClr val="FFFFFF"/>
                        </a:highlight>
                      </a:endParaRPr>
                    </a:p>
                  </a:txBody>
                  <a:tcPr marT="57150" marB="57150" marR="57150" marL="57150" anchor="ctr"/>
                </a:tc>
              </a:tr>
              <a:tr h="3375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6</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9</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2</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8</a:t>
                      </a:r>
                      <a:endParaRPr sz="900" u="none" cap="none" strike="noStrike">
                        <a:highlight>
                          <a:srgbClr val="FFFFFF"/>
                        </a:highlight>
                      </a:endParaRPr>
                    </a:p>
                  </a:txBody>
                  <a:tcPr marT="57150" marB="57150" marR="57150" marL="57150" anchor="ctr"/>
                </a:tc>
              </a:tr>
              <a:tr h="3375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5</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a:t>
                      </a:r>
                      <a:endParaRPr sz="900" u="none" cap="none" strike="noStrike">
                        <a:highlight>
                          <a:srgbClr val="FFFFFF"/>
                        </a:highlight>
                      </a:endParaRPr>
                    </a:p>
                  </a:txBody>
                  <a:tcPr marT="57150" marB="57150" marR="57150" marL="57150" anchor="ctr"/>
                </a:tc>
              </a:tr>
              <a:tr h="3375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8</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6</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5</a:t>
                      </a:r>
                      <a:endParaRPr sz="900" u="none" cap="none" strike="noStrike">
                        <a:highlight>
                          <a:srgbClr val="FFFFFF"/>
                        </a:highlight>
                      </a:endParaRPr>
                    </a:p>
                  </a:txBody>
                  <a:tcPr marT="57150" marB="57150" marR="57150" marL="57150" anchor="ctr"/>
                </a:tc>
              </a:tr>
              <a:tr h="3375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8</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7</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9</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a:t>
                      </a:r>
                      <a:endParaRPr sz="900" u="none" cap="none" strike="noStrike">
                        <a:highlight>
                          <a:srgbClr val="FFFFFF"/>
                        </a:highlight>
                      </a:endParaRPr>
                    </a:p>
                  </a:txBody>
                  <a:tcPr marT="57150" marB="57150" marR="57150" marL="57150" anchor="ctr"/>
                </a:tc>
              </a:tr>
              <a:tr h="3375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8</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6</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6</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a:t>
                      </a:r>
                      <a:endParaRPr sz="900" u="none" cap="none" strike="noStrike">
                        <a:highlight>
                          <a:srgbClr val="FFFFFF"/>
                        </a:highlight>
                      </a:endParaRPr>
                    </a:p>
                  </a:txBody>
                  <a:tcPr marT="57150" marB="57150" marR="57150" marL="57150" anchor="ctr"/>
                </a:tc>
              </a:tr>
            </a:tbl>
          </a:graphicData>
        </a:graphic>
      </p:graphicFrame>
      <p:sp>
        <p:nvSpPr>
          <p:cNvPr id="373" name="Google Shape;373;p58"/>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Practice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59"/>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600">
                <a:solidFill>
                  <a:srgbClr val="000000"/>
                </a:solidFill>
                <a:latin typeface="Arial"/>
                <a:ea typeface="Arial"/>
                <a:cs typeface="Arial"/>
                <a:sym typeface="Arial"/>
              </a:rPr>
              <a:t>Write a function that accepts as arguments a Table and an entry. This entry can be either a string or a number (or anything that can be put into a Table). Return the number of times this entry appears in the entire table. (</a:t>
            </a:r>
            <a:r>
              <a:rPr i="1" lang="en" sz="1600">
                <a:solidFill>
                  <a:srgbClr val="000000"/>
                </a:solidFill>
                <a:latin typeface="Arial"/>
                <a:ea typeface="Arial"/>
                <a:cs typeface="Arial"/>
                <a:sym typeface="Arial"/>
              </a:rPr>
              <a:t>Hint: </a:t>
            </a:r>
            <a:r>
              <a:rPr lang="en" sz="1600">
                <a:solidFill>
                  <a:srgbClr val="000000"/>
                </a:solidFill>
              </a:rPr>
              <a:t>How do you find the number of entries that equal a specific value in an array?</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0" lvl="0" marL="457200" rtl="0" algn="l">
              <a:lnSpc>
                <a:spcPct val="100000"/>
              </a:lnSpc>
              <a:spcBef>
                <a:spcPts val="1600"/>
              </a:spcBef>
              <a:spcAft>
                <a:spcPts val="0"/>
              </a:spcAft>
              <a:buSzPts val="1300"/>
              <a:buNone/>
            </a:pPr>
            <a:r>
              <a:rPr b="1" lang="en" sz="1400">
                <a:solidFill>
                  <a:srgbClr val="38761D"/>
                </a:solidFill>
                <a:latin typeface="Consolas"/>
                <a:ea typeface="Consolas"/>
                <a:cs typeface="Consolas"/>
                <a:sym typeface="Consolas"/>
              </a:rPr>
              <a:t>def</a:t>
            </a:r>
            <a:r>
              <a:rPr b="1" lang="en" sz="1400">
                <a:solidFill>
                  <a:srgbClr val="6AA84F"/>
                </a:solidFill>
                <a:latin typeface="Consolas"/>
                <a:ea typeface="Consolas"/>
                <a:cs typeface="Consolas"/>
                <a:sym typeface="Consolas"/>
              </a:rPr>
              <a:t> </a:t>
            </a:r>
            <a:r>
              <a:rPr b="1" lang="en" sz="1400">
                <a:solidFill>
                  <a:srgbClr val="0B5394"/>
                </a:solidFill>
                <a:latin typeface="Consolas"/>
                <a:ea typeface="Consolas"/>
                <a:cs typeface="Consolas"/>
                <a:sym typeface="Consolas"/>
              </a:rPr>
              <a:t>num_appearances</a:t>
            </a:r>
            <a:r>
              <a:rPr lang="en" sz="1400">
                <a:solidFill>
                  <a:srgbClr val="434343"/>
                </a:solidFill>
                <a:latin typeface="Consolas"/>
                <a:ea typeface="Consolas"/>
                <a:cs typeface="Consolas"/>
                <a:sym typeface="Consolas"/>
              </a:rPr>
              <a:t>(tbl, entry):</a:t>
            </a:r>
            <a:endParaRPr sz="1400">
              <a:solidFill>
                <a:srgbClr val="434343"/>
              </a:solidFill>
              <a:latin typeface="Consolas"/>
              <a:ea typeface="Consolas"/>
              <a:cs typeface="Consolas"/>
              <a:sym typeface="Consolas"/>
            </a:endParaRPr>
          </a:p>
          <a:p>
            <a:pPr indent="0" lvl="0" marL="457200" rtl="0" algn="l">
              <a:lnSpc>
                <a:spcPct val="100000"/>
              </a:lnSpc>
              <a:spcBef>
                <a:spcPts val="1000"/>
              </a:spcBef>
              <a:spcAft>
                <a:spcPts val="0"/>
              </a:spcAft>
              <a:buSzPts val="1300"/>
              <a:buNone/>
            </a:pPr>
            <a:r>
              <a:rPr lang="en" sz="1400">
                <a:solidFill>
                  <a:srgbClr val="434343"/>
                </a:solidFill>
                <a:latin typeface="Consolas"/>
                <a:ea typeface="Consolas"/>
                <a:cs typeface="Consolas"/>
                <a:sym typeface="Consolas"/>
              </a:rPr>
              <a:t>	total = 0</a:t>
            </a:r>
            <a:endParaRPr sz="1400">
              <a:solidFill>
                <a:srgbClr val="434343"/>
              </a:solidFill>
              <a:latin typeface="Consolas"/>
              <a:ea typeface="Consolas"/>
              <a:cs typeface="Consolas"/>
              <a:sym typeface="Consolas"/>
            </a:endParaRPr>
          </a:p>
          <a:p>
            <a:pPr indent="0" lvl="0" marL="457200" rtl="0" algn="l">
              <a:lnSpc>
                <a:spcPct val="100000"/>
              </a:lnSpc>
              <a:spcBef>
                <a:spcPts val="1000"/>
              </a:spcBef>
              <a:spcAft>
                <a:spcPts val="0"/>
              </a:spcAft>
              <a:buSzPts val="1300"/>
              <a:buNone/>
            </a:pPr>
            <a:r>
              <a:rPr lang="en" sz="1400">
                <a:solidFill>
                  <a:srgbClr val="434343"/>
                </a:solidFill>
                <a:latin typeface="Consolas"/>
                <a:ea typeface="Consolas"/>
                <a:cs typeface="Consolas"/>
                <a:sym typeface="Consolas"/>
              </a:rPr>
              <a:t>	</a:t>
            </a:r>
            <a:r>
              <a:rPr b="1" lang="en" sz="1400">
                <a:solidFill>
                  <a:srgbClr val="38761D"/>
                </a:solidFill>
                <a:latin typeface="Consolas"/>
                <a:ea typeface="Consolas"/>
                <a:cs typeface="Consolas"/>
                <a:sym typeface="Consolas"/>
              </a:rPr>
              <a:t>for</a:t>
            </a:r>
            <a:r>
              <a:rPr lang="en" sz="1400">
                <a:solidFill>
                  <a:srgbClr val="434343"/>
                </a:solidFill>
                <a:latin typeface="Consolas"/>
                <a:ea typeface="Consolas"/>
                <a:cs typeface="Consolas"/>
                <a:sym typeface="Consolas"/>
              </a:rPr>
              <a:t> i </a:t>
            </a:r>
            <a:r>
              <a:rPr b="1" lang="en" sz="1400">
                <a:solidFill>
                  <a:srgbClr val="38761D"/>
                </a:solidFill>
                <a:latin typeface="Consolas"/>
                <a:ea typeface="Consolas"/>
                <a:cs typeface="Consolas"/>
                <a:sym typeface="Consolas"/>
              </a:rPr>
              <a:t>in</a:t>
            </a:r>
            <a:r>
              <a:rPr lang="en" sz="1400">
                <a:solidFill>
                  <a:srgbClr val="434343"/>
                </a:solidFill>
                <a:latin typeface="Consolas"/>
                <a:ea typeface="Consolas"/>
                <a:cs typeface="Consolas"/>
                <a:sym typeface="Consolas"/>
              </a:rPr>
              <a:t> np.arange(tbl.num_columns):</a:t>
            </a:r>
            <a:endParaRPr sz="1400">
              <a:solidFill>
                <a:srgbClr val="434343"/>
              </a:solidFill>
              <a:latin typeface="Consolas"/>
              <a:ea typeface="Consolas"/>
              <a:cs typeface="Consolas"/>
              <a:sym typeface="Consolas"/>
            </a:endParaRPr>
          </a:p>
          <a:p>
            <a:pPr indent="0" lvl="0" marL="457200" rtl="0" algn="l">
              <a:lnSpc>
                <a:spcPct val="100000"/>
              </a:lnSpc>
              <a:spcBef>
                <a:spcPts val="1000"/>
              </a:spcBef>
              <a:spcAft>
                <a:spcPts val="0"/>
              </a:spcAft>
              <a:buSzPts val="1300"/>
              <a:buNone/>
            </a:pPr>
            <a:r>
              <a:rPr lang="en" sz="1400">
                <a:solidFill>
                  <a:srgbClr val="434343"/>
                </a:solidFill>
                <a:latin typeface="Consolas"/>
                <a:ea typeface="Consolas"/>
                <a:cs typeface="Consolas"/>
                <a:sym typeface="Consolas"/>
              </a:rPr>
              <a:t>		total = total + sum(tbl.column(i) == entry)</a:t>
            </a:r>
            <a:endParaRPr sz="1400">
              <a:solidFill>
                <a:srgbClr val="434343"/>
              </a:solidFill>
              <a:latin typeface="Consolas"/>
              <a:ea typeface="Consolas"/>
              <a:cs typeface="Consolas"/>
              <a:sym typeface="Consolas"/>
            </a:endParaRPr>
          </a:p>
          <a:p>
            <a:pPr indent="0" lvl="0" marL="457200" rtl="0" algn="l">
              <a:lnSpc>
                <a:spcPct val="100000"/>
              </a:lnSpc>
              <a:spcBef>
                <a:spcPts val="1000"/>
              </a:spcBef>
              <a:spcAft>
                <a:spcPts val="0"/>
              </a:spcAft>
              <a:buSzPts val="1300"/>
              <a:buNone/>
            </a:pPr>
            <a:r>
              <a:rPr lang="en" sz="1400">
                <a:solidFill>
                  <a:srgbClr val="434343"/>
                </a:solidFill>
                <a:latin typeface="Consolas"/>
                <a:ea typeface="Consolas"/>
                <a:cs typeface="Consolas"/>
                <a:sym typeface="Consolas"/>
              </a:rPr>
              <a:t>	</a:t>
            </a:r>
            <a:r>
              <a:rPr b="1" lang="en" sz="1400">
                <a:solidFill>
                  <a:srgbClr val="38761D"/>
                </a:solidFill>
                <a:latin typeface="Consolas"/>
                <a:ea typeface="Consolas"/>
                <a:cs typeface="Consolas"/>
                <a:sym typeface="Consolas"/>
              </a:rPr>
              <a:t>return</a:t>
            </a:r>
            <a:r>
              <a:rPr lang="en" sz="1400">
                <a:solidFill>
                  <a:srgbClr val="434343"/>
                </a:solidFill>
                <a:latin typeface="Consolas"/>
                <a:ea typeface="Consolas"/>
                <a:cs typeface="Consolas"/>
                <a:sym typeface="Consolas"/>
              </a:rPr>
              <a:t> total</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457200" rtl="0" algn="l">
              <a:lnSpc>
                <a:spcPct val="100000"/>
              </a:lnSpc>
              <a:spcBef>
                <a:spcPts val="1600"/>
              </a:spcBef>
              <a:spcAft>
                <a:spcPts val="0"/>
              </a:spcAft>
              <a:buSzPts val="1300"/>
              <a:buNone/>
            </a:pPr>
            <a:r>
              <a:rPr lang="en" sz="1800">
                <a:solidFill>
                  <a:srgbClr val="434343"/>
                </a:solidFill>
                <a:latin typeface="Consolas"/>
                <a:ea typeface="Consolas"/>
                <a:cs typeface="Consolas"/>
                <a:sym typeface="Consolas"/>
              </a:rPr>
              <a:t>	</a:t>
            </a:r>
            <a:endParaRPr sz="1600">
              <a:solidFill>
                <a:srgbClr val="000000"/>
              </a:solidFill>
              <a:latin typeface="Arial"/>
              <a:ea typeface="Arial"/>
              <a:cs typeface="Arial"/>
              <a:sym typeface="Arial"/>
            </a:endParaRPr>
          </a:p>
        </p:txBody>
      </p:sp>
      <p:graphicFrame>
        <p:nvGraphicFramePr>
          <p:cNvPr id="379" name="Google Shape;379;p59"/>
          <p:cNvGraphicFramePr/>
          <p:nvPr/>
        </p:nvGraphicFramePr>
        <p:xfrm>
          <a:off x="6915425" y="2063800"/>
          <a:ext cx="3000000" cy="3000000"/>
        </p:xfrm>
        <a:graphic>
          <a:graphicData uri="http://schemas.openxmlformats.org/drawingml/2006/table">
            <a:tbl>
              <a:tblPr>
                <a:solidFill>
                  <a:srgbClr val="FFFFFF"/>
                </a:solidFill>
                <a:tableStyleId>{C1BDBA7B-B39E-4700-B1FD-0039E2574CDD}</a:tableStyleId>
              </a:tblPr>
              <a:tblGrid>
                <a:gridCol w="524325"/>
                <a:gridCol w="524325"/>
                <a:gridCol w="635325"/>
                <a:gridCol w="544600"/>
              </a:tblGrid>
              <a:tr h="337550">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highlight>
                            <a:srgbClr val="FFFFFF"/>
                          </a:highlight>
                        </a:rPr>
                        <a:t>one</a:t>
                      </a:r>
                      <a:endParaRPr b="1"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highlight>
                            <a:srgbClr val="FFFFFF"/>
                          </a:highlight>
                        </a:rPr>
                        <a:t>two</a:t>
                      </a:r>
                      <a:endParaRPr b="1"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highlight>
                            <a:srgbClr val="FFFFFF"/>
                          </a:highlight>
                        </a:rPr>
                        <a:t>three</a:t>
                      </a:r>
                      <a:endParaRPr b="1"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b="1" lang="en" sz="900" u="none" cap="none" strike="noStrike">
                          <a:highlight>
                            <a:srgbClr val="FFFFFF"/>
                          </a:highlight>
                        </a:rPr>
                        <a:t>four</a:t>
                      </a:r>
                      <a:endParaRPr b="1" sz="900" u="none" cap="none" strike="noStrike">
                        <a:highlight>
                          <a:srgbClr val="FFFFFF"/>
                        </a:highlight>
                      </a:endParaRPr>
                    </a:p>
                  </a:txBody>
                  <a:tcPr marT="57150" marB="57150" marR="57150" marL="57150" anchor="ctr"/>
                </a:tc>
              </a:tr>
              <a:tr h="3375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5</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3</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8</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2</a:t>
                      </a:r>
                      <a:endParaRPr sz="900" u="none" cap="none" strike="noStrike">
                        <a:highlight>
                          <a:srgbClr val="FFFFFF"/>
                        </a:highlight>
                      </a:endParaRPr>
                    </a:p>
                  </a:txBody>
                  <a:tcPr marT="57150" marB="57150" marR="57150" marL="57150" anchor="ctr"/>
                </a:tc>
              </a:tr>
              <a:tr h="3375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6</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9</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2</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8</a:t>
                      </a:r>
                      <a:endParaRPr sz="900" u="none" cap="none" strike="noStrike">
                        <a:highlight>
                          <a:srgbClr val="FFFFFF"/>
                        </a:highlight>
                      </a:endParaRPr>
                    </a:p>
                  </a:txBody>
                  <a:tcPr marT="57150" marB="57150" marR="57150" marL="57150" anchor="ctr"/>
                </a:tc>
              </a:tr>
              <a:tr h="3375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5</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1</a:t>
                      </a:r>
                      <a:endParaRPr sz="900" u="none" cap="none" strike="noStrike">
                        <a:highlight>
                          <a:srgbClr val="FFFFFF"/>
                        </a:highlight>
                      </a:endParaRPr>
                    </a:p>
                  </a:txBody>
                  <a:tcPr marT="57150" marB="57150" marR="57150" marL="57150" anchor="ctr"/>
                </a:tc>
              </a:tr>
              <a:tr h="3375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8</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6</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5</a:t>
                      </a:r>
                      <a:endParaRPr sz="900" u="none" cap="none" strike="noStrike">
                        <a:highlight>
                          <a:srgbClr val="FFFFFF"/>
                        </a:highlight>
                      </a:endParaRPr>
                    </a:p>
                  </a:txBody>
                  <a:tcPr marT="57150" marB="57150" marR="57150" marL="57150" anchor="ctr"/>
                </a:tc>
              </a:tr>
              <a:tr h="3375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8</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7</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9</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a:t>
                      </a:r>
                      <a:endParaRPr sz="900" u="none" cap="none" strike="noStrike">
                        <a:highlight>
                          <a:srgbClr val="FFFFFF"/>
                        </a:highlight>
                      </a:endParaRPr>
                    </a:p>
                  </a:txBody>
                  <a:tcPr marT="57150" marB="57150" marR="57150" marL="57150" anchor="ctr"/>
                </a:tc>
              </a:tr>
              <a:tr h="337550">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8</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6</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6</a:t>
                      </a:r>
                      <a:endParaRPr sz="900" u="none" cap="none" strike="noStrike">
                        <a:highlight>
                          <a:srgbClr val="FFFFFF"/>
                        </a:highlight>
                      </a:endParaRPr>
                    </a:p>
                  </a:txBody>
                  <a:tcPr marT="57150" marB="57150" marR="57150" marL="57150" anchor="ctr"/>
                </a:tc>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highlight>
                            <a:srgbClr val="FFFFFF"/>
                          </a:highlight>
                        </a:rPr>
                        <a:t>0</a:t>
                      </a:r>
                      <a:endParaRPr sz="900" u="none" cap="none" strike="noStrike">
                        <a:highlight>
                          <a:srgbClr val="FFFFFF"/>
                        </a:highlight>
                      </a:endParaRPr>
                    </a:p>
                  </a:txBody>
                  <a:tcPr marT="57150" marB="57150" marR="57150" marL="57150" anchor="ctr"/>
                </a:tc>
              </a:tr>
            </a:tbl>
          </a:graphicData>
        </a:graphic>
      </p:graphicFrame>
      <p:sp>
        <p:nvSpPr>
          <p:cNvPr id="380" name="Google Shape;380;p59"/>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Practice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60"/>
          <p:cNvSpPr txBox="1"/>
          <p:nvPr>
            <p:ph type="title"/>
          </p:nvPr>
        </p:nvSpPr>
        <p:spPr>
          <a:xfrm>
            <a:off x="1219200" y="2233804"/>
            <a:ext cx="6705600" cy="675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Sampling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61"/>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241300" lvl="0" marL="457200" marR="0" rtl="0" algn="l">
              <a:lnSpc>
                <a:spcPct val="115000"/>
              </a:lnSpc>
              <a:spcBef>
                <a:spcPts val="0"/>
              </a:spcBef>
              <a:spcAft>
                <a:spcPts val="0"/>
              </a:spcAft>
              <a:buClr>
                <a:srgbClr val="C4820E"/>
              </a:buClr>
              <a:buSzPts val="2000"/>
              <a:buFont typeface="Arial"/>
              <a:buChar char="●"/>
            </a:pPr>
            <a:r>
              <a:rPr i="0" lang="en" sz="2000" u="none" cap="none" strike="noStrike">
                <a:latin typeface="Arial"/>
                <a:ea typeface="Arial"/>
                <a:cs typeface="Arial"/>
                <a:sym typeface="Arial"/>
              </a:rPr>
              <a:t>Many ways to sample </a:t>
            </a:r>
            <a:r>
              <a:rPr lang="en" sz="2000">
                <a:latin typeface="Arial"/>
                <a:ea typeface="Arial"/>
                <a:cs typeface="Arial"/>
                <a:sym typeface="Arial"/>
              </a:rPr>
              <a:t>--</a:t>
            </a:r>
            <a:r>
              <a:rPr i="0" lang="en" sz="2000" u="none" cap="none" strike="noStrike">
                <a:latin typeface="Arial"/>
                <a:ea typeface="Arial"/>
                <a:cs typeface="Arial"/>
                <a:sym typeface="Arial"/>
              </a:rPr>
              <a:t> you should know:</a:t>
            </a:r>
            <a:endParaRPr sz="2000">
              <a:latin typeface="Arial"/>
              <a:ea typeface="Arial"/>
              <a:cs typeface="Arial"/>
              <a:sym typeface="Arial"/>
            </a:endParaRPr>
          </a:p>
          <a:p>
            <a:pPr indent="-241300" lvl="0" marL="457200" marR="0" rtl="0" algn="l">
              <a:lnSpc>
                <a:spcPct val="115000"/>
              </a:lnSpc>
              <a:spcBef>
                <a:spcPts val="0"/>
              </a:spcBef>
              <a:spcAft>
                <a:spcPts val="0"/>
              </a:spcAft>
              <a:buClr>
                <a:srgbClr val="C4820E"/>
              </a:buClr>
              <a:buSzPts val="2000"/>
              <a:buFont typeface="Arial"/>
              <a:buChar char="●"/>
            </a:pPr>
            <a:r>
              <a:rPr lang="en" sz="2000">
                <a:latin typeface="Arial"/>
                <a:ea typeface="Arial"/>
                <a:cs typeface="Arial"/>
                <a:sym typeface="Arial"/>
              </a:rPr>
              <a:t>R</a:t>
            </a:r>
            <a:r>
              <a:rPr i="0" lang="en" sz="2000" u="none" cap="none" strike="noStrike">
                <a:latin typeface="Arial"/>
                <a:ea typeface="Arial"/>
                <a:cs typeface="Arial"/>
                <a:sym typeface="Arial"/>
              </a:rPr>
              <a:t>andom sampling (uniformly at random from a population)</a:t>
            </a:r>
            <a:endParaRPr sz="2000">
              <a:latin typeface="Arial"/>
              <a:ea typeface="Arial"/>
              <a:cs typeface="Arial"/>
              <a:sym typeface="Arial"/>
            </a:endParaRPr>
          </a:p>
          <a:p>
            <a:pPr indent="-355600" lvl="1" marL="914400" marR="0" rtl="0" algn="l">
              <a:lnSpc>
                <a:spcPct val="115000"/>
              </a:lnSpc>
              <a:spcBef>
                <a:spcPts val="0"/>
              </a:spcBef>
              <a:spcAft>
                <a:spcPts val="0"/>
              </a:spcAft>
              <a:buClr>
                <a:srgbClr val="C4820E"/>
              </a:buClr>
              <a:buSzPts val="2000"/>
              <a:buFont typeface="Arial"/>
              <a:buChar char="○"/>
            </a:pPr>
            <a:r>
              <a:rPr i="0" lang="en" sz="2000" u="none" cap="none" strike="noStrike">
                <a:latin typeface="Arial"/>
                <a:ea typeface="Arial"/>
                <a:cs typeface="Arial"/>
                <a:sym typeface="Arial"/>
              </a:rPr>
              <a:t>Can be with replacement (if you’re drawing tickets from a </a:t>
            </a:r>
            <a:r>
              <a:rPr lang="en" sz="2000">
                <a:latin typeface="Arial"/>
                <a:ea typeface="Arial"/>
                <a:cs typeface="Arial"/>
                <a:sym typeface="Arial"/>
              </a:rPr>
              <a:t>bag</a:t>
            </a:r>
            <a:r>
              <a:rPr i="0" lang="en" sz="2000" u="none" cap="none" strike="noStrike">
                <a:latin typeface="Arial"/>
                <a:ea typeface="Arial"/>
                <a:cs typeface="Arial"/>
                <a:sym typeface="Arial"/>
              </a:rPr>
              <a:t>, you put </a:t>
            </a:r>
            <a:r>
              <a:rPr lang="en" sz="2000">
                <a:latin typeface="Arial"/>
                <a:ea typeface="Arial"/>
                <a:cs typeface="Arial"/>
                <a:sym typeface="Arial"/>
              </a:rPr>
              <a:t>the</a:t>
            </a:r>
            <a:r>
              <a:rPr i="0" lang="en" sz="2000" u="none" cap="none" strike="noStrike">
                <a:latin typeface="Arial"/>
                <a:ea typeface="Arial"/>
                <a:cs typeface="Arial"/>
                <a:sym typeface="Arial"/>
              </a:rPr>
              <a:t> ticket back before drawing the next one)</a:t>
            </a:r>
            <a:endParaRPr sz="2000">
              <a:latin typeface="Arial"/>
              <a:ea typeface="Arial"/>
              <a:cs typeface="Arial"/>
              <a:sym typeface="Arial"/>
            </a:endParaRPr>
          </a:p>
          <a:p>
            <a:pPr indent="-355600" lvl="1" marL="914400" marR="0" rtl="0" algn="l">
              <a:lnSpc>
                <a:spcPct val="115000"/>
              </a:lnSpc>
              <a:spcBef>
                <a:spcPts val="0"/>
              </a:spcBef>
              <a:spcAft>
                <a:spcPts val="0"/>
              </a:spcAft>
              <a:buClr>
                <a:srgbClr val="C4820E"/>
              </a:buClr>
              <a:buSzPts val="2000"/>
              <a:buFont typeface="Arial"/>
              <a:buChar char="○"/>
            </a:pPr>
            <a:r>
              <a:rPr i="0" lang="en" sz="2000" u="none" cap="none" strike="noStrike">
                <a:latin typeface="Arial"/>
                <a:ea typeface="Arial"/>
                <a:cs typeface="Arial"/>
                <a:sym typeface="Arial"/>
              </a:rPr>
              <a:t>Or without replacement (you don’t put your </a:t>
            </a:r>
            <a:r>
              <a:rPr lang="en" sz="2000">
                <a:latin typeface="Arial"/>
                <a:ea typeface="Arial"/>
                <a:cs typeface="Arial"/>
                <a:sym typeface="Arial"/>
              </a:rPr>
              <a:t>ticket</a:t>
            </a:r>
            <a:r>
              <a:rPr i="0" lang="en" sz="2000" u="none" cap="none" strike="noStrike">
                <a:latin typeface="Arial"/>
                <a:ea typeface="Arial"/>
                <a:cs typeface="Arial"/>
                <a:sym typeface="Arial"/>
              </a:rPr>
              <a:t> back in the </a:t>
            </a:r>
            <a:r>
              <a:rPr lang="en" sz="2000">
                <a:latin typeface="Arial"/>
                <a:ea typeface="Arial"/>
                <a:cs typeface="Arial"/>
                <a:sym typeface="Arial"/>
              </a:rPr>
              <a:t>bag before drawing the next one</a:t>
            </a:r>
            <a:r>
              <a:rPr i="0" lang="en" sz="2000" u="none" cap="none" strike="noStrike">
                <a:latin typeface="Arial"/>
                <a:ea typeface="Arial"/>
                <a:cs typeface="Arial"/>
                <a:sym typeface="Arial"/>
              </a:rPr>
              <a:t>)</a:t>
            </a:r>
            <a:endParaRPr sz="2000"/>
          </a:p>
          <a:p>
            <a:pPr indent="-241300" lvl="0" marL="457200" marR="0" rtl="0" algn="l">
              <a:lnSpc>
                <a:spcPct val="115000"/>
              </a:lnSpc>
              <a:spcBef>
                <a:spcPts val="0"/>
              </a:spcBef>
              <a:spcAft>
                <a:spcPts val="0"/>
              </a:spcAft>
              <a:buClr>
                <a:srgbClr val="C4820E"/>
              </a:buClr>
              <a:buSzPts val="2000"/>
              <a:buFont typeface="Arial"/>
              <a:buChar char="●"/>
            </a:pPr>
            <a:r>
              <a:rPr i="0" lang="en" sz="2000" u="none" cap="none" strike="noStrike">
                <a:latin typeface="Arial"/>
                <a:ea typeface="Arial"/>
                <a:cs typeface="Arial"/>
                <a:sym typeface="Arial"/>
              </a:rPr>
              <a:t>Beware of convenience sampling - convenience samples aren’t representative of the population distribution, so you can’t come to any conclusions about the population</a:t>
            </a:r>
            <a:endParaRPr sz="2000">
              <a:latin typeface="Arial"/>
              <a:ea typeface="Arial"/>
              <a:cs typeface="Arial"/>
              <a:sym typeface="Arial"/>
            </a:endParaRPr>
          </a:p>
        </p:txBody>
      </p:sp>
      <p:sp>
        <p:nvSpPr>
          <p:cNvPr id="391" name="Google Shape;391;p61"/>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Sampling</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62"/>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C4820E"/>
              </a:buClr>
              <a:buSzPts val="2000"/>
              <a:buFont typeface="Arial"/>
              <a:buChar char="●"/>
            </a:pPr>
            <a:r>
              <a:rPr b="1" lang="en" sz="2000">
                <a:latin typeface="Arial"/>
                <a:ea typeface="Arial"/>
                <a:cs typeface="Arial"/>
                <a:sym typeface="Arial"/>
              </a:rPr>
              <a:t>R</a:t>
            </a:r>
            <a:r>
              <a:rPr b="1" i="0" lang="en" sz="2000" u="none" cap="none" strike="noStrike">
                <a:latin typeface="Arial"/>
                <a:ea typeface="Arial"/>
                <a:cs typeface="Arial"/>
                <a:sym typeface="Arial"/>
              </a:rPr>
              <a:t>andom sampling</a:t>
            </a:r>
            <a:r>
              <a:rPr b="1" lang="en" sz="2000">
                <a:latin typeface="Arial"/>
                <a:ea typeface="Arial"/>
                <a:cs typeface="Arial"/>
                <a:sym typeface="Arial"/>
              </a:rPr>
              <a:t>:</a:t>
            </a:r>
            <a:r>
              <a:rPr lang="en" sz="2000">
                <a:latin typeface="Arial"/>
                <a:ea typeface="Arial"/>
                <a:cs typeface="Arial"/>
                <a:sym typeface="Arial"/>
              </a:rPr>
              <a:t> </a:t>
            </a:r>
            <a:r>
              <a:rPr i="0" lang="en" sz="2000" u="none" cap="none" strike="noStrike">
                <a:latin typeface="Arial"/>
                <a:ea typeface="Arial"/>
                <a:cs typeface="Arial"/>
                <a:sym typeface="Arial"/>
              </a:rPr>
              <a:t>uniformly at random from a population</a:t>
            </a:r>
            <a:endParaRPr i="0" sz="2000" u="none" cap="none" strike="noStrike">
              <a:latin typeface="Arial"/>
              <a:ea typeface="Arial"/>
              <a:cs typeface="Arial"/>
              <a:sym typeface="Arial"/>
            </a:endParaRPr>
          </a:p>
          <a:p>
            <a:pPr indent="-355600" lvl="1" marL="914400" rtl="0" algn="l">
              <a:spcBef>
                <a:spcPts val="0"/>
              </a:spcBef>
              <a:spcAft>
                <a:spcPts val="0"/>
              </a:spcAft>
              <a:buClr>
                <a:srgbClr val="C4820E"/>
              </a:buClr>
              <a:buSzPts val="2000"/>
              <a:buFont typeface="Arial"/>
              <a:buChar char="○"/>
            </a:pPr>
            <a:r>
              <a:rPr b="1" lang="en" sz="2000"/>
              <a:t>With Replacement: </a:t>
            </a:r>
            <a:endParaRPr b="1" sz="2000"/>
          </a:p>
          <a:p>
            <a:pPr indent="-355600" lvl="2" marL="1371600" rtl="0" algn="l">
              <a:spcBef>
                <a:spcPts val="0"/>
              </a:spcBef>
              <a:spcAft>
                <a:spcPts val="0"/>
              </a:spcAft>
              <a:buClr>
                <a:srgbClr val="C4820E"/>
              </a:buClr>
              <a:buSzPts val="2000"/>
              <a:buFont typeface="Arial"/>
              <a:buChar char="■"/>
            </a:pPr>
            <a:r>
              <a:rPr b="1" lang="en" sz="2000">
                <a:latin typeface="Arial"/>
                <a:ea typeface="Arial"/>
                <a:cs typeface="Arial"/>
                <a:sym typeface="Arial"/>
              </a:rPr>
              <a:t>Example:</a:t>
            </a:r>
            <a:r>
              <a:rPr lang="en" sz="2000">
                <a:latin typeface="Arial"/>
                <a:ea typeface="Arial"/>
                <a:cs typeface="Arial"/>
                <a:sym typeface="Arial"/>
              </a:rPr>
              <a:t> if you’re drawing tickets from a bag, you put the ticket back before drawing the next one</a:t>
            </a:r>
            <a:endParaRPr sz="2000">
              <a:latin typeface="Arial"/>
              <a:ea typeface="Arial"/>
              <a:cs typeface="Arial"/>
              <a:sym typeface="Arial"/>
            </a:endParaRPr>
          </a:p>
          <a:p>
            <a:pPr indent="-355600" lvl="1" marL="914400" rtl="0" algn="l">
              <a:spcBef>
                <a:spcPts val="0"/>
              </a:spcBef>
              <a:spcAft>
                <a:spcPts val="0"/>
              </a:spcAft>
              <a:buClr>
                <a:srgbClr val="C4820E"/>
              </a:buClr>
              <a:buSzPts val="2000"/>
              <a:buFont typeface="Arial"/>
              <a:buChar char="○"/>
            </a:pPr>
            <a:r>
              <a:rPr b="1" lang="en" sz="2000"/>
              <a:t>Without  Replacement:</a:t>
            </a:r>
            <a:r>
              <a:rPr lang="en" sz="2000"/>
              <a:t> </a:t>
            </a:r>
            <a:endParaRPr sz="2000"/>
          </a:p>
          <a:p>
            <a:pPr indent="-355600" lvl="2" marL="1371600" rtl="0" algn="l">
              <a:spcBef>
                <a:spcPts val="0"/>
              </a:spcBef>
              <a:spcAft>
                <a:spcPts val="0"/>
              </a:spcAft>
              <a:buClr>
                <a:srgbClr val="C4820E"/>
              </a:buClr>
              <a:buSzPts val="2000"/>
              <a:buFont typeface="Arial"/>
              <a:buChar char="■"/>
            </a:pPr>
            <a:r>
              <a:rPr b="1" lang="en" sz="2000">
                <a:latin typeface="Arial"/>
                <a:ea typeface="Arial"/>
                <a:cs typeface="Arial"/>
                <a:sym typeface="Arial"/>
              </a:rPr>
              <a:t>Example:</a:t>
            </a:r>
            <a:r>
              <a:rPr lang="en" sz="2000">
                <a:latin typeface="Arial"/>
                <a:ea typeface="Arial"/>
                <a:cs typeface="Arial"/>
                <a:sym typeface="Arial"/>
              </a:rPr>
              <a:t> if you’re drawing tickets from a bag, </a:t>
            </a:r>
            <a:r>
              <a:rPr i="0" lang="en" sz="2000" u="none" cap="none" strike="noStrike">
                <a:latin typeface="Arial"/>
                <a:ea typeface="Arial"/>
                <a:cs typeface="Arial"/>
                <a:sym typeface="Arial"/>
              </a:rPr>
              <a:t>you </a:t>
            </a:r>
            <a:r>
              <a:rPr b="1" i="0" lang="en" sz="2000" u="none" cap="none" strike="noStrike">
                <a:latin typeface="Arial"/>
                <a:ea typeface="Arial"/>
                <a:cs typeface="Arial"/>
                <a:sym typeface="Arial"/>
              </a:rPr>
              <a:t>don’t</a:t>
            </a:r>
            <a:r>
              <a:rPr i="0" lang="en" sz="2000" u="none" cap="none" strike="noStrike">
                <a:latin typeface="Arial"/>
                <a:ea typeface="Arial"/>
                <a:cs typeface="Arial"/>
                <a:sym typeface="Arial"/>
              </a:rPr>
              <a:t> put your </a:t>
            </a:r>
            <a:r>
              <a:rPr lang="en" sz="2000">
                <a:latin typeface="Arial"/>
                <a:ea typeface="Arial"/>
                <a:cs typeface="Arial"/>
                <a:sym typeface="Arial"/>
              </a:rPr>
              <a:t>ticket</a:t>
            </a:r>
            <a:r>
              <a:rPr i="0" lang="en" sz="2000" u="none" cap="none" strike="noStrike">
                <a:latin typeface="Arial"/>
                <a:ea typeface="Arial"/>
                <a:cs typeface="Arial"/>
                <a:sym typeface="Arial"/>
              </a:rPr>
              <a:t> back in the </a:t>
            </a:r>
            <a:r>
              <a:rPr lang="en" sz="2000">
                <a:latin typeface="Arial"/>
                <a:ea typeface="Arial"/>
                <a:cs typeface="Arial"/>
                <a:sym typeface="Arial"/>
              </a:rPr>
              <a:t>bag before drawing the next one</a:t>
            </a:r>
            <a:endParaRPr sz="2000">
              <a:latin typeface="Arial"/>
              <a:ea typeface="Arial"/>
              <a:cs typeface="Arial"/>
              <a:sym typeface="Arial"/>
            </a:endParaRPr>
          </a:p>
          <a:p>
            <a:pPr indent="0" lvl="0" marL="0" marR="0" rtl="0" algn="l">
              <a:lnSpc>
                <a:spcPct val="115000"/>
              </a:lnSpc>
              <a:spcBef>
                <a:spcPts val="0"/>
              </a:spcBef>
              <a:spcAft>
                <a:spcPts val="0"/>
              </a:spcAft>
              <a:buNone/>
            </a:pPr>
            <a:r>
              <a:t/>
            </a:r>
            <a:endParaRPr sz="2000">
              <a:latin typeface="Arial"/>
              <a:ea typeface="Arial"/>
              <a:cs typeface="Arial"/>
              <a:sym typeface="Arial"/>
            </a:endParaRPr>
          </a:p>
          <a:p>
            <a:pPr indent="0" lvl="0" marL="0" marR="0" rtl="0" algn="l">
              <a:lnSpc>
                <a:spcPct val="115000"/>
              </a:lnSpc>
              <a:spcBef>
                <a:spcPts val="0"/>
              </a:spcBef>
              <a:spcAft>
                <a:spcPts val="0"/>
              </a:spcAft>
              <a:buNone/>
            </a:pPr>
            <a:r>
              <a:t/>
            </a:r>
            <a:endParaRPr sz="2000">
              <a:latin typeface="Arial"/>
              <a:ea typeface="Arial"/>
              <a:cs typeface="Arial"/>
              <a:sym typeface="Arial"/>
            </a:endParaRPr>
          </a:p>
        </p:txBody>
      </p:sp>
      <p:sp>
        <p:nvSpPr>
          <p:cNvPr id="397" name="Google Shape;397;p62"/>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Sampling</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63"/>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Consolas"/>
              <a:buNone/>
            </a:pPr>
            <a:r>
              <a:rPr b="0" i="0" lang="en" sz="1800" u="none" cap="none" strike="noStrike">
                <a:latin typeface="Consolas"/>
                <a:ea typeface="Consolas"/>
                <a:cs typeface="Consolas"/>
                <a:sym typeface="Consolas"/>
              </a:rPr>
              <a:t>tbl.sample() </a:t>
            </a:r>
            <a:endParaRPr/>
          </a:p>
          <a:p>
            <a:pPr indent="-215900" lvl="0" marL="457200" marR="0" rtl="0" algn="l">
              <a:lnSpc>
                <a:spcPct val="115000"/>
              </a:lnSpc>
              <a:spcBef>
                <a:spcPts val="0"/>
              </a:spcBef>
              <a:spcAft>
                <a:spcPts val="0"/>
              </a:spcAft>
              <a:buClr>
                <a:srgbClr val="C4820E"/>
              </a:buClr>
              <a:buSzPts val="1600"/>
              <a:buFont typeface="Arial"/>
              <a:buChar char="●"/>
            </a:pPr>
            <a:r>
              <a:rPr lang="en" sz="1600">
                <a:latin typeface="Arial"/>
                <a:ea typeface="Arial"/>
                <a:cs typeface="Arial"/>
                <a:sym typeface="Arial"/>
              </a:rPr>
              <a:t>B</a:t>
            </a:r>
            <a:r>
              <a:rPr b="0" i="0" lang="en" sz="1600" u="none" cap="none" strike="noStrike">
                <a:latin typeface="Arial"/>
                <a:ea typeface="Arial"/>
                <a:cs typeface="Arial"/>
                <a:sym typeface="Arial"/>
              </a:rPr>
              <a:t>y default, takes random sample </a:t>
            </a:r>
            <a:r>
              <a:rPr b="0" i="0" lang="en" sz="1600" u="sng" cap="none" strike="noStrike">
                <a:latin typeface="Arial"/>
                <a:ea typeface="Arial"/>
                <a:cs typeface="Arial"/>
                <a:sym typeface="Arial"/>
              </a:rPr>
              <a:t>with replacement</a:t>
            </a:r>
            <a:r>
              <a:rPr b="0" i="0" lang="en" sz="1600" u="none" cap="none" strike="noStrike">
                <a:latin typeface="Arial"/>
                <a:ea typeface="Arial"/>
                <a:cs typeface="Arial"/>
                <a:sym typeface="Arial"/>
              </a:rPr>
              <a:t> of same size as original table (</a:t>
            </a:r>
            <a:r>
              <a:rPr i="0" lang="en" sz="1600" u="none" cap="none" strike="noStrike">
                <a:latin typeface="Consolas"/>
                <a:ea typeface="Consolas"/>
                <a:cs typeface="Consolas"/>
                <a:sym typeface="Consolas"/>
              </a:rPr>
              <a:t>n=tbl.num_rows</a:t>
            </a:r>
            <a:r>
              <a:rPr b="0" i="0" lang="en" sz="1600" u="none" cap="none" strike="noStrike">
                <a:latin typeface="Arial"/>
                <a:ea typeface="Arial"/>
                <a:cs typeface="Arial"/>
                <a:sym typeface="Arial"/>
              </a:rPr>
              <a:t>)</a:t>
            </a:r>
            <a:endParaRPr sz="1600"/>
          </a:p>
          <a:p>
            <a:pPr indent="-241300" lvl="1" marL="914400" marR="0" rtl="0" algn="l">
              <a:lnSpc>
                <a:spcPct val="115000"/>
              </a:lnSpc>
              <a:spcBef>
                <a:spcPts val="0"/>
              </a:spcBef>
              <a:spcAft>
                <a:spcPts val="0"/>
              </a:spcAft>
              <a:buClr>
                <a:srgbClr val="C4820E"/>
              </a:buClr>
              <a:buSzPts val="1600"/>
              <a:buFont typeface="Arial"/>
              <a:buChar char="○"/>
            </a:pPr>
            <a:r>
              <a:rPr b="0" i="0" lang="en" sz="1600" u="none" cap="none" strike="noStrike">
                <a:latin typeface="Arial"/>
                <a:ea typeface="Arial"/>
                <a:cs typeface="Arial"/>
                <a:sym typeface="Arial"/>
              </a:rPr>
              <a:t>Perfect for bootstrapping!</a:t>
            </a:r>
            <a:endParaRPr b="0" i="0" sz="1600" u="none" cap="none" strike="noStrike">
              <a:latin typeface="Arial"/>
              <a:ea typeface="Arial"/>
              <a:cs typeface="Arial"/>
              <a:sym typeface="Arial"/>
            </a:endParaRPr>
          </a:p>
          <a:p>
            <a:pPr indent="-241300" lvl="1" marL="914400" marR="0" rtl="0" algn="l">
              <a:lnSpc>
                <a:spcPct val="115000"/>
              </a:lnSpc>
              <a:spcBef>
                <a:spcPts val="0"/>
              </a:spcBef>
              <a:spcAft>
                <a:spcPts val="0"/>
              </a:spcAft>
              <a:buClr>
                <a:srgbClr val="C4820E"/>
              </a:buClr>
              <a:buSzPts val="1600"/>
              <a:buChar char="○"/>
            </a:pPr>
            <a:r>
              <a:rPr lang="en" sz="1600"/>
              <a:t>How do we use sampling in A/B testing?</a:t>
            </a:r>
            <a:endParaRPr sz="1600"/>
          </a:p>
          <a:p>
            <a:pPr indent="0" lvl="0" marL="0" marR="0" rtl="0" algn="l">
              <a:lnSpc>
                <a:spcPct val="115000"/>
              </a:lnSpc>
              <a:spcBef>
                <a:spcPts val="1600"/>
              </a:spcBef>
              <a:spcAft>
                <a:spcPts val="0"/>
              </a:spcAft>
              <a:buSzPts val="1300"/>
              <a:buNone/>
            </a:pPr>
            <a:r>
              <a:rPr b="0" i="0" lang="en" sz="1600" u="none" cap="none" strike="noStrike">
                <a:latin typeface="Arial"/>
                <a:ea typeface="Arial"/>
                <a:cs typeface="Arial"/>
                <a:sym typeface="Arial"/>
              </a:rPr>
              <a:t>Otherwise:</a:t>
            </a:r>
            <a:endParaRPr sz="1600"/>
          </a:p>
          <a:p>
            <a:pPr indent="0" lvl="0" marL="0" marR="0" rtl="0" algn="l">
              <a:lnSpc>
                <a:spcPct val="115000"/>
              </a:lnSpc>
              <a:spcBef>
                <a:spcPts val="0"/>
              </a:spcBef>
              <a:spcAft>
                <a:spcPts val="0"/>
              </a:spcAft>
              <a:buClr>
                <a:srgbClr val="000000"/>
              </a:buClr>
              <a:buSzPts val="1100"/>
              <a:buFont typeface="Consolas"/>
              <a:buNone/>
            </a:pPr>
            <a:r>
              <a:rPr b="0" i="0" lang="en" sz="1800" u="none" cap="none" strike="noStrike">
                <a:latin typeface="Consolas"/>
                <a:ea typeface="Consolas"/>
                <a:cs typeface="Consolas"/>
                <a:sym typeface="Consolas"/>
              </a:rPr>
              <a:t>tbl.sample(</a:t>
            </a:r>
            <a:r>
              <a:rPr lang="en" sz="1800">
                <a:latin typeface="Consolas"/>
                <a:ea typeface="Consolas"/>
                <a:cs typeface="Consolas"/>
                <a:sym typeface="Consolas"/>
              </a:rPr>
              <a:t>4</a:t>
            </a:r>
            <a:r>
              <a:rPr b="0" i="0" lang="en" sz="1800" u="none" cap="none" strike="noStrike">
                <a:latin typeface="Consolas"/>
                <a:ea typeface="Consolas"/>
                <a:cs typeface="Consolas"/>
                <a:sym typeface="Consolas"/>
              </a:rPr>
              <a:t>0, with_replacement=False)</a:t>
            </a:r>
            <a:endParaRPr/>
          </a:p>
          <a:p>
            <a:pPr indent="-215900" lvl="0" marL="457200" marR="0" rtl="0" algn="l">
              <a:lnSpc>
                <a:spcPct val="115000"/>
              </a:lnSpc>
              <a:spcBef>
                <a:spcPts val="0"/>
              </a:spcBef>
              <a:spcAft>
                <a:spcPts val="0"/>
              </a:spcAft>
              <a:buClr>
                <a:srgbClr val="C4820E"/>
              </a:buClr>
              <a:buSzPts val="1600"/>
              <a:buFont typeface="Arial"/>
              <a:buChar char="●"/>
            </a:pPr>
            <a:r>
              <a:rPr b="0" i="0" lang="en" sz="1600" u="none" cap="none" strike="noStrike">
                <a:latin typeface="Arial"/>
                <a:ea typeface="Arial"/>
                <a:cs typeface="Arial"/>
                <a:sym typeface="Arial"/>
              </a:rPr>
              <a:t>Returns </a:t>
            </a:r>
            <a:r>
              <a:rPr lang="en" sz="1600">
                <a:latin typeface="Arial"/>
                <a:ea typeface="Arial"/>
                <a:cs typeface="Arial"/>
                <a:sym typeface="Arial"/>
              </a:rPr>
              <a:t>a new</a:t>
            </a:r>
            <a:r>
              <a:rPr b="0" i="0" lang="en" sz="1600" u="none" cap="none" strike="noStrike">
                <a:latin typeface="Arial"/>
                <a:ea typeface="Arial"/>
                <a:cs typeface="Arial"/>
                <a:sym typeface="Arial"/>
              </a:rPr>
              <a:t> table with </a:t>
            </a:r>
            <a:r>
              <a:rPr lang="en" sz="1600">
                <a:latin typeface="Arial"/>
                <a:ea typeface="Arial"/>
                <a:cs typeface="Arial"/>
                <a:sym typeface="Arial"/>
              </a:rPr>
              <a:t>4</a:t>
            </a:r>
            <a:r>
              <a:rPr b="0" i="0" lang="en" sz="1600" u="none" cap="none" strike="noStrike">
                <a:latin typeface="Arial"/>
                <a:ea typeface="Arial"/>
                <a:cs typeface="Arial"/>
                <a:sym typeface="Arial"/>
              </a:rPr>
              <a:t>0</a:t>
            </a:r>
            <a:r>
              <a:rPr lang="en" sz="1600">
                <a:latin typeface="Arial"/>
                <a:ea typeface="Arial"/>
                <a:cs typeface="Arial"/>
                <a:sym typeface="Arial"/>
              </a:rPr>
              <a:t> rows randomly picked from the original table without replacement</a:t>
            </a:r>
            <a:endParaRPr sz="1600">
              <a:latin typeface="Arial"/>
              <a:ea typeface="Arial"/>
              <a:cs typeface="Arial"/>
              <a:sym typeface="Arial"/>
            </a:endParaRPr>
          </a:p>
          <a:p>
            <a:pPr indent="0" lvl="0" marL="0" marR="0" rtl="0" algn="l">
              <a:lnSpc>
                <a:spcPct val="115000"/>
              </a:lnSpc>
              <a:spcBef>
                <a:spcPts val="0"/>
              </a:spcBef>
              <a:spcAft>
                <a:spcPts val="0"/>
              </a:spcAft>
              <a:buSzPts val="1300"/>
              <a:buNone/>
            </a:pPr>
            <a:r>
              <a:t/>
            </a:r>
            <a:endParaRPr sz="1400">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t/>
            </a:r>
            <a:endParaRPr b="0" i="0" sz="1800" u="none" cap="none" strike="noStrike">
              <a:latin typeface="Consolas"/>
              <a:ea typeface="Consolas"/>
              <a:cs typeface="Consolas"/>
              <a:sym typeface="Consolas"/>
            </a:endParaRPr>
          </a:p>
        </p:txBody>
      </p:sp>
      <p:sp>
        <p:nvSpPr>
          <p:cNvPr id="403" name="Google Shape;403;p63"/>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Sampling from a table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64"/>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Consolas"/>
              <a:buNone/>
            </a:pPr>
            <a:r>
              <a:rPr lang="en" sz="1800">
                <a:solidFill>
                  <a:schemeClr val="dk2"/>
                </a:solidFill>
                <a:latin typeface="Consolas"/>
                <a:ea typeface="Consolas"/>
                <a:cs typeface="Consolas"/>
                <a:sym typeface="Consolas"/>
              </a:rPr>
              <a:t>sample_proportions</a:t>
            </a:r>
            <a:r>
              <a:rPr b="0" i="0" lang="en" sz="1800" u="none" cap="none" strike="noStrike">
                <a:solidFill>
                  <a:schemeClr val="dk2"/>
                </a:solidFill>
                <a:latin typeface="Consolas"/>
                <a:ea typeface="Consolas"/>
                <a:cs typeface="Consolas"/>
                <a:sym typeface="Consolas"/>
              </a:rPr>
              <a:t>(sample_si</a:t>
            </a:r>
            <a:r>
              <a:rPr lang="en" sz="1800">
                <a:solidFill>
                  <a:schemeClr val="dk2"/>
                </a:solidFill>
                <a:latin typeface="Consolas"/>
                <a:ea typeface="Consolas"/>
                <a:cs typeface="Consolas"/>
                <a:sym typeface="Consolas"/>
              </a:rPr>
              <a:t>ze, array_of_model_proportions</a:t>
            </a:r>
            <a:r>
              <a:rPr b="0" i="0" lang="en" sz="1800" u="none" cap="none" strike="noStrike">
                <a:solidFill>
                  <a:schemeClr val="dk2"/>
                </a:solidFill>
                <a:latin typeface="Consolas"/>
                <a:ea typeface="Consolas"/>
                <a:cs typeface="Consolas"/>
                <a:sym typeface="Consolas"/>
              </a:rPr>
              <a:t>) </a:t>
            </a:r>
            <a:endParaRPr/>
          </a:p>
          <a:p>
            <a:pPr indent="-215900" lvl="0" marL="457200" marR="0" rtl="0" algn="l">
              <a:lnSpc>
                <a:spcPct val="115000"/>
              </a:lnSpc>
              <a:spcBef>
                <a:spcPts val="1600"/>
              </a:spcBef>
              <a:spcAft>
                <a:spcPts val="0"/>
              </a:spcAft>
              <a:buClr>
                <a:srgbClr val="C4820E"/>
              </a:buClr>
              <a:buSzPts val="1600"/>
              <a:buFont typeface="Arial"/>
              <a:buChar char="●"/>
            </a:pPr>
            <a:r>
              <a:rPr lang="en" sz="1600">
                <a:solidFill>
                  <a:srgbClr val="000000"/>
                </a:solidFill>
                <a:latin typeface="Arial"/>
                <a:ea typeface="Arial"/>
                <a:cs typeface="Arial"/>
                <a:sym typeface="Arial"/>
              </a:rPr>
              <a:t>Draws </a:t>
            </a:r>
            <a:r>
              <a:rPr lang="en" sz="1600">
                <a:solidFill>
                  <a:srgbClr val="000000"/>
                </a:solidFill>
                <a:latin typeface="Courier New"/>
                <a:ea typeface="Courier New"/>
                <a:cs typeface="Courier New"/>
                <a:sym typeface="Courier New"/>
              </a:rPr>
              <a:t>sample_size</a:t>
            </a:r>
            <a:r>
              <a:rPr lang="en" sz="1600">
                <a:solidFill>
                  <a:srgbClr val="000000"/>
                </a:solidFill>
                <a:latin typeface="Arial"/>
                <a:ea typeface="Arial"/>
                <a:cs typeface="Arial"/>
                <a:sym typeface="Arial"/>
              </a:rPr>
              <a:t> objects from the distribution specified by the </a:t>
            </a:r>
            <a:r>
              <a:rPr lang="en" sz="1600">
                <a:solidFill>
                  <a:srgbClr val="000000"/>
                </a:solidFill>
                <a:latin typeface="Courier New"/>
                <a:ea typeface="Courier New"/>
                <a:cs typeface="Courier New"/>
                <a:sym typeface="Courier New"/>
              </a:rPr>
              <a:t>array_of_model_proportions</a:t>
            </a:r>
            <a:endParaRPr sz="1600">
              <a:solidFill>
                <a:srgbClr val="000000"/>
              </a:solidFill>
              <a:latin typeface="Courier New"/>
              <a:ea typeface="Courier New"/>
              <a:cs typeface="Courier New"/>
              <a:sym typeface="Courier New"/>
            </a:endParaRPr>
          </a:p>
          <a:p>
            <a:pPr indent="-215900" lvl="0" marL="457200" marR="0" rtl="0" algn="l">
              <a:lnSpc>
                <a:spcPct val="115000"/>
              </a:lnSpc>
              <a:spcBef>
                <a:spcPts val="1600"/>
              </a:spcBef>
              <a:spcAft>
                <a:spcPts val="0"/>
              </a:spcAft>
              <a:buClr>
                <a:srgbClr val="C4820E"/>
              </a:buClr>
              <a:buSzPts val="1600"/>
              <a:buFont typeface="Arial"/>
              <a:buChar char="●"/>
            </a:pPr>
            <a:r>
              <a:rPr lang="en" sz="1600">
                <a:solidFill>
                  <a:srgbClr val="000000"/>
                </a:solidFill>
                <a:latin typeface="Arial"/>
                <a:ea typeface="Arial"/>
                <a:cs typeface="Arial"/>
                <a:sym typeface="Arial"/>
              </a:rPr>
              <a:t>Returns the proportion of each outcome drawn after </a:t>
            </a:r>
            <a:r>
              <a:rPr lang="en" sz="1600">
                <a:solidFill>
                  <a:srgbClr val="000000"/>
                </a:solidFill>
                <a:latin typeface="Courier New"/>
                <a:ea typeface="Courier New"/>
                <a:cs typeface="Courier New"/>
                <a:sym typeface="Courier New"/>
              </a:rPr>
              <a:t>sample_size</a:t>
            </a:r>
            <a:r>
              <a:rPr lang="en" sz="1600">
                <a:solidFill>
                  <a:srgbClr val="000000"/>
                </a:solidFill>
                <a:latin typeface="Arial"/>
                <a:ea typeface="Arial"/>
                <a:cs typeface="Arial"/>
                <a:sym typeface="Arial"/>
              </a:rPr>
              <a:t> draws</a:t>
            </a:r>
            <a:endParaRPr sz="1600">
              <a:solidFill>
                <a:srgbClr val="000000"/>
              </a:solidFill>
              <a:latin typeface="Arial"/>
              <a:ea typeface="Arial"/>
              <a:cs typeface="Arial"/>
              <a:sym typeface="Arial"/>
            </a:endParaRPr>
          </a:p>
          <a:p>
            <a:pPr indent="-215900" lvl="0" marL="457200" marR="0" rtl="0" algn="l">
              <a:lnSpc>
                <a:spcPct val="115000"/>
              </a:lnSpc>
              <a:spcBef>
                <a:spcPts val="1600"/>
              </a:spcBef>
              <a:spcAft>
                <a:spcPts val="0"/>
              </a:spcAft>
              <a:buClr>
                <a:srgbClr val="C4820E"/>
              </a:buClr>
              <a:buSzPts val="1600"/>
              <a:buFont typeface="Arial"/>
              <a:buChar char="●"/>
            </a:pPr>
            <a:r>
              <a:rPr lang="en" sz="1600">
                <a:solidFill>
                  <a:srgbClr val="000000"/>
                </a:solidFill>
                <a:latin typeface="Arial"/>
                <a:ea typeface="Arial"/>
                <a:cs typeface="Arial"/>
                <a:sym typeface="Arial"/>
              </a:rPr>
              <a:t>Ex: </a:t>
            </a:r>
            <a:r>
              <a:rPr lang="en" sz="1600">
                <a:solidFill>
                  <a:srgbClr val="000000"/>
                </a:solidFill>
                <a:latin typeface="Courier New"/>
                <a:ea typeface="Courier New"/>
                <a:cs typeface="Courier New"/>
                <a:sym typeface="Courier New"/>
              </a:rPr>
              <a:t>sample_proportions(20, make_array(0.3, 0.7))</a:t>
            </a:r>
            <a:r>
              <a:rPr lang="en" sz="1600">
                <a:solidFill>
                  <a:srgbClr val="000000"/>
                </a:solidFill>
                <a:latin typeface="Arial"/>
                <a:ea typeface="Arial"/>
                <a:cs typeface="Arial"/>
                <a:sym typeface="Arial"/>
              </a:rPr>
              <a:t> can return </a:t>
            </a:r>
            <a:r>
              <a:rPr lang="en" sz="1600">
                <a:solidFill>
                  <a:srgbClr val="000000"/>
                </a:solidFill>
                <a:latin typeface="Courier New"/>
                <a:ea typeface="Courier New"/>
                <a:cs typeface="Courier New"/>
                <a:sym typeface="Courier New"/>
              </a:rPr>
              <a:t>array([0.25, 0.75])</a:t>
            </a:r>
            <a:r>
              <a:rPr lang="en" sz="1600">
                <a:solidFill>
                  <a:srgbClr val="000000"/>
                </a:solidFill>
                <a:latin typeface="Arial"/>
                <a:ea typeface="Arial"/>
                <a:cs typeface="Arial"/>
                <a:sym typeface="Arial"/>
              </a:rPr>
              <a:t>, meaning in the 20 draws, the first outcome appeared 5 times and the second outcome appeared 15 times</a:t>
            </a:r>
            <a:endParaRPr sz="1600">
              <a:solidFill>
                <a:srgbClr val="000000"/>
              </a:solidFill>
              <a:latin typeface="Arial"/>
              <a:ea typeface="Arial"/>
              <a:cs typeface="Arial"/>
              <a:sym typeface="Arial"/>
            </a:endParaRPr>
          </a:p>
        </p:txBody>
      </p:sp>
      <p:sp>
        <p:nvSpPr>
          <p:cNvPr id="409" name="Google Shape;409;p64"/>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Sampling from a distribution</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65"/>
          <p:cNvSpPr txBox="1"/>
          <p:nvPr/>
        </p:nvSpPr>
        <p:spPr>
          <a:xfrm>
            <a:off x="4175425" y="338150"/>
            <a:ext cx="3256800" cy="62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65"/>
          <p:cNvSpPr txBox="1"/>
          <p:nvPr/>
        </p:nvSpPr>
        <p:spPr>
          <a:xfrm>
            <a:off x="338100" y="1525313"/>
            <a:ext cx="4233900" cy="47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1800" u="none" cap="none" strike="noStrike">
                <a:solidFill>
                  <a:srgbClr val="000000"/>
                </a:solidFill>
                <a:latin typeface="Consolas"/>
                <a:ea typeface="Consolas"/>
                <a:cs typeface="Consolas"/>
                <a:sym typeface="Consolas"/>
              </a:rPr>
              <a:t>cal_nba.show(5)</a:t>
            </a:r>
            <a:endParaRPr b="0" i="0" sz="1800" u="none" cap="none" strike="noStrike">
              <a:solidFill>
                <a:srgbClr val="000000"/>
              </a:solidFill>
              <a:latin typeface="Consolas"/>
              <a:ea typeface="Consolas"/>
              <a:cs typeface="Consolas"/>
              <a:sym typeface="Consolas"/>
            </a:endParaRPr>
          </a:p>
        </p:txBody>
      </p:sp>
      <p:graphicFrame>
        <p:nvGraphicFramePr>
          <p:cNvPr id="416" name="Google Shape;416;p65"/>
          <p:cNvGraphicFramePr/>
          <p:nvPr/>
        </p:nvGraphicFramePr>
        <p:xfrm>
          <a:off x="338100" y="1995425"/>
          <a:ext cx="3000000" cy="3000000"/>
        </p:xfrm>
        <a:graphic>
          <a:graphicData uri="http://schemas.openxmlformats.org/drawingml/2006/table">
            <a:tbl>
              <a:tblPr>
                <a:noFill/>
                <a:tableStyleId>{82380917-B6F3-4667-9BF0-D2FC2EF2FC94}</a:tableStyleId>
              </a:tblPr>
              <a:tblGrid>
                <a:gridCol w="1499825"/>
                <a:gridCol w="14998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PlayerName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Salary</a:t>
                      </a:r>
                      <a:endParaRPr b="1"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Ryan Anderson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20421546</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Jaylen Brown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5169960</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Allen Crabbe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18500000</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Ivan Rabb</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1378242</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Tyrone Wallace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1349383</a:t>
                      </a:r>
                      <a:endParaRPr sz="1400" u="none" cap="none" strike="noStrike"/>
                    </a:p>
                  </a:txBody>
                  <a:tcPr marT="91425" marB="91425" marR="91425" marL="91425"/>
                </a:tc>
              </a:tr>
            </a:tbl>
          </a:graphicData>
        </a:graphic>
      </p:graphicFrame>
      <p:sp>
        <p:nvSpPr>
          <p:cNvPr id="417" name="Google Shape;417;p65"/>
          <p:cNvSpPr txBox="1"/>
          <p:nvPr/>
        </p:nvSpPr>
        <p:spPr>
          <a:xfrm>
            <a:off x="338100" y="4368825"/>
            <a:ext cx="2051700" cy="25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…(24 rows omitted)</a:t>
            </a:r>
            <a:endParaRPr b="0" i="0" sz="1400" u="none" cap="none" strike="noStrike">
              <a:solidFill>
                <a:srgbClr val="000000"/>
              </a:solidFill>
              <a:latin typeface="Arial"/>
              <a:ea typeface="Arial"/>
              <a:cs typeface="Arial"/>
              <a:sym typeface="Arial"/>
            </a:endParaRPr>
          </a:p>
        </p:txBody>
      </p:sp>
      <p:sp>
        <p:nvSpPr>
          <p:cNvPr id="418" name="Google Shape;418;p65"/>
          <p:cNvSpPr txBox="1"/>
          <p:nvPr/>
        </p:nvSpPr>
        <p:spPr>
          <a:xfrm>
            <a:off x="338100" y="935763"/>
            <a:ext cx="3566100" cy="47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1800" u="none" cap="none" strike="noStrike">
                <a:solidFill>
                  <a:srgbClr val="000000"/>
                </a:solidFill>
                <a:latin typeface="Arial"/>
                <a:ea typeface="Arial"/>
                <a:cs typeface="Arial"/>
                <a:sym typeface="Arial"/>
              </a:rPr>
              <a:t>Below is a table of NBA players from Cal.</a:t>
            </a:r>
            <a:endParaRPr b="0" i="0" sz="1800" u="none" cap="none" strike="noStrike">
              <a:solidFill>
                <a:srgbClr val="000000"/>
              </a:solidFill>
              <a:latin typeface="Arial"/>
              <a:ea typeface="Arial"/>
              <a:cs typeface="Arial"/>
              <a:sym typeface="Arial"/>
            </a:endParaRPr>
          </a:p>
        </p:txBody>
      </p:sp>
      <p:sp>
        <p:nvSpPr>
          <p:cNvPr id="419" name="Google Shape;419;p65"/>
          <p:cNvSpPr txBox="1"/>
          <p:nvPr/>
        </p:nvSpPr>
        <p:spPr>
          <a:xfrm>
            <a:off x="3791975" y="2972650"/>
            <a:ext cx="5239800" cy="7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1800" u="none" cap="none" strike="noStrike">
                <a:solidFill>
                  <a:srgbClr val="000000"/>
                </a:solidFill>
                <a:latin typeface="Arial"/>
                <a:ea typeface="Arial"/>
                <a:cs typeface="Arial"/>
                <a:sym typeface="Arial"/>
              </a:rPr>
              <a:t>b) Write code to randomly pick 12 players from </a:t>
            </a:r>
            <a:r>
              <a:rPr b="0" i="0" lang="en" sz="1800" u="none" cap="none" strike="noStrike">
                <a:solidFill>
                  <a:srgbClr val="000000"/>
                </a:solidFill>
                <a:latin typeface="Consolas"/>
                <a:ea typeface="Consolas"/>
                <a:cs typeface="Consolas"/>
                <a:sym typeface="Consolas"/>
              </a:rPr>
              <a:t>cal_nba</a:t>
            </a:r>
            <a:r>
              <a:rPr b="0" i="0" lang="en" sz="1800" u="none" cap="none" strike="noStrike">
                <a:solidFill>
                  <a:srgbClr val="000000"/>
                </a:solidFill>
                <a:latin typeface="Arial"/>
                <a:ea typeface="Arial"/>
                <a:cs typeface="Arial"/>
                <a:sym typeface="Arial"/>
              </a:rPr>
              <a:t> without replacement and find their average salary.</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Consolas"/>
              <a:ea typeface="Consolas"/>
              <a:cs typeface="Consolas"/>
              <a:sym typeface="Consolas"/>
            </a:endParaRPr>
          </a:p>
        </p:txBody>
      </p:sp>
      <p:sp>
        <p:nvSpPr>
          <p:cNvPr id="420" name="Google Shape;420;p65"/>
          <p:cNvSpPr txBox="1"/>
          <p:nvPr/>
        </p:nvSpPr>
        <p:spPr>
          <a:xfrm>
            <a:off x="3791975" y="963050"/>
            <a:ext cx="5239800" cy="103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1800" u="none" cap="none" strike="noStrike">
                <a:solidFill>
                  <a:srgbClr val="000000"/>
                </a:solidFill>
                <a:latin typeface="Arial"/>
                <a:ea typeface="Arial"/>
                <a:cs typeface="Arial"/>
                <a:sym typeface="Arial"/>
              </a:rPr>
              <a:t>a) Suppose we stumble upon a sample of </a:t>
            </a:r>
            <a:r>
              <a:rPr b="0" i="0" lang="en" sz="1800" u="none" cap="none" strike="noStrike">
                <a:solidFill>
                  <a:srgbClr val="000000"/>
                </a:solidFill>
                <a:latin typeface="Consolas"/>
                <a:ea typeface="Consolas"/>
                <a:cs typeface="Consolas"/>
                <a:sym typeface="Consolas"/>
              </a:rPr>
              <a:t>cal_nba</a:t>
            </a:r>
            <a:r>
              <a:rPr b="0" i="0" lang="en" sz="1800" u="none" cap="none" strike="noStrike">
                <a:solidFill>
                  <a:srgbClr val="000000"/>
                </a:solidFill>
                <a:latin typeface="Arial"/>
                <a:ea typeface="Arial"/>
                <a:cs typeface="Arial"/>
                <a:sym typeface="Arial"/>
              </a:rPr>
              <a:t> in which Jaylen Brown appears in two rows. Was this sample constructed with or without replacement from </a:t>
            </a:r>
            <a:r>
              <a:rPr b="0" i="0" lang="en" sz="1800" u="none" cap="none" strike="noStrike">
                <a:solidFill>
                  <a:srgbClr val="000000"/>
                </a:solidFill>
                <a:latin typeface="Consolas"/>
                <a:ea typeface="Consolas"/>
                <a:cs typeface="Consolas"/>
                <a:sym typeface="Consolas"/>
              </a:rPr>
              <a:t>cal_nba</a:t>
            </a:r>
            <a:r>
              <a:rPr b="0" i="0" lang="en"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2000"/>
              <a:buFont typeface="Arial"/>
              <a:buNone/>
            </a:pPr>
            <a:r>
              <a:t/>
            </a:r>
            <a:endParaRPr b="0" i="0" sz="1800" u="none" cap="none" strike="noStrike">
              <a:solidFill>
                <a:srgbClr val="0000FF"/>
              </a:solidFill>
              <a:latin typeface="Arial"/>
              <a:ea typeface="Arial"/>
              <a:cs typeface="Arial"/>
              <a:sym typeface="Arial"/>
            </a:endParaRPr>
          </a:p>
        </p:txBody>
      </p:sp>
      <p:sp>
        <p:nvSpPr>
          <p:cNvPr id="421" name="Google Shape;421;p65"/>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Sampling Question 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2"/>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2400"/>
              <a:buFont typeface="Roboto"/>
              <a:buNone/>
            </a:pPr>
            <a:r>
              <a:rPr i="0" lang="en" sz="1800" u="none" cap="none" strike="noStrike"/>
              <a:t>tbl.where(column, predicate) </a:t>
            </a:r>
            <a:endParaRPr sz="1800"/>
          </a:p>
          <a:p>
            <a:pPr indent="-342900" lvl="0" marL="457200" marR="0" rtl="0" algn="l">
              <a:lnSpc>
                <a:spcPct val="115000"/>
              </a:lnSpc>
              <a:spcBef>
                <a:spcPts val="1600"/>
              </a:spcBef>
              <a:spcAft>
                <a:spcPts val="0"/>
              </a:spcAft>
              <a:buClr>
                <a:srgbClr val="C4820E"/>
              </a:buClr>
              <a:buSzPts val="1800"/>
              <a:buChar char="●"/>
            </a:pPr>
            <a:r>
              <a:rPr i="0" lang="en" sz="1800" u="none" cap="none" strike="noStrike"/>
              <a:t>A table o</a:t>
            </a:r>
            <a:r>
              <a:rPr i="0" lang="en" sz="1800" u="none" cap="none" strike="noStrike"/>
              <a:t>f the rows for which the column satisfies some predicate.</a:t>
            </a:r>
            <a:endParaRPr sz="1800"/>
          </a:p>
          <a:p>
            <a:pPr indent="-342900" lvl="0" marL="457200" marR="0" rtl="0" algn="l">
              <a:lnSpc>
                <a:spcPct val="115000"/>
              </a:lnSpc>
              <a:spcBef>
                <a:spcPts val="1600"/>
              </a:spcBef>
              <a:spcAft>
                <a:spcPts val="0"/>
              </a:spcAft>
              <a:buClr>
                <a:srgbClr val="C4820E"/>
              </a:buClr>
              <a:buSzPts val="1800"/>
              <a:buChar char="●"/>
            </a:pPr>
            <a:r>
              <a:rPr i="0" lang="en" sz="1800" u="none" cap="none" strike="noStrike"/>
              <a:t>“Filtering” out rows by a condition</a:t>
            </a:r>
            <a:endParaRPr sz="1800"/>
          </a:p>
          <a:p>
            <a:pPr indent="-342900" lvl="0" marL="457200" marR="0" rtl="0" algn="l">
              <a:lnSpc>
                <a:spcPct val="115000"/>
              </a:lnSpc>
              <a:spcBef>
                <a:spcPts val="1600"/>
              </a:spcBef>
              <a:spcAft>
                <a:spcPts val="0"/>
              </a:spcAft>
              <a:buClr>
                <a:srgbClr val="C4820E"/>
              </a:buClr>
              <a:buSzPts val="1800"/>
              <a:buChar char="●"/>
            </a:pPr>
            <a:r>
              <a:rPr i="0" lang="en" sz="1800" u="none" cap="none" strike="noStrike"/>
              <a:t>Returns a table</a:t>
            </a:r>
            <a:endParaRPr sz="1800"/>
          </a:p>
          <a:p>
            <a:pPr indent="-342900" lvl="0" marL="457200" marR="0" rtl="0" algn="l">
              <a:lnSpc>
                <a:spcPct val="115000"/>
              </a:lnSpc>
              <a:spcBef>
                <a:spcPts val="1600"/>
              </a:spcBef>
              <a:spcAft>
                <a:spcPts val="0"/>
              </a:spcAft>
              <a:buClr>
                <a:srgbClr val="C4820E"/>
              </a:buClr>
              <a:buSzPts val="1800"/>
              <a:buChar char="●"/>
            </a:pPr>
            <a:r>
              <a:rPr i="0" lang="en" sz="1800" u="none" cap="none" strike="noStrike"/>
              <a:t>List of “where” predicates: </a:t>
            </a:r>
            <a:r>
              <a:rPr lang="en" sz="1800" u="sng">
                <a:hlinkClick r:id="rId3"/>
              </a:rPr>
              <a:t>https://www.inferentialthinking.com/chapters/06/2/Selecting_Rows</a:t>
            </a:r>
            <a:endParaRPr sz="1800"/>
          </a:p>
        </p:txBody>
      </p:sp>
      <p:sp>
        <p:nvSpPr>
          <p:cNvPr id="66" name="Google Shape;66;p12"/>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Where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66"/>
          <p:cNvSpPr txBox="1"/>
          <p:nvPr/>
        </p:nvSpPr>
        <p:spPr>
          <a:xfrm>
            <a:off x="4175425" y="338150"/>
            <a:ext cx="3256800" cy="62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66"/>
          <p:cNvSpPr txBox="1"/>
          <p:nvPr/>
        </p:nvSpPr>
        <p:spPr>
          <a:xfrm>
            <a:off x="338100" y="1525313"/>
            <a:ext cx="4233900" cy="47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1800" u="none" cap="none" strike="noStrike">
                <a:solidFill>
                  <a:srgbClr val="000000"/>
                </a:solidFill>
                <a:latin typeface="Consolas"/>
                <a:ea typeface="Consolas"/>
                <a:cs typeface="Consolas"/>
                <a:sym typeface="Consolas"/>
              </a:rPr>
              <a:t>cal_nba.show(5)</a:t>
            </a:r>
            <a:endParaRPr b="0" i="0" sz="1800" u="none" cap="none" strike="noStrike">
              <a:solidFill>
                <a:srgbClr val="000000"/>
              </a:solidFill>
              <a:latin typeface="Consolas"/>
              <a:ea typeface="Consolas"/>
              <a:cs typeface="Consolas"/>
              <a:sym typeface="Consolas"/>
            </a:endParaRPr>
          </a:p>
        </p:txBody>
      </p:sp>
      <p:graphicFrame>
        <p:nvGraphicFramePr>
          <p:cNvPr id="428" name="Google Shape;428;p66"/>
          <p:cNvGraphicFramePr/>
          <p:nvPr/>
        </p:nvGraphicFramePr>
        <p:xfrm>
          <a:off x="338100" y="1995425"/>
          <a:ext cx="3000000" cy="3000000"/>
        </p:xfrm>
        <a:graphic>
          <a:graphicData uri="http://schemas.openxmlformats.org/drawingml/2006/table">
            <a:tbl>
              <a:tblPr>
                <a:noFill/>
                <a:tableStyleId>{82380917-B6F3-4667-9BF0-D2FC2EF2FC94}</a:tableStyleId>
              </a:tblPr>
              <a:tblGrid>
                <a:gridCol w="1499825"/>
                <a:gridCol w="14998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PlayerName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Salary</a:t>
                      </a:r>
                      <a:endParaRPr b="1"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Ryan Anderson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20421546</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Jaylen Brown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5169960</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Allen Crabbe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18500000</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Ivan Rabb</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1378242</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Tyrone Wallace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1349383</a:t>
                      </a:r>
                      <a:endParaRPr sz="1400" u="none" cap="none" strike="noStrike"/>
                    </a:p>
                  </a:txBody>
                  <a:tcPr marT="91425" marB="91425" marR="91425" marL="91425"/>
                </a:tc>
              </a:tr>
            </a:tbl>
          </a:graphicData>
        </a:graphic>
      </p:graphicFrame>
      <p:sp>
        <p:nvSpPr>
          <p:cNvPr id="429" name="Google Shape;429;p66"/>
          <p:cNvSpPr txBox="1"/>
          <p:nvPr/>
        </p:nvSpPr>
        <p:spPr>
          <a:xfrm>
            <a:off x="338100" y="4368825"/>
            <a:ext cx="2051700" cy="25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…(24 rows omitted)</a:t>
            </a:r>
            <a:endParaRPr b="0" i="0" sz="1400" u="none" cap="none" strike="noStrike">
              <a:solidFill>
                <a:srgbClr val="000000"/>
              </a:solidFill>
              <a:latin typeface="Arial"/>
              <a:ea typeface="Arial"/>
              <a:cs typeface="Arial"/>
              <a:sym typeface="Arial"/>
            </a:endParaRPr>
          </a:p>
        </p:txBody>
      </p:sp>
      <p:sp>
        <p:nvSpPr>
          <p:cNvPr id="430" name="Google Shape;430;p66"/>
          <p:cNvSpPr txBox="1"/>
          <p:nvPr/>
        </p:nvSpPr>
        <p:spPr>
          <a:xfrm>
            <a:off x="338100" y="935763"/>
            <a:ext cx="3566100" cy="47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1800" u="none" cap="none" strike="noStrike">
                <a:solidFill>
                  <a:srgbClr val="000000"/>
                </a:solidFill>
                <a:latin typeface="Arial"/>
                <a:ea typeface="Arial"/>
                <a:cs typeface="Arial"/>
                <a:sym typeface="Arial"/>
              </a:rPr>
              <a:t>Below is a table of NBA players from Cal.</a:t>
            </a:r>
            <a:endParaRPr b="0" i="0" sz="1800" u="none" cap="none" strike="noStrike">
              <a:solidFill>
                <a:srgbClr val="000000"/>
              </a:solidFill>
              <a:latin typeface="Arial"/>
              <a:ea typeface="Arial"/>
              <a:cs typeface="Arial"/>
              <a:sym typeface="Arial"/>
            </a:endParaRPr>
          </a:p>
        </p:txBody>
      </p:sp>
      <p:sp>
        <p:nvSpPr>
          <p:cNvPr id="431" name="Google Shape;431;p66"/>
          <p:cNvSpPr txBox="1"/>
          <p:nvPr/>
        </p:nvSpPr>
        <p:spPr>
          <a:xfrm>
            <a:off x="3791975" y="2972650"/>
            <a:ext cx="5239800" cy="7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1800" u="none" cap="none" strike="noStrike">
                <a:solidFill>
                  <a:srgbClr val="000000"/>
                </a:solidFill>
                <a:latin typeface="Arial"/>
                <a:ea typeface="Arial"/>
                <a:cs typeface="Arial"/>
                <a:sym typeface="Arial"/>
              </a:rPr>
              <a:t>b) Write code to randomly pick 12 players from </a:t>
            </a:r>
            <a:r>
              <a:rPr b="0" i="0" lang="en" sz="1800" u="none" cap="none" strike="noStrike">
                <a:solidFill>
                  <a:srgbClr val="000000"/>
                </a:solidFill>
                <a:latin typeface="Consolas"/>
                <a:ea typeface="Consolas"/>
                <a:cs typeface="Consolas"/>
                <a:sym typeface="Consolas"/>
              </a:rPr>
              <a:t>cal_nba</a:t>
            </a:r>
            <a:r>
              <a:rPr b="0" i="0" lang="en" sz="1800" u="none" cap="none" strike="noStrike">
                <a:solidFill>
                  <a:srgbClr val="000000"/>
                </a:solidFill>
                <a:latin typeface="Arial"/>
                <a:ea typeface="Arial"/>
                <a:cs typeface="Arial"/>
                <a:sym typeface="Arial"/>
              </a:rPr>
              <a:t> without replacement and find their average salary.</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1400"/>
              <a:buFont typeface="Arial"/>
              <a:buNone/>
            </a:pPr>
            <a:r>
              <a:rPr b="0" i="0" lang="en" sz="1400" u="none" cap="none" strike="noStrike">
                <a:solidFill>
                  <a:srgbClr val="0000FF"/>
                </a:solidFill>
                <a:latin typeface="Consolas"/>
                <a:ea typeface="Consolas"/>
                <a:cs typeface="Consolas"/>
                <a:sym typeface="Consolas"/>
              </a:rPr>
              <a:t>twelve = cal_nba.sample(12, with_replacement=False)</a:t>
            </a:r>
            <a:endParaRPr b="0" i="0" sz="14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Consolas"/>
                <a:ea typeface="Consolas"/>
                <a:cs typeface="Consolas"/>
                <a:sym typeface="Consolas"/>
              </a:rPr>
              <a:t>np.average(twelve.column(“Salary”))</a:t>
            </a:r>
            <a:endParaRPr b="0" i="0" sz="1400" u="none" cap="none" strike="noStrike">
              <a:solidFill>
                <a:srgbClr val="0000FF"/>
              </a:solidFill>
              <a:latin typeface="Consolas"/>
              <a:ea typeface="Consolas"/>
              <a:cs typeface="Consolas"/>
              <a:sym typeface="Consolas"/>
            </a:endParaRPr>
          </a:p>
        </p:txBody>
      </p:sp>
      <p:sp>
        <p:nvSpPr>
          <p:cNvPr id="432" name="Google Shape;432;p66"/>
          <p:cNvSpPr txBox="1"/>
          <p:nvPr/>
        </p:nvSpPr>
        <p:spPr>
          <a:xfrm>
            <a:off x="3791975" y="963050"/>
            <a:ext cx="5239800" cy="103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1800" u="none" cap="none" strike="noStrike">
                <a:solidFill>
                  <a:srgbClr val="000000"/>
                </a:solidFill>
                <a:latin typeface="Arial"/>
                <a:ea typeface="Arial"/>
                <a:cs typeface="Arial"/>
                <a:sym typeface="Arial"/>
              </a:rPr>
              <a:t>a) Suppose we stumble upon a sample of </a:t>
            </a:r>
            <a:r>
              <a:rPr b="0" i="0" lang="en" sz="1800" u="none" cap="none" strike="noStrike">
                <a:solidFill>
                  <a:srgbClr val="000000"/>
                </a:solidFill>
                <a:latin typeface="Consolas"/>
                <a:ea typeface="Consolas"/>
                <a:cs typeface="Consolas"/>
                <a:sym typeface="Consolas"/>
              </a:rPr>
              <a:t>cal_nba</a:t>
            </a:r>
            <a:r>
              <a:rPr b="0" i="0" lang="en" sz="1800" u="none" cap="none" strike="noStrike">
                <a:solidFill>
                  <a:srgbClr val="000000"/>
                </a:solidFill>
                <a:latin typeface="Arial"/>
                <a:ea typeface="Arial"/>
                <a:cs typeface="Arial"/>
                <a:sym typeface="Arial"/>
              </a:rPr>
              <a:t> in which Jaylen Brown appears in two rows. Was this sample constructed with or without replacement from </a:t>
            </a:r>
            <a:r>
              <a:rPr b="0" i="0" lang="en" sz="1800" u="none" cap="none" strike="noStrike">
                <a:solidFill>
                  <a:srgbClr val="000000"/>
                </a:solidFill>
                <a:latin typeface="Consolas"/>
                <a:ea typeface="Consolas"/>
                <a:cs typeface="Consolas"/>
                <a:sym typeface="Consolas"/>
              </a:rPr>
              <a:t>cal_nba</a:t>
            </a:r>
            <a:r>
              <a:rPr b="0" i="0" lang="en"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2000"/>
              <a:buFont typeface="Arial"/>
              <a:buNone/>
            </a:pPr>
            <a:r>
              <a:rPr b="0" i="0" lang="en" sz="1800" u="none" cap="none" strike="noStrike">
                <a:solidFill>
                  <a:srgbClr val="0000FF"/>
                </a:solidFill>
                <a:latin typeface="Arial"/>
                <a:ea typeface="Arial"/>
                <a:cs typeface="Arial"/>
                <a:sym typeface="Arial"/>
              </a:rPr>
              <a:t>With replacement! We can’t get duplicates when sampling without replacement.</a:t>
            </a:r>
            <a:endParaRPr b="0" i="0" sz="1800" u="none" cap="none" strike="noStrike">
              <a:solidFill>
                <a:srgbClr val="0000FF"/>
              </a:solidFill>
              <a:latin typeface="Arial"/>
              <a:ea typeface="Arial"/>
              <a:cs typeface="Arial"/>
              <a:sym typeface="Arial"/>
            </a:endParaRPr>
          </a:p>
        </p:txBody>
      </p:sp>
      <p:sp>
        <p:nvSpPr>
          <p:cNvPr id="433" name="Google Shape;433;p66"/>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Sampling Question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67"/>
          <p:cNvSpPr txBox="1"/>
          <p:nvPr/>
        </p:nvSpPr>
        <p:spPr>
          <a:xfrm>
            <a:off x="4175425" y="414350"/>
            <a:ext cx="3256800" cy="62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67"/>
          <p:cNvSpPr txBox="1"/>
          <p:nvPr/>
        </p:nvSpPr>
        <p:spPr>
          <a:xfrm>
            <a:off x="338100" y="1039250"/>
            <a:ext cx="8577000" cy="69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1600" u="none" cap="none" strike="noStrike">
                <a:solidFill>
                  <a:srgbClr val="000000"/>
                </a:solidFill>
                <a:latin typeface="Arial"/>
                <a:ea typeface="Arial"/>
                <a:cs typeface="Arial"/>
                <a:sym typeface="Arial"/>
              </a:rPr>
              <a:t>Marshawn Lynch has a magic, bottomless jar of assorted Skittles. The </a:t>
            </a:r>
            <a:r>
              <a:rPr b="0" i="0" lang="en" sz="1600" u="none" cap="none" strike="noStrike">
                <a:solidFill>
                  <a:srgbClr val="000000"/>
                </a:solidFill>
                <a:latin typeface="Courier New"/>
                <a:ea typeface="Courier New"/>
                <a:cs typeface="Courier New"/>
                <a:sym typeface="Courier New"/>
              </a:rPr>
              <a:t>skittles</a:t>
            </a:r>
            <a:r>
              <a:rPr b="0" i="0" lang="en" sz="1600" u="none" cap="none" strike="noStrike">
                <a:solidFill>
                  <a:srgbClr val="000000"/>
                </a:solidFill>
                <a:latin typeface="Arial"/>
                <a:ea typeface="Arial"/>
                <a:cs typeface="Arial"/>
                <a:sym typeface="Arial"/>
              </a:rPr>
              <a:t> table below describes the probability distribution of flavors present in the jar. Find the number of lemon-flavored Skittles that Marshawn will collect in a simulation where he draws from the jar 30 times.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600" u="none" cap="none" strike="noStrike">
              <a:solidFill>
                <a:srgbClr val="000000"/>
              </a:solidFill>
              <a:latin typeface="Arial"/>
              <a:ea typeface="Arial"/>
              <a:cs typeface="Arial"/>
              <a:sym typeface="Arial"/>
            </a:endParaRPr>
          </a:p>
        </p:txBody>
      </p:sp>
      <p:graphicFrame>
        <p:nvGraphicFramePr>
          <p:cNvPr id="440" name="Google Shape;440;p67"/>
          <p:cNvGraphicFramePr/>
          <p:nvPr/>
        </p:nvGraphicFramePr>
        <p:xfrm>
          <a:off x="3357375" y="2072400"/>
          <a:ext cx="3000000" cy="3000000"/>
        </p:xfrm>
        <a:graphic>
          <a:graphicData uri="http://schemas.openxmlformats.org/drawingml/2006/table">
            <a:tbl>
              <a:tblPr>
                <a:noFill/>
                <a:tableStyleId>{82380917-B6F3-4667-9BF0-D2FC2EF2FC94}</a:tableStyleId>
              </a:tblPr>
              <a:tblGrid>
                <a:gridCol w="1214625"/>
                <a:gridCol w="12146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Flavor</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Proportion</a:t>
                      </a:r>
                      <a:endParaRPr b="1"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Grape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0.24</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Lemon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0.12</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 Apple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0.44</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Orange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0.11</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Strawberry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0.09</a:t>
                      </a:r>
                      <a:endParaRPr sz="1400" u="none" cap="none" strike="noStrike"/>
                    </a:p>
                  </a:txBody>
                  <a:tcPr marT="91425" marB="91425" marR="91425" marL="91425"/>
                </a:tc>
              </a:tr>
            </a:tbl>
          </a:graphicData>
        </a:graphic>
      </p:graphicFrame>
      <p:sp>
        <p:nvSpPr>
          <p:cNvPr id="441" name="Google Shape;441;p67"/>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Sampling Question 2</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68"/>
          <p:cNvSpPr txBox="1"/>
          <p:nvPr/>
        </p:nvSpPr>
        <p:spPr>
          <a:xfrm>
            <a:off x="4175425" y="414350"/>
            <a:ext cx="3256800" cy="62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68"/>
          <p:cNvSpPr txBox="1"/>
          <p:nvPr/>
        </p:nvSpPr>
        <p:spPr>
          <a:xfrm>
            <a:off x="338100" y="1039250"/>
            <a:ext cx="8577000" cy="69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1600" u="none" cap="none" strike="noStrike">
                <a:solidFill>
                  <a:srgbClr val="000000"/>
                </a:solidFill>
                <a:latin typeface="Arial"/>
                <a:ea typeface="Arial"/>
                <a:cs typeface="Arial"/>
                <a:sym typeface="Arial"/>
              </a:rPr>
              <a:t>Marshawn Lynch has a magic, bottomless jar of assorted Skittles. The </a:t>
            </a:r>
            <a:r>
              <a:rPr b="0" i="0" lang="en" sz="1600" u="none" cap="none" strike="noStrike">
                <a:solidFill>
                  <a:srgbClr val="000000"/>
                </a:solidFill>
                <a:latin typeface="Courier New"/>
                <a:ea typeface="Courier New"/>
                <a:cs typeface="Courier New"/>
                <a:sym typeface="Courier New"/>
              </a:rPr>
              <a:t>skittles</a:t>
            </a:r>
            <a:r>
              <a:rPr b="0" i="0" lang="en" sz="1600" u="none" cap="none" strike="noStrike">
                <a:solidFill>
                  <a:srgbClr val="000000"/>
                </a:solidFill>
                <a:latin typeface="Arial"/>
                <a:ea typeface="Arial"/>
                <a:cs typeface="Arial"/>
                <a:sym typeface="Arial"/>
              </a:rPr>
              <a:t> table below describes the probability distribution of flavors present in the jar. Find the number of lemon-flavored Skittles that Marshawn will collect in a simulation where he draws from the jar 30 times.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600" u="none" cap="none" strike="noStrike">
              <a:solidFill>
                <a:srgbClr val="000000"/>
              </a:solidFill>
              <a:latin typeface="Arial"/>
              <a:ea typeface="Arial"/>
              <a:cs typeface="Arial"/>
              <a:sym typeface="Arial"/>
            </a:endParaRPr>
          </a:p>
        </p:txBody>
      </p:sp>
      <p:graphicFrame>
        <p:nvGraphicFramePr>
          <p:cNvPr id="448" name="Google Shape;448;p68"/>
          <p:cNvGraphicFramePr/>
          <p:nvPr/>
        </p:nvGraphicFramePr>
        <p:xfrm>
          <a:off x="439250" y="2266950"/>
          <a:ext cx="3000000" cy="3000000"/>
        </p:xfrm>
        <a:graphic>
          <a:graphicData uri="http://schemas.openxmlformats.org/drawingml/2006/table">
            <a:tbl>
              <a:tblPr>
                <a:noFill/>
                <a:tableStyleId>{82380917-B6F3-4667-9BF0-D2FC2EF2FC94}</a:tableStyleId>
              </a:tblPr>
              <a:tblGrid>
                <a:gridCol w="1214625"/>
                <a:gridCol w="12146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Flavor</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Proportion</a:t>
                      </a:r>
                      <a:endParaRPr b="1"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Grape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0.24</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Lemon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0.12</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 Apple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0.44</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Orange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0.11</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Strawberry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0.09</a:t>
                      </a:r>
                      <a:endParaRPr sz="1400" u="none" cap="none" strike="noStrike"/>
                    </a:p>
                  </a:txBody>
                  <a:tcPr marT="91425" marB="91425" marR="91425" marL="91425"/>
                </a:tc>
              </a:tr>
            </a:tbl>
          </a:graphicData>
        </a:graphic>
      </p:graphicFrame>
      <p:sp>
        <p:nvSpPr>
          <p:cNvPr id="449" name="Google Shape;449;p68"/>
          <p:cNvSpPr txBox="1"/>
          <p:nvPr/>
        </p:nvSpPr>
        <p:spPr>
          <a:xfrm>
            <a:off x="3087600" y="2266950"/>
            <a:ext cx="5957100" cy="78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1600" u="none" cap="none" strike="noStrike">
                <a:solidFill>
                  <a:srgbClr val="0000FF"/>
                </a:solidFill>
                <a:latin typeface="Consolas"/>
                <a:ea typeface="Consolas"/>
                <a:cs typeface="Consolas"/>
                <a:sym typeface="Consolas"/>
              </a:rPr>
              <a:t>probabilities = skittles.column(“Proportion”)</a:t>
            </a:r>
            <a:endParaRPr b="0" i="0" sz="16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0" i="0" lang="en" sz="1600" u="none" cap="none" strike="noStrike">
                <a:solidFill>
                  <a:srgbClr val="0000FF"/>
                </a:solidFill>
                <a:latin typeface="Consolas"/>
                <a:ea typeface="Consolas"/>
                <a:cs typeface="Consolas"/>
                <a:sym typeface="Consolas"/>
              </a:rPr>
              <a:t>drawn_props = sample_proportions(30, probabilities)</a:t>
            </a:r>
            <a:endParaRPr b="0" i="0" sz="16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t/>
            </a:r>
            <a:endParaRPr b="0" i="0" sz="16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0" i="0" lang="en" sz="1600" u="none" cap="none" strike="noStrike">
                <a:solidFill>
                  <a:srgbClr val="0000FF"/>
                </a:solidFill>
                <a:latin typeface="Consolas"/>
                <a:ea typeface="Consolas"/>
                <a:cs typeface="Consolas"/>
                <a:sym typeface="Consolas"/>
              </a:rPr>
              <a:t>30 * drawn_props.item(1)</a:t>
            </a:r>
            <a:endParaRPr b="0" i="0" sz="16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t/>
            </a:r>
            <a:endParaRPr b="0" i="0" sz="1600" u="none" cap="none" strike="noStrike">
              <a:solidFill>
                <a:srgbClr val="0000FF"/>
              </a:solidFill>
              <a:latin typeface="Consolas"/>
              <a:ea typeface="Consolas"/>
              <a:cs typeface="Consolas"/>
              <a:sym typeface="Consolas"/>
            </a:endParaRPr>
          </a:p>
        </p:txBody>
      </p:sp>
      <p:sp>
        <p:nvSpPr>
          <p:cNvPr id="450" name="Google Shape;450;p68"/>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Sampling Question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3"/>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2400"/>
              <a:buFont typeface="Roboto"/>
              <a:buNone/>
            </a:pPr>
            <a:r>
              <a:rPr i="0" lang="en" sz="1800" u="none" cap="none" strike="noStrike">
                <a:solidFill>
                  <a:srgbClr val="000000"/>
                </a:solidFill>
                <a:latin typeface="Consolas"/>
                <a:ea typeface="Consolas"/>
                <a:cs typeface="Consolas"/>
                <a:sym typeface="Consolas"/>
              </a:rPr>
              <a:t>table.</a:t>
            </a:r>
            <a:r>
              <a:rPr i="0" lang="en" sz="1800" u="none" cap="none" strike="noStrike">
                <a:solidFill>
                  <a:srgbClr val="6AA84F"/>
                </a:solidFill>
                <a:latin typeface="Consolas"/>
                <a:ea typeface="Consolas"/>
                <a:cs typeface="Consolas"/>
                <a:sym typeface="Consolas"/>
              </a:rPr>
              <a:t>group</a:t>
            </a:r>
            <a:r>
              <a:rPr i="0" lang="en" sz="1800" u="none" cap="none" strike="noStrike">
                <a:solidFill>
                  <a:srgbClr val="000000"/>
                </a:solidFill>
                <a:latin typeface="Consolas"/>
                <a:ea typeface="Consolas"/>
                <a:cs typeface="Consolas"/>
                <a:sym typeface="Consolas"/>
              </a:rPr>
              <a:t>(</a:t>
            </a:r>
            <a:r>
              <a:rPr lang="en" sz="1800">
                <a:solidFill>
                  <a:srgbClr val="000000"/>
                </a:solidFill>
                <a:latin typeface="Consolas"/>
                <a:ea typeface="Consolas"/>
                <a:cs typeface="Consolas"/>
                <a:sym typeface="Consolas"/>
              </a:rPr>
              <a:t>column, </a:t>
            </a:r>
            <a:r>
              <a:rPr i="0" lang="en" sz="1800" u="none" cap="none" strike="noStrike">
                <a:solidFill>
                  <a:srgbClr val="000000"/>
                </a:solidFill>
                <a:latin typeface="Consolas"/>
                <a:ea typeface="Consolas"/>
                <a:cs typeface="Consolas"/>
                <a:sym typeface="Consolas"/>
              </a:rPr>
              <a:t>function)</a:t>
            </a:r>
            <a:endParaRPr sz="1800">
              <a:latin typeface="Consolas"/>
              <a:ea typeface="Consolas"/>
              <a:cs typeface="Consolas"/>
              <a:sym typeface="Consolas"/>
            </a:endParaRPr>
          </a:p>
          <a:p>
            <a:pPr indent="-342900" lvl="0" marL="457200" marR="0" rtl="0" algn="l">
              <a:lnSpc>
                <a:spcPct val="115000"/>
              </a:lnSpc>
              <a:spcBef>
                <a:spcPts val="1000"/>
              </a:spcBef>
              <a:spcAft>
                <a:spcPts val="0"/>
              </a:spcAft>
              <a:buClr>
                <a:srgbClr val="C4820E"/>
              </a:buClr>
              <a:buSzPts val="1800"/>
              <a:buFont typeface="Lato"/>
              <a:buChar char="●"/>
            </a:pPr>
            <a:r>
              <a:rPr i="1" lang="en" sz="1800" u="none" cap="none" strike="noStrike">
                <a:solidFill>
                  <a:srgbClr val="000000"/>
                </a:solidFill>
              </a:rPr>
              <a:t>Group table by categories</a:t>
            </a:r>
            <a:endParaRPr sz="1800"/>
          </a:p>
          <a:p>
            <a:pPr indent="-342900" lvl="1" marL="914400" marR="0" rtl="0" algn="l">
              <a:lnSpc>
                <a:spcPct val="115000"/>
              </a:lnSpc>
              <a:spcBef>
                <a:spcPts val="1000"/>
              </a:spcBef>
              <a:spcAft>
                <a:spcPts val="0"/>
              </a:spcAft>
              <a:buClr>
                <a:srgbClr val="C4820E"/>
              </a:buClr>
              <a:buSzPts val="1800"/>
              <a:buFont typeface="Roboto"/>
              <a:buChar char="○"/>
            </a:pPr>
            <a:r>
              <a:rPr b="1" i="0" lang="en" sz="1800" u="none" cap="none" strike="noStrike">
                <a:solidFill>
                  <a:srgbClr val="6AA84F"/>
                </a:solidFill>
              </a:rPr>
              <a:t>1st argument:</a:t>
            </a:r>
            <a:r>
              <a:rPr i="0" lang="en" sz="1800" u="none" cap="none" strike="noStrike">
                <a:solidFill>
                  <a:srgbClr val="000000"/>
                </a:solidFill>
              </a:rPr>
              <a:t> column we want to group by </a:t>
            </a:r>
            <a:r>
              <a:rPr lang="en" sz="1800">
                <a:solidFill>
                  <a:srgbClr val="000000"/>
                </a:solidFill>
              </a:rPr>
              <a:t>(string or int)</a:t>
            </a:r>
            <a:endParaRPr sz="1800"/>
          </a:p>
          <a:p>
            <a:pPr indent="-342900" lvl="2" marL="1371600" marR="0" rtl="0" algn="l">
              <a:lnSpc>
                <a:spcPct val="115000"/>
              </a:lnSpc>
              <a:spcBef>
                <a:spcPts val="1000"/>
              </a:spcBef>
              <a:spcAft>
                <a:spcPts val="0"/>
              </a:spcAft>
              <a:buClr>
                <a:srgbClr val="C4820E"/>
              </a:buClr>
              <a:buSzPts val="1800"/>
              <a:buFont typeface="Lato"/>
              <a:buChar char="■"/>
            </a:pPr>
            <a:r>
              <a:rPr lang="en" sz="1800">
                <a:solidFill>
                  <a:srgbClr val="000000"/>
                </a:solidFill>
              </a:rPr>
              <a:t>S</a:t>
            </a:r>
            <a:r>
              <a:rPr i="0" lang="en" sz="1800" u="none" cap="none" strike="noStrike">
                <a:solidFill>
                  <a:srgbClr val="000000"/>
                </a:solidFill>
              </a:rPr>
              <a:t>plit column into unique values</a:t>
            </a:r>
            <a:endParaRPr sz="1800"/>
          </a:p>
          <a:p>
            <a:pPr indent="-342900" lvl="1" marL="914400" marR="0" rtl="0" algn="l">
              <a:lnSpc>
                <a:spcPct val="115000"/>
              </a:lnSpc>
              <a:spcBef>
                <a:spcPts val="1000"/>
              </a:spcBef>
              <a:spcAft>
                <a:spcPts val="0"/>
              </a:spcAft>
              <a:buClr>
                <a:srgbClr val="C4820E"/>
              </a:buClr>
              <a:buSzPts val="1800"/>
              <a:buFont typeface="Roboto"/>
              <a:buChar char="○"/>
            </a:pPr>
            <a:r>
              <a:rPr b="1" i="0" lang="en" sz="1800" u="none" cap="none" strike="noStrike">
                <a:solidFill>
                  <a:srgbClr val="6AA84F"/>
                </a:solidFill>
              </a:rPr>
              <a:t>2nd argument:</a:t>
            </a:r>
            <a:r>
              <a:rPr i="0" lang="en" sz="1800" u="none" cap="none" strike="noStrike">
                <a:solidFill>
                  <a:schemeClr val="accent4"/>
                </a:solidFill>
              </a:rPr>
              <a:t> </a:t>
            </a:r>
            <a:r>
              <a:rPr i="0" lang="en" sz="1800" u="none" cap="none" strike="noStrike">
                <a:solidFill>
                  <a:srgbClr val="000000"/>
                </a:solidFill>
              </a:rPr>
              <a:t>(optional) </a:t>
            </a:r>
            <a:r>
              <a:rPr lang="en" sz="1800">
                <a:solidFill>
                  <a:srgbClr val="000000"/>
                </a:solidFill>
              </a:rPr>
              <a:t>function to aggregate arrays</a:t>
            </a:r>
            <a:endParaRPr sz="1800">
              <a:solidFill>
                <a:srgbClr val="000000"/>
              </a:solidFill>
            </a:endParaRPr>
          </a:p>
        </p:txBody>
      </p:sp>
      <p:sp>
        <p:nvSpPr>
          <p:cNvPr id="72" name="Google Shape;72;p13"/>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Group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4"/>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C4820E"/>
              </a:buClr>
              <a:buSzPts val="1800"/>
              <a:buFont typeface="Roboto"/>
              <a:buChar char="●"/>
            </a:pPr>
            <a:r>
              <a:rPr b="1" i="0" lang="en" sz="1800" u="none" cap="none" strike="noStrike">
                <a:solidFill>
                  <a:srgbClr val="6AA84F"/>
                </a:solidFill>
              </a:rPr>
              <a:t>No argument:</a:t>
            </a:r>
            <a:r>
              <a:rPr i="0" lang="en" sz="1800" u="none" cap="none" strike="noStrike">
                <a:solidFill>
                  <a:srgbClr val="000000"/>
                </a:solidFill>
              </a:rPr>
              <a:t> </a:t>
            </a:r>
            <a:r>
              <a:rPr lang="en" sz="1800">
                <a:solidFill>
                  <a:srgbClr val="000000"/>
                </a:solidFill>
              </a:rPr>
              <a:t>creates</a:t>
            </a:r>
            <a:r>
              <a:rPr i="0" lang="en" sz="1800" u="none" cap="none" strike="noStrike">
                <a:solidFill>
                  <a:srgbClr val="000000"/>
                </a:solidFill>
              </a:rPr>
              <a:t> “count” column</a:t>
            </a:r>
            <a:endParaRPr sz="1800"/>
          </a:p>
          <a:p>
            <a:pPr indent="-342900" lvl="1" marL="914400" marR="0" rtl="0" algn="l">
              <a:lnSpc>
                <a:spcPct val="115000"/>
              </a:lnSpc>
              <a:spcBef>
                <a:spcPts val="1000"/>
              </a:spcBef>
              <a:spcAft>
                <a:spcPts val="0"/>
              </a:spcAft>
              <a:buClr>
                <a:srgbClr val="C4820E"/>
              </a:buClr>
              <a:buSzPts val="1800"/>
              <a:buFont typeface="Lato"/>
              <a:buChar char="○"/>
            </a:pPr>
            <a:r>
              <a:rPr i="0" lang="en" sz="1800" u="none" cap="none" strike="noStrike">
                <a:solidFill>
                  <a:srgbClr val="000000"/>
                </a:solidFill>
              </a:rPr>
              <a:t>Number of rows for each category</a:t>
            </a:r>
            <a:endParaRPr sz="1800"/>
          </a:p>
          <a:p>
            <a:pPr indent="-342900" lvl="0" marL="457200" marR="0" rtl="0" algn="l">
              <a:lnSpc>
                <a:spcPct val="115000"/>
              </a:lnSpc>
              <a:spcBef>
                <a:spcPts val="1000"/>
              </a:spcBef>
              <a:spcAft>
                <a:spcPts val="0"/>
              </a:spcAft>
              <a:buClr>
                <a:srgbClr val="C4820E"/>
              </a:buClr>
              <a:buSzPts val="1800"/>
              <a:buFont typeface="Roboto"/>
              <a:buChar char="●"/>
            </a:pPr>
            <a:r>
              <a:rPr b="1" i="0" lang="en" sz="1800" u="none" cap="none" strike="noStrike">
                <a:solidFill>
                  <a:srgbClr val="6AA84F"/>
                </a:solidFill>
              </a:rPr>
              <a:t>Argument:</a:t>
            </a:r>
            <a:r>
              <a:rPr i="0" lang="en" sz="1800" u="none" cap="none" strike="noStrike">
                <a:solidFill>
                  <a:srgbClr val="000000"/>
                </a:solidFill>
              </a:rPr>
              <a:t> creates “ColName FunctionName” column</a:t>
            </a:r>
            <a:endParaRPr sz="1800"/>
          </a:p>
          <a:p>
            <a:pPr indent="-342900" lvl="1" marL="914400" marR="0" rtl="0" algn="l">
              <a:lnSpc>
                <a:spcPct val="115000"/>
              </a:lnSpc>
              <a:spcBef>
                <a:spcPts val="1000"/>
              </a:spcBef>
              <a:spcAft>
                <a:spcPts val="0"/>
              </a:spcAft>
              <a:buClr>
                <a:srgbClr val="C4820E"/>
              </a:buClr>
              <a:buSzPts val="1800"/>
              <a:buFont typeface="Lato"/>
              <a:buChar char="○"/>
            </a:pPr>
            <a:r>
              <a:rPr i="0" lang="en" sz="1800" u="none" cap="none" strike="noStrike">
                <a:solidFill>
                  <a:srgbClr val="000000"/>
                </a:solidFill>
              </a:rPr>
              <a:t>Applies function to values in “ColName” for each category</a:t>
            </a:r>
            <a:endParaRPr sz="1800"/>
          </a:p>
          <a:p>
            <a:pPr indent="-342900" lvl="1" marL="914400" marR="0" rtl="0" algn="l">
              <a:lnSpc>
                <a:spcPct val="115000"/>
              </a:lnSpc>
              <a:spcBef>
                <a:spcPts val="0"/>
              </a:spcBef>
              <a:spcAft>
                <a:spcPts val="0"/>
              </a:spcAft>
              <a:buClr>
                <a:srgbClr val="C4820E"/>
              </a:buClr>
              <a:buSzPts val="1800"/>
              <a:buFont typeface="Lato"/>
              <a:buChar char="○"/>
            </a:pPr>
            <a:r>
              <a:rPr i="0" lang="en" sz="1800" u="none" cap="none" strike="noStrike">
                <a:solidFill>
                  <a:srgbClr val="6AA84F"/>
                </a:solidFill>
                <a:latin typeface="Consolas"/>
                <a:ea typeface="Consolas"/>
                <a:cs typeface="Consolas"/>
                <a:sym typeface="Consolas"/>
              </a:rPr>
              <a:t>sum, mean, min, max, </a:t>
            </a:r>
            <a:r>
              <a:rPr lang="en" sz="1800">
                <a:solidFill>
                  <a:srgbClr val="6AA84F"/>
                </a:solidFill>
                <a:latin typeface="Consolas"/>
                <a:ea typeface="Consolas"/>
                <a:cs typeface="Consolas"/>
                <a:sym typeface="Consolas"/>
              </a:rPr>
              <a:t>len, abs, </a:t>
            </a:r>
            <a:r>
              <a:rPr i="0" lang="en" sz="1800" u="none" cap="none" strike="noStrike">
                <a:solidFill>
                  <a:srgbClr val="000000"/>
                </a:solidFill>
              </a:rPr>
              <a:t>or </a:t>
            </a:r>
            <a:r>
              <a:rPr lang="en" sz="1800">
                <a:solidFill>
                  <a:srgbClr val="000000"/>
                </a:solidFill>
              </a:rPr>
              <a:t>define</a:t>
            </a:r>
            <a:r>
              <a:rPr i="0" lang="en" sz="1800" u="none" cap="none" strike="noStrike">
                <a:solidFill>
                  <a:srgbClr val="000000"/>
                </a:solidFill>
              </a:rPr>
              <a:t> your own functions and pass them in!</a:t>
            </a:r>
            <a:endParaRPr i="0" sz="1800" u="none" cap="none" strike="noStrike">
              <a:solidFill>
                <a:srgbClr val="000000"/>
              </a:solidFill>
            </a:endParaRPr>
          </a:p>
          <a:p>
            <a:pPr indent="-342900" lvl="1" marL="914400" marR="0" rtl="0" algn="l">
              <a:lnSpc>
                <a:spcPct val="115000"/>
              </a:lnSpc>
              <a:spcBef>
                <a:spcPts val="0"/>
              </a:spcBef>
              <a:spcAft>
                <a:spcPts val="0"/>
              </a:spcAft>
              <a:buClr>
                <a:srgbClr val="C4820E"/>
              </a:buClr>
              <a:buSzPts val="1800"/>
              <a:buFont typeface="Roboto"/>
              <a:buChar char="○"/>
            </a:pPr>
            <a:r>
              <a:rPr lang="en" sz="1800">
                <a:solidFill>
                  <a:srgbClr val="000000"/>
                </a:solidFill>
              </a:rPr>
              <a:t>Functions must operate on arrays</a:t>
            </a:r>
            <a:endParaRPr sz="1800">
              <a:solidFill>
                <a:srgbClr val="000000"/>
              </a:solidFill>
            </a:endParaRPr>
          </a:p>
        </p:txBody>
      </p:sp>
      <p:sp>
        <p:nvSpPr>
          <p:cNvPr id="78" name="Google Shape;78;p14"/>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Group's 2nd Argument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5"/>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rgbClr val="C4820E"/>
              </a:buClr>
              <a:buSzPts val="1800"/>
              <a:buFont typeface="Courier New"/>
              <a:buChar char="●"/>
            </a:pPr>
            <a:r>
              <a:rPr i="0" lang="en" sz="1800" u="none" cap="none" strike="noStrike">
                <a:solidFill>
                  <a:srgbClr val="000000"/>
                </a:solidFill>
                <a:latin typeface="Courier New"/>
                <a:ea typeface="Courier New"/>
                <a:cs typeface="Courier New"/>
                <a:sym typeface="Courier New"/>
              </a:rPr>
              <a:t>sp16.drop(‘Class’).group(‘StudentID’, np.mean)</a:t>
            </a:r>
            <a:endParaRPr>
              <a:latin typeface="Courier New"/>
              <a:ea typeface="Courier New"/>
              <a:cs typeface="Courier New"/>
              <a:sym typeface="Courier New"/>
            </a:endParaRPr>
          </a:p>
        </p:txBody>
      </p:sp>
      <p:graphicFrame>
        <p:nvGraphicFramePr>
          <p:cNvPr id="84" name="Google Shape;84;p15"/>
          <p:cNvGraphicFramePr/>
          <p:nvPr/>
        </p:nvGraphicFramePr>
        <p:xfrm>
          <a:off x="4744650" y="1881425"/>
          <a:ext cx="3000000" cy="3000000"/>
        </p:xfrm>
        <a:graphic>
          <a:graphicData uri="http://schemas.openxmlformats.org/drawingml/2006/table">
            <a:tbl>
              <a:tblPr>
                <a:noFill/>
                <a:tableStyleId>{82380917-B6F3-4667-9BF0-D2FC2EF2FC94}</a:tableStyleId>
              </a:tblPr>
              <a:tblGrid>
                <a:gridCol w="1867700"/>
                <a:gridCol w="1867700"/>
              </a:tblGrid>
              <a:tr h="100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Student ID</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GPA mean</a:t>
                      </a:r>
                      <a:endParaRPr sz="1400" u="none" cap="none" strike="noStrike"/>
                    </a:p>
                  </a:txBody>
                  <a:tcPr marT="91425" marB="91425" marR="91425" marL="91425"/>
                </a:tc>
              </a:tr>
              <a:tr h="3596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1234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3.3</a:t>
                      </a:r>
                      <a:endParaRPr sz="1400" u="none" cap="none" strike="noStrike"/>
                    </a:p>
                  </a:txBody>
                  <a:tcPr marT="91425" marB="91425" marR="91425" marL="91425"/>
                </a:tc>
              </a:tr>
              <a:tr h="3596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5678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3.5</a:t>
                      </a:r>
                      <a:endParaRPr sz="1400" u="none" cap="none" strike="noStrike"/>
                    </a:p>
                  </a:txBody>
                  <a:tcPr marT="91425" marB="91425" marR="91425" marL="91425"/>
                </a:tc>
              </a:tr>
            </a:tbl>
          </a:graphicData>
        </a:graphic>
      </p:graphicFrame>
      <p:graphicFrame>
        <p:nvGraphicFramePr>
          <p:cNvPr id="85" name="Google Shape;85;p15"/>
          <p:cNvGraphicFramePr/>
          <p:nvPr/>
        </p:nvGraphicFramePr>
        <p:xfrm>
          <a:off x="1041100" y="1793950"/>
          <a:ext cx="3000000" cy="3000000"/>
        </p:xfrm>
        <a:graphic>
          <a:graphicData uri="http://schemas.openxmlformats.org/drawingml/2006/table">
            <a:tbl>
              <a:tblPr>
                <a:noFill/>
                <a:tableStyleId>{82380917-B6F3-4667-9BF0-D2FC2EF2FC94}</a:tableStyleId>
              </a:tblPr>
              <a:tblGrid>
                <a:gridCol w="1019300"/>
                <a:gridCol w="1019300"/>
                <a:gridCol w="1019300"/>
              </a:tblGrid>
              <a:tr h="5884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Student ID</a:t>
                      </a:r>
                      <a:endParaRPr sz="1400" u="none" cap="none" strike="noStrike"/>
                    </a:p>
                  </a:txBody>
                  <a:tcPr marT="91425" marB="91425" marR="91425" marL="91425">
                    <a:solidFill>
                      <a:srgbClr val="EAD1D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Class</a:t>
                      </a:r>
                      <a:endParaRPr sz="1400" u="none" cap="none" strike="noStrike"/>
                    </a:p>
                  </a:txBody>
                  <a:tcPr marT="91425" marB="91425" marR="91425" marL="91425">
                    <a:solidFill>
                      <a:srgbClr val="EAD1D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GPA</a:t>
                      </a:r>
                      <a:endParaRPr sz="1400" u="none" cap="none" strike="noStrike"/>
                    </a:p>
                  </a:txBody>
                  <a:tcPr marT="91425" marB="91425" marR="91425" marL="91425">
                    <a:solidFill>
                      <a:srgbClr val="EAD1DC"/>
                    </a:solidFill>
                  </a:tcPr>
                </a:tc>
              </a:tr>
              <a:tr h="3474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1234</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CS 61A</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3.3</a:t>
                      </a:r>
                      <a:endParaRPr sz="1400" u="none" cap="none" strike="noStrike"/>
                    </a:p>
                  </a:txBody>
                  <a:tcPr marT="91425" marB="91425" marR="91425" marL="91425">
                    <a:solidFill>
                      <a:srgbClr val="C9DAF8"/>
                    </a:solidFill>
                  </a:tcPr>
                </a:tc>
              </a:tr>
              <a:tr h="3474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5678</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CS 61A</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3.0</a:t>
                      </a:r>
                      <a:endParaRPr sz="1400" u="none" cap="none" strike="noStrike"/>
                    </a:p>
                  </a:txBody>
                  <a:tcPr marT="91425" marB="91425" marR="91425" marL="91425">
                    <a:solidFill>
                      <a:srgbClr val="C9DAF8"/>
                    </a:solidFill>
                  </a:tcPr>
                </a:tc>
              </a:tr>
              <a:tr h="3474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5678</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DATA 8</a:t>
                      </a:r>
                      <a:endParaRPr sz="1400" u="none" cap="none" strike="noStrike"/>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4.0</a:t>
                      </a:r>
                      <a:endParaRPr sz="1400" u="none" cap="none" strike="noStrike"/>
                    </a:p>
                  </a:txBody>
                  <a:tcPr marT="91425" marB="91425" marR="91425" marL="91425">
                    <a:solidFill>
                      <a:srgbClr val="C9DAF8"/>
                    </a:solidFill>
                  </a:tcPr>
                </a:tc>
              </a:tr>
            </a:tbl>
          </a:graphicData>
        </a:graphic>
      </p:graphicFrame>
      <p:sp>
        <p:nvSpPr>
          <p:cNvPr id="86" name="Google Shape;86;p15"/>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430">
      <a:dk1>
        <a:srgbClr val="3B3B3B"/>
      </a:dk1>
      <a:lt1>
        <a:srgbClr val="FFFFFF"/>
      </a:lt1>
      <a:dk2>
        <a:srgbClr val="3369FC"/>
      </a:dk2>
      <a:lt2>
        <a:srgbClr val="CCCCCC"/>
      </a:lt2>
      <a:accent1>
        <a:srgbClr val="0056FB"/>
      </a:accent1>
      <a:accent2>
        <a:srgbClr val="F50017"/>
      </a:accent2>
      <a:accent3>
        <a:srgbClr val="FF8608"/>
      </a:accent3>
      <a:accent4>
        <a:srgbClr val="069924"/>
      </a:accent4>
      <a:accent5>
        <a:srgbClr val="60B4F6"/>
      </a:accent5>
      <a:accent6>
        <a:srgbClr val="F0C631"/>
      </a:accent6>
      <a:hlink>
        <a:srgbClr val="0056FB"/>
      </a:hlink>
      <a:folHlink>
        <a:srgbClr val="4142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