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Economica"/>
      <p:regular r:id="rId67"/>
      <p:bold r:id="rId68"/>
      <p:italic r:id="rId69"/>
      <p:boldItalic r:id="rId70"/>
    </p:embeddedFont>
    <p:embeddedFont>
      <p:font typeface="Lato"/>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6.xml"/><Relationship Id="rId75" Type="http://schemas.openxmlformats.org/officeDocument/2006/relationships/font" Target="fonts/RobotoMono-regular.fntdata"/><Relationship Id="rId30" Type="http://schemas.openxmlformats.org/officeDocument/2006/relationships/slide" Target="slides/slide25.xml"/><Relationship Id="rId74" Type="http://schemas.openxmlformats.org/officeDocument/2006/relationships/font" Target="fonts/Lato-boldItalic.fntdata"/><Relationship Id="rId33" Type="http://schemas.openxmlformats.org/officeDocument/2006/relationships/slide" Target="slides/slide28.xml"/><Relationship Id="rId77" Type="http://schemas.openxmlformats.org/officeDocument/2006/relationships/font" Target="fonts/RobotoMono-italic.fntdata"/><Relationship Id="rId32" Type="http://schemas.openxmlformats.org/officeDocument/2006/relationships/slide" Target="slides/slide27.xml"/><Relationship Id="rId76" Type="http://schemas.openxmlformats.org/officeDocument/2006/relationships/font" Target="fonts/RobotoMono-bold.fntdata"/><Relationship Id="rId35" Type="http://schemas.openxmlformats.org/officeDocument/2006/relationships/slide" Target="slides/slide30.xml"/><Relationship Id="rId79" Type="http://schemas.openxmlformats.org/officeDocument/2006/relationships/font" Target="fonts/OpenSans-regular.fntdata"/><Relationship Id="rId34" Type="http://schemas.openxmlformats.org/officeDocument/2006/relationships/slide" Target="slides/slide29.xml"/><Relationship Id="rId78" Type="http://schemas.openxmlformats.org/officeDocument/2006/relationships/font" Target="fonts/RobotoMono-boldItalic.fntdata"/><Relationship Id="rId71" Type="http://schemas.openxmlformats.org/officeDocument/2006/relationships/font" Target="fonts/Lato-regular.fntdata"/><Relationship Id="rId70" Type="http://schemas.openxmlformats.org/officeDocument/2006/relationships/font" Target="fonts/Economica-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Economica-bold.fntdata"/><Relationship Id="rId23" Type="http://schemas.openxmlformats.org/officeDocument/2006/relationships/slide" Target="slides/slide18.xml"/><Relationship Id="rId67" Type="http://schemas.openxmlformats.org/officeDocument/2006/relationships/font" Target="fonts/Economica-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conomica-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ro.medium.com/max/1400/1*IZ2II2HYKeoMrdLU5jW6Dw.png"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639c237b_408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1639c237b_408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b55e52f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55e52f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55e52f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55e52f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b55e52f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55e52f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b55e52f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b55e52f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b55e52f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55e52f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b5a9aa73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7b5a9aa73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b654fc44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654fc4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b654fc44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654fc44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b654fc448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b654fc448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b654fc448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b654fc448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b654fc448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b654fc448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b654fc448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b654fc448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7489c5408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77489c5408_6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b654fc448_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b654fc448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b654fc448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b654fc448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https://miro.medium.com/max/1400/1*IZ2II2HYKeoMrdLU5jW6Dw.png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b654fc448_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b654fc448_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b654fc448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b654fc448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b654fc448_4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b654fc448_4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b654fc448_4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b654fc448_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b654fc448_4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b654fc448_4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b55e52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7b55e52f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9c93a3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9c93a3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9c93a3d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9c93a3d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b5a9aa73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b5a9aa73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of binary variable is proportion</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7b654fc448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b654fc448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of binary variable is proportion</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7489c5408_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7489c5408_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b55e52f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7b55e52fb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7727e0fc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7727e0fc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639c237b_40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51639c237b_40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more extreme our test statistic, the more it should point toward the null or alternative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639c237b_40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639c237b_40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i="0" sz="3600" u="none" cap="none" strike="noStrike">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10" name="Google Shape;10;p2"/>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2"/>
          <p:cNvCxnSpPr/>
          <p:nvPr/>
        </p:nvCxnSpPr>
        <p:spPr>
          <a:xfrm flipH="1" rot="10800000">
            <a:off x="2940417" y="2536424"/>
            <a:ext cx="5594100" cy="300"/>
          </a:xfrm>
          <a:prstGeom prst="straightConnector1">
            <a:avLst/>
          </a:prstGeom>
          <a:noFill/>
          <a:ln cap="flat" cmpd="sng" w="9525">
            <a:solidFill>
              <a:srgbClr val="CCCCCC"/>
            </a:solidFill>
            <a:prstDash val="solid"/>
            <a:round/>
            <a:headEnd len="med" w="med" type="none"/>
            <a:tailEnd len="med" w="med" type="none"/>
          </a:ln>
        </p:spPr>
      </p:cxnSp>
      <p:sp>
        <p:nvSpPr>
          <p:cNvPr id="12" name="Google Shape;12;p2"/>
          <p:cNvSpPr txBox="1"/>
          <p:nvPr/>
        </p:nvSpPr>
        <p:spPr>
          <a:xfrm>
            <a:off x="1335524" y="2088768"/>
            <a:ext cx="1474500" cy="10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3262"/>
                </a:solidFill>
              </a:rPr>
              <a:t>D</a:t>
            </a:r>
            <a:r>
              <a:rPr b="1" lang="en" sz="2000">
                <a:solidFill>
                  <a:srgbClr val="003262"/>
                </a:solidFill>
              </a:rPr>
              <a:t>ATA</a:t>
            </a:r>
            <a:r>
              <a:rPr b="1" lang="en" sz="2800">
                <a:solidFill>
                  <a:srgbClr val="003262"/>
                </a:solidFill>
              </a:rPr>
              <a:t> 8</a:t>
            </a:r>
            <a:endParaRPr b="1" sz="2800">
              <a:solidFill>
                <a:srgbClr val="003262"/>
              </a:solidFill>
            </a:endParaRPr>
          </a:p>
          <a:p>
            <a:pPr indent="0" lvl="0" marL="0" rtl="0" algn="l">
              <a:spcBef>
                <a:spcPts val="0"/>
              </a:spcBef>
              <a:spcAft>
                <a:spcPts val="0"/>
              </a:spcAft>
              <a:buNone/>
            </a:pPr>
            <a:r>
              <a:rPr b="1" lang="en">
                <a:solidFill>
                  <a:srgbClr val="C4820E"/>
                </a:solidFill>
              </a:rPr>
              <a:t>Spring 2020</a:t>
            </a:r>
            <a:endParaRPr b="1">
              <a:solidFill>
                <a:srgbClr val="C4820E"/>
              </a:solidFill>
            </a:endParaRPr>
          </a:p>
          <a:p>
            <a:pPr indent="0" lvl="0" marL="0" rtl="0" algn="l">
              <a:spcBef>
                <a:spcPts val="0"/>
              </a:spcBef>
              <a:spcAft>
                <a:spcPts val="0"/>
              </a:spcAft>
              <a:buNone/>
            </a:pPr>
            <a:r>
              <a:t/>
            </a:r>
            <a:endParaRPr b="1">
              <a:solidFill>
                <a:srgbClr val="C4820E"/>
              </a:solidFill>
            </a:endParaRPr>
          </a:p>
        </p:txBody>
      </p:sp>
      <p:pic>
        <p:nvPicPr>
          <p:cNvPr id="13" name="Google Shape;13;p2"/>
          <p:cNvPicPr preferRelativeResize="0"/>
          <p:nvPr/>
        </p:nvPicPr>
        <p:blipFill>
          <a:blip r:embed="rId2">
            <a:alphaModFix/>
          </a:blip>
          <a:stretch>
            <a:fillRect/>
          </a:stretch>
        </p:blipFill>
        <p:spPr>
          <a:xfrm>
            <a:off x="557124" y="2237985"/>
            <a:ext cx="726225" cy="5809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cxnSp>
        <p:nvCxnSpPr>
          <p:cNvPr id="16" name="Google Shape;16;p3"/>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17" name="Google Shape;17;p3"/>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
        <p:nvSpPr>
          <p:cNvPr id="18" name="Google Shape;18;p3"/>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latin typeface="Arial"/>
                <a:ea typeface="Arial"/>
                <a:cs typeface="Arial"/>
                <a:sym typeface="Arial"/>
              </a:defRPr>
            </a:lvl1pPr>
            <a:lvl2pPr lvl="1" rtl="0" algn="l">
              <a:spcBef>
                <a:spcPts val="0"/>
              </a:spcBef>
              <a:spcAft>
                <a:spcPts val="0"/>
              </a:spcAft>
              <a:buSzPts val="3600"/>
              <a:buFont typeface="Arial"/>
              <a:buNone/>
              <a:defRPr b="1" sz="3600">
                <a:solidFill>
                  <a:schemeClr val="dk2"/>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2"/>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2"/>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2"/>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2"/>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2"/>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2"/>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2"/>
                </a:solidFill>
                <a:latin typeface="Arial"/>
                <a:ea typeface="Arial"/>
                <a:cs typeface="Arial"/>
                <a:sym typeface="Arial"/>
              </a:defRPr>
            </a:lvl9pPr>
          </a:lstStyle>
          <a:p/>
        </p:txBody>
      </p:sp>
      <p:sp>
        <p:nvSpPr>
          <p:cNvPr id="21" name="Google Shape;21;p4"/>
          <p:cNvSpPr txBox="1"/>
          <p:nvPr>
            <p:ph idx="1" type="body"/>
          </p:nvPr>
        </p:nvSpPr>
        <p:spPr>
          <a:xfrm>
            <a:off x="457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lvl2pPr>
            <a:lvl3pPr indent="-381000" lvl="2" marL="1371600" rtl="0">
              <a:spcBef>
                <a:spcPts val="0"/>
              </a:spcBef>
              <a:spcAft>
                <a:spcPts val="0"/>
              </a:spcAft>
              <a:buSzPts val="2400"/>
              <a:buChar char="■"/>
              <a:defRPr sz="24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2" name="Google Shape;22;p4"/>
          <p:cNvSpPr txBox="1"/>
          <p:nvPr>
            <p:ph idx="2" type="body"/>
          </p:nvPr>
        </p:nvSpPr>
        <p:spPr>
          <a:xfrm>
            <a:off x="4648200" y="971550"/>
            <a:ext cx="4038600" cy="3623100"/>
          </a:xfrm>
          <a:prstGeom prst="rect">
            <a:avLst/>
          </a:prstGeom>
          <a:noFill/>
          <a:ln>
            <a:noFill/>
          </a:ln>
        </p:spPr>
        <p:txBody>
          <a:bodyPr anchorCtr="0" anchor="t" bIns="91425" lIns="91425" spcFirstLastPara="1" rIns="91425" wrap="square" tIns="91425">
            <a:noAutofit/>
          </a:bodyPr>
          <a:lstStyle>
            <a:lvl1pPr indent="-381000" lvl="0" marL="457200" rtl="0">
              <a:spcBef>
                <a:spcPts val="480"/>
              </a:spcBef>
              <a:spcAft>
                <a:spcPts val="0"/>
              </a:spcAft>
              <a:buSzPts val="2400"/>
              <a:buChar char="●"/>
              <a:defRPr sz="2400"/>
            </a:lvl1pPr>
            <a:lvl2pPr indent="-381000" lvl="1" marL="914400" rtl="0">
              <a:spcBef>
                <a:spcPts val="0"/>
              </a:spcBef>
              <a:spcAft>
                <a:spcPts val="0"/>
              </a:spcAft>
              <a:buSzPts val="2400"/>
              <a:buChar char="○"/>
              <a:defRPr sz="2400">
                <a:solidFill>
                  <a:schemeClr val="dk1"/>
                </a:solidFill>
              </a:defRPr>
            </a:lvl2pPr>
            <a:lvl3pPr indent="-381000" lvl="2" marL="1371600" rtl="0">
              <a:spcBef>
                <a:spcPts val="0"/>
              </a:spcBef>
              <a:spcAft>
                <a:spcPts val="0"/>
              </a:spcAft>
              <a:buSzPts val="2400"/>
              <a:buChar char="■"/>
              <a:defRPr sz="2400">
                <a:solidFill>
                  <a:schemeClr val="dk1"/>
                </a:solidFill>
              </a:defRPr>
            </a:lvl3pPr>
            <a:lvl4pPr indent="-342900" lvl="3" marL="1828800" rtl="0">
              <a:spcBef>
                <a:spcPts val="0"/>
              </a:spcBef>
              <a:spcAft>
                <a:spcPts val="0"/>
              </a:spcAft>
              <a:buSzPts val="1800"/>
              <a:buChar char="●"/>
              <a:defRPr sz="1800">
                <a:solidFill>
                  <a:schemeClr val="dk1"/>
                </a:solidFill>
              </a:defRPr>
            </a:lvl4pPr>
            <a:lvl5pPr indent="-342900" lvl="4" marL="2286000" rtl="0">
              <a:spcBef>
                <a:spcPts val="0"/>
              </a:spcBef>
              <a:spcAft>
                <a:spcPts val="0"/>
              </a:spcAft>
              <a:buSzPts val="1800"/>
              <a:buChar char="○"/>
              <a:defRPr sz="1800">
                <a:solidFill>
                  <a:schemeClr val="dk1"/>
                </a:solidFill>
              </a:defRPr>
            </a:lvl5pPr>
            <a:lvl6pPr indent="-342900" lvl="5" marL="2743200" rtl="0">
              <a:spcBef>
                <a:spcPts val="0"/>
              </a:spcBef>
              <a:spcAft>
                <a:spcPts val="0"/>
              </a:spcAft>
              <a:buSzPts val="1800"/>
              <a:buChar char="■"/>
              <a:defRPr sz="1800">
                <a:solidFill>
                  <a:schemeClr val="dk1"/>
                </a:solidFill>
              </a:defRPr>
            </a:lvl6pPr>
            <a:lvl7pPr indent="-342900" lvl="6" marL="3200400" rtl="0">
              <a:spcBef>
                <a:spcPts val="0"/>
              </a:spcBef>
              <a:spcAft>
                <a:spcPts val="0"/>
              </a:spcAft>
              <a:buSzPts val="1800"/>
              <a:buChar char="●"/>
              <a:defRPr sz="1800">
                <a:solidFill>
                  <a:schemeClr val="dk1"/>
                </a:solidFill>
              </a:defRPr>
            </a:lvl7pPr>
            <a:lvl8pPr indent="-342900" lvl="7" marL="3657600" rtl="0">
              <a:spcBef>
                <a:spcPts val="0"/>
              </a:spcBef>
              <a:spcAft>
                <a:spcPts val="0"/>
              </a:spcAft>
              <a:buSzPts val="1800"/>
              <a:buChar char="○"/>
              <a:defRPr sz="1800">
                <a:solidFill>
                  <a:schemeClr val="dk1"/>
                </a:solidFill>
              </a:defRPr>
            </a:lvl8pPr>
            <a:lvl9pPr indent="-342900" lvl="8" marL="4114800" rtl="0">
              <a:spcBef>
                <a:spcPts val="0"/>
              </a:spcBef>
              <a:spcAft>
                <a:spcPts val="0"/>
              </a:spcAft>
              <a:buSzPts val="1800"/>
              <a:buChar char="■"/>
              <a:defRPr sz="1800"/>
            </a:lvl9pPr>
          </a:lstStyle>
          <a:p/>
        </p:txBody>
      </p:sp>
      <p:cxnSp>
        <p:nvCxnSpPr>
          <p:cNvPr id="23" name="Google Shape;23;p4"/>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4" name="Google Shape;24;p4"/>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p:txBody>
      </p:sp>
      <p:cxnSp>
        <p:nvCxnSpPr>
          <p:cNvPr id="27" name="Google Shape;27;p5"/>
          <p:cNvCxnSpPr/>
          <p:nvPr/>
        </p:nvCxnSpPr>
        <p:spPr>
          <a:xfrm>
            <a:off x="457200" y="881840"/>
            <a:ext cx="8229600" cy="0"/>
          </a:xfrm>
          <a:prstGeom prst="straightConnector1">
            <a:avLst/>
          </a:prstGeom>
          <a:noFill/>
          <a:ln cap="flat" cmpd="sng" w="9525">
            <a:solidFill>
              <a:srgbClr val="CCCCCC"/>
            </a:solidFill>
            <a:prstDash val="solid"/>
            <a:round/>
            <a:headEnd len="med" w="med" type="none"/>
            <a:tailEnd len="med" w="med" type="none"/>
          </a:ln>
        </p:spPr>
      </p:cxnSp>
      <p:cxnSp>
        <p:nvCxnSpPr>
          <p:cNvPr id="28" name="Google Shape;28;p5"/>
          <p:cNvCxnSpPr/>
          <p:nvPr/>
        </p:nvCxnSpPr>
        <p:spPr>
          <a:xfrm>
            <a:off x="457200" y="4743450"/>
            <a:ext cx="8229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p:cSld name="TITLE_ONLY_1">
    <p:spTree>
      <p:nvGrpSpPr>
        <p:cNvPr id="29" name="Shape 29"/>
        <p:cNvGrpSpPr/>
        <p:nvPr/>
      </p:nvGrpSpPr>
      <p:grpSpPr>
        <a:xfrm>
          <a:off x="0" y="0"/>
          <a:ext cx="0" cy="0"/>
          <a:chOff x="0" y="0"/>
          <a:chExt cx="0" cy="0"/>
        </a:xfrm>
      </p:grpSpPr>
      <p:sp>
        <p:nvSpPr>
          <p:cNvPr id="30" name="Google Shape;30;p6"/>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solidFill>
                  <a:schemeClr val="dk2"/>
                </a:solidFill>
              </a:defRPr>
            </a:lvl2pPr>
            <a:lvl3pPr lvl="2" rtl="0" algn="ctr">
              <a:spcBef>
                <a:spcPts val="0"/>
              </a:spcBef>
              <a:spcAft>
                <a:spcPts val="0"/>
              </a:spcAft>
              <a:buSzPts val="3600"/>
              <a:buNone/>
              <a:defRPr>
                <a:solidFill>
                  <a:schemeClr val="dk2"/>
                </a:solidFill>
              </a:defRPr>
            </a:lvl3pPr>
            <a:lvl4pPr lvl="3" rtl="0" algn="ctr">
              <a:spcBef>
                <a:spcPts val="0"/>
              </a:spcBef>
              <a:spcAft>
                <a:spcPts val="0"/>
              </a:spcAft>
              <a:buSzPts val="3600"/>
              <a:buNone/>
              <a:defRPr>
                <a:solidFill>
                  <a:schemeClr val="dk2"/>
                </a:solidFill>
              </a:defRPr>
            </a:lvl4pPr>
            <a:lvl5pPr lvl="4" rtl="0" algn="ctr">
              <a:spcBef>
                <a:spcPts val="0"/>
              </a:spcBef>
              <a:spcAft>
                <a:spcPts val="0"/>
              </a:spcAft>
              <a:buSzPts val="3600"/>
              <a:buNone/>
              <a:defRPr>
                <a:solidFill>
                  <a:schemeClr val="dk2"/>
                </a:solidFill>
              </a:defRPr>
            </a:lvl5pPr>
            <a:lvl6pPr lvl="5" rtl="0" algn="ctr">
              <a:spcBef>
                <a:spcPts val="0"/>
              </a:spcBef>
              <a:spcAft>
                <a:spcPts val="0"/>
              </a:spcAft>
              <a:buSzPts val="3600"/>
              <a:buNone/>
              <a:defRPr>
                <a:solidFill>
                  <a:schemeClr val="dk2"/>
                </a:solidFill>
              </a:defRPr>
            </a:lvl6pPr>
            <a:lvl7pPr lvl="6" rtl="0" algn="ctr">
              <a:spcBef>
                <a:spcPts val="0"/>
              </a:spcBef>
              <a:spcAft>
                <a:spcPts val="0"/>
              </a:spcAft>
              <a:buSzPts val="3600"/>
              <a:buNone/>
              <a:defRPr>
                <a:solidFill>
                  <a:schemeClr val="dk2"/>
                </a:solidFill>
              </a:defRPr>
            </a:lvl7pPr>
            <a:lvl8pPr lvl="7" rtl="0" algn="ctr">
              <a:spcBef>
                <a:spcPts val="0"/>
              </a:spcBef>
              <a:spcAft>
                <a:spcPts val="0"/>
              </a:spcAft>
              <a:buSzPts val="3600"/>
              <a:buNone/>
              <a:defRPr>
                <a:solidFill>
                  <a:schemeClr val="dk2"/>
                </a:solidFill>
              </a:defRPr>
            </a:lvl8pPr>
            <a:lvl9pPr lvl="8" rtl="0" algn="ctr">
              <a:spcBef>
                <a:spcPts val="0"/>
              </a:spcBef>
              <a:spcAft>
                <a:spcPts val="0"/>
              </a:spcAft>
              <a:buSzPts val="36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7"/>
          <p:cNvGrpSpPr/>
          <p:nvPr/>
        </p:nvGrpSpPr>
        <p:grpSpPr>
          <a:xfrm>
            <a:off x="830394" y="1191276"/>
            <a:ext cx="745764" cy="45826"/>
            <a:chOff x="4580561" y="2589004"/>
            <a:chExt cx="1064464" cy="25200"/>
          </a:xfrm>
        </p:grpSpPr>
        <p:sp>
          <p:nvSpPr>
            <p:cNvPr id="33" name="Google Shape;33;p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3B7EA1"/>
              </a:buClr>
              <a:buSzPts val="3600"/>
              <a:buFont typeface="Arial"/>
              <a:buNone/>
              <a:defRPr b="1" i="0" sz="3600" u="none" cap="none" strike="noStrike">
                <a:solidFill>
                  <a:srgbClr val="3B7EA1"/>
                </a:solidFill>
                <a:latin typeface="Arial"/>
                <a:ea typeface="Arial"/>
                <a:cs typeface="Arial"/>
                <a:sym typeface="Arial"/>
              </a:defRPr>
            </a:lvl1pPr>
            <a:lvl2pPr lvl="1"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lvl1pPr indent="-381000" lvl="0" marL="457200" rtl="0" algn="l">
              <a:spcBef>
                <a:spcPts val="48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rgbClr val="C4820E"/>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rgbClr val="C4820E"/>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inferentialthinking.com/chapters/14/6/Choosing_a_Sample_Size#width-of-confidence-interva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www.inferentialthinking.com/chapters/14/6/Choosing_a_Sample_Size#width-of-confidence-interv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3.pn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pn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8"/>
          <p:cNvSpPr txBox="1"/>
          <p:nvPr>
            <p:ph type="ctrTitle"/>
          </p:nvPr>
        </p:nvSpPr>
        <p:spPr>
          <a:xfrm>
            <a:off x="2971800" y="1657350"/>
            <a:ext cx="5586300" cy="87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Lato"/>
                <a:ea typeface="Lato"/>
                <a:cs typeface="Lato"/>
                <a:sym typeface="Lato"/>
              </a:rPr>
              <a:t>Topical</a:t>
            </a:r>
            <a:r>
              <a:rPr lang="en">
                <a:latin typeface="Lato"/>
                <a:ea typeface="Lato"/>
                <a:cs typeface="Lato"/>
                <a:sym typeface="Lato"/>
              </a:rPr>
              <a:t> Review 2</a:t>
            </a:r>
            <a:endParaRPr>
              <a:latin typeface="Lato"/>
              <a:ea typeface="Lato"/>
              <a:cs typeface="Lato"/>
              <a:sym typeface="Lato"/>
            </a:endParaRPr>
          </a:p>
        </p:txBody>
      </p:sp>
      <p:sp>
        <p:nvSpPr>
          <p:cNvPr id="42" name="Google Shape;42;p8"/>
          <p:cNvSpPr txBox="1"/>
          <p:nvPr>
            <p:ph idx="1" type="subTitle"/>
          </p:nvPr>
        </p:nvSpPr>
        <p:spPr>
          <a:xfrm>
            <a:off x="2971800" y="2571750"/>
            <a:ext cx="5586300" cy="51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Lato"/>
                <a:ea typeface="Lato"/>
                <a:cs typeface="Lato"/>
                <a:sym typeface="Lato"/>
              </a:rPr>
              <a:t>Hypothesis Testing, Bootstrap, A/B Testing, and Confidence Intervals</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P-Value Interpretation</a:t>
            </a:r>
            <a:endParaRPr/>
          </a:p>
        </p:txBody>
      </p:sp>
      <p:sp>
        <p:nvSpPr>
          <p:cNvPr id="111" name="Google Shape;111;p17"/>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800">
                <a:solidFill>
                  <a:srgbClr val="C4820E"/>
                </a:solidFill>
              </a:rPr>
              <a:t>P-value cutoff</a:t>
            </a:r>
            <a:r>
              <a:rPr lang="en" sz="1800"/>
              <a:t> (or significance level) chosen before testing</a:t>
            </a:r>
            <a:endParaRPr sz="1800"/>
          </a:p>
          <a:p>
            <a:pPr indent="-342900" lvl="1" marL="914400" rtl="0" algn="l">
              <a:spcBef>
                <a:spcPts val="0"/>
              </a:spcBef>
              <a:spcAft>
                <a:spcPts val="0"/>
              </a:spcAft>
              <a:buSzPts val="1800"/>
              <a:buChar char="○"/>
            </a:pPr>
            <a:r>
              <a:rPr lang="en" sz="1800"/>
              <a:t>P-value cutoff - how strong you require the evidence against the null hypothesis to be before rejecting it (often is 0.01 or 0.05).</a:t>
            </a:r>
            <a:endParaRPr sz="1800"/>
          </a:p>
          <a:p>
            <a:pPr indent="0" lvl="0" marL="0" rtl="0" algn="l">
              <a:spcBef>
                <a:spcPts val="480"/>
              </a:spcBef>
              <a:spcAft>
                <a:spcPts val="0"/>
              </a:spcAft>
              <a:buClr>
                <a:schemeClr val="dk1"/>
              </a:buClr>
              <a:buSzPts val="1100"/>
              <a:buFont typeface="Arial"/>
              <a:buNone/>
            </a:pPr>
            <a:r>
              <a:t/>
            </a:r>
            <a:endParaRPr sz="1800"/>
          </a:p>
          <a:p>
            <a:pPr indent="0" lvl="0" marL="0" rtl="0" algn="l">
              <a:spcBef>
                <a:spcPts val="480"/>
              </a:spcBef>
              <a:spcAft>
                <a:spcPts val="0"/>
              </a:spcAft>
              <a:buClr>
                <a:schemeClr val="dk1"/>
              </a:buClr>
              <a:buSzPts val="1100"/>
              <a:buFont typeface="Arial"/>
              <a:buNone/>
            </a:pPr>
            <a:r>
              <a:rPr lang="en" sz="1800"/>
              <a:t>P-Value is small 		→ seeing observed value is highly </a:t>
            </a:r>
            <a:r>
              <a:rPr b="1" lang="en" sz="1800"/>
              <a:t>unlikely</a:t>
            </a:r>
            <a:r>
              <a:rPr lang="en" sz="1800"/>
              <a:t> assuming </a:t>
            </a:r>
            <a:endParaRPr sz="1800"/>
          </a:p>
          <a:p>
            <a:pPr indent="457200" lvl="0" marL="1828800" rtl="0" algn="l">
              <a:spcBef>
                <a:spcPts val="480"/>
              </a:spcBef>
              <a:spcAft>
                <a:spcPts val="0"/>
              </a:spcAft>
              <a:buClr>
                <a:schemeClr val="dk1"/>
              </a:buClr>
              <a:buSzPts val="1100"/>
              <a:buFont typeface="Arial"/>
              <a:buNone/>
            </a:pPr>
            <a:r>
              <a:rPr lang="en" sz="1800"/>
              <a:t>     the null is true</a:t>
            </a:r>
            <a:endParaRPr sz="1800"/>
          </a:p>
          <a:p>
            <a:pPr indent="0" lvl="0" marL="0" rtl="0" algn="l">
              <a:spcBef>
                <a:spcPts val="480"/>
              </a:spcBef>
              <a:spcAft>
                <a:spcPts val="0"/>
              </a:spcAft>
              <a:buClr>
                <a:schemeClr val="dk1"/>
              </a:buClr>
              <a:buSzPts val="1100"/>
              <a:buFont typeface="Arial"/>
              <a:buNone/>
            </a:pPr>
            <a:r>
              <a:rPr lang="en" sz="1800"/>
              <a:t>					→ but we saw the observed value in real world...</a:t>
            </a:r>
            <a:endParaRPr sz="1800"/>
          </a:p>
          <a:p>
            <a:pPr indent="0" lvl="0" marL="0" rtl="0" algn="l">
              <a:spcBef>
                <a:spcPts val="480"/>
              </a:spcBef>
              <a:spcAft>
                <a:spcPts val="0"/>
              </a:spcAft>
              <a:buClr>
                <a:schemeClr val="dk1"/>
              </a:buClr>
              <a:buSzPts val="1100"/>
              <a:buFont typeface="Arial"/>
              <a:buNone/>
            </a:pPr>
            <a:r>
              <a:rPr lang="en" sz="1800"/>
              <a:t>					→ data is not consistent with the null</a:t>
            </a:r>
            <a:endParaRPr sz="1800"/>
          </a:p>
          <a:p>
            <a:pPr indent="0" lvl="0" marL="0" rtl="0" algn="l">
              <a:spcBef>
                <a:spcPts val="480"/>
              </a:spcBef>
              <a:spcAft>
                <a:spcPts val="0"/>
              </a:spcAft>
              <a:buClr>
                <a:schemeClr val="dk1"/>
              </a:buClr>
              <a:buSzPts val="1100"/>
              <a:buFont typeface="Arial"/>
              <a:buNone/>
            </a:pPr>
            <a:r>
              <a:t/>
            </a:r>
            <a:endParaRPr sz="1800"/>
          </a:p>
          <a:p>
            <a:pPr indent="0" lvl="0" marL="0" rtl="0" algn="l">
              <a:spcBef>
                <a:spcPts val="480"/>
              </a:spcBef>
              <a:spcAft>
                <a:spcPts val="0"/>
              </a:spcAft>
              <a:buClr>
                <a:schemeClr val="dk1"/>
              </a:buClr>
              <a:buSzPts val="1100"/>
              <a:buFont typeface="Arial"/>
              <a:buNone/>
            </a:pPr>
            <a:r>
              <a:rPr lang="en" sz="1800"/>
              <a:t>P-Value &lt; cutoff, then reject the null</a:t>
            </a:r>
            <a:endParaRPr sz="1800"/>
          </a:p>
          <a:p>
            <a:pPr indent="0" lvl="0" marL="0" rtl="0" algn="l">
              <a:spcBef>
                <a:spcPts val="480"/>
              </a:spcBef>
              <a:spcAft>
                <a:spcPts val="0"/>
              </a:spcAft>
              <a:buClr>
                <a:schemeClr val="dk1"/>
              </a:buClr>
              <a:buSzPts val="1100"/>
              <a:buFont typeface="Arial"/>
              <a:buNone/>
            </a:pPr>
            <a:r>
              <a:rPr lang="en" sz="1800"/>
              <a:t>P-Value &gt; cutoff, then fail to reject the null</a:t>
            </a:r>
            <a:endParaRPr sz="1800"/>
          </a:p>
          <a:p>
            <a:pPr indent="0" lvl="0" marL="0" rtl="0" algn="l">
              <a:spcBef>
                <a:spcPts val="480"/>
              </a:spcBef>
              <a:spcAft>
                <a:spcPts val="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000"/>
                                        <p:tgtEl>
                                          <p:spTgt spid="1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animEffect filter="fade" transition="in">
                                      <p:cBhvr>
                                        <p:cTn dur="1000"/>
                                        <p:tgtEl>
                                          <p:spTgt spid="1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0" st="10"/>
                                            </p:txEl>
                                          </p:spTgt>
                                        </p:tgtEl>
                                        <p:attrNameLst>
                                          <p:attrName>style.visibility</p:attrName>
                                        </p:attrNameLst>
                                      </p:cBhvr>
                                      <p:to>
                                        <p:strVal val="visible"/>
                                      </p:to>
                                    </p:set>
                                    <p:animEffect filter="fade" transition="in">
                                      <p:cBhvr>
                                        <p:cTn dur="1000"/>
                                        <p:tgtEl>
                                          <p:spTgt spid="11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Practice: Adeel Loses</a:t>
            </a:r>
            <a:endParaRPr/>
          </a:p>
        </p:txBody>
      </p:sp>
      <p:sp>
        <p:nvSpPr>
          <p:cNvPr id="117" name="Google Shape;117;p18"/>
          <p:cNvSpPr txBox="1"/>
          <p:nvPr>
            <p:ph idx="1" type="body"/>
          </p:nvPr>
        </p:nvSpPr>
        <p:spPr>
          <a:xfrm>
            <a:off x="311700" y="881875"/>
            <a:ext cx="8520600" cy="35523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SzPts val="1800"/>
              <a:buNone/>
            </a:pPr>
            <a:r>
              <a:rPr lang="en" sz="2000"/>
              <a:t>Adeel loves playing at the casino. His favorite game is craps, a dice rolling game. One day, he doesn’t do very well (only getting 7 sixes in 100 rolls of the die), and he suspects the house has been using loaded dice! In other words, he thinks the casino’s dice are less likely to roll a 6 than normal dice.</a:t>
            </a:r>
            <a:endParaRPr sz="2000"/>
          </a:p>
          <a:p>
            <a:pPr indent="-355600" lvl="0" marL="457200" rtl="0" algn="l">
              <a:lnSpc>
                <a:spcPct val="115000"/>
              </a:lnSpc>
              <a:spcBef>
                <a:spcPts val="0"/>
              </a:spcBef>
              <a:spcAft>
                <a:spcPts val="0"/>
              </a:spcAft>
              <a:buSzPts val="2000"/>
              <a:buChar char="●"/>
            </a:pPr>
            <a:r>
              <a:rPr lang="en" sz="2000"/>
              <a:t>What should his null hypothesis be?</a:t>
            </a:r>
            <a:endParaRPr sz="2000"/>
          </a:p>
          <a:p>
            <a:pPr indent="-355600" lvl="0" marL="457200" rtl="0" algn="l">
              <a:lnSpc>
                <a:spcPct val="115000"/>
              </a:lnSpc>
              <a:spcBef>
                <a:spcPts val="0"/>
              </a:spcBef>
              <a:spcAft>
                <a:spcPts val="0"/>
              </a:spcAft>
              <a:buSzPts val="2000"/>
              <a:buChar char="●"/>
            </a:pPr>
            <a:r>
              <a:rPr lang="en" sz="2000"/>
              <a:t>What should his alternative hypothesis be?</a:t>
            </a:r>
            <a:endParaRPr sz="2000"/>
          </a:p>
          <a:p>
            <a:pPr indent="-355600" lvl="0" marL="457200" rtl="0" algn="l">
              <a:lnSpc>
                <a:spcPct val="115000"/>
              </a:lnSpc>
              <a:spcBef>
                <a:spcPts val="0"/>
              </a:spcBef>
              <a:spcAft>
                <a:spcPts val="0"/>
              </a:spcAft>
              <a:buSzPts val="2000"/>
              <a:buChar char="●"/>
            </a:pPr>
            <a:r>
              <a:rPr lang="en" sz="2000"/>
              <a:t>What test statistic should he use?</a:t>
            </a:r>
            <a:endParaRPr sz="2000"/>
          </a:p>
          <a:p>
            <a:pPr indent="-355600" lvl="0" marL="457200" rtl="0" algn="l">
              <a:lnSpc>
                <a:spcPct val="115000"/>
              </a:lnSpc>
              <a:spcBef>
                <a:spcPts val="0"/>
              </a:spcBef>
              <a:spcAft>
                <a:spcPts val="0"/>
              </a:spcAft>
              <a:buSzPts val="2000"/>
              <a:buChar char="●"/>
            </a:pPr>
            <a:r>
              <a:rPr lang="en" sz="2000"/>
              <a:t>What's the observed value of the test statistic?</a:t>
            </a:r>
            <a:endParaRPr sz="2000"/>
          </a:p>
          <a:p>
            <a:pPr indent="-355600" lvl="0" marL="457200" rtl="0" algn="l">
              <a:spcBef>
                <a:spcPts val="0"/>
              </a:spcBef>
              <a:spcAft>
                <a:spcPts val="0"/>
              </a:spcAft>
              <a:buSzPts val="2000"/>
              <a:buChar char="●"/>
            </a:pPr>
            <a:r>
              <a:rPr lang="en" sz="2000"/>
              <a:t>What size of values of the test statistic do you expect if the alternative is true?</a:t>
            </a:r>
            <a:endParaRPr sz="2000"/>
          </a:p>
          <a:p>
            <a:pPr indent="0" lvl="0" marL="0" rtl="0" algn="l">
              <a:lnSpc>
                <a:spcPct val="115000"/>
              </a:lnSpc>
              <a:spcBef>
                <a:spcPts val="0"/>
              </a:spcBef>
              <a:spcAft>
                <a:spcPts val="0"/>
              </a:spcAft>
              <a:buSzPts val="1800"/>
              <a:buNone/>
            </a:pPr>
            <a:r>
              <a:t/>
            </a:r>
            <a:endParaRPr sz="2000"/>
          </a:p>
          <a:p>
            <a:pPr indent="0" lvl="0" marL="0" rtl="0" algn="l">
              <a:lnSpc>
                <a:spcPct val="115000"/>
              </a:lnSpc>
              <a:spcBef>
                <a:spcPts val="0"/>
              </a:spcBef>
              <a:spcAft>
                <a:spcPts val="0"/>
              </a:spcAft>
              <a:buSzPts val="1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Practice: Adeel Loses</a:t>
            </a:r>
            <a:endParaRPr/>
          </a:p>
        </p:txBody>
      </p:sp>
      <p:sp>
        <p:nvSpPr>
          <p:cNvPr id="123" name="Google Shape;123;p19"/>
          <p:cNvSpPr txBox="1"/>
          <p:nvPr>
            <p:ph idx="1" type="body"/>
          </p:nvPr>
        </p:nvSpPr>
        <p:spPr>
          <a:xfrm>
            <a:off x="311700" y="1017725"/>
            <a:ext cx="8520600" cy="2886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What should his null hypothesis be?</a:t>
            </a:r>
            <a:r>
              <a:rPr lang="en" sz="2000">
                <a:solidFill>
                  <a:srgbClr val="D0E0E3"/>
                </a:solidFill>
              </a:rPr>
              <a:t> </a:t>
            </a:r>
            <a:r>
              <a:rPr lang="en" sz="2000">
                <a:solidFill>
                  <a:srgbClr val="C4820E"/>
                </a:solidFill>
              </a:rPr>
              <a:t>Each roll is a 6 with probability ⅙, and any deviation in his sample is due to chance.</a:t>
            </a:r>
            <a:endParaRPr sz="2000">
              <a:solidFill>
                <a:srgbClr val="C4820E"/>
              </a:solidFill>
            </a:endParaRPr>
          </a:p>
          <a:p>
            <a:pPr indent="-355600" lvl="0" marL="457200" rtl="0" algn="l">
              <a:lnSpc>
                <a:spcPct val="115000"/>
              </a:lnSpc>
              <a:spcBef>
                <a:spcPts val="0"/>
              </a:spcBef>
              <a:spcAft>
                <a:spcPts val="0"/>
              </a:spcAft>
              <a:buSzPts val="2000"/>
              <a:buChar char="●"/>
            </a:pPr>
            <a:r>
              <a:rPr lang="en" sz="2000"/>
              <a:t>What should his alternative hypothesis be? </a:t>
            </a:r>
            <a:r>
              <a:rPr lang="en" sz="2000">
                <a:solidFill>
                  <a:srgbClr val="C4820E"/>
                </a:solidFill>
              </a:rPr>
              <a:t>Each roll is a 6 with probability less than ⅙. </a:t>
            </a:r>
            <a:endParaRPr sz="2000">
              <a:solidFill>
                <a:srgbClr val="C4820E"/>
              </a:solidFill>
            </a:endParaRPr>
          </a:p>
          <a:p>
            <a:pPr indent="-355600" lvl="0" marL="457200" rtl="0" algn="l">
              <a:lnSpc>
                <a:spcPct val="115000"/>
              </a:lnSpc>
              <a:spcBef>
                <a:spcPts val="0"/>
              </a:spcBef>
              <a:spcAft>
                <a:spcPts val="0"/>
              </a:spcAft>
              <a:buSzPts val="2000"/>
              <a:buChar char="●"/>
            </a:pPr>
            <a:r>
              <a:rPr lang="en" sz="2000"/>
              <a:t>What test statistic should he use?</a:t>
            </a:r>
            <a:r>
              <a:rPr lang="en" sz="2000">
                <a:solidFill>
                  <a:srgbClr val="6D9EEB"/>
                </a:solidFill>
              </a:rPr>
              <a:t> </a:t>
            </a:r>
            <a:r>
              <a:rPr lang="en" sz="2000">
                <a:solidFill>
                  <a:srgbClr val="C4820E"/>
                </a:solidFill>
              </a:rPr>
              <a:t>Proportion of 6s in 100 rolls.</a:t>
            </a:r>
            <a:endParaRPr sz="2000">
              <a:solidFill>
                <a:srgbClr val="C4820E"/>
              </a:solidFill>
            </a:endParaRPr>
          </a:p>
          <a:p>
            <a:pPr indent="-355600" lvl="0" marL="457200" rtl="0" algn="l">
              <a:spcBef>
                <a:spcPts val="0"/>
              </a:spcBef>
              <a:spcAft>
                <a:spcPts val="0"/>
              </a:spcAft>
              <a:buSzPts val="2000"/>
              <a:buChar char="●"/>
            </a:pPr>
            <a:r>
              <a:rPr lang="en" sz="2000"/>
              <a:t>W</a:t>
            </a:r>
            <a:r>
              <a:rPr lang="en" sz="2000"/>
              <a:t>hat is the observed value? </a:t>
            </a:r>
            <a:r>
              <a:rPr lang="en" sz="2000">
                <a:solidFill>
                  <a:srgbClr val="C4820E"/>
                </a:solidFill>
              </a:rPr>
              <a:t>7/100</a:t>
            </a:r>
            <a:endParaRPr sz="2000">
              <a:solidFill>
                <a:srgbClr val="C4820E"/>
              </a:solidFill>
            </a:endParaRPr>
          </a:p>
          <a:p>
            <a:pPr indent="-355600" lvl="0" marL="457200" rtl="0" algn="l">
              <a:spcBef>
                <a:spcPts val="0"/>
              </a:spcBef>
              <a:spcAft>
                <a:spcPts val="0"/>
              </a:spcAft>
              <a:buSzPts val="2000"/>
              <a:buChar char="●"/>
            </a:pPr>
            <a:r>
              <a:rPr lang="en" sz="2000"/>
              <a:t>What size of values of the test statistic do you expect if the alternative is true? </a:t>
            </a:r>
            <a:r>
              <a:rPr lang="en" sz="2000">
                <a:solidFill>
                  <a:srgbClr val="C4820E"/>
                </a:solidFill>
              </a:rPr>
              <a:t>small!</a:t>
            </a:r>
            <a:endParaRPr sz="2000">
              <a:solidFill>
                <a:srgbClr val="C4820E"/>
              </a:solidFill>
            </a:endParaRPr>
          </a:p>
          <a:p>
            <a:pPr indent="0" lvl="0" marL="457200" rtl="0" algn="l">
              <a:lnSpc>
                <a:spcPct val="115000"/>
              </a:lnSpc>
              <a:spcBef>
                <a:spcPts val="0"/>
              </a:spcBef>
              <a:spcAft>
                <a:spcPts val="0"/>
              </a:spcAft>
              <a:buNone/>
            </a:pPr>
            <a:r>
              <a:t/>
            </a:r>
            <a:endParaRPr sz="2000">
              <a:solidFill>
                <a:srgbClr val="6D9EEB"/>
              </a:solidFill>
            </a:endParaRPr>
          </a:p>
          <a:p>
            <a:pPr indent="0" lvl="0" marL="0" rtl="0" algn="l">
              <a:lnSpc>
                <a:spcPct val="115000"/>
              </a:lnSpc>
              <a:spcBef>
                <a:spcPts val="0"/>
              </a:spcBef>
              <a:spcAft>
                <a:spcPts val="0"/>
              </a:spcAft>
              <a:buSzPts val="1800"/>
              <a:buNone/>
            </a:pPr>
            <a:r>
              <a:t/>
            </a:r>
            <a:endParaRPr sz="2000"/>
          </a:p>
          <a:p>
            <a:pPr indent="0" lvl="0" marL="0" rtl="0" algn="l">
              <a:lnSpc>
                <a:spcPct val="115000"/>
              </a:lnSpc>
              <a:spcBef>
                <a:spcPts val="0"/>
              </a:spcBef>
              <a:spcAft>
                <a:spcPts val="0"/>
              </a:spcAft>
              <a:buSzPts val="18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1000"/>
                                        <p:tgtEl>
                                          <p:spTgt spid="12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Practice: Adeel Loses</a:t>
            </a:r>
            <a:endParaRPr/>
          </a:p>
          <a:p>
            <a:pPr indent="0" lvl="0" marL="0" rtl="0" algn="l">
              <a:lnSpc>
                <a:spcPct val="100000"/>
              </a:lnSpc>
              <a:spcBef>
                <a:spcPts val="0"/>
              </a:spcBef>
              <a:spcAft>
                <a:spcPts val="0"/>
              </a:spcAft>
              <a:buSzPts val="2800"/>
              <a:buNone/>
            </a:pPr>
            <a:r>
              <a:t/>
            </a:r>
            <a:endParaRPr/>
          </a:p>
        </p:txBody>
      </p:sp>
      <p:sp>
        <p:nvSpPr>
          <p:cNvPr id="129" name="Google Shape;129;p20"/>
          <p:cNvSpPr txBox="1"/>
          <p:nvPr>
            <p:ph idx="1" type="body"/>
          </p:nvPr>
        </p:nvSpPr>
        <p:spPr>
          <a:xfrm>
            <a:off x="311700" y="1045300"/>
            <a:ext cx="8520600" cy="403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Simulate Adeel's test statistic 10000 times and compute the p-value</a:t>
            </a:r>
            <a:endParaRPr sz="2000"/>
          </a:p>
          <a:p>
            <a:pPr indent="0" lvl="0" marL="0" rtl="0" algn="l">
              <a:lnSpc>
                <a:spcPct val="115000"/>
              </a:lnSpc>
              <a:spcBef>
                <a:spcPts val="0"/>
              </a:spcBef>
              <a:spcAft>
                <a:spcPts val="0"/>
              </a:spcAft>
              <a:buSzPts val="1800"/>
              <a:buNone/>
            </a:pPr>
            <a:r>
              <a:t/>
            </a:r>
            <a:endParaRPr sz="2000">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800">
                <a:solidFill>
                  <a:srgbClr val="FF0000"/>
                </a:solidFill>
                <a:latin typeface="Roboto Mono"/>
                <a:ea typeface="Roboto Mono"/>
                <a:cs typeface="Roboto Mono"/>
                <a:sym typeface="Roboto Mono"/>
              </a:rPr>
              <a:t>fair_die = make_array(⅙,⅙,⅙,⅙,⅙,⅙)</a:t>
            </a:r>
            <a:br>
              <a:rPr lang="en" sz="1800">
                <a:solidFill>
                  <a:srgbClr val="FF0000"/>
                </a:solidFill>
                <a:latin typeface="Roboto Mono"/>
                <a:ea typeface="Roboto Mono"/>
                <a:cs typeface="Roboto Mono"/>
                <a:sym typeface="Roboto Mono"/>
              </a:rPr>
            </a:br>
            <a:endParaRPr sz="18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800">
                <a:solidFill>
                  <a:srgbClr val="FF0000"/>
                </a:solidFill>
                <a:latin typeface="Roboto Mono"/>
                <a:ea typeface="Roboto Mono"/>
                <a:cs typeface="Roboto Mono"/>
                <a:sym typeface="Roboto Mono"/>
              </a:rPr>
              <a:t>proportions = make_array()</a:t>
            </a:r>
            <a:br>
              <a:rPr lang="en" sz="1800">
                <a:solidFill>
                  <a:srgbClr val="FF0000"/>
                </a:solidFill>
                <a:latin typeface="Roboto Mono"/>
                <a:ea typeface="Roboto Mono"/>
                <a:cs typeface="Roboto Mono"/>
                <a:sym typeface="Roboto Mono"/>
              </a:rPr>
            </a:br>
            <a:endParaRPr sz="18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800">
                <a:solidFill>
                  <a:srgbClr val="FF0000"/>
                </a:solidFill>
                <a:latin typeface="Roboto Mono"/>
                <a:ea typeface="Roboto Mono"/>
                <a:cs typeface="Roboto Mono"/>
                <a:sym typeface="Roboto Mono"/>
              </a:rPr>
              <a:t>for i in np.arange(10000):</a:t>
            </a:r>
            <a:br>
              <a:rPr lang="en" sz="1800">
                <a:solidFill>
                  <a:srgbClr val="FF0000"/>
                </a:solidFill>
                <a:latin typeface="Roboto Mono"/>
                <a:ea typeface="Roboto Mono"/>
                <a:cs typeface="Roboto Mono"/>
                <a:sym typeface="Roboto Mono"/>
              </a:rPr>
            </a:br>
            <a:r>
              <a:rPr lang="en" sz="1800">
                <a:solidFill>
                  <a:srgbClr val="FF0000"/>
                </a:solidFill>
                <a:latin typeface="Roboto Mono"/>
                <a:ea typeface="Roboto Mono"/>
                <a:cs typeface="Roboto Mono"/>
                <a:sym typeface="Roboto Mono"/>
              </a:rPr>
              <a:t>	proportion = sample_proportions(100, fair_die).item(5)</a:t>
            </a:r>
            <a:br>
              <a:rPr lang="en" sz="1800">
                <a:solidFill>
                  <a:srgbClr val="FF0000"/>
                </a:solidFill>
                <a:latin typeface="Roboto Mono"/>
                <a:ea typeface="Roboto Mono"/>
                <a:cs typeface="Roboto Mono"/>
                <a:sym typeface="Roboto Mono"/>
              </a:rPr>
            </a:br>
            <a:r>
              <a:rPr lang="en" sz="1800">
                <a:solidFill>
                  <a:srgbClr val="FF0000"/>
                </a:solidFill>
                <a:latin typeface="Roboto Mono"/>
                <a:ea typeface="Roboto Mono"/>
                <a:cs typeface="Roboto Mono"/>
                <a:sym typeface="Roboto Mono"/>
              </a:rPr>
              <a:t>	proportions = np.append(proportions, proportion)</a:t>
            </a:r>
            <a:br>
              <a:rPr lang="en" sz="1800">
                <a:solidFill>
                  <a:srgbClr val="FF0000"/>
                </a:solidFill>
                <a:latin typeface="Roboto Mono"/>
                <a:ea typeface="Roboto Mono"/>
                <a:cs typeface="Roboto Mono"/>
                <a:sym typeface="Roboto Mono"/>
              </a:rPr>
            </a:br>
            <a:endParaRPr sz="18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rPr lang="en" sz="1800">
                <a:solidFill>
                  <a:srgbClr val="FF0000"/>
                </a:solidFill>
                <a:latin typeface="Roboto Mono"/>
                <a:ea typeface="Roboto Mono"/>
                <a:cs typeface="Roboto Mono"/>
                <a:sym typeface="Roboto Mono"/>
              </a:rPr>
              <a:t>p_value = np.count_nonzero(proportions &lt;= 7/100) / 10000</a:t>
            </a:r>
            <a:endParaRPr sz="1800">
              <a:solidFill>
                <a:srgbClr val="FF0000"/>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sz="2000"/>
          </a:p>
          <a:p>
            <a:pPr indent="0" lvl="0" marL="0" rtl="0" algn="l">
              <a:lnSpc>
                <a:spcPct val="115000"/>
              </a:lnSpc>
              <a:spcBef>
                <a:spcPts val="0"/>
              </a:spcBef>
              <a:spcAft>
                <a:spcPts val="0"/>
              </a:spcAft>
              <a:buSzPts val="1800"/>
              <a:buNone/>
            </a:pPr>
            <a:r>
              <a:rPr lang="en" sz="2000">
                <a:solidFill>
                  <a:srgbClr val="FFFFFF"/>
                </a:solidFill>
              </a:rPr>
              <a:t>(observed test statistic is 7/100)</a:t>
            </a:r>
            <a:endParaRPr sz="2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Delivery Wait Times</a:t>
            </a:r>
            <a:endParaRPr/>
          </a:p>
        </p:txBody>
      </p:sp>
      <p:sp>
        <p:nvSpPr>
          <p:cNvPr id="135" name="Google Shape;135;p21"/>
          <p:cNvSpPr txBox="1"/>
          <p:nvPr>
            <p:ph idx="1" type="body"/>
          </p:nvPr>
        </p:nvSpPr>
        <p:spPr>
          <a:xfrm>
            <a:off x="457200" y="710525"/>
            <a:ext cx="8229600" cy="42630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t>SuperEats promises food delivery times of 25 minutes. The fine print says that SuperEats only promises that each customer's delivery time is a random sample from a normal distribution with a mean of 25 minutes and a standard deviation of 8 minutes.</a:t>
            </a:r>
            <a:endParaRPr sz="1800"/>
          </a:p>
          <a:p>
            <a:pPr indent="0" lvl="0" marL="0" rtl="0" algn="l">
              <a:spcBef>
                <a:spcPts val="480"/>
              </a:spcBef>
              <a:spcAft>
                <a:spcPts val="0"/>
              </a:spcAft>
              <a:buNone/>
            </a:pPr>
            <a:r>
              <a:t/>
            </a:r>
            <a:endParaRPr sz="1800"/>
          </a:p>
          <a:p>
            <a:pPr indent="0" lvl="0" marL="0" rtl="0" algn="l">
              <a:spcBef>
                <a:spcPts val="480"/>
              </a:spcBef>
              <a:spcAft>
                <a:spcPts val="0"/>
              </a:spcAft>
              <a:buNone/>
            </a:pPr>
            <a:r>
              <a:rPr lang="en" sz="1800"/>
              <a:t>Annie makes an order on SuperEats but finds the delivery time to be a lot longer than advertised. She decides to conduct a hypothesis test to determine if the mean delivery time is more or less than 25 minutes. To conduct the test, she orders 30 items from SuperEats and measures how long each delivery takes.</a:t>
            </a:r>
            <a:endParaRPr sz="1800"/>
          </a:p>
          <a:p>
            <a:pPr indent="0" lvl="0" marL="0" rtl="0" algn="l">
              <a:spcBef>
                <a:spcPts val="480"/>
              </a:spcBef>
              <a:spcAft>
                <a:spcPts val="0"/>
              </a:spcAft>
              <a:buNone/>
            </a:pPr>
            <a:r>
              <a:t/>
            </a:r>
            <a:endParaRPr sz="1800"/>
          </a:p>
          <a:p>
            <a:pPr indent="0" lvl="0" marL="0" rtl="0" algn="l">
              <a:spcBef>
                <a:spcPts val="480"/>
              </a:spcBef>
              <a:spcAft>
                <a:spcPts val="0"/>
              </a:spcAft>
              <a:buNone/>
            </a:pPr>
            <a:r>
              <a:rPr lang="en" sz="1800"/>
              <a:t>What is the null hypothesis? The alternative hypothesis? </a:t>
            </a:r>
            <a:endParaRPr sz="1800"/>
          </a:p>
          <a:p>
            <a:pPr indent="0" lvl="0" marL="0" rtl="0" algn="l">
              <a:spcBef>
                <a:spcPts val="480"/>
              </a:spcBef>
              <a:spcAft>
                <a:spcPts val="0"/>
              </a:spcAft>
              <a:buNone/>
            </a:pPr>
            <a:r>
              <a:rPr lang="en" sz="1800"/>
              <a:t>What are some examples of valid and invalid test statistics?</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Delivery Wait Times</a:t>
            </a:r>
            <a:endParaRPr/>
          </a:p>
        </p:txBody>
      </p:sp>
      <p:sp>
        <p:nvSpPr>
          <p:cNvPr id="141" name="Google Shape;141;p22"/>
          <p:cNvSpPr txBox="1"/>
          <p:nvPr>
            <p:ph idx="1" type="body"/>
          </p:nvPr>
        </p:nvSpPr>
        <p:spPr>
          <a:xfrm>
            <a:off x="457200" y="985875"/>
            <a:ext cx="8580600" cy="36870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2000"/>
              <a:t>What is the null hypothesis? The alternative hypothesis? A valid and invalid test statistic?</a:t>
            </a:r>
            <a:endParaRPr sz="2000"/>
          </a:p>
          <a:p>
            <a:pPr indent="-355600" lvl="0" marL="457200" rtl="0" algn="l">
              <a:spcBef>
                <a:spcPts val="480"/>
              </a:spcBef>
              <a:spcAft>
                <a:spcPts val="0"/>
              </a:spcAft>
              <a:buSzPts val="2000"/>
              <a:buChar char="●"/>
            </a:pPr>
            <a:r>
              <a:rPr lang="en" sz="2000"/>
              <a:t>Null: The average delivery time is 25 minutes.</a:t>
            </a:r>
            <a:endParaRPr sz="2000"/>
          </a:p>
          <a:p>
            <a:pPr indent="-355600" lvl="0" marL="457200" rtl="0" algn="l">
              <a:spcBef>
                <a:spcPts val="0"/>
              </a:spcBef>
              <a:spcAft>
                <a:spcPts val="0"/>
              </a:spcAft>
              <a:buSzPts val="2000"/>
              <a:buChar char="●"/>
            </a:pPr>
            <a:r>
              <a:rPr lang="en" sz="2000"/>
              <a:t>Alt: The average delivery time is not 25 minutes.</a:t>
            </a:r>
            <a:endParaRPr sz="2000"/>
          </a:p>
          <a:p>
            <a:pPr indent="-355600" lvl="0" marL="457200" rtl="0" algn="l">
              <a:spcBef>
                <a:spcPts val="0"/>
              </a:spcBef>
              <a:spcAft>
                <a:spcPts val="0"/>
              </a:spcAft>
              <a:buSzPts val="2000"/>
              <a:buChar char="●"/>
            </a:pPr>
            <a:r>
              <a:rPr lang="en" sz="2000"/>
              <a:t>Test Stats</a:t>
            </a:r>
            <a:endParaRPr sz="2000"/>
          </a:p>
          <a:p>
            <a:pPr indent="-355600" lvl="1" marL="914400" rtl="0" algn="l">
              <a:spcBef>
                <a:spcPts val="0"/>
              </a:spcBef>
              <a:spcAft>
                <a:spcPts val="0"/>
              </a:spcAft>
              <a:buSzPts val="2000"/>
              <a:buChar char="○"/>
            </a:pPr>
            <a:r>
              <a:rPr lang="en" sz="2000"/>
              <a:t>V</a:t>
            </a:r>
            <a:r>
              <a:rPr lang="en" sz="2000"/>
              <a:t>alid</a:t>
            </a:r>
            <a:r>
              <a:rPr lang="en" sz="2000"/>
              <a:t>: Absolute difference between the mean delivery time of the 30 deliveries and the advertised delivery time (25 minutes).</a:t>
            </a:r>
            <a:endParaRPr sz="2000"/>
          </a:p>
          <a:p>
            <a:pPr indent="-355600" lvl="1" marL="914400" rtl="0" algn="l">
              <a:spcBef>
                <a:spcPts val="0"/>
              </a:spcBef>
              <a:spcAft>
                <a:spcPts val="0"/>
              </a:spcAft>
              <a:buSzPts val="2000"/>
              <a:buChar char="○"/>
            </a:pPr>
            <a:r>
              <a:rPr lang="en" sz="2000"/>
              <a:t>I</a:t>
            </a:r>
            <a:r>
              <a:rPr lang="en" sz="2000"/>
              <a:t>nvalid</a:t>
            </a:r>
            <a:r>
              <a:rPr lang="en" sz="2000"/>
              <a:t>: Mean of the 30 delivery times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Delivery Wait Times</a:t>
            </a:r>
            <a:endParaRPr/>
          </a:p>
        </p:txBody>
      </p:sp>
      <p:sp>
        <p:nvSpPr>
          <p:cNvPr id="147" name="Google Shape;147;p23"/>
          <p:cNvSpPr txBox="1"/>
          <p:nvPr>
            <p:ph idx="1" type="body"/>
          </p:nvPr>
        </p:nvSpPr>
        <p:spPr>
          <a:xfrm>
            <a:off x="457200" y="881875"/>
            <a:ext cx="8434200" cy="3950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900"/>
              <a:t>Annie placed the 30 orders and calculated the total wait time to be 870 min.</a:t>
            </a:r>
            <a:endParaRPr sz="1900"/>
          </a:p>
          <a:p>
            <a:pPr indent="0" lvl="0" marL="0" rtl="0" algn="l">
              <a:spcBef>
                <a:spcPts val="480"/>
              </a:spcBef>
              <a:spcAft>
                <a:spcPts val="0"/>
              </a:spcAft>
              <a:buNone/>
            </a:pPr>
            <a:r>
              <a:rPr lang="en" sz="1900"/>
              <a:t>Given a histogram of simulated test statistics, how would you find the p-value? What bins for the histogram would work to find the exact p-value? Assume there are no delivery times past 100</a:t>
            </a:r>
            <a:endParaRPr sz="1900"/>
          </a:p>
          <a:p>
            <a:pPr indent="0" lvl="0" marL="0" rtl="0" algn="l">
              <a:spcBef>
                <a:spcPts val="480"/>
              </a:spcBef>
              <a:spcAft>
                <a:spcPts val="0"/>
              </a:spcAft>
              <a:buNone/>
            </a:pPr>
            <a:r>
              <a:t/>
            </a:r>
            <a:endParaRPr b="1" sz="1900">
              <a:solidFill>
                <a:srgbClr val="C4820E"/>
              </a:solidFill>
            </a:endParaRPr>
          </a:p>
          <a:p>
            <a:pPr indent="0" lvl="0" marL="0" rtl="0" algn="l">
              <a:spcBef>
                <a:spcPts val="480"/>
              </a:spcBef>
              <a:spcAft>
                <a:spcPts val="0"/>
              </a:spcAft>
              <a:buNone/>
            </a:pPr>
            <a:r>
              <a:rPr b="1" lang="en" sz="1900">
                <a:solidFill>
                  <a:srgbClr val="C4820E"/>
                </a:solidFill>
              </a:rPr>
              <a:t>Solution:</a:t>
            </a:r>
            <a:endParaRPr b="1" sz="1900">
              <a:solidFill>
                <a:srgbClr val="C4820E"/>
              </a:solidFill>
            </a:endParaRPr>
          </a:p>
          <a:p>
            <a:pPr indent="0" lvl="0" marL="0" rtl="0" algn="l">
              <a:spcBef>
                <a:spcPts val="480"/>
              </a:spcBef>
              <a:spcAft>
                <a:spcPts val="0"/>
              </a:spcAft>
              <a:buNone/>
            </a:pPr>
            <a:r>
              <a:rPr lang="en" sz="1900"/>
              <a:t>The observed test stat = abs(870/30 - 25) = abs(29-25) = 4</a:t>
            </a:r>
            <a:endParaRPr sz="1900"/>
          </a:p>
          <a:p>
            <a:pPr indent="0" lvl="0" marL="0" rtl="0" algn="l">
              <a:spcBef>
                <a:spcPts val="480"/>
              </a:spcBef>
              <a:spcAft>
                <a:spcPts val="0"/>
              </a:spcAft>
              <a:buNone/>
            </a:pPr>
            <a:r>
              <a:rPr lang="en" sz="1900"/>
              <a:t>Find the total area of the bins that are equal to or larger than 4.</a:t>
            </a:r>
            <a:endParaRPr sz="1900"/>
          </a:p>
          <a:p>
            <a:pPr indent="0" lvl="0" marL="0" rtl="0" algn="l">
              <a:spcBef>
                <a:spcPts val="480"/>
              </a:spcBef>
              <a:spcAft>
                <a:spcPts val="0"/>
              </a:spcAft>
              <a:buNone/>
            </a:pPr>
            <a:r>
              <a:t/>
            </a:r>
            <a:endParaRPr sz="1900"/>
          </a:p>
          <a:p>
            <a:pPr indent="0" lvl="0" marL="0" rtl="0" algn="l">
              <a:spcBef>
                <a:spcPts val="480"/>
              </a:spcBef>
              <a:spcAft>
                <a:spcPts val="0"/>
              </a:spcAft>
              <a:buNone/>
            </a:pPr>
            <a:r>
              <a:rPr lang="en" sz="1900"/>
              <a:t>Bins array must include 4 and go to a reasonable end like 101</a:t>
            </a:r>
            <a:endParaRPr sz="1900"/>
          </a:p>
          <a:p>
            <a:pPr indent="0" lvl="0" marL="0" rtl="0" algn="l">
              <a:spcBef>
                <a:spcPts val="480"/>
              </a:spcBef>
              <a:spcAft>
                <a:spcPts val="0"/>
              </a:spcAft>
              <a:buNone/>
            </a:pPr>
            <a:r>
              <a:rPr lang="en" sz="1900"/>
              <a:t>ex. np.arange(0, 101, 4)  ← step size can be 1, 2 or 4</a:t>
            </a:r>
            <a:endParaRPr sz="1900"/>
          </a:p>
          <a:p>
            <a:pPr indent="0" lvl="0" marL="0" rtl="0" algn="l">
              <a:spcBef>
                <a:spcPts val="480"/>
              </a:spcBef>
              <a:spcAft>
                <a:spcPts val="0"/>
              </a:spcAft>
              <a:buNone/>
            </a:pPr>
            <a:r>
              <a:t/>
            </a:r>
            <a:endParaRPr sz="1900"/>
          </a:p>
          <a:p>
            <a:pPr indent="0" lvl="0" marL="0" rtl="0" algn="l">
              <a:spcBef>
                <a:spcPts val="48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10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10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1000"/>
                                        <p:tgtEl>
                                          <p:spTgt spid="1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10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10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1000"/>
                                        <p:tgtEl>
                                          <p:spTgt spid="14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Delivery Wait Times</a:t>
            </a:r>
            <a:endParaRPr/>
          </a:p>
        </p:txBody>
      </p:sp>
      <p:sp>
        <p:nvSpPr>
          <p:cNvPr id="153" name="Google Shape;153;p24"/>
          <p:cNvSpPr txBox="1"/>
          <p:nvPr>
            <p:ph idx="1" type="body"/>
          </p:nvPr>
        </p:nvSpPr>
        <p:spPr>
          <a:xfrm>
            <a:off x="457200" y="985900"/>
            <a:ext cx="8434200" cy="384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If the null hypothesis is true, what is the chance that Annie still rejects if she chooses a significance level of 0.05?</a:t>
            </a:r>
            <a:endParaRPr/>
          </a:p>
          <a:p>
            <a:pPr indent="0" lvl="0" marL="0" rtl="0" algn="l">
              <a:lnSpc>
                <a:spcPct val="115000"/>
              </a:lnSpc>
              <a:spcBef>
                <a:spcPts val="0"/>
              </a:spcBef>
              <a:spcAft>
                <a:spcPts val="0"/>
              </a:spcAft>
              <a:buNone/>
            </a:pPr>
            <a:r>
              <a:t/>
            </a:r>
            <a:endParaRPr b="1">
              <a:solidFill>
                <a:srgbClr val="C4820E"/>
              </a:solidFill>
            </a:endParaRPr>
          </a:p>
          <a:p>
            <a:pPr indent="0" lvl="0" marL="0" rtl="0" algn="l">
              <a:lnSpc>
                <a:spcPct val="115000"/>
              </a:lnSpc>
              <a:spcBef>
                <a:spcPts val="0"/>
              </a:spcBef>
              <a:spcAft>
                <a:spcPts val="0"/>
              </a:spcAft>
              <a:buNone/>
            </a:pPr>
            <a:r>
              <a:rPr b="1" lang="en">
                <a:solidFill>
                  <a:srgbClr val="C4820E"/>
                </a:solidFill>
              </a:rPr>
              <a:t>Solution:</a:t>
            </a:r>
            <a:endParaRPr b="1">
              <a:solidFill>
                <a:srgbClr val="C4820E"/>
              </a:solidFill>
            </a:endParaRPr>
          </a:p>
          <a:p>
            <a:pPr indent="0" lvl="0" marL="0" rtl="0" algn="l">
              <a:lnSpc>
                <a:spcPct val="115000"/>
              </a:lnSpc>
              <a:spcBef>
                <a:spcPts val="0"/>
              </a:spcBef>
              <a:spcAft>
                <a:spcPts val="0"/>
              </a:spcAft>
              <a:buNone/>
            </a:pPr>
            <a:r>
              <a:rPr lang="en"/>
              <a:t>There's a chance under the null of getting test statistics greater than the observed value, which may lead us to believe the alternative. If we use a p% cutoff and the null is true, there's a p% chance we will incorrectly reject the null.</a:t>
            </a:r>
            <a:endParaRPr sz="1900"/>
          </a:p>
          <a:p>
            <a:pPr indent="0" lvl="0" marL="0" rtl="0" algn="l">
              <a:spcBef>
                <a:spcPts val="480"/>
              </a:spcBef>
              <a:spcAft>
                <a:spcPts val="0"/>
              </a:spcAft>
              <a:buNone/>
            </a:pPr>
            <a:r>
              <a:t/>
            </a:r>
            <a:endParaRPr sz="1900"/>
          </a:p>
          <a:p>
            <a:pPr indent="0" lvl="0" marL="0" rtl="0" algn="l">
              <a:spcBef>
                <a:spcPts val="48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Delivery Wait Times</a:t>
            </a:r>
            <a:endParaRPr/>
          </a:p>
        </p:txBody>
      </p:sp>
      <p:sp>
        <p:nvSpPr>
          <p:cNvPr id="159" name="Google Shape;159;p25"/>
          <p:cNvSpPr txBox="1"/>
          <p:nvPr>
            <p:ph idx="1" type="body"/>
          </p:nvPr>
        </p:nvSpPr>
        <p:spPr>
          <a:xfrm>
            <a:off x="457200" y="985900"/>
            <a:ext cx="8434200" cy="384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I</a:t>
            </a:r>
            <a:r>
              <a:rPr lang="en" sz="1900"/>
              <a:t>f we use a p% cutoff and the null is true, there's a p% chance the test will still reject the null. Why do medical scenarios usually use a smaller p-value cutoff?</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solidFill>
                  <a:srgbClr val="C4820E"/>
                </a:solidFill>
              </a:rPr>
              <a:t>Solution:</a:t>
            </a:r>
            <a:endParaRPr b="1" sz="1900">
              <a:solidFill>
                <a:srgbClr val="C4820E"/>
              </a:solidFill>
            </a:endParaRPr>
          </a:p>
          <a:p>
            <a:pPr indent="0" lvl="0" marL="0" rtl="0" algn="l">
              <a:lnSpc>
                <a:spcPct val="115000"/>
              </a:lnSpc>
              <a:spcBef>
                <a:spcPts val="0"/>
              </a:spcBef>
              <a:spcAft>
                <a:spcPts val="0"/>
              </a:spcAft>
              <a:buNone/>
            </a:pPr>
            <a:r>
              <a:rPr lang="en" sz="1900"/>
              <a:t>If the null is true, e.g. if a drug has no effect, the test will conclude that the drug does have an effect p% of the time. This could lead to the prescription of a drug with potentially dangerous side effects that doesn’t actually treat the condition in question. By reducing the p-value cutoff, drug developers reduce the likelihood that an ineffectual drug makes its way to market. </a:t>
            </a:r>
            <a:endParaRPr sz="1900"/>
          </a:p>
          <a:p>
            <a:pPr indent="0" lvl="0" marL="0" rtl="0" algn="l">
              <a:spcBef>
                <a:spcPts val="480"/>
              </a:spcBef>
              <a:spcAft>
                <a:spcPts val="0"/>
              </a:spcAft>
              <a:buNone/>
            </a:pPr>
            <a:r>
              <a:t/>
            </a:r>
            <a:endParaRPr sz="1900"/>
          </a:p>
          <a:p>
            <a:pPr indent="0" lvl="0" marL="0" rtl="0" algn="l">
              <a:spcBef>
                <a:spcPts val="48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1000"/>
                                        <p:tgtEl>
                                          <p:spTgt spid="1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1219200" y="2233800"/>
            <a:ext cx="6705600" cy="1267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a:t>The Bootstrap and CIs</a:t>
            </a:r>
            <a:endParaRPr/>
          </a:p>
          <a:p>
            <a:pPr indent="0" lvl="0" marL="0" marR="0" rtl="0" algn="l">
              <a:lnSpc>
                <a:spcPct val="100000"/>
              </a:lnSpc>
              <a:spcBef>
                <a:spcPts val="0"/>
              </a:spcBef>
              <a:spcAft>
                <a:spcPts val="0"/>
              </a:spcAft>
              <a:buClr>
                <a:schemeClr val="dk1"/>
              </a:buClr>
              <a:buSzPts val="5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9"/>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Hypothesis Testing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Bootstrap</a:t>
            </a:r>
            <a:endParaRPr/>
          </a:p>
          <a:p>
            <a:pPr indent="0" lvl="0" marL="0" rtl="0" algn="l">
              <a:lnSpc>
                <a:spcPct val="100000"/>
              </a:lnSpc>
              <a:spcBef>
                <a:spcPts val="0"/>
              </a:spcBef>
              <a:spcAft>
                <a:spcPts val="0"/>
              </a:spcAft>
              <a:buSzPts val="2800"/>
              <a:buNone/>
            </a:pPr>
            <a:r>
              <a:t/>
            </a:r>
            <a:endParaRPr/>
          </a:p>
        </p:txBody>
      </p:sp>
      <p:sp>
        <p:nvSpPr>
          <p:cNvPr id="170" name="Google Shape;170;p27"/>
          <p:cNvSpPr txBox="1"/>
          <p:nvPr>
            <p:ph idx="1" type="body"/>
          </p:nvPr>
        </p:nvSpPr>
        <p:spPr>
          <a:xfrm>
            <a:off x="311700" y="1152475"/>
            <a:ext cx="8832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We take a sample to get an estimate for a population parameter (e.g. the mean)</a:t>
            </a:r>
            <a:endParaRPr sz="1800"/>
          </a:p>
          <a:p>
            <a:pPr indent="-342900" lvl="0" marL="457200" rtl="0" algn="l">
              <a:lnSpc>
                <a:spcPct val="115000"/>
              </a:lnSpc>
              <a:spcBef>
                <a:spcPts val="0"/>
              </a:spcBef>
              <a:spcAft>
                <a:spcPts val="0"/>
              </a:spcAft>
              <a:buSzPts val="1800"/>
              <a:buChar char="●"/>
            </a:pPr>
            <a:r>
              <a:rPr lang="en" sz="1800"/>
              <a:t>We’d like to get an idea of how much our estimate would change if we got a different sample from the population. (But we can’t get another sample a lot of the time!)</a:t>
            </a:r>
            <a:endParaRPr sz="1800"/>
          </a:p>
          <a:p>
            <a:pPr indent="-342900" lvl="0" marL="457200" rtl="0" algn="l">
              <a:lnSpc>
                <a:spcPct val="115000"/>
              </a:lnSpc>
              <a:spcBef>
                <a:spcPts val="0"/>
              </a:spcBef>
              <a:spcAft>
                <a:spcPts val="0"/>
              </a:spcAft>
              <a:buSzPts val="1800"/>
              <a:buChar char="●"/>
            </a:pPr>
            <a:r>
              <a:rPr lang="en" sz="1800"/>
              <a:t>Bootstrap: We treat our collected sample as the population, and resample </a:t>
            </a:r>
            <a:r>
              <a:rPr i="1" lang="en" sz="1800"/>
              <a:t>with replacement</a:t>
            </a:r>
            <a:r>
              <a:rPr lang="en" sz="1800"/>
              <a:t> the same size as the original sample.</a:t>
            </a:r>
            <a:endParaRPr sz="1800"/>
          </a:p>
        </p:txBody>
      </p:sp>
      <p:pic>
        <p:nvPicPr>
          <p:cNvPr id="171" name="Google Shape;171;p27"/>
          <p:cNvPicPr preferRelativeResize="0"/>
          <p:nvPr/>
        </p:nvPicPr>
        <p:blipFill rotWithShape="1">
          <a:blip r:embed="rId3">
            <a:alphaModFix/>
          </a:blip>
          <a:srcRect b="0" l="0" r="0" t="0"/>
          <a:stretch/>
        </p:blipFill>
        <p:spPr>
          <a:xfrm>
            <a:off x="1244875" y="3207125"/>
            <a:ext cx="3807700" cy="1730426"/>
          </a:xfrm>
          <a:prstGeom prst="rect">
            <a:avLst/>
          </a:prstGeom>
          <a:noFill/>
          <a:ln>
            <a:noFill/>
          </a:ln>
        </p:spPr>
      </p:pic>
      <p:sp>
        <p:nvSpPr>
          <p:cNvPr id="172" name="Google Shape;172;p27"/>
          <p:cNvSpPr txBox="1"/>
          <p:nvPr/>
        </p:nvSpPr>
        <p:spPr>
          <a:xfrm>
            <a:off x="5323675" y="3630175"/>
            <a:ext cx="51885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bootstrap_sample = tbl.sample()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Bootstrap</a:t>
            </a:r>
            <a:endParaRPr/>
          </a:p>
          <a:p>
            <a:pPr indent="0" lvl="0" marL="0" rtl="0" algn="l">
              <a:lnSpc>
                <a:spcPct val="100000"/>
              </a:lnSpc>
              <a:spcBef>
                <a:spcPts val="0"/>
              </a:spcBef>
              <a:spcAft>
                <a:spcPts val="0"/>
              </a:spcAft>
              <a:buSzPts val="2800"/>
              <a:buNone/>
            </a:pPr>
            <a:r>
              <a:t/>
            </a:r>
            <a:endParaRPr/>
          </a:p>
        </p:txBody>
      </p:sp>
      <p:sp>
        <p:nvSpPr>
          <p:cNvPr id="178" name="Google Shape;178;p28"/>
          <p:cNvSpPr txBox="1"/>
          <p:nvPr>
            <p:ph idx="1" type="body"/>
          </p:nvPr>
        </p:nvSpPr>
        <p:spPr>
          <a:xfrm>
            <a:off x="311700" y="1152475"/>
            <a:ext cx="8832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Steps:</a:t>
            </a:r>
            <a:endParaRPr sz="1800"/>
          </a:p>
          <a:p>
            <a:pPr indent="-247650" lvl="1" marL="742950" rtl="0" algn="l">
              <a:lnSpc>
                <a:spcPct val="115000"/>
              </a:lnSpc>
              <a:spcBef>
                <a:spcPts val="0"/>
              </a:spcBef>
              <a:spcAft>
                <a:spcPts val="0"/>
              </a:spcAft>
              <a:buSzPts val="1800"/>
              <a:buChar char="○"/>
            </a:pPr>
            <a:r>
              <a:rPr lang="en" sz="1800"/>
              <a:t>Treat our sample as </a:t>
            </a:r>
            <a:r>
              <a:rPr lang="en" sz="1800"/>
              <a:t>the data we have access to</a:t>
            </a:r>
            <a:endParaRPr sz="1800"/>
          </a:p>
          <a:p>
            <a:pPr indent="-247650" lvl="1" marL="742950" rtl="0" algn="l">
              <a:lnSpc>
                <a:spcPct val="115000"/>
              </a:lnSpc>
              <a:spcBef>
                <a:spcPts val="0"/>
              </a:spcBef>
              <a:spcAft>
                <a:spcPts val="0"/>
              </a:spcAft>
              <a:buSzPts val="1800"/>
              <a:buChar char="○"/>
            </a:pPr>
            <a:r>
              <a:rPr lang="en" sz="1800"/>
              <a:t>Draw with replacement with the same size as the original sample</a:t>
            </a:r>
            <a:endParaRPr sz="1800"/>
          </a:p>
          <a:p>
            <a:pPr indent="-190500" lvl="2" marL="1143000" rtl="0" algn="l">
              <a:lnSpc>
                <a:spcPct val="115000"/>
              </a:lnSpc>
              <a:spcBef>
                <a:spcPts val="0"/>
              </a:spcBef>
              <a:spcAft>
                <a:spcPts val="0"/>
              </a:spcAft>
              <a:buSzPts val="1800"/>
              <a:buChar char="■"/>
            </a:pPr>
            <a:r>
              <a:rPr lang="en" sz="1800"/>
              <a:t>This allows each sample to have a different calculated test statistic</a:t>
            </a:r>
            <a:endParaRPr sz="1800"/>
          </a:p>
          <a:p>
            <a:pPr indent="-190500" lvl="2" marL="1143000" rtl="0" algn="l">
              <a:lnSpc>
                <a:spcPct val="115000"/>
              </a:lnSpc>
              <a:spcBef>
                <a:spcPts val="0"/>
              </a:spcBef>
              <a:spcAft>
                <a:spcPts val="0"/>
              </a:spcAft>
              <a:buSzPts val="1800"/>
              <a:buChar char="■"/>
            </a:pPr>
            <a:r>
              <a:rPr lang="en" sz="1800"/>
              <a:t>Each sample size is the same to keep the variance the same</a:t>
            </a:r>
            <a:endParaRPr sz="1800"/>
          </a:p>
          <a:p>
            <a:pPr indent="-247650" lvl="1" marL="742950" rtl="0" algn="l">
              <a:lnSpc>
                <a:spcPct val="115000"/>
              </a:lnSpc>
              <a:spcBef>
                <a:spcPts val="0"/>
              </a:spcBef>
              <a:spcAft>
                <a:spcPts val="0"/>
              </a:spcAft>
              <a:buSzPts val="1800"/>
              <a:buChar char="○"/>
            </a:pPr>
            <a:r>
              <a:rPr lang="en" sz="1800"/>
              <a:t>Take the middle 95% of the range of bootstrapped values to create a CI</a:t>
            </a:r>
            <a:endParaRPr sz="1800"/>
          </a:p>
          <a:p>
            <a:pPr indent="-304800" lvl="0" marL="342900" rtl="0" algn="l">
              <a:lnSpc>
                <a:spcPct val="115000"/>
              </a:lnSpc>
              <a:spcBef>
                <a:spcPts val="0"/>
              </a:spcBef>
              <a:spcAft>
                <a:spcPts val="0"/>
              </a:spcAft>
              <a:buSzPts val="1800"/>
              <a:buChar char="●"/>
            </a:pPr>
            <a:r>
              <a:rPr lang="en" sz="1800"/>
              <a:t>Uses:</a:t>
            </a:r>
            <a:endParaRPr sz="1800"/>
          </a:p>
          <a:p>
            <a:pPr indent="-247650" lvl="1" marL="742950" rtl="0" algn="l">
              <a:lnSpc>
                <a:spcPct val="115000"/>
              </a:lnSpc>
              <a:spcBef>
                <a:spcPts val="0"/>
              </a:spcBef>
              <a:spcAft>
                <a:spcPts val="0"/>
              </a:spcAft>
              <a:buSzPts val="1800"/>
              <a:buChar char="○"/>
            </a:pPr>
            <a:r>
              <a:rPr lang="en" sz="1800"/>
              <a:t>When you only have access limited amount of data</a:t>
            </a:r>
            <a:endParaRPr sz="1800"/>
          </a:p>
          <a:p>
            <a:pPr indent="-247650" lvl="1" marL="742950" rtl="0" algn="l">
              <a:lnSpc>
                <a:spcPct val="115000"/>
              </a:lnSpc>
              <a:spcBef>
                <a:spcPts val="0"/>
              </a:spcBef>
              <a:spcAft>
                <a:spcPts val="0"/>
              </a:spcAft>
              <a:buSzPts val="1800"/>
              <a:buChar char="○"/>
            </a:pPr>
            <a:r>
              <a:rPr lang="en" sz="1800"/>
              <a:t>Helps create CIs to estimate a parameter, and can be used to run hypothesis tests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85300" y="320625"/>
            <a:ext cx="887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sz="3000"/>
              <a:t>Similarity between HT and Bootstrap CI</a:t>
            </a:r>
            <a:endParaRPr sz="3000"/>
          </a:p>
          <a:p>
            <a:pPr indent="0" lvl="0" marL="0" rtl="0" algn="l">
              <a:spcBef>
                <a:spcPts val="0"/>
              </a:spcBef>
              <a:spcAft>
                <a:spcPts val="0"/>
              </a:spcAft>
              <a:buClr>
                <a:srgbClr val="000000"/>
              </a:buClr>
              <a:buSzPts val="2800"/>
              <a:buFont typeface="Arial"/>
              <a:buNone/>
            </a:pPr>
            <a:r>
              <a:t/>
            </a:r>
            <a:endParaRPr sz="3000"/>
          </a:p>
          <a:p>
            <a:pPr indent="0" lvl="0" marL="0" marR="0" rtl="0" algn="ctr">
              <a:lnSpc>
                <a:spcPct val="100000"/>
              </a:lnSpc>
              <a:spcBef>
                <a:spcPts val="0"/>
              </a:spcBef>
              <a:spcAft>
                <a:spcPts val="0"/>
              </a:spcAft>
              <a:buClr>
                <a:schemeClr val="dk1"/>
              </a:buClr>
              <a:buSzPts val="2600"/>
              <a:buFont typeface="Arial"/>
              <a:buNone/>
            </a:pPr>
            <a:r>
              <a:t/>
            </a:r>
            <a:endParaRPr sz="3000">
              <a:solidFill>
                <a:srgbClr val="4A86E8"/>
              </a:solidFill>
            </a:endParaRPr>
          </a:p>
        </p:txBody>
      </p:sp>
      <p:sp>
        <p:nvSpPr>
          <p:cNvPr id="184" name="Google Shape;184;p29"/>
          <p:cNvSpPr txBox="1"/>
          <p:nvPr>
            <p:ph idx="1" type="body"/>
          </p:nvPr>
        </p:nvSpPr>
        <p:spPr>
          <a:xfrm>
            <a:off x="285300" y="1152475"/>
            <a:ext cx="46863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def hypothesis_test(observed, statistic):</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stats = make_array()</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for i in np.arange(10000):</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a:t>
            </a:r>
            <a:r>
              <a:rPr b="1" i="0" lang="en" sz="1200" u="none" cap="none" strike="noStrike">
                <a:solidFill>
                  <a:schemeClr val="dk2"/>
                </a:solidFill>
                <a:latin typeface="Courier New"/>
                <a:ea typeface="Courier New"/>
                <a:cs typeface="Courier New"/>
                <a:sym typeface="Courier New"/>
              </a:rPr>
              <a:t>sample = </a:t>
            </a:r>
            <a:r>
              <a:rPr b="1" i="1" lang="en" sz="1200" u="none" cap="none" strike="noStrike">
                <a:solidFill>
                  <a:schemeClr val="dk2"/>
                </a:solidFill>
                <a:latin typeface="Courier New"/>
                <a:ea typeface="Courier New"/>
                <a:cs typeface="Courier New"/>
                <a:sym typeface="Courier New"/>
              </a:rPr>
              <a:t>&lt;sample from null dist&gt;</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sample_stat = statistic(sample)</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stats = np.append(stats, sample_stat)</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a:t>
            </a:r>
            <a:r>
              <a:rPr b="1" i="0" lang="en" sz="1200" u="none" cap="none" strike="noStrike">
                <a:solidFill>
                  <a:schemeClr val="dk2"/>
                </a:solidFill>
                <a:latin typeface="Courier New"/>
                <a:ea typeface="Courier New"/>
                <a:cs typeface="Courier New"/>
                <a:sym typeface="Courier New"/>
              </a:rPr>
              <a:t>return np.mean(stats &gt;= statistic(observed))</a:t>
            </a:r>
            <a:endParaRPr/>
          </a:p>
          <a:p>
            <a:pPr indent="0" lvl="0" marL="0" marR="0" rtl="0" algn="l">
              <a:lnSpc>
                <a:spcPct val="100000"/>
              </a:lnSpc>
              <a:spcBef>
                <a:spcPts val="100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00000"/>
              </a:lnSpc>
              <a:spcBef>
                <a:spcPts val="1000"/>
              </a:spcBef>
              <a:spcAft>
                <a:spcPts val="0"/>
              </a:spcAft>
              <a:buClr>
                <a:schemeClr val="dk2"/>
              </a:buClr>
              <a:buSzPts val="1200"/>
              <a:buFont typeface="Arial"/>
              <a:buNone/>
            </a:pPr>
            <a:r>
              <a:rPr b="0" i="0" lang="en" sz="1200" u="none" cap="none" strike="noStrike">
                <a:solidFill>
                  <a:schemeClr val="dk2"/>
                </a:solidFill>
                <a:latin typeface="Arial"/>
                <a:ea typeface="Arial"/>
                <a:cs typeface="Arial"/>
                <a:sym typeface="Arial"/>
              </a:rPr>
              <a:t>*Note</a:t>
            </a:r>
            <a:r>
              <a:rPr lang="en" sz="1200">
                <a:solidFill>
                  <a:schemeClr val="dk2"/>
                </a:solidFill>
              </a:rPr>
              <a:t>:</a:t>
            </a:r>
            <a:r>
              <a:rPr b="0" i="0" lang="en" sz="1200" u="none" cap="none" strike="noStrike">
                <a:solidFill>
                  <a:schemeClr val="dk2"/>
                </a:solidFill>
                <a:latin typeface="Arial"/>
                <a:ea typeface="Arial"/>
                <a:cs typeface="Arial"/>
                <a:sym typeface="Arial"/>
              </a:rPr>
              <a:t> </a:t>
            </a:r>
            <a:r>
              <a:rPr lang="en" sz="1200">
                <a:solidFill>
                  <a:schemeClr val="dk2"/>
                </a:solidFill>
              </a:rPr>
              <a:t>T</a:t>
            </a:r>
            <a:r>
              <a:rPr b="0" i="0" lang="en" sz="1200" u="none" cap="none" strike="noStrike">
                <a:solidFill>
                  <a:schemeClr val="dk2"/>
                </a:solidFill>
                <a:latin typeface="Arial"/>
                <a:ea typeface="Arial"/>
                <a:cs typeface="Arial"/>
                <a:sym typeface="Arial"/>
              </a:rPr>
              <a:t>his function assumes a right-sided alternative hypothesis. Computation of p-value may be different for other alternate hypotheses. </a:t>
            </a:r>
            <a:endParaRPr/>
          </a:p>
        </p:txBody>
      </p:sp>
      <p:sp>
        <p:nvSpPr>
          <p:cNvPr id="185" name="Google Shape;185;p29"/>
          <p:cNvSpPr txBox="1"/>
          <p:nvPr>
            <p:ph idx="2" type="body"/>
          </p:nvPr>
        </p:nvSpPr>
        <p:spPr>
          <a:xfrm>
            <a:off x="4632300" y="1152475"/>
            <a:ext cx="45117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def bootstrap(observed, statistic):</a:t>
            </a:r>
            <a:endParaRPr/>
          </a:p>
          <a:p>
            <a:pPr indent="457200" lvl="0" marL="0" marR="0" rtl="0" algn="l">
              <a:lnSpc>
                <a:spcPct val="100000"/>
              </a:lnSpc>
              <a:spcBef>
                <a:spcPts val="16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stats = make_array()</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for i in np.arange(10000):</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a:t>
            </a:r>
            <a:r>
              <a:rPr b="1" i="0" lang="en" sz="1200" u="none" cap="none" strike="noStrike">
                <a:solidFill>
                  <a:schemeClr val="dk2"/>
                </a:solidFill>
                <a:latin typeface="Courier New"/>
                <a:ea typeface="Courier New"/>
                <a:cs typeface="Courier New"/>
                <a:sym typeface="Courier New"/>
              </a:rPr>
              <a:t>sample = </a:t>
            </a:r>
            <a:r>
              <a:rPr b="1" i="1" lang="en" sz="1200" u="none" cap="none" strike="noStrike">
                <a:solidFill>
                  <a:schemeClr val="dk2"/>
                </a:solidFill>
                <a:latin typeface="Courier New"/>
                <a:ea typeface="Courier New"/>
                <a:cs typeface="Courier New"/>
                <a:sym typeface="Courier New"/>
              </a:rPr>
              <a:t>&lt;resample from observed&gt;</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sample_stat = statistic(sample)</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stats = np.append(stats, sample_stat)</a:t>
            </a:r>
            <a:endParaRPr/>
          </a:p>
          <a:p>
            <a:pPr indent="0" lvl="0" marL="0" marR="0" rtl="0" algn="l">
              <a:lnSpc>
                <a:spcPct val="100000"/>
              </a:lnSpc>
              <a:spcBef>
                <a:spcPts val="1000"/>
              </a:spcBef>
              <a:spcAft>
                <a:spcPts val="0"/>
              </a:spcAft>
              <a:buClr>
                <a:schemeClr val="dk2"/>
              </a:buClr>
              <a:buSzPts val="1200"/>
              <a:buFont typeface="Courier New"/>
              <a:buNone/>
            </a:pPr>
            <a:r>
              <a:rPr b="0" i="0" lang="en" sz="1200" u="none" cap="none" strike="noStrike">
                <a:solidFill>
                  <a:schemeClr val="dk2"/>
                </a:solidFill>
                <a:latin typeface="Courier New"/>
                <a:ea typeface="Courier New"/>
                <a:cs typeface="Courier New"/>
                <a:sym typeface="Courier New"/>
              </a:rPr>
              <a:t>	</a:t>
            </a:r>
            <a:r>
              <a:rPr b="1" i="0" lang="en" sz="1200" u="none" cap="none" strike="noStrike">
                <a:solidFill>
                  <a:schemeClr val="dk2"/>
                </a:solidFill>
                <a:latin typeface="Courier New"/>
                <a:ea typeface="Courier New"/>
                <a:cs typeface="Courier New"/>
                <a:sym typeface="Courier New"/>
              </a:rPr>
              <a:t>lower = percentile(2.5, stats)</a:t>
            </a:r>
            <a:endParaRPr/>
          </a:p>
          <a:p>
            <a:pPr indent="0" lvl="0" marL="0" marR="0" rtl="0" algn="l">
              <a:lnSpc>
                <a:spcPct val="100000"/>
              </a:lnSpc>
              <a:spcBef>
                <a:spcPts val="1000"/>
              </a:spcBef>
              <a:spcAft>
                <a:spcPts val="0"/>
              </a:spcAft>
              <a:buClr>
                <a:schemeClr val="dk2"/>
              </a:buClr>
              <a:buSzPts val="1200"/>
              <a:buFont typeface="Courier New"/>
              <a:buNone/>
            </a:pPr>
            <a:r>
              <a:rPr b="1" i="0" lang="en" sz="1200" u="none" cap="none" strike="noStrike">
                <a:solidFill>
                  <a:schemeClr val="dk2"/>
                </a:solidFill>
                <a:latin typeface="Courier New"/>
                <a:ea typeface="Courier New"/>
                <a:cs typeface="Courier New"/>
                <a:sym typeface="Courier New"/>
              </a:rPr>
              <a:t>	upper = percentile(97.5, stats)</a:t>
            </a:r>
            <a:endParaRPr/>
          </a:p>
          <a:p>
            <a:pPr indent="0" lvl="0" marL="0" marR="0" rtl="0" algn="l">
              <a:lnSpc>
                <a:spcPct val="100000"/>
              </a:lnSpc>
              <a:spcBef>
                <a:spcPts val="1000"/>
              </a:spcBef>
              <a:spcAft>
                <a:spcPts val="0"/>
              </a:spcAft>
              <a:buClr>
                <a:schemeClr val="dk2"/>
              </a:buClr>
              <a:buSzPts val="1200"/>
              <a:buFont typeface="Courier New"/>
              <a:buNone/>
            </a:pPr>
            <a:r>
              <a:rPr b="1" i="0" lang="en" sz="1200" u="none" cap="none" strike="noStrike">
                <a:solidFill>
                  <a:schemeClr val="dk2"/>
                </a:solidFill>
                <a:latin typeface="Courier New"/>
                <a:ea typeface="Courier New"/>
                <a:cs typeface="Courier New"/>
                <a:sym typeface="Courier New"/>
              </a:rPr>
              <a:t>	return make_array(lower, upper)</a:t>
            </a:r>
            <a:endParaRPr/>
          </a:p>
          <a:p>
            <a:pPr indent="0" lvl="0" marL="0" marR="0" rtl="0" algn="l">
              <a:lnSpc>
                <a:spcPct val="100000"/>
              </a:lnSpc>
              <a:spcBef>
                <a:spcPts val="1000"/>
              </a:spcBef>
              <a:spcAft>
                <a:spcPts val="0"/>
              </a:spcAft>
              <a:buClr>
                <a:schemeClr val="dk1"/>
              </a:buClr>
              <a:buSzPts val="1100"/>
              <a:buFont typeface="Arial"/>
              <a:buNone/>
            </a:pPr>
            <a:r>
              <a:rPr b="0" i="0" lang="en" sz="1200" u="none" cap="none" strike="noStrike">
                <a:solidFill>
                  <a:schemeClr val="dk2"/>
                </a:solidFill>
                <a:latin typeface="Courier New"/>
                <a:ea typeface="Courier New"/>
                <a:cs typeface="Courier New"/>
                <a:sym typeface="Courier New"/>
              </a:rPr>
              <a:t>	</a:t>
            </a:r>
            <a:endParaRPr/>
          </a:p>
        </p:txBody>
      </p:sp>
      <p:sp>
        <p:nvSpPr>
          <p:cNvPr id="186" name="Google Shape;186;p29"/>
          <p:cNvSpPr txBox="1"/>
          <p:nvPr/>
        </p:nvSpPr>
        <p:spPr>
          <a:xfrm>
            <a:off x="222600" y="4428825"/>
            <a:ext cx="8698800" cy="48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Important Note:</a:t>
            </a:r>
            <a:r>
              <a:rPr b="0" i="0" lang="en" sz="1400" u="none" cap="none" strike="noStrike">
                <a:solidFill>
                  <a:srgbClr val="000000"/>
                </a:solidFill>
                <a:latin typeface="Arial"/>
                <a:ea typeface="Arial"/>
                <a:cs typeface="Arial"/>
                <a:sym typeface="Arial"/>
              </a:rPr>
              <a:t> Code for confidence intervals and code for hypothesis testing are very similar.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a:t>Bootstrap Code</a:t>
            </a:r>
            <a:endParaRPr/>
          </a:p>
          <a:p>
            <a:pPr indent="0" lvl="0" marL="0" rtl="0" algn="l">
              <a:spcBef>
                <a:spcPts val="0"/>
              </a:spcBef>
              <a:spcAft>
                <a:spcPts val="0"/>
              </a:spcAft>
              <a:buClr>
                <a:srgbClr val="000000"/>
              </a:buClr>
              <a:buSzPts val="2800"/>
              <a:buFont typeface="Arial"/>
              <a:buNone/>
            </a:pPr>
            <a:r>
              <a:t/>
            </a:r>
            <a:endParaRPr/>
          </a:p>
          <a:p>
            <a:pPr indent="0" lvl="0" marL="0" marR="0" rtl="0" algn="l">
              <a:lnSpc>
                <a:spcPct val="100000"/>
              </a:lnSpc>
              <a:spcBef>
                <a:spcPts val="0"/>
              </a:spcBef>
              <a:spcAft>
                <a:spcPts val="0"/>
              </a:spcAft>
              <a:buClr>
                <a:schemeClr val="dk1"/>
              </a:buClr>
              <a:buSzPts val="2800"/>
              <a:buFont typeface="Arial"/>
              <a:buNone/>
            </a:pPr>
            <a:r>
              <a:t/>
            </a:r>
            <a:endParaRPr>
              <a:solidFill>
                <a:srgbClr val="1155CC"/>
              </a:solidFill>
            </a:endParaRPr>
          </a:p>
        </p:txBody>
      </p:sp>
      <p:sp>
        <p:nvSpPr>
          <p:cNvPr id="192" name="Google Shape;192;p30"/>
          <p:cNvSpPr txBox="1"/>
          <p:nvPr>
            <p:ph idx="1" type="body"/>
          </p:nvPr>
        </p:nvSpPr>
        <p:spPr>
          <a:xfrm>
            <a:off x="457200" y="971550"/>
            <a:ext cx="8229600" cy="362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rPr>
              <a:t>Define a function called bootstrap that will bootstrap from a sample 10,000 times using the mean as the test statistic. Assume that column 0 is the column with the data we care about.</a:t>
            </a:r>
            <a:endParaRPr sz="1800">
              <a:solidFill>
                <a:srgbClr val="000000"/>
              </a:solidFill>
            </a:endParaRPr>
          </a:p>
          <a:p>
            <a:pPr indent="0" lvl="0" marL="0" marR="0" rtl="0" algn="l">
              <a:lnSpc>
                <a:spcPct val="115000"/>
              </a:lnSpc>
              <a:spcBef>
                <a:spcPts val="0"/>
              </a:spcBef>
              <a:spcAft>
                <a:spcPts val="0"/>
              </a:spcAft>
              <a:buClr>
                <a:schemeClr val="dk2"/>
              </a:buClr>
              <a:buSzPts val="1800"/>
              <a:buFont typeface="Arial"/>
              <a:buNone/>
            </a:pPr>
            <a:r>
              <a:t/>
            </a:r>
            <a:endParaRPr sz="1800">
              <a:solidFill>
                <a:srgbClr val="000000"/>
              </a:solidFill>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d</a:t>
            </a:r>
            <a:r>
              <a:rPr lang="en" sz="1800">
                <a:solidFill>
                  <a:srgbClr val="000000"/>
                </a:solidFill>
                <a:latin typeface="Consolas"/>
                <a:ea typeface="Consolas"/>
                <a:cs typeface="Consolas"/>
                <a:sym typeface="Consolas"/>
              </a:rPr>
              <a:t>ef bootstrap(tbl):</a:t>
            </a:r>
            <a:endParaRPr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statistics = make_array()</a:t>
            </a:r>
            <a:endParaRPr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for __________________:</a:t>
            </a:r>
            <a:endParaRPr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bootstrap_tbl = _____________________</a:t>
            </a:r>
            <a:endParaRPr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a:t>
            </a:r>
            <a:r>
              <a:rPr lang="en" sz="1800">
                <a:solidFill>
                  <a:srgbClr val="000000"/>
                </a:solidFill>
                <a:latin typeface="Consolas"/>
                <a:ea typeface="Consolas"/>
                <a:cs typeface="Consolas"/>
                <a:sym typeface="Consolas"/>
              </a:rPr>
              <a:t>s</a:t>
            </a:r>
            <a:r>
              <a:rPr lang="en" sz="1800">
                <a:solidFill>
                  <a:srgbClr val="000000"/>
                </a:solidFill>
                <a:latin typeface="Consolas"/>
                <a:ea typeface="Consolas"/>
                <a:cs typeface="Consolas"/>
                <a:sym typeface="Consolas"/>
              </a:rPr>
              <a:t>tatistic = ________________________</a:t>
            </a:r>
            <a:endParaRPr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a:t>
            </a:r>
            <a:r>
              <a:rPr lang="en" sz="1800">
                <a:solidFill>
                  <a:srgbClr val="000000"/>
                </a:solidFill>
                <a:latin typeface="Consolas"/>
                <a:ea typeface="Consolas"/>
                <a:cs typeface="Consolas"/>
                <a:sym typeface="Consolas"/>
              </a:rPr>
              <a:t>s</a:t>
            </a:r>
            <a:r>
              <a:rPr lang="en" sz="1800">
                <a:solidFill>
                  <a:srgbClr val="000000"/>
                </a:solidFill>
                <a:latin typeface="Consolas"/>
                <a:ea typeface="Consolas"/>
                <a:cs typeface="Consolas"/>
                <a:sym typeface="Consolas"/>
              </a:rPr>
              <a:t>tatistics = ________________________</a:t>
            </a:r>
            <a:endParaRPr sz="1800">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a:t>
            </a:r>
            <a:r>
              <a:rPr lang="en" sz="1800">
                <a:solidFill>
                  <a:srgbClr val="000000"/>
                </a:solidFill>
                <a:latin typeface="Consolas"/>
                <a:ea typeface="Consolas"/>
                <a:cs typeface="Consolas"/>
                <a:sym typeface="Consolas"/>
              </a:rPr>
              <a:t>r</a:t>
            </a:r>
            <a:r>
              <a:rPr lang="en" sz="1800">
                <a:solidFill>
                  <a:srgbClr val="000000"/>
                </a:solidFill>
                <a:latin typeface="Consolas"/>
                <a:ea typeface="Consolas"/>
                <a:cs typeface="Consolas"/>
                <a:sym typeface="Consolas"/>
              </a:rPr>
              <a:t>eturn statistics</a:t>
            </a:r>
            <a:endParaRPr sz="1800">
              <a:solidFill>
                <a:srgbClr val="0000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11700" y="1558775"/>
            <a:ext cx="8761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def bootstrap(tbl):</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statistics = make_array()</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for </a:t>
            </a:r>
            <a:r>
              <a:rPr lang="en" sz="1800">
                <a:solidFill>
                  <a:srgbClr val="FF0000"/>
                </a:solidFill>
                <a:latin typeface="Consolas"/>
                <a:ea typeface="Consolas"/>
                <a:cs typeface="Consolas"/>
                <a:sym typeface="Consolas"/>
              </a:rPr>
              <a:t>i in np.arange(10000)</a:t>
            </a: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bootstrap_tbl = </a:t>
            </a:r>
            <a:r>
              <a:rPr lang="en" sz="1800">
                <a:solidFill>
                  <a:srgbClr val="FF0000"/>
                </a:solidFill>
                <a:latin typeface="Consolas"/>
                <a:ea typeface="Consolas"/>
                <a:cs typeface="Consolas"/>
                <a:sym typeface="Consolas"/>
              </a:rPr>
              <a:t>tbl.sample()</a:t>
            </a:r>
            <a:endParaRPr sz="1800">
              <a:solidFill>
                <a:srgbClr val="FF0000"/>
              </a:solidFill>
              <a:latin typeface="Consolas"/>
              <a:ea typeface="Consolas"/>
              <a:cs typeface="Consolas"/>
              <a:sym typeface="Consolas"/>
            </a:endParaRPr>
          </a:p>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statistic = </a:t>
            </a:r>
            <a:r>
              <a:rPr lang="en" sz="1800">
                <a:solidFill>
                  <a:srgbClr val="FF0000"/>
                </a:solidFill>
                <a:latin typeface="Consolas"/>
                <a:ea typeface="Consolas"/>
                <a:cs typeface="Consolas"/>
                <a:sym typeface="Consolas"/>
              </a:rPr>
              <a:t>np.mean(bootstrap_tbl.column(0))</a:t>
            </a:r>
            <a:endParaRPr sz="1800">
              <a:solidFill>
                <a:srgbClr val="FF0000"/>
              </a:solidFill>
              <a:latin typeface="Consolas"/>
              <a:ea typeface="Consolas"/>
              <a:cs typeface="Consolas"/>
              <a:sym typeface="Consolas"/>
            </a:endParaRPr>
          </a:p>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statistics = </a:t>
            </a:r>
            <a:r>
              <a:rPr lang="en" sz="1800">
                <a:solidFill>
                  <a:srgbClr val="FF0000"/>
                </a:solidFill>
                <a:latin typeface="Consolas"/>
                <a:ea typeface="Consolas"/>
                <a:cs typeface="Consolas"/>
                <a:sym typeface="Consolas"/>
              </a:rPr>
              <a:t>np.append(statistics, statistic)</a:t>
            </a:r>
            <a:endParaRPr sz="1800">
              <a:solidFill>
                <a:srgbClr val="FF0000"/>
              </a:solidFill>
              <a:latin typeface="Consolas"/>
              <a:ea typeface="Consolas"/>
              <a:cs typeface="Consolas"/>
              <a:sym typeface="Consolas"/>
            </a:endParaRPr>
          </a:p>
          <a:p>
            <a:pPr indent="0" lvl="0" marL="0" rtl="0" algn="l">
              <a:lnSpc>
                <a:spcPct val="115000"/>
              </a:lnSpc>
              <a:spcBef>
                <a:spcPts val="0"/>
              </a:spcBef>
              <a:spcAft>
                <a:spcPts val="0"/>
              </a:spcAft>
              <a:buClr>
                <a:schemeClr val="dk2"/>
              </a:buClr>
              <a:buSzPts val="1800"/>
              <a:buFont typeface="Arial"/>
              <a:buNone/>
            </a:pPr>
            <a:r>
              <a:rPr lang="en" sz="1800">
                <a:solidFill>
                  <a:srgbClr val="000000"/>
                </a:solidFill>
                <a:latin typeface="Consolas"/>
                <a:ea typeface="Consolas"/>
                <a:cs typeface="Consolas"/>
                <a:sym typeface="Consolas"/>
              </a:rPr>
              <a:t>	return statistics</a:t>
            </a:r>
            <a:endParaRPr sz="1500">
              <a:solidFill>
                <a:srgbClr val="FF0000"/>
              </a:solidFill>
              <a:latin typeface="Consolas"/>
              <a:ea typeface="Consolas"/>
              <a:cs typeface="Consolas"/>
              <a:sym typeface="Consolas"/>
            </a:endParaRPr>
          </a:p>
          <a:p>
            <a:pPr indent="0" lvl="0" marL="0" marR="0" rtl="0" algn="l">
              <a:lnSpc>
                <a:spcPct val="150000"/>
              </a:lnSpc>
              <a:spcBef>
                <a:spcPts val="0"/>
              </a:spcBef>
              <a:spcAft>
                <a:spcPts val="0"/>
              </a:spcAft>
              <a:buClr>
                <a:schemeClr val="dk2"/>
              </a:buClr>
              <a:buSzPts val="1500"/>
              <a:buFont typeface="Arial"/>
              <a:buNone/>
            </a:pPr>
            <a:r>
              <a:t/>
            </a:r>
            <a:endParaRPr i="0" sz="1500" u="none" cap="none" strike="noStrike">
              <a:solidFill>
                <a:schemeClr val="dk2"/>
              </a:solidFill>
              <a:latin typeface="Consolas"/>
              <a:ea typeface="Consolas"/>
              <a:cs typeface="Consolas"/>
              <a:sym typeface="Consolas"/>
            </a:endParaRPr>
          </a:p>
        </p:txBody>
      </p:sp>
      <p:sp>
        <p:nvSpPr>
          <p:cNvPr id="198" name="Google Shape;198;p31"/>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a:t>Bootstrap Code (Solution)</a:t>
            </a:r>
            <a:endParaRPr/>
          </a:p>
          <a:p>
            <a:pPr indent="0" lvl="0" marL="0" rtl="0" algn="l">
              <a:spcBef>
                <a:spcPts val="0"/>
              </a:spcBef>
              <a:spcAft>
                <a:spcPts val="0"/>
              </a:spcAft>
              <a:buClr>
                <a:srgbClr val="000000"/>
              </a:buClr>
              <a:buSzPts val="2800"/>
              <a:buFont typeface="Arial"/>
              <a:buNone/>
            </a:pPr>
            <a:r>
              <a:t/>
            </a:r>
            <a:endParaRPr/>
          </a:p>
          <a:p>
            <a:pPr indent="0" lvl="0" marL="0" marR="0" rtl="0" algn="l">
              <a:lnSpc>
                <a:spcPct val="100000"/>
              </a:lnSpc>
              <a:spcBef>
                <a:spcPts val="0"/>
              </a:spcBef>
              <a:spcAft>
                <a:spcPts val="0"/>
              </a:spcAft>
              <a:buClr>
                <a:schemeClr val="dk1"/>
              </a:buClr>
              <a:buSzPts val="2800"/>
              <a:buFont typeface="Arial"/>
              <a:buNone/>
            </a:pPr>
            <a:r>
              <a:t/>
            </a:r>
            <a:endParaRPr>
              <a:solidFill>
                <a:srgbClr val="4A86E8"/>
              </a:solidFill>
            </a:endParaRPr>
          </a:p>
        </p:txBody>
      </p:sp>
      <p:sp>
        <p:nvSpPr>
          <p:cNvPr id="199" name="Google Shape;199;p31"/>
          <p:cNvSpPr txBox="1"/>
          <p:nvPr/>
        </p:nvSpPr>
        <p:spPr>
          <a:xfrm>
            <a:off x="306000" y="4100900"/>
            <a:ext cx="87732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tbl.sample() by default draws tbl.num_rows samples with replacement. tbl.sample(tbl.num_rows, with_replacement=True) would work as well.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a:t>Confidence Intervals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95% Confidence Intervals</a:t>
            </a:r>
            <a:endParaRPr/>
          </a:p>
        </p:txBody>
      </p:sp>
      <p:sp>
        <p:nvSpPr>
          <p:cNvPr id="210" name="Google Shape;210;p33"/>
          <p:cNvSpPr txBox="1"/>
          <p:nvPr>
            <p:ph idx="1" type="body"/>
          </p:nvPr>
        </p:nvSpPr>
        <p:spPr>
          <a:xfrm>
            <a:off x="457200" y="881875"/>
            <a:ext cx="8229600" cy="3860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Interval of </a:t>
            </a:r>
            <a:r>
              <a:rPr b="1" lang="en">
                <a:solidFill>
                  <a:srgbClr val="0000FF"/>
                </a:solidFill>
              </a:rPr>
              <a:t>estimates of a parameter</a:t>
            </a:r>
            <a:endParaRPr b="1">
              <a:solidFill>
                <a:srgbClr val="0000FF"/>
              </a:solidFill>
            </a:endParaRPr>
          </a:p>
          <a:p>
            <a:pPr indent="-381000" lvl="0" marL="457200" rtl="0" algn="l">
              <a:spcBef>
                <a:spcPts val="0"/>
              </a:spcBef>
              <a:spcAft>
                <a:spcPts val="0"/>
              </a:spcAft>
              <a:buSzPts val="2400"/>
              <a:buChar char="●"/>
            </a:pPr>
            <a:r>
              <a:rPr lang="en"/>
              <a:t>Based on random sampling</a:t>
            </a:r>
            <a:endParaRPr/>
          </a:p>
          <a:p>
            <a:pPr indent="-381000" lvl="0" marL="457200" rtl="0" algn="l">
              <a:spcBef>
                <a:spcPts val="0"/>
              </a:spcBef>
              <a:spcAft>
                <a:spcPts val="0"/>
              </a:spcAft>
              <a:buSzPts val="2400"/>
              <a:buChar char="●"/>
            </a:pPr>
            <a:r>
              <a:rPr lang="en"/>
              <a:t>95% is called the </a:t>
            </a:r>
            <a:r>
              <a:rPr lang="en">
                <a:solidFill>
                  <a:srgbClr val="000000"/>
                </a:solidFill>
              </a:rPr>
              <a:t>confidence level</a:t>
            </a:r>
            <a:endParaRPr>
              <a:solidFill>
                <a:srgbClr val="000000"/>
              </a:solidFill>
            </a:endParaRPr>
          </a:p>
          <a:p>
            <a:pPr indent="-381000" lvl="1" marL="914400" rtl="0" algn="l">
              <a:spcBef>
                <a:spcPts val="0"/>
              </a:spcBef>
              <a:spcAft>
                <a:spcPts val="0"/>
              </a:spcAft>
              <a:buClr>
                <a:srgbClr val="C4820E"/>
              </a:buClr>
              <a:buSzPts val="2400"/>
              <a:buChar char="○"/>
            </a:pPr>
            <a:r>
              <a:rPr lang="en">
                <a:solidFill>
                  <a:srgbClr val="000000"/>
                </a:solidFill>
              </a:rPr>
              <a:t>Could be any percent between 0 and 100</a:t>
            </a:r>
            <a:endParaRPr>
              <a:solidFill>
                <a:srgbClr val="000000"/>
              </a:solidFill>
            </a:endParaRPr>
          </a:p>
          <a:p>
            <a:pPr indent="-381000" lvl="1" marL="914400" rtl="0" algn="l">
              <a:spcBef>
                <a:spcPts val="0"/>
              </a:spcBef>
              <a:spcAft>
                <a:spcPts val="0"/>
              </a:spcAft>
              <a:buClr>
                <a:srgbClr val="C4820E"/>
              </a:buClr>
              <a:buSzPts val="2400"/>
              <a:buChar char="○"/>
            </a:pPr>
            <a:r>
              <a:rPr lang="en">
                <a:solidFill>
                  <a:srgbClr val="000000"/>
                </a:solidFill>
              </a:rPr>
              <a:t>Higher level means wider intervals</a:t>
            </a:r>
            <a:endParaRPr>
              <a:solidFill>
                <a:srgbClr val="000000"/>
              </a:solidFill>
            </a:endParaRPr>
          </a:p>
          <a:p>
            <a:pPr indent="-381000" lvl="0" marL="457200" rtl="0" algn="l">
              <a:spcBef>
                <a:spcPts val="0"/>
              </a:spcBef>
              <a:spcAft>
                <a:spcPts val="0"/>
              </a:spcAft>
              <a:buSzPts val="2400"/>
              <a:buChar char="●"/>
            </a:pPr>
            <a:r>
              <a:rPr lang="en">
                <a:solidFill>
                  <a:srgbClr val="000000"/>
                </a:solidFill>
              </a:rPr>
              <a:t>The </a:t>
            </a:r>
            <a:r>
              <a:rPr b="1" lang="en">
                <a:solidFill>
                  <a:srgbClr val="0000FF"/>
                </a:solidFill>
              </a:rPr>
              <a:t>confidence is in the process</a:t>
            </a:r>
            <a:r>
              <a:rPr lang="en">
                <a:solidFill>
                  <a:srgbClr val="000000"/>
                </a:solidFill>
              </a:rPr>
              <a:t> that gives the interval:</a:t>
            </a:r>
            <a:endParaRPr>
              <a:solidFill>
                <a:srgbClr val="000000"/>
              </a:solidFill>
            </a:endParaRPr>
          </a:p>
          <a:p>
            <a:pPr indent="-381000" lvl="1" marL="914400" rtl="0" algn="l">
              <a:spcBef>
                <a:spcPts val="0"/>
              </a:spcBef>
              <a:spcAft>
                <a:spcPts val="0"/>
              </a:spcAft>
              <a:buClr>
                <a:srgbClr val="C4820E"/>
              </a:buClr>
              <a:buSzPts val="2400"/>
              <a:buChar char="○"/>
            </a:pPr>
            <a:r>
              <a:rPr lang="en">
                <a:solidFill>
                  <a:srgbClr val="000000"/>
                </a:solidFill>
              </a:rPr>
              <a:t>It generates a “good” interval about 95% of the time i.e. one that contains the true population parameter</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57200" y="205975"/>
            <a:ext cx="80739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This What a CI Means?</a:t>
            </a:r>
            <a:endParaRPr/>
          </a:p>
        </p:txBody>
      </p:sp>
      <p:sp>
        <p:nvSpPr>
          <p:cNvPr id="216" name="Google Shape;216;p34"/>
          <p:cNvSpPr txBox="1"/>
          <p:nvPr>
            <p:ph idx="1" type="body"/>
          </p:nvPr>
        </p:nvSpPr>
        <p:spPr>
          <a:xfrm>
            <a:off x="457200" y="881875"/>
            <a:ext cx="8229600" cy="3815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An approximate 95% confidence interval for the average age of the mothers in the population is (26.9, 27.6) years.</a:t>
            </a:r>
            <a:endParaRPr/>
          </a:p>
          <a:p>
            <a:pPr indent="0" lvl="0" marL="0" rtl="0" algn="l">
              <a:spcBef>
                <a:spcPts val="480"/>
              </a:spcBef>
              <a:spcAft>
                <a:spcPts val="0"/>
              </a:spcAft>
              <a:buNone/>
            </a:pPr>
            <a:r>
              <a:t/>
            </a:r>
            <a:endParaRPr sz="600"/>
          </a:p>
          <a:p>
            <a:pPr indent="0" lvl="0" marL="0" rtl="0" algn="l">
              <a:spcBef>
                <a:spcPts val="480"/>
              </a:spcBef>
              <a:spcAft>
                <a:spcPts val="0"/>
              </a:spcAft>
              <a:buNone/>
            </a:pPr>
            <a:r>
              <a:rPr b="1" lang="en">
                <a:solidFill>
                  <a:srgbClr val="0000FF"/>
                </a:solidFill>
              </a:rPr>
              <a:t>True or False:</a:t>
            </a:r>
            <a:endParaRPr sz="600"/>
          </a:p>
          <a:p>
            <a:pPr indent="-381000" lvl="0" marL="457200" rtl="0" algn="l">
              <a:spcBef>
                <a:spcPts val="480"/>
              </a:spcBef>
              <a:spcAft>
                <a:spcPts val="0"/>
              </a:spcAft>
              <a:buSzPts val="2400"/>
              <a:buChar char="●"/>
            </a:pPr>
            <a:r>
              <a:rPr lang="en"/>
              <a:t>There is a 0.95 probability that the average age of mothers in the population is in the range 26.9 to 27.6 years.</a:t>
            </a:r>
            <a:endParaRPr/>
          </a:p>
          <a:p>
            <a:pPr indent="0" lvl="0" marL="0" rtl="0" algn="l">
              <a:spcBef>
                <a:spcPts val="480"/>
              </a:spcBef>
              <a:spcAft>
                <a:spcPts val="0"/>
              </a:spcAft>
              <a:buNone/>
            </a:pPr>
            <a:r>
              <a:rPr b="1" lang="en"/>
              <a:t>Answer: </a:t>
            </a:r>
            <a:r>
              <a:rPr b="1" lang="en">
                <a:solidFill>
                  <a:srgbClr val="0000FF"/>
                </a:solidFill>
              </a:rPr>
              <a:t>False.</a:t>
            </a:r>
            <a:r>
              <a:rPr lang="en">
                <a:solidFill>
                  <a:srgbClr val="000000"/>
                </a:solidFill>
              </a:rPr>
              <a:t> The average age of the mothers in the population is unknown but it’s a constant. It’s not random. No chances involved.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CI for Hypothesis Test</a:t>
            </a:r>
            <a:endParaRPr/>
          </a:p>
        </p:txBody>
      </p:sp>
      <p:sp>
        <p:nvSpPr>
          <p:cNvPr id="222" name="Google Shape;222;p35"/>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Null hypothesis: </a:t>
            </a:r>
            <a:r>
              <a:rPr b="1" lang="en">
                <a:solidFill>
                  <a:srgbClr val="0000FF"/>
                </a:solidFill>
              </a:rPr>
              <a:t>Population average = </a:t>
            </a:r>
            <a:r>
              <a:rPr b="1" i="1" lang="en">
                <a:solidFill>
                  <a:srgbClr val="0000FF"/>
                </a:solidFill>
              </a:rPr>
              <a:t>x</a:t>
            </a:r>
            <a:endParaRPr b="1" i="1">
              <a:solidFill>
                <a:srgbClr val="0000FF"/>
              </a:solidFill>
            </a:endParaRPr>
          </a:p>
          <a:p>
            <a:pPr indent="-381000" lvl="0" marL="457200" rtl="0" algn="l">
              <a:spcBef>
                <a:spcPts val="0"/>
              </a:spcBef>
              <a:spcAft>
                <a:spcPts val="0"/>
              </a:spcAft>
              <a:buSzPts val="2400"/>
              <a:buChar char="●"/>
            </a:pPr>
            <a:r>
              <a:rPr lang="en"/>
              <a:t>Alternative hypothesis: </a:t>
            </a:r>
            <a:r>
              <a:rPr b="1" lang="en">
                <a:solidFill>
                  <a:srgbClr val="0000FF"/>
                </a:solidFill>
              </a:rPr>
              <a:t>Population average ≠ </a:t>
            </a:r>
            <a:r>
              <a:rPr b="1" i="1" lang="en">
                <a:solidFill>
                  <a:srgbClr val="0000FF"/>
                </a:solidFill>
              </a:rPr>
              <a:t>x</a:t>
            </a:r>
            <a:endParaRPr b="1">
              <a:solidFill>
                <a:srgbClr val="0000FF"/>
              </a:solidFill>
            </a:endParaRPr>
          </a:p>
          <a:p>
            <a:pPr indent="-381000" lvl="0" marL="457200" rtl="0" algn="l">
              <a:spcBef>
                <a:spcPts val="0"/>
              </a:spcBef>
              <a:spcAft>
                <a:spcPts val="0"/>
              </a:spcAft>
              <a:buSzPts val="2400"/>
              <a:buChar char="●"/>
            </a:pPr>
            <a:r>
              <a:rPr lang="en"/>
              <a:t>Cutoff for P-value: </a:t>
            </a:r>
            <a:r>
              <a:rPr i="1" lang="en"/>
              <a:t>p</a:t>
            </a:r>
            <a:r>
              <a:rPr lang="en"/>
              <a:t>%</a:t>
            </a:r>
            <a:endParaRPr/>
          </a:p>
          <a:p>
            <a:pPr indent="-381000" lvl="0" marL="457200" rtl="0" algn="l">
              <a:spcBef>
                <a:spcPts val="0"/>
              </a:spcBef>
              <a:spcAft>
                <a:spcPts val="0"/>
              </a:spcAft>
              <a:buSzPts val="2400"/>
              <a:buChar char="●"/>
            </a:pPr>
            <a:r>
              <a:rPr lang="en"/>
              <a:t>Method:</a:t>
            </a:r>
            <a:endParaRPr/>
          </a:p>
          <a:p>
            <a:pPr indent="-381000" lvl="1" marL="914400" rtl="0" algn="l">
              <a:spcBef>
                <a:spcPts val="0"/>
              </a:spcBef>
              <a:spcAft>
                <a:spcPts val="0"/>
              </a:spcAft>
              <a:buSzPts val="2400"/>
              <a:buChar char="○"/>
            </a:pPr>
            <a:r>
              <a:rPr lang="en"/>
              <a:t>Construct a (100-</a:t>
            </a:r>
            <a:r>
              <a:rPr i="1" lang="en"/>
              <a:t>p</a:t>
            </a:r>
            <a:r>
              <a:rPr lang="en"/>
              <a:t>)% confidence interval for the population average</a:t>
            </a:r>
            <a:endParaRPr/>
          </a:p>
          <a:p>
            <a:pPr indent="-381000" lvl="1" marL="914400" rtl="0" algn="l">
              <a:spcBef>
                <a:spcPts val="0"/>
              </a:spcBef>
              <a:spcAft>
                <a:spcPts val="0"/>
              </a:spcAft>
              <a:buSzPts val="2400"/>
              <a:buChar char="○"/>
            </a:pPr>
            <a:r>
              <a:rPr lang="en"/>
              <a:t>If </a:t>
            </a:r>
            <a:r>
              <a:rPr i="1" lang="en"/>
              <a:t>x</a:t>
            </a:r>
            <a:r>
              <a:rPr lang="en"/>
              <a:t> is not in the interval, reject the null</a:t>
            </a:r>
            <a:endParaRPr/>
          </a:p>
          <a:p>
            <a:pPr indent="-381000" lvl="1" marL="914400" rtl="0" algn="l">
              <a:spcBef>
                <a:spcPts val="0"/>
              </a:spcBef>
              <a:spcAft>
                <a:spcPts val="0"/>
              </a:spcAft>
              <a:buSzPts val="2400"/>
              <a:buChar char="○"/>
            </a:pPr>
            <a:r>
              <a:rPr lang="en"/>
              <a:t>If </a:t>
            </a:r>
            <a:r>
              <a:rPr i="1" lang="en"/>
              <a:t>x</a:t>
            </a:r>
            <a:r>
              <a:rPr lang="en"/>
              <a:t> is in the interval, can’t reject the null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 Question</a:t>
            </a:r>
            <a:endParaRPr/>
          </a:p>
        </p:txBody>
      </p:sp>
      <p:sp>
        <p:nvSpPr>
          <p:cNvPr id="228" name="Google Shape;228;p36"/>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800"/>
              <a:buFont typeface="Arial"/>
              <a:buNone/>
            </a:pPr>
            <a:r>
              <a:rPr lang="en" sz="1800">
                <a:solidFill>
                  <a:srgbClr val="000000"/>
                </a:solidFill>
              </a:rPr>
              <a:t>Hari</a:t>
            </a:r>
            <a:r>
              <a:rPr lang="en" sz="1800">
                <a:solidFill>
                  <a:srgbClr val="000000"/>
                </a:solidFill>
              </a:rPr>
              <a:t> goes to his favorite restaurant and feels that it’s not quite as good as he remembers. He goes on Yelp to find people who have reviewed the restaurant before the last time he ate there. He tracks down 100 of these people and asks them for their current rating of the restaurant so he can compare and see if the rating has dropped. To determine whether it has, he takes the difference between the old rating and the new rating (old rating - new rating).</a:t>
            </a:r>
            <a:endParaRPr sz="1800">
              <a:solidFill>
                <a:srgbClr val="000000"/>
              </a:solidFill>
            </a:endParaRPr>
          </a:p>
          <a:p>
            <a:pPr indent="-342900" lvl="0" marL="457200" rtl="0" algn="l">
              <a:spcBef>
                <a:spcPts val="1600"/>
              </a:spcBef>
              <a:spcAft>
                <a:spcPts val="0"/>
              </a:spcAft>
              <a:buClr>
                <a:srgbClr val="000000"/>
              </a:buClr>
              <a:buSzPts val="1800"/>
              <a:buAutoNum type="arabicPeriod"/>
            </a:pPr>
            <a:r>
              <a:rPr lang="en" sz="1800">
                <a:solidFill>
                  <a:srgbClr val="000000"/>
                </a:solidFill>
              </a:rPr>
              <a:t>Let </a:t>
            </a:r>
            <a:r>
              <a:rPr lang="en" sz="1800">
                <a:solidFill>
                  <a:srgbClr val="000000"/>
                </a:solidFill>
                <a:latin typeface="Courier New"/>
                <a:ea typeface="Courier New"/>
                <a:cs typeface="Courier New"/>
                <a:sym typeface="Courier New"/>
              </a:rPr>
              <a:t>rating_differences</a:t>
            </a:r>
            <a:r>
              <a:rPr lang="en" sz="1800">
                <a:solidFill>
                  <a:srgbClr val="000000"/>
                </a:solidFill>
              </a:rPr>
              <a:t> be an array of the differences in the ratings of all the people you surveyed. How can a confidence interval help Hari determine whether or not the restaurant’s quality has degraded?</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Suppose Hari’s 95% confidence interval for the true mean rating drop is [0.135, 1.241]. Do you fail to reject or reject the null hypothesis with a p-value cutoff of 5%? How about 10%? 1%?</a:t>
            </a:r>
            <a:endParaRPr sz="1800">
              <a:solidFill>
                <a:srgbClr val="000000"/>
              </a:solidFill>
            </a:endParaRPr>
          </a:p>
          <a:p>
            <a:pPr indent="0" lvl="0" marL="0" rtl="0" algn="l">
              <a:spcBef>
                <a:spcPts val="480"/>
              </a:spcBef>
              <a:spcAft>
                <a:spcPts val="0"/>
              </a:spcAft>
              <a:buNone/>
            </a:pPr>
            <a:r>
              <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type="title"/>
          </p:nvPr>
        </p:nvSpPr>
        <p:spPr>
          <a:xfrm>
            <a:off x="457200" y="205975"/>
            <a:ext cx="83751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Hypothesis Testing: Terms to Know</a:t>
            </a:r>
            <a:endParaRPr/>
          </a:p>
        </p:txBody>
      </p:sp>
      <p:sp>
        <p:nvSpPr>
          <p:cNvPr id="53" name="Google Shape;53;p10"/>
          <p:cNvSpPr txBox="1"/>
          <p:nvPr>
            <p:ph idx="1" type="body"/>
          </p:nvPr>
        </p:nvSpPr>
        <p:spPr>
          <a:xfrm>
            <a:off x="311700" y="1021800"/>
            <a:ext cx="8520600" cy="4031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Null hypothesis</a:t>
            </a:r>
            <a:r>
              <a:rPr lang="en" sz="2000"/>
              <a:t> - a claim about the world--a </a:t>
            </a:r>
            <a:r>
              <a:rPr i="1" lang="en" sz="2000"/>
              <a:t>specified chance model</a:t>
            </a:r>
            <a:endParaRPr sz="2000"/>
          </a:p>
          <a:p>
            <a:pPr indent="-355600" lvl="0" marL="457200" rtl="0" algn="l">
              <a:lnSpc>
                <a:spcPct val="115000"/>
              </a:lnSpc>
              <a:spcBef>
                <a:spcPts val="0"/>
              </a:spcBef>
              <a:spcAft>
                <a:spcPts val="0"/>
              </a:spcAft>
              <a:buSzPts val="2000"/>
              <a:buChar char="●"/>
            </a:pPr>
            <a:r>
              <a:rPr b="1" lang="en" sz="2000"/>
              <a:t>Alternative hypothesis</a:t>
            </a:r>
            <a:r>
              <a:rPr lang="en" sz="2000"/>
              <a:t> - there is some reason (other than chance) why the data in the observed sample differ from the null hypothesis</a:t>
            </a:r>
            <a:endParaRPr sz="2000"/>
          </a:p>
          <a:p>
            <a:pPr indent="-355600" lvl="1" marL="914400" rtl="0" algn="l">
              <a:lnSpc>
                <a:spcPct val="115000"/>
              </a:lnSpc>
              <a:spcBef>
                <a:spcPts val="0"/>
              </a:spcBef>
              <a:spcAft>
                <a:spcPts val="0"/>
              </a:spcAft>
              <a:buSzPts val="2000"/>
              <a:buChar char="○"/>
            </a:pPr>
            <a:r>
              <a:rPr lang="en" sz="2000"/>
              <a:t>This comes from the set up of the question! Read carefully to see whether we care about the direction or not.</a:t>
            </a:r>
            <a:endParaRPr sz="2000"/>
          </a:p>
          <a:p>
            <a:pPr indent="-355600" lvl="0" marL="457200" rtl="0" algn="l">
              <a:lnSpc>
                <a:spcPct val="115000"/>
              </a:lnSpc>
              <a:spcBef>
                <a:spcPts val="0"/>
              </a:spcBef>
              <a:spcAft>
                <a:spcPts val="0"/>
              </a:spcAft>
              <a:buSzPts val="2000"/>
              <a:buChar char="●"/>
            </a:pPr>
            <a:r>
              <a:rPr b="1" lang="en" sz="2000"/>
              <a:t>Test statistic</a:t>
            </a:r>
            <a:r>
              <a:rPr lang="en" sz="2000"/>
              <a:t> - a statistic used to evaluate samples, e.g. TVD or average. This takes a sample and represents it in a single number.</a:t>
            </a:r>
            <a:endParaRPr sz="2000"/>
          </a:p>
          <a:p>
            <a:pPr indent="-355600" lvl="1" marL="914400" rtl="0" algn="l">
              <a:lnSpc>
                <a:spcPct val="115000"/>
              </a:lnSpc>
              <a:spcBef>
                <a:spcPts val="0"/>
              </a:spcBef>
              <a:spcAft>
                <a:spcPts val="0"/>
              </a:spcAft>
              <a:buSzPts val="2000"/>
              <a:buChar char="○"/>
            </a:pPr>
            <a:r>
              <a:rPr lang="en" sz="2000"/>
              <a:t>Indicator of whether a sample is consistent with the Null or not (Alternative).</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0" st="0"/>
                                            </p:txEl>
                                          </p:spTgt>
                                        </p:tgtEl>
                                        <p:attrNameLst>
                                          <p:attrName>style.visibility</p:attrName>
                                        </p:attrNameLst>
                                      </p:cBhvr>
                                      <p:to>
                                        <p:strVal val="visible"/>
                                      </p:to>
                                    </p:set>
                                    <p:animEffect filter="fade" transition="in">
                                      <p:cBhvr>
                                        <p:cTn dur="1000"/>
                                        <p:tgtEl>
                                          <p:spTgt spid="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1" st="1"/>
                                            </p:txEl>
                                          </p:spTgt>
                                        </p:tgtEl>
                                        <p:attrNameLst>
                                          <p:attrName>style.visibility</p:attrName>
                                        </p:attrNameLst>
                                      </p:cBhvr>
                                      <p:to>
                                        <p:strVal val="visible"/>
                                      </p:to>
                                    </p:set>
                                    <p:animEffect filter="fade" transition="in">
                                      <p:cBhvr>
                                        <p:cTn dur="1000"/>
                                        <p:tgtEl>
                                          <p:spTgt spid="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2" st="2"/>
                                            </p:txEl>
                                          </p:spTgt>
                                        </p:tgtEl>
                                        <p:attrNameLst>
                                          <p:attrName>style.visibility</p:attrName>
                                        </p:attrNameLst>
                                      </p:cBhvr>
                                      <p:to>
                                        <p:strVal val="visible"/>
                                      </p:to>
                                    </p:set>
                                    <p:animEffect filter="fade" transition="in">
                                      <p:cBhvr>
                                        <p:cTn dur="1000"/>
                                        <p:tgtEl>
                                          <p:spTgt spid="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3" st="3"/>
                                            </p:txEl>
                                          </p:spTgt>
                                        </p:tgtEl>
                                        <p:attrNameLst>
                                          <p:attrName>style.visibility</p:attrName>
                                        </p:attrNameLst>
                                      </p:cBhvr>
                                      <p:to>
                                        <p:strVal val="visible"/>
                                      </p:to>
                                    </p:set>
                                    <p:animEffect filter="fade" transition="in">
                                      <p:cBhvr>
                                        <p:cTn dur="1000"/>
                                        <p:tgtEl>
                                          <p:spTgt spid="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xEl>
                                              <p:pRg end="4" st="4"/>
                                            </p:txEl>
                                          </p:spTgt>
                                        </p:tgtEl>
                                        <p:attrNameLst>
                                          <p:attrName>style.visibility</p:attrName>
                                        </p:attrNameLst>
                                      </p:cBhvr>
                                      <p:to>
                                        <p:strVal val="visible"/>
                                      </p:to>
                                    </p:set>
                                    <p:animEffect filter="fade" transition="in">
                                      <p:cBhvr>
                                        <p:cTn dur="1000"/>
                                        <p:tgtEl>
                                          <p:spTgt spid="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 Question Answer</a:t>
            </a:r>
            <a:endParaRPr/>
          </a:p>
        </p:txBody>
      </p:sp>
      <p:sp>
        <p:nvSpPr>
          <p:cNvPr id="234" name="Google Shape;234;p37"/>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endParaRPr>
          </a:p>
          <a:p>
            <a:pPr indent="-342900" lvl="0" marL="457200" rtl="0" algn="l">
              <a:spcBef>
                <a:spcPts val="1600"/>
              </a:spcBef>
              <a:spcAft>
                <a:spcPts val="0"/>
              </a:spcAft>
              <a:buClr>
                <a:srgbClr val="000000"/>
              </a:buClr>
              <a:buSzPts val="1800"/>
              <a:buAutoNum type="arabicPeriod"/>
            </a:pPr>
            <a:r>
              <a:rPr lang="en" sz="1800">
                <a:solidFill>
                  <a:srgbClr val="000000"/>
                </a:solidFill>
              </a:rPr>
              <a:t>Let rating_differences be an array of the differences in the ratings of all the people you surveyed. How can a confidence interval help Hari determine whether or not the restaurant’s quality has degraded?</a:t>
            </a:r>
            <a:endParaRPr sz="1800">
              <a:solidFill>
                <a:srgbClr val="000000"/>
              </a:solidFill>
            </a:endParaRPr>
          </a:p>
          <a:p>
            <a:pPr indent="0" lvl="0" marL="342900" rtl="0" algn="l">
              <a:spcBef>
                <a:spcPts val="1600"/>
              </a:spcBef>
              <a:spcAft>
                <a:spcPts val="0"/>
              </a:spcAft>
              <a:buNone/>
            </a:pPr>
            <a:r>
              <a:t/>
            </a:r>
            <a:endParaRPr sz="1800">
              <a:solidFill>
                <a:srgbClr val="000000"/>
              </a:solidFill>
            </a:endParaRPr>
          </a:p>
          <a:p>
            <a:pPr indent="0" lvl="0" marL="0" rtl="0" algn="l">
              <a:spcBef>
                <a:spcPts val="0"/>
              </a:spcBef>
              <a:spcAft>
                <a:spcPts val="0"/>
              </a:spcAft>
              <a:buNone/>
            </a:pPr>
            <a:r>
              <a:rPr lang="en" sz="1800">
                <a:solidFill>
                  <a:srgbClr val="0000FF"/>
                </a:solidFill>
              </a:rPr>
              <a:t>You can compute a (100 - p)% confidence interval for the true average of the drops in rating. If the interval does not contain 0, then you can reject the null hypothesis with a significance level (p-value cutoff) of p%.</a:t>
            </a:r>
            <a:endParaRPr sz="1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 Question Answer</a:t>
            </a:r>
            <a:endParaRPr/>
          </a:p>
        </p:txBody>
      </p:sp>
      <p:sp>
        <p:nvSpPr>
          <p:cNvPr id="240" name="Google Shape;240;p38"/>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800">
                <a:solidFill>
                  <a:srgbClr val="000000"/>
                </a:solidFill>
              </a:rPr>
              <a:t>2. </a:t>
            </a:r>
            <a:r>
              <a:rPr lang="en" sz="1800">
                <a:solidFill>
                  <a:srgbClr val="000000"/>
                </a:solidFill>
              </a:rPr>
              <a:t>Suppose Hari’s 95% confidence interval for the true mean rating drop is [0.135, 1.241]. Do you fail to reject or reject the null hypothesis with a p-value cutoff of 5%? 10%? 1%?</a:t>
            </a:r>
            <a:endParaRPr sz="1800">
              <a:solidFill>
                <a:srgbClr val="000000"/>
              </a:solidFill>
            </a:endParaRPr>
          </a:p>
          <a:p>
            <a:pPr indent="0" lvl="0" marL="0" rtl="0" algn="l">
              <a:spcBef>
                <a:spcPts val="480"/>
              </a:spcBef>
              <a:spcAft>
                <a:spcPts val="0"/>
              </a:spcAft>
              <a:buNone/>
            </a:pPr>
            <a:r>
              <a:t/>
            </a:r>
            <a:endParaRPr sz="1800">
              <a:solidFill>
                <a:srgbClr val="000000"/>
              </a:solidFill>
            </a:endParaRPr>
          </a:p>
          <a:p>
            <a:pPr indent="-342900" lvl="0" marL="457200" rtl="0" algn="l">
              <a:spcBef>
                <a:spcPts val="1600"/>
              </a:spcBef>
              <a:spcAft>
                <a:spcPts val="0"/>
              </a:spcAft>
              <a:buClr>
                <a:srgbClr val="FF0000"/>
              </a:buClr>
              <a:buSzPts val="1800"/>
              <a:buFont typeface="Arial"/>
              <a:buNone/>
            </a:pPr>
            <a:r>
              <a:rPr lang="en" sz="1800">
                <a:solidFill>
                  <a:srgbClr val="0000FF"/>
                </a:solidFill>
              </a:rPr>
              <a:t>5%: reject; 0 not contained in 95% CI</a:t>
            </a:r>
            <a:endParaRPr sz="1400">
              <a:solidFill>
                <a:srgbClr val="0000FF"/>
              </a:solidFill>
            </a:endParaRPr>
          </a:p>
          <a:p>
            <a:pPr indent="-342900" lvl="0" marL="457200" rtl="0" algn="l">
              <a:spcBef>
                <a:spcPts val="1600"/>
              </a:spcBef>
              <a:spcAft>
                <a:spcPts val="0"/>
              </a:spcAft>
              <a:buClr>
                <a:srgbClr val="FF0000"/>
              </a:buClr>
              <a:buSzPts val="1800"/>
              <a:buFont typeface="Arial"/>
              <a:buNone/>
            </a:pPr>
            <a:r>
              <a:rPr lang="en" sz="1800">
                <a:solidFill>
                  <a:srgbClr val="0000FF"/>
                </a:solidFill>
              </a:rPr>
              <a:t>10%: reject; 0 not contained in 90% CI, since this is narrower than the 95% CI</a:t>
            </a:r>
            <a:endParaRPr sz="1400">
              <a:solidFill>
                <a:srgbClr val="0000FF"/>
              </a:solidFill>
            </a:endParaRPr>
          </a:p>
          <a:p>
            <a:pPr indent="-342900" lvl="0" marL="457200" rtl="0" algn="l">
              <a:spcBef>
                <a:spcPts val="1600"/>
              </a:spcBef>
              <a:spcAft>
                <a:spcPts val="0"/>
              </a:spcAft>
              <a:buClr>
                <a:srgbClr val="FF0000"/>
              </a:buClr>
              <a:buSzPts val="1800"/>
              <a:buFont typeface="Arial"/>
              <a:buNone/>
            </a:pPr>
            <a:r>
              <a:rPr lang="en" sz="1800">
                <a:solidFill>
                  <a:srgbClr val="0000FF"/>
                </a:solidFill>
              </a:rPr>
              <a:t>1%: don’t know; 99% CI is wider than 95% CI. It could contain 0</a:t>
            </a:r>
            <a:endParaRPr sz="1400">
              <a:solidFill>
                <a:srgbClr val="0000FF"/>
              </a:solidFill>
            </a:endParaRPr>
          </a:p>
          <a:p>
            <a:pPr indent="0" lvl="0" marL="0" rtl="0" algn="l">
              <a:spcBef>
                <a:spcPts val="480"/>
              </a:spcBef>
              <a:spcAft>
                <a:spcPts val="0"/>
              </a:spcAft>
              <a:buNone/>
            </a:pPr>
            <a:r>
              <a:t/>
            </a:r>
            <a:endParaRPr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lang="en"/>
              <a:t>Central Limit Theorem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 Limit Theorem</a:t>
            </a:r>
            <a:endParaRPr/>
          </a:p>
        </p:txBody>
      </p:sp>
      <p:sp>
        <p:nvSpPr>
          <p:cNvPr id="251" name="Google Shape;251;p40"/>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b="1" lang="en"/>
              <a:t>Law of Averages:</a:t>
            </a:r>
            <a:r>
              <a:rPr lang="en"/>
              <a:t> As sample size increases, sample mean gets closer to population mean</a:t>
            </a:r>
            <a:endParaRPr/>
          </a:p>
          <a:p>
            <a:pPr indent="-381000" lvl="0" marL="457200" rtl="0" algn="l">
              <a:spcBef>
                <a:spcPts val="0"/>
              </a:spcBef>
              <a:spcAft>
                <a:spcPts val="0"/>
              </a:spcAft>
              <a:buSzPts val="2400"/>
              <a:buChar char="●"/>
            </a:pPr>
            <a:r>
              <a:rPr b="1" lang="en"/>
              <a:t>Central Limit Theorem:</a:t>
            </a:r>
            <a:r>
              <a:rPr lang="en"/>
              <a:t> Distribution of sample means/sums is approximately normal regardless of shape of population distribution</a:t>
            </a:r>
            <a:endParaRPr/>
          </a:p>
          <a:p>
            <a:pPr indent="-381000" lvl="1" marL="914400" rtl="0" algn="l">
              <a:spcBef>
                <a:spcPts val="0"/>
              </a:spcBef>
              <a:spcAft>
                <a:spcPts val="0"/>
              </a:spcAft>
              <a:buSzPts val="2400"/>
              <a:buChar char="○"/>
            </a:pPr>
            <a:r>
              <a:rPr lang="en"/>
              <a:t>Mean of dist = population mean</a:t>
            </a:r>
            <a:endParaRPr/>
          </a:p>
          <a:p>
            <a:pPr indent="0" lvl="0" marL="914400" rtl="0" algn="l">
              <a:spcBef>
                <a:spcPts val="480"/>
              </a:spcBef>
              <a:spcAft>
                <a:spcPts val="0"/>
              </a:spcAft>
              <a:buNone/>
            </a:pPr>
            <a:r>
              <a:t/>
            </a:r>
            <a:endParaRPr/>
          </a:p>
        </p:txBody>
      </p:sp>
      <p:pic>
        <p:nvPicPr>
          <p:cNvPr id="252" name="Google Shape;252;p40"/>
          <p:cNvPicPr preferRelativeResize="0"/>
          <p:nvPr/>
        </p:nvPicPr>
        <p:blipFill rotWithShape="1">
          <a:blip r:embed="rId3">
            <a:alphaModFix/>
          </a:blip>
          <a:srcRect b="0" l="0" r="0" t="0"/>
          <a:stretch/>
        </p:blipFill>
        <p:spPr>
          <a:xfrm>
            <a:off x="1182225" y="3397200"/>
            <a:ext cx="5103050" cy="922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CLT useful for CI?</a:t>
            </a:r>
            <a:endParaRPr/>
          </a:p>
        </p:txBody>
      </p:sp>
      <p:sp>
        <p:nvSpPr>
          <p:cNvPr id="258" name="Google Shape;258;p41"/>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If we are investigating confidence intervals relating to means/sums, we don’t need simulation as w</a:t>
            </a:r>
            <a:r>
              <a:rPr lang="en"/>
              <a:t>e can use the properties of normal curve to calculate the intervals.</a:t>
            </a:r>
            <a:endParaRPr/>
          </a:p>
          <a:p>
            <a:pPr indent="0" lvl="0" marL="457200" rtl="0" algn="l">
              <a:spcBef>
                <a:spcPts val="48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Confidence Interval Question</a:t>
            </a:r>
            <a:endParaRPr/>
          </a:p>
        </p:txBody>
      </p:sp>
      <p:sp>
        <p:nvSpPr>
          <p:cNvPr id="264" name="Google Shape;264;p42"/>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rPr>
              <a:t>Avery has a single sample of 30 internet speeds from a population of speeds from a company. He finds that the mean of his sample is 350 mbps. The internet company claims that the distribution of speeds is normal with mean 400 mbps and SD 20mbps. Avery wants to construct a confidence interval to check their claim, but doesn’t have access to Python to run simulations</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330200" lvl="0" marL="457200" rtl="0" algn="l">
              <a:lnSpc>
                <a:spcPct val="115000"/>
              </a:lnSpc>
              <a:spcBef>
                <a:spcPts val="0"/>
              </a:spcBef>
              <a:spcAft>
                <a:spcPts val="0"/>
              </a:spcAft>
              <a:buClr>
                <a:srgbClr val="000000"/>
              </a:buClr>
              <a:buSzPts val="1600"/>
              <a:buAutoNum type="arabicPeriod"/>
            </a:pPr>
            <a:r>
              <a:rPr lang="en" sz="1600">
                <a:solidFill>
                  <a:srgbClr val="000000"/>
                </a:solidFill>
              </a:rPr>
              <a:t>Using a sample size of 30, what is the distribution of sample means drawn from the null distribution? Would this distribution be the same if the advertised null distribution wasn’t normal? </a:t>
            </a:r>
            <a:endParaRPr sz="1600">
              <a:solidFill>
                <a:srgbClr val="000000"/>
              </a:solidFill>
            </a:endParaRPr>
          </a:p>
          <a:p>
            <a:pPr indent="-330200" lvl="0" marL="457200" rtl="0" algn="l">
              <a:lnSpc>
                <a:spcPct val="115000"/>
              </a:lnSpc>
              <a:spcBef>
                <a:spcPts val="0"/>
              </a:spcBef>
              <a:spcAft>
                <a:spcPts val="0"/>
              </a:spcAft>
              <a:buClr>
                <a:srgbClr val="000000"/>
              </a:buClr>
              <a:buSzPts val="1600"/>
              <a:buAutoNum type="arabicPeriod"/>
            </a:pPr>
            <a:r>
              <a:rPr lang="en" sz="1600">
                <a:solidFill>
                  <a:srgbClr val="000000"/>
                </a:solidFill>
              </a:rPr>
              <a:t>How can Avery use this distribution to perform a test of his hypothesis with p-value cutoff of 5%? </a:t>
            </a:r>
            <a:endParaRPr sz="1600">
              <a:solidFill>
                <a:srgbClr val="000000"/>
              </a:solidFill>
            </a:endParaRPr>
          </a:p>
          <a:p>
            <a:pPr indent="0" lvl="0" marL="0" rtl="0" algn="l">
              <a:spcBef>
                <a:spcPts val="480"/>
              </a:spcBef>
              <a:spcAft>
                <a:spcPts val="0"/>
              </a:spcAft>
              <a:buNone/>
            </a:pPr>
            <a:r>
              <a:t/>
            </a:r>
            <a:endParaRPr sz="16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Confidence Interval Question</a:t>
            </a:r>
            <a:endParaRPr/>
          </a:p>
        </p:txBody>
      </p:sp>
      <p:sp>
        <p:nvSpPr>
          <p:cNvPr id="270" name="Google Shape;270;p43"/>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rPr>
              <a:t>Avery has a single sample of 30 internet speeds from a population of speeds from a company. He finds that the mean of his sample is 350 mbps. The internet company claims that the distribution of speeds is normal with mean 400 mbps and SD 20mbps. Avery wants to construct a confidence interval to check their claim, but doesn’t have access to Python to run simulations</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330200" lvl="0" marL="457200" rtl="0" algn="l">
              <a:lnSpc>
                <a:spcPct val="115000"/>
              </a:lnSpc>
              <a:spcBef>
                <a:spcPts val="0"/>
              </a:spcBef>
              <a:spcAft>
                <a:spcPts val="0"/>
              </a:spcAft>
              <a:buClr>
                <a:srgbClr val="000000"/>
              </a:buClr>
              <a:buSzPts val="1600"/>
              <a:buAutoNum type="arabicPeriod"/>
            </a:pPr>
            <a:r>
              <a:rPr lang="en" sz="1600">
                <a:solidFill>
                  <a:srgbClr val="000000"/>
                </a:solidFill>
              </a:rPr>
              <a:t>What is the distribution of sample means drawn from the null distribution? Would this distribution be the same if the advertised null distribution wasn’t normal? </a:t>
            </a:r>
            <a:endParaRPr sz="1600">
              <a:solidFill>
                <a:srgbClr val="000000"/>
              </a:solidFill>
            </a:endParaRPr>
          </a:p>
          <a:p>
            <a:pPr indent="0" lvl="0" marL="0" rtl="0" algn="l">
              <a:lnSpc>
                <a:spcPct val="115000"/>
              </a:lnSpc>
              <a:spcBef>
                <a:spcPts val="1600"/>
              </a:spcBef>
              <a:spcAft>
                <a:spcPts val="0"/>
              </a:spcAft>
              <a:buNone/>
            </a:pPr>
            <a:r>
              <a:rPr lang="en" sz="1400">
                <a:solidFill>
                  <a:srgbClr val="0000FF"/>
                </a:solidFill>
              </a:rPr>
              <a:t>The sample mean has a normal distribution with mean 400 and standard deviation of 20 / sqrt(30). If the null distribution was not normal, the sample mean would still be normally distributed, because of the CLT.</a:t>
            </a:r>
            <a:endParaRPr sz="1600">
              <a:solidFill>
                <a:srgbClr val="0000FF"/>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0" rtl="0" algn="l">
              <a:spcBef>
                <a:spcPts val="480"/>
              </a:spcBef>
              <a:spcAft>
                <a:spcPts val="0"/>
              </a:spcAft>
              <a:buNone/>
            </a:pPr>
            <a:r>
              <a:t/>
            </a:r>
            <a:endParaRPr sz="16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Confidence Interval Question</a:t>
            </a:r>
            <a:endParaRPr/>
          </a:p>
        </p:txBody>
      </p:sp>
      <p:sp>
        <p:nvSpPr>
          <p:cNvPr id="276" name="Google Shape;276;p44"/>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rPr>
              <a:t>Avery has a single sample of 30 internet speeds from a population of speeds from a company. He finds that the mean of his sample is 350 mbps. The internet company claims that the distribution of speeds is normal with mean 400 mbps and SD 20mbps. Avery wants to construct a confidence interval to check their claim, but doesn’t have access to Python to run simulations</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2. How can Avery use this distribution to perform a test of his hypothesis with p-value cutoff of 5%? </a:t>
            </a:r>
            <a:endParaRPr sz="1600">
              <a:solidFill>
                <a:srgbClr val="000000"/>
              </a:solidFill>
            </a:endParaRPr>
          </a:p>
          <a:p>
            <a:pPr indent="0" lvl="0" marL="342900" rtl="0" algn="l">
              <a:lnSpc>
                <a:spcPct val="115000"/>
              </a:lnSpc>
              <a:spcBef>
                <a:spcPts val="1600"/>
              </a:spcBef>
              <a:spcAft>
                <a:spcPts val="0"/>
              </a:spcAft>
              <a:buNone/>
            </a:pPr>
            <a:r>
              <a:rPr lang="en" sz="1400">
                <a:solidFill>
                  <a:srgbClr val="0000FF"/>
                </a:solidFill>
              </a:rPr>
              <a:t>He can use the 95% confidence interval for the sample mean, given by </a:t>
            </a:r>
            <a:r>
              <a:rPr i="1" lang="en" sz="1400">
                <a:solidFill>
                  <a:srgbClr val="0000FF"/>
                </a:solidFill>
              </a:rPr>
              <a:t>population mean</a:t>
            </a:r>
            <a:r>
              <a:rPr lang="en" sz="1400">
                <a:solidFill>
                  <a:srgbClr val="0000FF"/>
                </a:solidFill>
              </a:rPr>
              <a:t> ± 2*</a:t>
            </a:r>
            <a:r>
              <a:rPr i="1" lang="en" sz="1400">
                <a:solidFill>
                  <a:srgbClr val="0000FF"/>
                </a:solidFill>
              </a:rPr>
              <a:t>(sd of sample means)</a:t>
            </a:r>
            <a:r>
              <a:rPr lang="en" sz="1400">
                <a:solidFill>
                  <a:srgbClr val="0000FF"/>
                </a:solidFill>
              </a:rPr>
              <a:t>. If 350 is within this range, then he cannot reject the null. If it is not in the range, then he can reject the null.</a:t>
            </a:r>
            <a:endParaRPr sz="1600">
              <a:solidFill>
                <a:srgbClr val="0000FF"/>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0" rtl="0" algn="l">
              <a:spcBef>
                <a:spcPts val="480"/>
              </a:spcBef>
              <a:spcAft>
                <a:spcPts val="0"/>
              </a:spcAft>
              <a:buNone/>
            </a:pPr>
            <a:r>
              <a:t/>
            </a:r>
            <a:endParaRPr sz="16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Confidence Interval Question</a:t>
            </a:r>
            <a:endParaRPr/>
          </a:p>
        </p:txBody>
      </p:sp>
      <p:sp>
        <p:nvSpPr>
          <p:cNvPr id="282" name="Google Shape;282;p45"/>
          <p:cNvSpPr txBox="1"/>
          <p:nvPr>
            <p:ph idx="1" type="body"/>
          </p:nvPr>
        </p:nvSpPr>
        <p:spPr>
          <a:xfrm>
            <a:off x="457200" y="971550"/>
            <a:ext cx="8229600" cy="362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800"/>
              <a:buFont typeface="Arial"/>
              <a:buNone/>
            </a:pPr>
            <a:r>
              <a:rPr lang="en" sz="1800">
                <a:solidFill>
                  <a:srgbClr val="000000"/>
                </a:solidFill>
              </a:rPr>
              <a:t>A survey organization would like to find out what proportion of people like to cut the crusts off their sandwiches. Because of the uncertainty inherent in random sampling, they would like to report their result as a 95% confidence interval.</a:t>
            </a:r>
            <a:endParaRPr>
              <a:solidFill>
                <a:srgbClr val="000000"/>
              </a:solidFill>
            </a:endParaRPr>
          </a:p>
          <a:p>
            <a:pPr indent="0" lvl="0" marL="0" rtl="0" algn="l">
              <a:lnSpc>
                <a:spcPct val="115000"/>
              </a:lnSpc>
              <a:spcBef>
                <a:spcPts val="1600"/>
              </a:spcBef>
              <a:spcAft>
                <a:spcPts val="0"/>
              </a:spcAft>
              <a:buNone/>
            </a:pPr>
            <a:r>
              <a:rPr lang="en" sz="1800">
                <a:solidFill>
                  <a:srgbClr val="000000"/>
                </a:solidFill>
              </a:rPr>
              <a:t>How many people should they survey to guarantee that the 95% confidence interval is no wider than 0.1? </a:t>
            </a:r>
            <a:endParaRPr sz="1800">
              <a:solidFill>
                <a:srgbClr val="000000"/>
              </a:solidFill>
            </a:endParaRPr>
          </a:p>
          <a:p>
            <a:pPr indent="0" lvl="0" marL="0" rtl="0" algn="l">
              <a:lnSpc>
                <a:spcPct val="115000"/>
              </a:lnSpc>
              <a:spcBef>
                <a:spcPts val="1600"/>
              </a:spcBef>
              <a:spcAft>
                <a:spcPts val="0"/>
              </a:spcAft>
              <a:buClr>
                <a:schemeClr val="dk2"/>
              </a:buClr>
              <a:buSzPts val="1800"/>
              <a:buFont typeface="Arial"/>
              <a:buNone/>
            </a:pPr>
            <a:r>
              <a:rPr i="1" lang="en" sz="1400"/>
              <a:t>HINT: An upper bound on the standard deviation of the population is 0.5 (see </a:t>
            </a:r>
            <a:r>
              <a:rPr i="1" lang="en" sz="1400" u="sng">
                <a:solidFill>
                  <a:schemeClr val="accent1"/>
                </a:solidFill>
                <a:hlinkClick r:id="rId3"/>
              </a:rPr>
              <a:t>Section 14.6</a:t>
            </a:r>
            <a:r>
              <a:rPr i="1" lang="en" sz="1400"/>
              <a:t>) </a:t>
            </a:r>
            <a:endParaRPr i="1" sz="14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Confidence Interval Question</a:t>
            </a:r>
            <a:endParaRPr/>
          </a:p>
        </p:txBody>
      </p:sp>
      <p:sp>
        <p:nvSpPr>
          <p:cNvPr id="288" name="Google Shape;288;p46"/>
          <p:cNvSpPr txBox="1"/>
          <p:nvPr>
            <p:ph idx="1" type="body"/>
          </p:nvPr>
        </p:nvSpPr>
        <p:spPr>
          <a:xfrm>
            <a:off x="457200" y="624825"/>
            <a:ext cx="8229600" cy="36231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800">
                <a:solidFill>
                  <a:srgbClr val="000000"/>
                </a:solidFill>
              </a:rPr>
              <a:t>How many people should they survey to guarantee that the 95% confidence interval is no wider than 0.1? </a:t>
            </a:r>
            <a:endParaRPr i="1" sz="1400"/>
          </a:p>
          <a:p>
            <a:pPr indent="0" lvl="0" marL="0" rtl="0" algn="l">
              <a:lnSpc>
                <a:spcPct val="115000"/>
              </a:lnSpc>
              <a:spcBef>
                <a:spcPts val="1600"/>
              </a:spcBef>
              <a:spcAft>
                <a:spcPts val="0"/>
              </a:spcAft>
              <a:buNone/>
            </a:pPr>
            <a:r>
              <a:rPr lang="en" sz="1300">
                <a:solidFill>
                  <a:srgbClr val="0000FF"/>
                </a:solidFill>
              </a:rPr>
              <a:t>The sample proportion is normally distributed with standard deviation given by </a:t>
            </a:r>
            <a:endParaRPr sz="1300">
              <a:solidFill>
                <a:srgbClr val="0000FF"/>
              </a:solidFill>
            </a:endParaRPr>
          </a:p>
          <a:p>
            <a:pPr indent="0" lvl="0" marL="0" rtl="0" algn="l">
              <a:lnSpc>
                <a:spcPct val="115000"/>
              </a:lnSpc>
              <a:spcBef>
                <a:spcPts val="1600"/>
              </a:spcBef>
              <a:spcAft>
                <a:spcPts val="0"/>
              </a:spcAft>
              <a:buNone/>
            </a:pPr>
            <a:r>
              <a:rPr lang="en" sz="1300">
                <a:solidFill>
                  <a:srgbClr val="0000FF"/>
                </a:solidFill>
              </a:rPr>
              <a:t>SD</a:t>
            </a:r>
            <a:r>
              <a:rPr baseline="-25000" lang="en" sz="1300">
                <a:solidFill>
                  <a:srgbClr val="0000FF"/>
                </a:solidFill>
              </a:rPr>
              <a:t>sample_mean</a:t>
            </a:r>
            <a:r>
              <a:rPr lang="en" sz="1300">
                <a:solidFill>
                  <a:srgbClr val="0000FF"/>
                </a:solidFill>
              </a:rPr>
              <a:t> = SD</a:t>
            </a:r>
            <a:r>
              <a:rPr baseline="-25000" lang="en" sz="1300">
                <a:solidFill>
                  <a:srgbClr val="0000FF"/>
                </a:solidFill>
              </a:rPr>
              <a:t>population</a:t>
            </a:r>
            <a:r>
              <a:rPr lang="en" sz="1300">
                <a:solidFill>
                  <a:srgbClr val="0000FF"/>
                </a:solidFill>
              </a:rPr>
              <a:t>/sqrt(n), where n is the sample size. </a:t>
            </a:r>
            <a:endParaRPr sz="1300">
              <a:solidFill>
                <a:srgbClr val="0000FF"/>
              </a:solidFill>
            </a:endParaRPr>
          </a:p>
          <a:p>
            <a:pPr indent="0" lvl="0" marL="0" rtl="0" algn="l">
              <a:lnSpc>
                <a:spcPct val="115000"/>
              </a:lnSpc>
              <a:spcBef>
                <a:spcPts val="1600"/>
              </a:spcBef>
              <a:spcAft>
                <a:spcPts val="0"/>
              </a:spcAft>
              <a:buNone/>
            </a:pPr>
            <a:r>
              <a:rPr lang="en" sz="1300">
                <a:solidFill>
                  <a:srgbClr val="0000FF"/>
                </a:solidFill>
              </a:rPr>
              <a:t>A 95% confidence interval for a normally distributed random variable has width 4*SD, so the answer to this question is given by solving the inequality: 0.1 &gt;= 4*SD</a:t>
            </a:r>
            <a:r>
              <a:rPr baseline="-25000" lang="en" sz="1300">
                <a:solidFill>
                  <a:srgbClr val="0000FF"/>
                </a:solidFill>
              </a:rPr>
              <a:t>sample_mean </a:t>
            </a:r>
            <a:r>
              <a:rPr lang="en" sz="1300">
                <a:solidFill>
                  <a:srgbClr val="0000FF"/>
                </a:solidFill>
              </a:rPr>
              <a:t>= 4 * SD</a:t>
            </a:r>
            <a:r>
              <a:rPr baseline="-25000" lang="en" sz="1300">
                <a:solidFill>
                  <a:srgbClr val="0000FF"/>
                </a:solidFill>
              </a:rPr>
              <a:t>population </a:t>
            </a:r>
            <a:r>
              <a:rPr lang="en" sz="1300">
                <a:solidFill>
                  <a:srgbClr val="0000FF"/>
                </a:solidFill>
              </a:rPr>
              <a:t>/ sqrt(n) </a:t>
            </a:r>
            <a:endParaRPr sz="1300">
              <a:solidFill>
                <a:srgbClr val="0000FF"/>
              </a:solidFill>
            </a:endParaRPr>
          </a:p>
          <a:p>
            <a:pPr indent="0" lvl="0" marL="0" rtl="0" algn="l">
              <a:lnSpc>
                <a:spcPct val="115000"/>
              </a:lnSpc>
              <a:spcBef>
                <a:spcPts val="1600"/>
              </a:spcBef>
              <a:spcAft>
                <a:spcPts val="0"/>
              </a:spcAft>
              <a:buNone/>
            </a:pPr>
            <a:r>
              <a:rPr lang="en" sz="1300">
                <a:solidFill>
                  <a:srgbClr val="0000FF"/>
                </a:solidFill>
              </a:rPr>
              <a:t>Since we don’t know SD</a:t>
            </a:r>
            <a:r>
              <a:rPr baseline="-25000" lang="en" sz="1300">
                <a:solidFill>
                  <a:srgbClr val="0000FF"/>
                </a:solidFill>
              </a:rPr>
              <a:t>population</a:t>
            </a:r>
            <a:r>
              <a:rPr lang="en" sz="1300">
                <a:solidFill>
                  <a:srgbClr val="0000FF"/>
                </a:solidFill>
              </a:rPr>
              <a:t>, we can take an upper bound. The upper bound is given by 0.5, as the population is a collection of 0’s and 1’s. (see </a:t>
            </a:r>
            <a:r>
              <a:rPr lang="en" sz="1300" u="sng">
                <a:solidFill>
                  <a:srgbClr val="0000FF"/>
                </a:solidFill>
                <a:hlinkClick r:id="rId3"/>
              </a:rPr>
              <a:t>Section 14.6</a:t>
            </a:r>
            <a:r>
              <a:rPr lang="en" sz="1300">
                <a:solidFill>
                  <a:srgbClr val="0000FF"/>
                </a:solidFill>
              </a:rPr>
              <a:t>)</a:t>
            </a:r>
            <a:endParaRPr sz="1300">
              <a:solidFill>
                <a:srgbClr val="0000FF"/>
              </a:solidFill>
            </a:endParaRPr>
          </a:p>
          <a:p>
            <a:pPr indent="0" lvl="0" marL="457200" rtl="0" algn="l">
              <a:spcBef>
                <a:spcPts val="0"/>
              </a:spcBef>
              <a:spcAft>
                <a:spcPts val="0"/>
              </a:spcAft>
              <a:buClr>
                <a:schemeClr val="dk1"/>
              </a:buClr>
              <a:buSzPts val="1100"/>
              <a:buFont typeface="Arial"/>
              <a:buNone/>
            </a:pPr>
            <a:r>
              <a:rPr lang="en" sz="1300">
                <a:solidFill>
                  <a:srgbClr val="0000FF"/>
                </a:solidFill>
              </a:rPr>
              <a:t>0.1 &gt;= 4 * SD</a:t>
            </a:r>
            <a:r>
              <a:rPr baseline="-25000" lang="en" sz="1300">
                <a:solidFill>
                  <a:srgbClr val="0000FF"/>
                </a:solidFill>
              </a:rPr>
              <a:t>sample_means</a:t>
            </a:r>
            <a:endParaRPr baseline="-25000" sz="1300">
              <a:solidFill>
                <a:srgbClr val="0000FF"/>
              </a:solidFill>
            </a:endParaRPr>
          </a:p>
          <a:p>
            <a:pPr indent="0" lvl="0" marL="457200" rtl="0" algn="l">
              <a:spcBef>
                <a:spcPts val="0"/>
              </a:spcBef>
              <a:spcAft>
                <a:spcPts val="0"/>
              </a:spcAft>
              <a:buClr>
                <a:schemeClr val="dk1"/>
              </a:buClr>
              <a:buSzPts val="1100"/>
              <a:buFont typeface="Arial"/>
              <a:buNone/>
            </a:pPr>
            <a:r>
              <a:t/>
            </a:r>
            <a:endParaRPr baseline="-25000" sz="1300">
              <a:solidFill>
                <a:srgbClr val="0000FF"/>
              </a:solidFill>
            </a:endParaRPr>
          </a:p>
          <a:p>
            <a:pPr indent="0" lvl="0" marL="457200" rtl="0" algn="l">
              <a:spcBef>
                <a:spcPts val="0"/>
              </a:spcBef>
              <a:spcAft>
                <a:spcPts val="0"/>
              </a:spcAft>
              <a:buClr>
                <a:schemeClr val="dk1"/>
              </a:buClr>
              <a:buSzPts val="1100"/>
              <a:buFont typeface="Arial"/>
              <a:buNone/>
            </a:pPr>
            <a:r>
              <a:rPr lang="en" sz="1300">
                <a:solidFill>
                  <a:srgbClr val="0000FF"/>
                </a:solidFill>
              </a:rPr>
              <a:t>0.1 &gt;= 4 SD</a:t>
            </a:r>
            <a:r>
              <a:rPr baseline="-25000" lang="en" sz="1300">
                <a:solidFill>
                  <a:srgbClr val="0000FF"/>
                </a:solidFill>
              </a:rPr>
              <a:t>population</a:t>
            </a:r>
            <a:r>
              <a:rPr lang="en" sz="1300">
                <a:solidFill>
                  <a:srgbClr val="0000FF"/>
                </a:solidFill>
              </a:rPr>
              <a:t> / sqrt(n)</a:t>
            </a:r>
            <a:endParaRPr sz="1300">
              <a:solidFill>
                <a:srgbClr val="0000FF"/>
              </a:solidFill>
            </a:endParaRPr>
          </a:p>
          <a:p>
            <a:pPr indent="0" lvl="0" marL="457200" rtl="0" algn="l">
              <a:spcBef>
                <a:spcPts val="0"/>
              </a:spcBef>
              <a:spcAft>
                <a:spcPts val="0"/>
              </a:spcAft>
              <a:buClr>
                <a:schemeClr val="dk1"/>
              </a:buClr>
              <a:buSzPts val="1100"/>
              <a:buFont typeface="Arial"/>
              <a:buNone/>
            </a:pPr>
            <a:r>
              <a:t/>
            </a:r>
            <a:endParaRPr sz="1300">
              <a:solidFill>
                <a:srgbClr val="0000FF"/>
              </a:solidFill>
            </a:endParaRPr>
          </a:p>
          <a:p>
            <a:pPr indent="0" lvl="0" marL="457200" rtl="0" algn="l">
              <a:spcBef>
                <a:spcPts val="0"/>
              </a:spcBef>
              <a:spcAft>
                <a:spcPts val="0"/>
              </a:spcAft>
              <a:buClr>
                <a:srgbClr val="000000"/>
              </a:buClr>
              <a:buSzPts val="1400"/>
              <a:buFont typeface="Arial"/>
              <a:buNone/>
            </a:pPr>
            <a:r>
              <a:rPr lang="en" sz="1300">
                <a:solidFill>
                  <a:srgbClr val="0000FF"/>
                </a:solidFill>
              </a:rPr>
              <a:t>0.1 &gt;= 4 (.5) / sqrt(n) </a:t>
            </a:r>
            <a:endParaRPr sz="1300">
              <a:solidFill>
                <a:srgbClr val="0000FF"/>
              </a:solidFill>
            </a:endParaRPr>
          </a:p>
          <a:p>
            <a:pPr indent="0" lvl="0" marL="457200" rtl="0" algn="l">
              <a:spcBef>
                <a:spcPts val="0"/>
              </a:spcBef>
              <a:spcAft>
                <a:spcPts val="0"/>
              </a:spcAft>
              <a:buClr>
                <a:schemeClr val="dk1"/>
              </a:buClr>
              <a:buSzPts val="1100"/>
              <a:buFont typeface="Arial"/>
              <a:buNone/>
            </a:pPr>
            <a:r>
              <a:rPr lang="en" sz="1300">
                <a:solidFill>
                  <a:srgbClr val="0000FF"/>
                </a:solidFill>
              </a:rPr>
              <a:t>Solve for n.                         n &gt;= (2/0.1)^2 = 400</a:t>
            </a:r>
            <a:endParaRPr sz="1300">
              <a:solidFill>
                <a:srgbClr val="0000FF"/>
              </a:solidFill>
            </a:endParaRPr>
          </a:p>
          <a:p>
            <a:pPr indent="0" lvl="0" marL="457200" rtl="0" algn="l">
              <a:spcBef>
                <a:spcPts val="0"/>
              </a:spcBef>
              <a:spcAft>
                <a:spcPts val="0"/>
              </a:spcAft>
              <a:buClr>
                <a:schemeClr val="dk1"/>
              </a:buClr>
              <a:buSzPts val="1100"/>
              <a:buFont typeface="Arial"/>
              <a:buNone/>
            </a:pPr>
            <a:r>
              <a:rPr lang="en" sz="1300">
                <a:solidFill>
                  <a:srgbClr val="0000FF"/>
                </a:solidFill>
              </a:rPr>
              <a:t>=&gt; </a:t>
            </a:r>
            <a:r>
              <a:rPr b="1" lang="en" sz="1300">
                <a:solidFill>
                  <a:srgbClr val="0000FF"/>
                </a:solidFill>
              </a:rPr>
              <a:t>n &gt;= 400</a:t>
            </a:r>
            <a:endParaRPr b="1" sz="1300">
              <a:solidFill>
                <a:srgbClr val="0000FF"/>
              </a:solidFill>
            </a:endParaRPr>
          </a:p>
          <a:p>
            <a:pPr indent="0" lvl="0" marL="0" rtl="0" algn="l">
              <a:lnSpc>
                <a:spcPct val="115000"/>
              </a:lnSpc>
              <a:spcBef>
                <a:spcPts val="1600"/>
              </a:spcBef>
              <a:spcAft>
                <a:spcPts val="0"/>
              </a:spcAft>
              <a:buNone/>
            </a:pPr>
            <a:r>
              <a:t/>
            </a:r>
            <a:endParaRPr sz="1400">
              <a:solidFill>
                <a:srgbClr val="0000FF"/>
              </a:solidFill>
            </a:endParaRPr>
          </a:p>
          <a:p>
            <a:pPr indent="0" lvl="0" marL="0" rtl="0" algn="l">
              <a:lnSpc>
                <a:spcPct val="115000"/>
              </a:lnSpc>
              <a:spcBef>
                <a:spcPts val="1600"/>
              </a:spcBef>
              <a:spcAft>
                <a:spcPts val="0"/>
              </a:spcAft>
              <a:buNone/>
            </a:pPr>
            <a:r>
              <a:t/>
            </a:r>
            <a:endParaRPr sz="1400">
              <a:solidFill>
                <a:srgbClr val="0000FF"/>
              </a:solidFill>
            </a:endParaRPr>
          </a:p>
          <a:p>
            <a:pPr indent="0" lvl="0" marL="0" rtl="0" algn="l">
              <a:lnSpc>
                <a:spcPct val="115000"/>
              </a:lnSpc>
              <a:spcBef>
                <a:spcPts val="160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1"/>
          <p:cNvSpPr txBox="1"/>
          <p:nvPr>
            <p:ph type="title"/>
          </p:nvPr>
        </p:nvSpPr>
        <p:spPr>
          <a:xfrm>
            <a:off x="457200" y="205975"/>
            <a:ext cx="83751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Hypothesis Testing: Terms to Know</a:t>
            </a:r>
            <a:endParaRPr/>
          </a:p>
        </p:txBody>
      </p:sp>
      <p:sp>
        <p:nvSpPr>
          <p:cNvPr id="59" name="Google Shape;59;p11"/>
          <p:cNvSpPr txBox="1"/>
          <p:nvPr>
            <p:ph idx="1" type="body"/>
          </p:nvPr>
        </p:nvSpPr>
        <p:spPr>
          <a:xfrm>
            <a:off x="311700" y="1152475"/>
            <a:ext cx="8520600" cy="3900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b="1" lang="en"/>
              <a:t>Observed test statistic</a:t>
            </a:r>
            <a:r>
              <a:rPr lang="en"/>
              <a:t> - value of the test statistic for an observed sample</a:t>
            </a:r>
            <a:endParaRPr/>
          </a:p>
          <a:p>
            <a:pPr indent="-381000" lvl="0" marL="457200" rtl="0" algn="l">
              <a:lnSpc>
                <a:spcPct val="115000"/>
              </a:lnSpc>
              <a:spcBef>
                <a:spcPts val="0"/>
              </a:spcBef>
              <a:spcAft>
                <a:spcPts val="0"/>
              </a:spcAft>
              <a:buSzPts val="2400"/>
              <a:buChar char="●"/>
            </a:pPr>
            <a:r>
              <a:rPr b="1" lang="en"/>
              <a:t>P-value</a:t>
            </a:r>
            <a:r>
              <a:rPr lang="en"/>
              <a:t> - likelihood that the test statistic generated under your null hypothesis is equal to or </a:t>
            </a:r>
            <a:r>
              <a:rPr i="1" lang="en"/>
              <a:t>further in the direction of the alternative </a:t>
            </a:r>
            <a:r>
              <a:rPr lang="en"/>
              <a:t>than your observed test statistic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1000"/>
                                        <p:tgtEl>
                                          <p:spTgt spid="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1000"/>
                                        <p:tgtEl>
                                          <p:spTgt spid="5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1219200" y="2233804"/>
            <a:ext cx="6705600" cy="67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200"/>
              <a:buFont typeface="Economica"/>
              <a:buNone/>
            </a:pPr>
            <a:r>
              <a:rPr i="0" lang="en" sz="4200" u="none" cap="none" strike="noStrike">
                <a:solidFill>
                  <a:srgbClr val="3B7EA1"/>
                </a:solidFill>
              </a:rPr>
              <a:t>A/B Testing and Decisions</a:t>
            </a:r>
            <a:endParaRPr>
              <a:solidFill>
                <a:srgbClr val="3B7EA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idx="1" type="body"/>
          </p:nvPr>
        </p:nvSpPr>
        <p:spPr>
          <a:xfrm>
            <a:off x="373150" y="881875"/>
            <a:ext cx="5718900" cy="38709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1800"/>
              <a:buFont typeface="Arial"/>
              <a:buChar char="●"/>
            </a:pPr>
            <a:r>
              <a:rPr i="0" lang="en" sz="1800" u="none" cap="none" strike="noStrike">
                <a:solidFill>
                  <a:srgbClr val="000000"/>
                </a:solidFill>
              </a:rPr>
              <a:t>A </a:t>
            </a:r>
            <a:r>
              <a:rPr lang="en" sz="1800">
                <a:solidFill>
                  <a:srgbClr val="000000"/>
                </a:solidFill>
              </a:rPr>
              <a:t>special hypothesis test</a:t>
            </a:r>
            <a:r>
              <a:rPr i="0" lang="en" sz="1800" u="none" cap="none" strike="noStrike">
                <a:solidFill>
                  <a:srgbClr val="000000"/>
                </a:solidFill>
              </a:rPr>
              <a:t> to determine whether two samples come from the same underlying distribution.</a:t>
            </a:r>
            <a:endParaRPr>
              <a:solidFill>
                <a:srgbClr val="000000"/>
              </a:solidFill>
            </a:endParaRPr>
          </a:p>
          <a:p>
            <a:pPr indent="-228600" lvl="0" marL="457200" rtl="0" algn="l">
              <a:lnSpc>
                <a:spcPct val="115000"/>
              </a:lnSpc>
              <a:spcBef>
                <a:spcPts val="1600"/>
              </a:spcBef>
              <a:spcAft>
                <a:spcPts val="0"/>
              </a:spcAft>
              <a:buClr>
                <a:srgbClr val="000000"/>
              </a:buClr>
              <a:buSzPts val="1800"/>
              <a:buFont typeface="Open Sans"/>
              <a:buChar char="●"/>
            </a:pPr>
            <a:r>
              <a:rPr lang="en" sz="1800">
                <a:solidFill>
                  <a:srgbClr val="000000"/>
                </a:solidFill>
              </a:rPr>
              <a:t>If the 2 come from the same underlying distribution, then the labels don't matter. Shuffle them to simulate the null hypothesis</a:t>
            </a:r>
            <a:endParaRPr sz="1800">
              <a:solidFill>
                <a:srgbClr val="000000"/>
              </a:solidFill>
            </a:endParaRPr>
          </a:p>
          <a:p>
            <a:pPr indent="-254000" lvl="1" marL="914400" marR="0" rtl="0" algn="l">
              <a:lnSpc>
                <a:spcPct val="115000"/>
              </a:lnSpc>
              <a:spcBef>
                <a:spcPts val="1600"/>
              </a:spcBef>
              <a:spcAft>
                <a:spcPts val="0"/>
              </a:spcAft>
              <a:buClr>
                <a:srgbClr val="000000"/>
              </a:buClr>
              <a:buSzPts val="1800"/>
              <a:buFont typeface="Open Sans"/>
              <a:buChar char="○"/>
            </a:pPr>
            <a:r>
              <a:rPr lang="en" sz="1800">
                <a:solidFill>
                  <a:srgbClr val="000000"/>
                </a:solidFill>
              </a:rPr>
              <a:t>Shuffle a column by sampling a table </a:t>
            </a:r>
            <a:r>
              <a:rPr b="1" lang="en" sz="1800">
                <a:solidFill>
                  <a:srgbClr val="000000"/>
                </a:solidFill>
              </a:rPr>
              <a:t>without</a:t>
            </a:r>
            <a:r>
              <a:rPr lang="en" sz="1800">
                <a:solidFill>
                  <a:srgbClr val="000000"/>
                </a:solidFill>
              </a:rPr>
              <a:t> replacement </a:t>
            </a:r>
            <a:endParaRPr sz="1800">
              <a:solidFill>
                <a:srgbClr val="000000"/>
              </a:solidFill>
            </a:endParaRPr>
          </a:p>
          <a:p>
            <a:pPr indent="-254000" lvl="1" marL="914400" marR="0" rtl="0" algn="l">
              <a:lnSpc>
                <a:spcPct val="115000"/>
              </a:lnSpc>
              <a:spcBef>
                <a:spcPts val="1600"/>
              </a:spcBef>
              <a:spcAft>
                <a:spcPts val="0"/>
              </a:spcAft>
              <a:buClr>
                <a:srgbClr val="000000"/>
              </a:buClr>
              <a:buSzPts val="1800"/>
              <a:buChar char="○"/>
            </a:pPr>
            <a:r>
              <a:rPr lang="en" sz="1800">
                <a:solidFill>
                  <a:srgbClr val="000000"/>
                </a:solidFill>
              </a:rPr>
              <a:t>R</a:t>
            </a:r>
            <a:r>
              <a:rPr lang="en" sz="1800">
                <a:solidFill>
                  <a:srgbClr val="000000"/>
                </a:solidFill>
              </a:rPr>
              <a:t>emember that shuffling the values column instead would achieve the same outcome</a:t>
            </a:r>
            <a:endParaRPr sz="1800"/>
          </a:p>
          <a:p>
            <a:pPr indent="0" lvl="0" marL="0" marR="0" rtl="0" algn="l">
              <a:lnSpc>
                <a:spcPct val="115000"/>
              </a:lnSpc>
              <a:spcBef>
                <a:spcPts val="0"/>
              </a:spcBef>
              <a:spcAft>
                <a:spcPts val="0"/>
              </a:spcAft>
              <a:buSzPts val="1800"/>
              <a:buNone/>
            </a:pPr>
            <a:r>
              <a:t/>
            </a:r>
            <a:endParaRPr sz="1800"/>
          </a:p>
          <a:p>
            <a:pPr indent="0" lvl="0" marL="457200" marR="0" rtl="0" algn="l">
              <a:lnSpc>
                <a:spcPct val="115000"/>
              </a:lnSpc>
              <a:spcBef>
                <a:spcPts val="1600"/>
              </a:spcBef>
              <a:spcAft>
                <a:spcPts val="0"/>
              </a:spcAft>
              <a:buClr>
                <a:schemeClr val="dk1"/>
              </a:buClr>
              <a:buSzPts val="1800"/>
              <a:buFont typeface="Open Sans"/>
              <a:buNone/>
            </a:pPr>
            <a:r>
              <a:t/>
            </a:r>
            <a:endParaRPr b="0" i="0" sz="1800" u="none" cap="none" strike="noStrike">
              <a:solidFill>
                <a:schemeClr val="dk1"/>
              </a:solidFill>
              <a:latin typeface="Open Sans"/>
              <a:ea typeface="Open Sans"/>
              <a:cs typeface="Open Sans"/>
              <a:sym typeface="Open Sans"/>
            </a:endParaRPr>
          </a:p>
        </p:txBody>
      </p:sp>
      <p:pic>
        <p:nvPicPr>
          <p:cNvPr id="299" name="Google Shape;299;p48"/>
          <p:cNvPicPr preferRelativeResize="0"/>
          <p:nvPr/>
        </p:nvPicPr>
        <p:blipFill rotWithShape="1">
          <a:blip r:embed="rId3">
            <a:alphaModFix/>
          </a:blip>
          <a:srcRect b="3484" l="0" r="0" t="0"/>
          <a:stretch/>
        </p:blipFill>
        <p:spPr>
          <a:xfrm>
            <a:off x="6092050" y="1254600"/>
            <a:ext cx="2623550" cy="3819001"/>
          </a:xfrm>
          <a:prstGeom prst="rect">
            <a:avLst/>
          </a:prstGeom>
          <a:noFill/>
          <a:ln>
            <a:noFill/>
          </a:ln>
        </p:spPr>
      </p:pic>
      <p:sp>
        <p:nvSpPr>
          <p:cNvPr id="300" name="Google Shape;300;p48"/>
          <p:cNvSpPr txBox="1"/>
          <p:nvPr>
            <p:ph type="title"/>
          </p:nvPr>
        </p:nvSpPr>
        <p:spPr>
          <a:xfrm>
            <a:off x="457200" y="205975"/>
            <a:ext cx="33450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 Testing</a:t>
            </a:r>
            <a:endParaRPr/>
          </a:p>
        </p:txBody>
      </p:sp>
      <p:pic>
        <p:nvPicPr>
          <p:cNvPr id="301" name="Google Shape;301;p48"/>
          <p:cNvPicPr preferRelativeResize="0"/>
          <p:nvPr/>
        </p:nvPicPr>
        <p:blipFill rotWithShape="1">
          <a:blip r:embed="rId4">
            <a:alphaModFix/>
          </a:blip>
          <a:srcRect b="0" l="0" r="0" t="2229"/>
          <a:stretch/>
        </p:blipFill>
        <p:spPr>
          <a:xfrm>
            <a:off x="5841342" y="0"/>
            <a:ext cx="3302658" cy="1254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9"/>
          <p:cNvSpPr txBox="1"/>
          <p:nvPr>
            <p:ph idx="1" type="body"/>
          </p:nvPr>
        </p:nvSpPr>
        <p:spPr>
          <a:xfrm>
            <a:off x="457200" y="881875"/>
            <a:ext cx="8229600" cy="4332600"/>
          </a:xfrm>
          <a:prstGeom prst="rect">
            <a:avLst/>
          </a:prstGeom>
          <a:noFill/>
          <a:ln>
            <a:noFill/>
          </a:ln>
        </p:spPr>
        <p:txBody>
          <a:bodyPr anchorCtr="0" anchor="t" bIns="91425" lIns="91425" spcFirstLastPara="1" rIns="91425" wrap="square" tIns="91425">
            <a:noAutofit/>
          </a:bodyPr>
          <a:lstStyle/>
          <a:p>
            <a:pPr indent="-234950" lvl="0" marL="457200" marR="0" rtl="0" algn="l">
              <a:lnSpc>
                <a:spcPct val="115000"/>
              </a:lnSpc>
              <a:spcBef>
                <a:spcPts val="0"/>
              </a:spcBef>
              <a:spcAft>
                <a:spcPts val="0"/>
              </a:spcAft>
              <a:buClr>
                <a:srgbClr val="000000"/>
              </a:buClr>
              <a:buSzPts val="1900"/>
              <a:buFont typeface="Arial"/>
              <a:buChar char="●"/>
            </a:pPr>
            <a:r>
              <a:rPr i="0" lang="en" sz="1900" u="none" cap="none" strike="noStrike">
                <a:solidFill>
                  <a:srgbClr val="000000"/>
                </a:solidFill>
              </a:rPr>
              <a:t>Similarities</a:t>
            </a:r>
            <a:endParaRPr sz="1900">
              <a:solidFill>
                <a:srgbClr val="000000"/>
              </a:solidFill>
            </a:endParaRPr>
          </a:p>
          <a:p>
            <a:pPr indent="-247650" lvl="1" marL="914400" marR="0" rtl="0" algn="l">
              <a:lnSpc>
                <a:spcPct val="115000"/>
              </a:lnSpc>
              <a:spcBef>
                <a:spcPts val="0"/>
              </a:spcBef>
              <a:spcAft>
                <a:spcPts val="0"/>
              </a:spcAft>
              <a:buClr>
                <a:srgbClr val="000000"/>
              </a:buClr>
              <a:buSzPts val="1700"/>
              <a:buFont typeface="Open Sans"/>
              <a:buChar char="○"/>
            </a:pPr>
            <a:r>
              <a:rPr i="0" lang="en" sz="1700" u="none" cap="none" strike="noStrike">
                <a:solidFill>
                  <a:srgbClr val="000000"/>
                </a:solidFill>
              </a:rPr>
              <a:t>Both include a </a:t>
            </a:r>
            <a:r>
              <a:rPr b="1" i="0" lang="en" sz="1700" u="none" cap="none" strike="noStrike">
                <a:solidFill>
                  <a:srgbClr val="000000"/>
                </a:solidFill>
              </a:rPr>
              <a:t>null hypothesis</a:t>
            </a:r>
            <a:r>
              <a:rPr i="0" lang="en" sz="1700" u="none" cap="none" strike="noStrike">
                <a:solidFill>
                  <a:srgbClr val="000000"/>
                </a:solidFill>
              </a:rPr>
              <a:t> and an </a:t>
            </a:r>
            <a:r>
              <a:rPr b="1" i="0" lang="en" sz="1700" u="none" cap="none" strike="noStrike">
                <a:solidFill>
                  <a:srgbClr val="000000"/>
                </a:solidFill>
              </a:rPr>
              <a:t>alternative hypothesis</a:t>
            </a:r>
            <a:r>
              <a:rPr i="0" lang="en" sz="1700" u="none" cap="none" strike="noStrike">
                <a:solidFill>
                  <a:srgbClr val="000000"/>
                </a:solidFill>
              </a:rPr>
              <a:t>.</a:t>
            </a:r>
            <a:endParaRPr sz="1700">
              <a:solidFill>
                <a:srgbClr val="000000"/>
              </a:solidFill>
            </a:endParaRPr>
          </a:p>
          <a:p>
            <a:pPr indent="-247650" lvl="1" marL="914400" marR="0" rtl="0" algn="l">
              <a:lnSpc>
                <a:spcPct val="115000"/>
              </a:lnSpc>
              <a:spcBef>
                <a:spcPts val="0"/>
              </a:spcBef>
              <a:spcAft>
                <a:spcPts val="0"/>
              </a:spcAft>
              <a:buClr>
                <a:srgbClr val="000000"/>
              </a:buClr>
              <a:buSzPts val="1700"/>
              <a:buFont typeface="Arial"/>
              <a:buChar char="○"/>
            </a:pPr>
            <a:r>
              <a:rPr i="0" lang="en" sz="1700" u="none" cap="none" strike="noStrike">
                <a:solidFill>
                  <a:srgbClr val="000000"/>
                </a:solidFill>
              </a:rPr>
              <a:t>For a set number of repetitions, both processes involve:</a:t>
            </a:r>
            <a:endParaRPr sz="1700">
              <a:solidFill>
                <a:srgbClr val="000000"/>
              </a:solidFill>
            </a:endParaRPr>
          </a:p>
          <a:p>
            <a:pPr indent="-247650" lvl="2" marL="1371600" marR="0" rtl="0" algn="l">
              <a:lnSpc>
                <a:spcPct val="115000"/>
              </a:lnSpc>
              <a:spcBef>
                <a:spcPts val="0"/>
              </a:spcBef>
              <a:spcAft>
                <a:spcPts val="0"/>
              </a:spcAft>
              <a:buClr>
                <a:srgbClr val="000000"/>
              </a:buClr>
              <a:buSzPts val="1700"/>
              <a:buFont typeface="Open Sans"/>
              <a:buChar char="■"/>
            </a:pPr>
            <a:r>
              <a:rPr i="0" lang="en" sz="1700" u="none" cap="none" strike="noStrike">
                <a:solidFill>
                  <a:srgbClr val="000000"/>
                </a:solidFill>
              </a:rPr>
              <a:t>Drawing a sample and calculating a </a:t>
            </a:r>
            <a:r>
              <a:rPr b="1" i="0" lang="en" sz="1700" u="none" cap="none" strike="noStrike">
                <a:solidFill>
                  <a:srgbClr val="000000"/>
                </a:solidFill>
              </a:rPr>
              <a:t>test statistic</a:t>
            </a:r>
            <a:r>
              <a:rPr i="0" lang="en" sz="1700" u="none" cap="none" strike="noStrike">
                <a:solidFill>
                  <a:srgbClr val="000000"/>
                </a:solidFill>
              </a:rPr>
              <a:t>.</a:t>
            </a:r>
            <a:endParaRPr sz="1700">
              <a:solidFill>
                <a:srgbClr val="000000"/>
              </a:solidFill>
            </a:endParaRPr>
          </a:p>
          <a:p>
            <a:pPr indent="0" lvl="0" marL="342900" marR="0" rtl="0" algn="l">
              <a:lnSpc>
                <a:spcPct val="115000"/>
              </a:lnSpc>
              <a:spcBef>
                <a:spcPts val="0"/>
              </a:spcBef>
              <a:spcAft>
                <a:spcPts val="0"/>
              </a:spcAft>
              <a:buNone/>
            </a:pPr>
            <a:r>
              <a:t/>
            </a:r>
            <a:endParaRPr sz="1700">
              <a:solidFill>
                <a:srgbClr val="000000"/>
              </a:solidFill>
            </a:endParaRPr>
          </a:p>
          <a:p>
            <a:pPr indent="-234950" lvl="0" marL="457200" marR="0" rtl="0" algn="l">
              <a:lnSpc>
                <a:spcPct val="115000"/>
              </a:lnSpc>
              <a:spcBef>
                <a:spcPts val="0"/>
              </a:spcBef>
              <a:spcAft>
                <a:spcPts val="0"/>
              </a:spcAft>
              <a:buClr>
                <a:srgbClr val="000000"/>
              </a:buClr>
              <a:buSzPts val="1900"/>
              <a:buFont typeface="Arial"/>
              <a:buChar char="●"/>
            </a:pPr>
            <a:r>
              <a:rPr lang="en" sz="1900">
                <a:solidFill>
                  <a:srgbClr val="000000"/>
                </a:solidFill>
              </a:rPr>
              <a:t>Features specific to A/B testing:</a:t>
            </a:r>
            <a:endParaRPr sz="1900">
              <a:solidFill>
                <a:srgbClr val="000000"/>
              </a:solidFill>
            </a:endParaRPr>
          </a:p>
          <a:p>
            <a:pPr indent="-241300" lvl="1" marL="742950" marR="0" rtl="0" algn="l">
              <a:lnSpc>
                <a:spcPct val="115000"/>
              </a:lnSpc>
              <a:spcBef>
                <a:spcPts val="0"/>
              </a:spcBef>
              <a:spcAft>
                <a:spcPts val="0"/>
              </a:spcAft>
              <a:buClr>
                <a:srgbClr val="000000"/>
              </a:buClr>
              <a:buSzPts val="1700"/>
              <a:buChar char="○"/>
            </a:pPr>
            <a:r>
              <a:rPr lang="en" sz="1700">
                <a:solidFill>
                  <a:srgbClr val="000000"/>
                </a:solidFill>
              </a:rPr>
              <a:t>Test statistic is often (but not always) the difference or absolute difference between group means </a:t>
            </a:r>
            <a:endParaRPr sz="1700">
              <a:solidFill>
                <a:srgbClr val="000000"/>
              </a:solidFill>
            </a:endParaRPr>
          </a:p>
          <a:p>
            <a:pPr indent="-184150" lvl="2" marL="1143000" marR="0" rtl="0" algn="l">
              <a:lnSpc>
                <a:spcPct val="115000"/>
              </a:lnSpc>
              <a:spcBef>
                <a:spcPts val="0"/>
              </a:spcBef>
              <a:spcAft>
                <a:spcPts val="0"/>
              </a:spcAft>
              <a:buClr>
                <a:srgbClr val="000000"/>
              </a:buClr>
              <a:buSzPts val="1700"/>
              <a:buChar char="■"/>
            </a:pPr>
            <a:r>
              <a:rPr lang="en" sz="1700">
                <a:solidFill>
                  <a:srgbClr val="000000"/>
                </a:solidFill>
              </a:rPr>
              <a:t>Difference if alternative hypothesis has a direction</a:t>
            </a:r>
            <a:endParaRPr sz="1700">
              <a:solidFill>
                <a:srgbClr val="000000"/>
              </a:solidFill>
            </a:endParaRPr>
          </a:p>
          <a:p>
            <a:pPr indent="-184150" lvl="2" marL="1143000" marR="0" rtl="0" algn="l">
              <a:lnSpc>
                <a:spcPct val="115000"/>
              </a:lnSpc>
              <a:spcBef>
                <a:spcPts val="0"/>
              </a:spcBef>
              <a:spcAft>
                <a:spcPts val="0"/>
              </a:spcAft>
              <a:buClr>
                <a:srgbClr val="000000"/>
              </a:buClr>
              <a:buSzPts val="1700"/>
              <a:buChar char="■"/>
            </a:pPr>
            <a:r>
              <a:rPr lang="en" sz="1700">
                <a:solidFill>
                  <a:srgbClr val="000000"/>
                </a:solidFill>
              </a:rPr>
              <a:t>Absolute difference if alternative hypothesis test does not have a direction</a:t>
            </a:r>
            <a:endParaRPr sz="1700">
              <a:solidFill>
                <a:srgbClr val="000000"/>
              </a:solidFill>
            </a:endParaRPr>
          </a:p>
          <a:p>
            <a:pPr indent="-241300" lvl="1" marL="742950" marR="0" rtl="0" algn="l">
              <a:lnSpc>
                <a:spcPct val="115000"/>
              </a:lnSpc>
              <a:spcBef>
                <a:spcPts val="0"/>
              </a:spcBef>
              <a:spcAft>
                <a:spcPts val="0"/>
              </a:spcAft>
              <a:buClr>
                <a:srgbClr val="000000"/>
              </a:buClr>
              <a:buSzPts val="1700"/>
              <a:buChar char="○"/>
            </a:pPr>
            <a:r>
              <a:rPr lang="en" sz="1700">
                <a:solidFill>
                  <a:srgbClr val="000000"/>
                </a:solidFill>
              </a:rPr>
              <a:t>Null hypothesis is simulated by shuffling the labels column of the table</a:t>
            </a:r>
            <a:endParaRPr sz="1700">
              <a:solidFill>
                <a:srgbClr val="000000"/>
              </a:solidFill>
            </a:endParaRPr>
          </a:p>
        </p:txBody>
      </p:sp>
      <p:sp>
        <p:nvSpPr>
          <p:cNvPr id="307" name="Google Shape;307;p49"/>
          <p:cNvSpPr txBox="1"/>
          <p:nvPr>
            <p:ph type="title"/>
          </p:nvPr>
        </p:nvSpPr>
        <p:spPr>
          <a:xfrm>
            <a:off x="457200" y="205975"/>
            <a:ext cx="84084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 Testing &amp; Hypothesis Testing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191575" y="445025"/>
            <a:ext cx="86406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4200"/>
              <a:buFont typeface="Economica"/>
              <a:buNone/>
            </a:pPr>
            <a:r>
              <a:rPr b="0" i="0" lang="en" sz="4200" u="none" cap="none" strike="noStrike">
                <a:solidFill>
                  <a:schemeClr val="dk1"/>
                </a:solidFill>
                <a:latin typeface="Economica"/>
                <a:ea typeface="Economica"/>
                <a:cs typeface="Economica"/>
                <a:sym typeface="Economica"/>
              </a:rPr>
              <a:t>A/B Testing and Causality</a:t>
            </a:r>
            <a:endParaRPr/>
          </a:p>
        </p:txBody>
      </p:sp>
      <p:sp>
        <p:nvSpPr>
          <p:cNvPr id="313" name="Google Shape;313;p50"/>
          <p:cNvSpPr txBox="1"/>
          <p:nvPr>
            <p:ph idx="1" type="body"/>
          </p:nvPr>
        </p:nvSpPr>
        <p:spPr>
          <a:xfrm>
            <a:off x="311700" y="1222300"/>
            <a:ext cx="4260300" cy="33465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1800"/>
              <a:buFont typeface="Open Sans"/>
              <a:buChar char="●"/>
            </a:pPr>
            <a:r>
              <a:rPr b="0" i="0" lang="en" sz="1800" u="none" cap="none" strike="noStrike">
                <a:solidFill>
                  <a:srgbClr val="000000"/>
                </a:solidFill>
                <a:latin typeface="Open Sans"/>
                <a:ea typeface="Open Sans"/>
                <a:cs typeface="Open Sans"/>
                <a:sym typeface="Open Sans"/>
              </a:rPr>
              <a:t>Use </a:t>
            </a:r>
            <a:r>
              <a:rPr lang="en">
                <a:solidFill>
                  <a:srgbClr val="000000"/>
                </a:solidFill>
              </a:rPr>
              <a:t>A/B test</a:t>
            </a:r>
            <a:r>
              <a:rPr b="0" i="0" lang="en" sz="1800" u="none" cap="none" strike="noStrike">
                <a:solidFill>
                  <a:srgbClr val="000000"/>
                </a:solidFill>
                <a:latin typeface="Open Sans"/>
                <a:ea typeface="Open Sans"/>
                <a:cs typeface="Open Sans"/>
                <a:sym typeface="Open Sans"/>
              </a:rPr>
              <a:t> to determine whether the treatment causes the outcome in a randomized controlled experiment</a:t>
            </a:r>
            <a:endParaRPr>
              <a:solidFill>
                <a:srgbClr val="000000"/>
              </a:solidFill>
            </a:endParaRPr>
          </a:p>
          <a:p>
            <a:pPr indent="-228600" lvl="1" marL="914400" marR="0" rtl="0" algn="l">
              <a:lnSpc>
                <a:spcPct val="115000"/>
              </a:lnSpc>
              <a:spcBef>
                <a:spcPts val="1600"/>
              </a:spcBef>
              <a:spcAft>
                <a:spcPts val="0"/>
              </a:spcAft>
              <a:buClr>
                <a:srgbClr val="000000"/>
              </a:buClr>
              <a:buSzPts val="1400"/>
              <a:buFont typeface="Open Sans"/>
              <a:buChar char="○"/>
            </a:pPr>
            <a:r>
              <a:rPr b="0" i="0" lang="en" sz="1400" u="none" cap="none" strike="noStrike">
                <a:solidFill>
                  <a:srgbClr val="000000"/>
                </a:solidFill>
                <a:latin typeface="Open Sans"/>
                <a:ea typeface="Open Sans"/>
                <a:cs typeface="Open Sans"/>
                <a:sym typeface="Open Sans"/>
              </a:rPr>
              <a:t>Do the treatment and control groups come from the same underlying distribution?</a:t>
            </a:r>
            <a:endParaRPr>
              <a:solidFill>
                <a:srgbClr val="000000"/>
              </a:solidFill>
            </a:endParaRPr>
          </a:p>
        </p:txBody>
      </p:sp>
      <p:pic>
        <p:nvPicPr>
          <p:cNvPr id="314" name="Google Shape;314;p50"/>
          <p:cNvPicPr preferRelativeResize="0"/>
          <p:nvPr/>
        </p:nvPicPr>
        <p:blipFill rotWithShape="1">
          <a:blip r:embed="rId3">
            <a:alphaModFix/>
          </a:blip>
          <a:srcRect b="0" l="0" r="0" t="0"/>
          <a:stretch/>
        </p:blipFill>
        <p:spPr>
          <a:xfrm>
            <a:off x="4572000" y="70650"/>
            <a:ext cx="4499749" cy="497535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51"/>
          <p:cNvPicPr preferRelativeResize="0"/>
          <p:nvPr/>
        </p:nvPicPr>
        <p:blipFill rotWithShape="1">
          <a:blip r:embed="rId3">
            <a:alphaModFix/>
          </a:blip>
          <a:srcRect b="0" l="0" r="0" t="0"/>
          <a:stretch/>
        </p:blipFill>
        <p:spPr>
          <a:xfrm>
            <a:off x="341275" y="1152473"/>
            <a:ext cx="7967823" cy="2159725"/>
          </a:xfrm>
          <a:prstGeom prst="rect">
            <a:avLst/>
          </a:prstGeom>
          <a:noFill/>
          <a:ln>
            <a:noFill/>
          </a:ln>
        </p:spPr>
      </p:pic>
      <p:pic>
        <p:nvPicPr>
          <p:cNvPr descr="Screen Shot 2017-05-01 at 7.38.09 PM.png" id="320" name="Google Shape;320;p51"/>
          <p:cNvPicPr preferRelativeResize="0"/>
          <p:nvPr/>
        </p:nvPicPr>
        <p:blipFill rotWithShape="1">
          <a:blip r:embed="rId4">
            <a:alphaModFix/>
          </a:blip>
          <a:srcRect b="0" l="0" r="0" t="0"/>
          <a:stretch/>
        </p:blipFill>
        <p:spPr>
          <a:xfrm>
            <a:off x="90050" y="3312199"/>
            <a:ext cx="8963909" cy="1668674"/>
          </a:xfrm>
          <a:prstGeom prst="rect">
            <a:avLst/>
          </a:prstGeom>
          <a:noFill/>
          <a:ln>
            <a:noFill/>
          </a:ln>
        </p:spPr>
      </p:pic>
      <p:sp>
        <p:nvSpPr>
          <p:cNvPr id="321" name="Google Shape;321;p51"/>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Problem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descr="Screen Shot 2017-05-01 at 7.43.07 PM.png" id="326" name="Google Shape;326;p52"/>
          <p:cNvPicPr preferRelativeResize="0"/>
          <p:nvPr/>
        </p:nvPicPr>
        <p:blipFill rotWithShape="1">
          <a:blip r:embed="rId3">
            <a:alphaModFix/>
          </a:blip>
          <a:srcRect b="68882" l="0" r="0" t="0"/>
          <a:stretch/>
        </p:blipFill>
        <p:spPr>
          <a:xfrm>
            <a:off x="143200" y="2029124"/>
            <a:ext cx="8924601" cy="490900"/>
          </a:xfrm>
          <a:prstGeom prst="rect">
            <a:avLst/>
          </a:prstGeom>
          <a:noFill/>
          <a:ln>
            <a:noFill/>
          </a:ln>
        </p:spPr>
      </p:pic>
      <p:sp>
        <p:nvSpPr>
          <p:cNvPr id="327" name="Google Shape;327;p52"/>
          <p:cNvSpPr txBox="1"/>
          <p:nvPr/>
        </p:nvSpPr>
        <p:spPr>
          <a:xfrm>
            <a:off x="253875" y="2670475"/>
            <a:ext cx="8578500" cy="13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Times New Roman"/>
                <a:ea typeface="Times New Roman"/>
                <a:cs typeface="Times New Roman"/>
                <a:sym typeface="Times New Roman"/>
              </a:rPr>
              <a:t>Among</a:t>
            </a:r>
            <a:r>
              <a:rPr lang="en" sz="1800">
                <a:solidFill>
                  <a:srgbClr val="FF0000"/>
                </a:solidFill>
                <a:latin typeface="Times New Roman"/>
                <a:ea typeface="Times New Roman"/>
                <a:cs typeface="Times New Roman"/>
                <a:sym typeface="Times New Roman"/>
              </a:rPr>
              <a:t> the fish in the experiment, </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FF0000"/>
                </a:solidFill>
                <a:latin typeface="Times New Roman"/>
                <a:ea typeface="Times New Roman"/>
                <a:cs typeface="Times New Roman"/>
                <a:sym typeface="Times New Roman"/>
              </a:rPr>
              <a:t>the distribution of</a:t>
            </a:r>
            <a:r>
              <a:rPr lang="en" sz="1800">
                <a:solidFill>
                  <a:srgbClr val="FF0000"/>
                </a:solidFill>
                <a:latin typeface="Times New Roman"/>
                <a:ea typeface="Times New Roman"/>
                <a:cs typeface="Times New Roman"/>
                <a:sym typeface="Times New Roman"/>
              </a:rPr>
              <a:t> IQ scores of the fish exposed to lead </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FF0000"/>
                </a:solidFill>
                <a:latin typeface="Times New Roman"/>
                <a:ea typeface="Times New Roman"/>
                <a:cs typeface="Times New Roman"/>
                <a:sym typeface="Times New Roman"/>
              </a:rPr>
              <a:t>is the same as</a:t>
            </a:r>
            <a:r>
              <a:rPr lang="en" sz="1800">
                <a:solidFill>
                  <a:srgbClr val="FF0000"/>
                </a:solidFill>
                <a:latin typeface="Times New Roman"/>
                <a:ea typeface="Times New Roman"/>
                <a:cs typeface="Times New Roman"/>
                <a:sym typeface="Times New Roman"/>
              </a:rPr>
              <a:t> the distribution of IQ scores of fish not exposed to lead. Any variation is due to chance.</a:t>
            </a:r>
            <a:endParaRPr sz="1800">
              <a:solidFill>
                <a:srgbClr val="FF0000"/>
              </a:solidFill>
              <a:latin typeface="Times New Roman"/>
              <a:ea typeface="Times New Roman"/>
              <a:cs typeface="Times New Roman"/>
              <a:sym typeface="Times New Roman"/>
            </a:endParaRPr>
          </a:p>
        </p:txBody>
      </p:sp>
      <p:sp>
        <p:nvSpPr>
          <p:cNvPr id="328" name="Google Shape;328;p52"/>
          <p:cNvSpPr txBox="1"/>
          <p:nvPr>
            <p:ph type="title"/>
          </p:nvPr>
        </p:nvSpPr>
        <p:spPr>
          <a:xfrm>
            <a:off x="457200" y="205975"/>
            <a:ext cx="81708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2016 A/B Testing Solutions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descr="Screen Shot 2017-05-01 at 7.38.47 PM.png" id="333" name="Google Shape;333;p53"/>
          <p:cNvPicPr preferRelativeResize="0"/>
          <p:nvPr/>
        </p:nvPicPr>
        <p:blipFill rotWithShape="1">
          <a:blip r:embed="rId3">
            <a:alphaModFix/>
          </a:blip>
          <a:srcRect b="0" l="0" r="0" t="0"/>
          <a:stretch/>
        </p:blipFill>
        <p:spPr>
          <a:xfrm>
            <a:off x="152400" y="3078624"/>
            <a:ext cx="8839202" cy="1957340"/>
          </a:xfrm>
          <a:prstGeom prst="rect">
            <a:avLst/>
          </a:prstGeom>
          <a:noFill/>
          <a:ln>
            <a:noFill/>
          </a:ln>
        </p:spPr>
      </p:pic>
      <p:pic>
        <p:nvPicPr>
          <p:cNvPr id="334" name="Google Shape;334;p53"/>
          <p:cNvPicPr preferRelativeResize="0"/>
          <p:nvPr/>
        </p:nvPicPr>
        <p:blipFill rotWithShape="1">
          <a:blip r:embed="rId4">
            <a:alphaModFix/>
          </a:blip>
          <a:srcRect b="0" l="0" r="0" t="0"/>
          <a:stretch/>
        </p:blipFill>
        <p:spPr>
          <a:xfrm>
            <a:off x="588087" y="1007423"/>
            <a:ext cx="7967823" cy="2159725"/>
          </a:xfrm>
          <a:prstGeom prst="rect">
            <a:avLst/>
          </a:prstGeom>
          <a:noFill/>
          <a:ln>
            <a:noFill/>
          </a:ln>
        </p:spPr>
      </p:pic>
      <p:sp>
        <p:nvSpPr>
          <p:cNvPr id="335" name="Google Shape;335;p53"/>
          <p:cNvSpPr txBox="1"/>
          <p:nvPr>
            <p:ph type="title"/>
          </p:nvPr>
        </p:nvSpPr>
        <p:spPr>
          <a:xfrm>
            <a:off x="457200" y="205975"/>
            <a:ext cx="81708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2016 A/B Testing Solutions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pic>
        <p:nvPicPr>
          <p:cNvPr descr="Screen Shot 2017-05-01 at 7.44.05 PM.png" id="340" name="Google Shape;340;p54"/>
          <p:cNvPicPr preferRelativeResize="0"/>
          <p:nvPr/>
        </p:nvPicPr>
        <p:blipFill rotWithShape="1">
          <a:blip r:embed="rId3">
            <a:alphaModFix/>
          </a:blip>
          <a:srcRect b="0" l="0" r="0" t="0"/>
          <a:stretch/>
        </p:blipFill>
        <p:spPr>
          <a:xfrm>
            <a:off x="45225" y="1625506"/>
            <a:ext cx="8839200" cy="2130405"/>
          </a:xfrm>
          <a:prstGeom prst="rect">
            <a:avLst/>
          </a:prstGeom>
          <a:noFill/>
          <a:ln>
            <a:noFill/>
          </a:ln>
        </p:spPr>
      </p:pic>
      <p:sp>
        <p:nvSpPr>
          <p:cNvPr id="341" name="Google Shape;341;p54"/>
          <p:cNvSpPr txBox="1"/>
          <p:nvPr>
            <p:ph type="title"/>
          </p:nvPr>
        </p:nvSpPr>
        <p:spPr>
          <a:xfrm>
            <a:off x="457200" y="205975"/>
            <a:ext cx="81708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2016 A/B Testing Solutions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descr="Screen Shot 2017-05-01 at 7.50.25 PM.png" id="346" name="Google Shape;346;p55"/>
          <p:cNvPicPr preferRelativeResize="0"/>
          <p:nvPr/>
        </p:nvPicPr>
        <p:blipFill rotWithShape="1">
          <a:blip r:embed="rId3">
            <a:alphaModFix/>
          </a:blip>
          <a:srcRect b="18050" l="0" r="0" t="24241"/>
          <a:stretch/>
        </p:blipFill>
        <p:spPr>
          <a:xfrm>
            <a:off x="404900" y="1471375"/>
            <a:ext cx="8334200" cy="415350"/>
          </a:xfrm>
          <a:prstGeom prst="rect">
            <a:avLst/>
          </a:prstGeom>
          <a:noFill/>
          <a:ln>
            <a:noFill/>
          </a:ln>
        </p:spPr>
      </p:pic>
      <p:sp>
        <p:nvSpPr>
          <p:cNvPr id="347" name="Google Shape;347;p55"/>
          <p:cNvSpPr txBox="1"/>
          <p:nvPr>
            <p:ph type="title"/>
          </p:nvPr>
        </p:nvSpPr>
        <p:spPr>
          <a:xfrm>
            <a:off x="457200" y="205975"/>
            <a:ext cx="81708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2016 A/B Testing Solutions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descr="Screen Shot 2017-05-01 at 7.50.16 PM.png" id="352" name="Google Shape;352;p56"/>
          <p:cNvPicPr preferRelativeResize="0"/>
          <p:nvPr/>
        </p:nvPicPr>
        <p:blipFill rotWithShape="1">
          <a:blip r:embed="rId3">
            <a:alphaModFix/>
          </a:blip>
          <a:srcRect b="-30157" l="0" r="0" t="0"/>
          <a:stretch/>
        </p:blipFill>
        <p:spPr>
          <a:xfrm>
            <a:off x="426650" y="1308625"/>
            <a:ext cx="8290699" cy="1471500"/>
          </a:xfrm>
          <a:prstGeom prst="rect">
            <a:avLst/>
          </a:prstGeom>
          <a:noFill/>
          <a:ln>
            <a:noFill/>
          </a:ln>
        </p:spPr>
      </p:pic>
      <p:sp>
        <p:nvSpPr>
          <p:cNvPr id="353" name="Google Shape;353;p56"/>
          <p:cNvSpPr txBox="1"/>
          <p:nvPr>
            <p:ph type="title"/>
          </p:nvPr>
        </p:nvSpPr>
        <p:spPr>
          <a:xfrm>
            <a:off x="457200" y="205975"/>
            <a:ext cx="81708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2016 A/B Testing Solutions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2"/>
          <p:cNvSpPr txBox="1"/>
          <p:nvPr>
            <p:ph type="title"/>
          </p:nvPr>
        </p:nvSpPr>
        <p:spPr>
          <a:xfrm>
            <a:off x="457200" y="205975"/>
            <a:ext cx="84600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Null &amp; Alternative</a:t>
            </a:r>
            <a:endParaRPr/>
          </a:p>
        </p:txBody>
      </p:sp>
      <p:sp>
        <p:nvSpPr>
          <p:cNvPr id="65" name="Google Shape;65;p12"/>
          <p:cNvSpPr txBox="1"/>
          <p:nvPr>
            <p:ph idx="1" type="body"/>
          </p:nvPr>
        </p:nvSpPr>
        <p:spPr>
          <a:xfrm>
            <a:off x="247950" y="908050"/>
            <a:ext cx="8520600" cy="3267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i="1" lang="en"/>
              <a:t>Null hypothesis</a:t>
            </a:r>
            <a:r>
              <a:rPr lang="en"/>
              <a:t> should be very clearly defined</a:t>
            </a:r>
            <a:endParaRPr/>
          </a:p>
          <a:p>
            <a:pPr indent="-342900" lvl="1" marL="914400" rtl="0" algn="l">
              <a:lnSpc>
                <a:spcPct val="115000"/>
              </a:lnSpc>
              <a:spcBef>
                <a:spcPts val="0"/>
              </a:spcBef>
              <a:spcAft>
                <a:spcPts val="0"/>
              </a:spcAft>
              <a:buSzPts val="1800"/>
              <a:buChar char="○"/>
            </a:pPr>
            <a:r>
              <a:rPr lang="en" sz="1800"/>
              <a:t>should be able to </a:t>
            </a:r>
            <a:r>
              <a:rPr b="1" lang="en" sz="1800"/>
              <a:t>simulate a sample</a:t>
            </a:r>
            <a:r>
              <a:rPr lang="en" sz="1800"/>
              <a:t> just from the null hypothesis</a:t>
            </a:r>
            <a:endParaRPr sz="1800"/>
          </a:p>
          <a:p>
            <a:pPr indent="-342900" lvl="1" marL="914400" rtl="0" algn="l">
              <a:lnSpc>
                <a:spcPct val="115000"/>
              </a:lnSpc>
              <a:spcBef>
                <a:spcPts val="0"/>
              </a:spcBef>
              <a:spcAft>
                <a:spcPts val="0"/>
              </a:spcAft>
              <a:buSzPts val="1800"/>
              <a:buChar char="○"/>
            </a:pPr>
            <a:r>
              <a:rPr lang="en" sz="1800"/>
              <a:t>For example: “the coin is fair” tells us 50% chance heads and 50% tails</a:t>
            </a:r>
            <a:endParaRPr sz="1800"/>
          </a:p>
          <a:p>
            <a:pPr indent="-190500" lvl="2" marL="1143000" rtl="0" algn="l">
              <a:lnSpc>
                <a:spcPct val="115000"/>
              </a:lnSpc>
              <a:spcBef>
                <a:spcPts val="0"/>
              </a:spcBef>
              <a:spcAft>
                <a:spcPts val="0"/>
              </a:spcAft>
              <a:buSzPts val="1800"/>
              <a:buChar char="■"/>
            </a:pPr>
            <a:r>
              <a:rPr lang="en" sz="1800"/>
              <a:t>Now I can simulate using </a:t>
            </a:r>
            <a:r>
              <a:rPr lang="en" sz="1800">
                <a:latin typeface="Consolas"/>
                <a:ea typeface="Consolas"/>
                <a:cs typeface="Consolas"/>
                <a:sym typeface="Consolas"/>
              </a:rPr>
              <a:t>sample_proportions</a:t>
            </a:r>
            <a:endParaRPr sz="1800">
              <a:latin typeface="Consolas"/>
              <a:ea typeface="Consolas"/>
              <a:cs typeface="Consolas"/>
              <a:sym typeface="Consolas"/>
            </a:endParaRPr>
          </a:p>
          <a:p>
            <a:pPr indent="-381000" lvl="0" marL="457200" rtl="0" algn="l">
              <a:lnSpc>
                <a:spcPct val="115000"/>
              </a:lnSpc>
              <a:spcBef>
                <a:spcPts val="0"/>
              </a:spcBef>
              <a:spcAft>
                <a:spcPts val="0"/>
              </a:spcAft>
              <a:buSzPts val="2400"/>
              <a:buChar char="●"/>
            </a:pPr>
            <a:r>
              <a:rPr i="1" lang="en"/>
              <a:t>Alternative hypothesis</a:t>
            </a:r>
            <a:r>
              <a:rPr lang="en"/>
              <a:t> is based on context</a:t>
            </a:r>
            <a:endParaRPr/>
          </a:p>
          <a:p>
            <a:pPr indent="-342900" lvl="1" marL="914400" rtl="0" algn="l">
              <a:lnSpc>
                <a:spcPct val="115000"/>
              </a:lnSpc>
              <a:spcBef>
                <a:spcPts val="0"/>
              </a:spcBef>
              <a:spcAft>
                <a:spcPts val="0"/>
              </a:spcAft>
              <a:buSzPts val="1800"/>
              <a:buChar char="○"/>
            </a:pPr>
            <a:r>
              <a:rPr lang="en" sz="1800"/>
              <a:t>For example: “the coin is not fair” or “the coin is biased towards heads” are both valid alternative hypotheses. You need to see what the question is trying to test to choose the correct alternative hypothesis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1000"/>
                                        <p:tgtEl>
                                          <p:spTgt spid="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1000"/>
                                        <p:tgtEl>
                                          <p:spTgt spid="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1000"/>
                                        <p:tgtEl>
                                          <p:spTgt spid="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1000"/>
                                        <p:tgtEl>
                                          <p:spTgt spid="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1000"/>
                                        <p:tgtEl>
                                          <p:spTgt spid="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Effect filter="fade" transition="in">
                                      <p:cBhvr>
                                        <p:cTn dur="1000"/>
                                        <p:tgtEl>
                                          <p:spTgt spid="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u="none" cap="none" strike="noStrike">
                <a:solidFill>
                  <a:srgbClr val="3B7EA1"/>
                </a:solidFill>
              </a:rPr>
              <a:t>Bird Nests</a:t>
            </a:r>
            <a:endParaRPr>
              <a:solidFill>
                <a:srgbClr val="3B7EA1"/>
              </a:solidFill>
            </a:endParaRPr>
          </a:p>
        </p:txBody>
      </p:sp>
      <p:sp>
        <p:nvSpPr>
          <p:cNvPr id="359" name="Google Shape;359;p57"/>
          <p:cNvSpPr txBox="1"/>
          <p:nvPr>
            <p:ph idx="1" type="body"/>
          </p:nvPr>
        </p:nvSpPr>
        <p:spPr>
          <a:xfrm>
            <a:off x="4056925" y="861125"/>
            <a:ext cx="48312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200">
                <a:solidFill>
                  <a:schemeClr val="dk1"/>
                </a:solidFill>
              </a:rPr>
              <a:t>Annie</a:t>
            </a:r>
            <a:r>
              <a:rPr i="0" lang="en" sz="1200" u="none" cap="none" strike="noStrike">
                <a:solidFill>
                  <a:schemeClr val="dk1"/>
                </a:solidFill>
              </a:rPr>
              <a:t> is a bird enthusiast and wants to determine whether the location of a bird’s nest is related to whether the nest is open or closed. </a:t>
            </a:r>
            <a:r>
              <a:rPr lang="en" sz="1200">
                <a:solidFill>
                  <a:schemeClr val="dk1"/>
                </a:solidFill>
              </a:rPr>
              <a:t>Sh</a:t>
            </a:r>
            <a:r>
              <a:rPr i="0" lang="en" sz="1200" u="none" cap="none" strike="noStrike">
                <a:solidFill>
                  <a:schemeClr val="dk1"/>
                </a:solidFill>
              </a:rPr>
              <a:t>e has gone around and collected data about birds’ nest locations and whether or not their nests are closed (1 = closed, 0 = open). </a:t>
            </a:r>
            <a:r>
              <a:rPr lang="en" sz="1200">
                <a:solidFill>
                  <a:schemeClr val="dk1"/>
                </a:solidFill>
              </a:rPr>
              <a:t>Sh</a:t>
            </a:r>
            <a:r>
              <a:rPr i="0" lang="en" sz="1200" u="none" cap="none" strike="noStrike">
                <a:solidFill>
                  <a:schemeClr val="dk1"/>
                </a:solidFill>
              </a:rPr>
              <a:t>e compiled all of the information into a table called birds. The first 10 rows of birds are shown below along with a bar graph and the table dists that contains the proportion of each type of nest in every location in the sample. </a:t>
            </a:r>
            <a:r>
              <a:rPr lang="en" sz="1200">
                <a:solidFill>
                  <a:schemeClr val="dk1"/>
                </a:solidFill>
              </a:rPr>
              <a:t>Annie</a:t>
            </a:r>
            <a:r>
              <a:rPr i="0" lang="en" sz="1200" u="none" cap="none" strike="noStrike">
                <a:solidFill>
                  <a:schemeClr val="dk1"/>
                </a:solidFill>
              </a:rPr>
              <a:t> would like to know whether the distribution of locations of closed nests is similar to that of the distribution of locations of open nests.</a:t>
            </a:r>
            <a:endParaRPr sz="1200"/>
          </a:p>
          <a:p>
            <a:pPr indent="0" lvl="0" marL="0" marR="0" rtl="0" algn="l">
              <a:lnSpc>
                <a:spcPct val="115000"/>
              </a:lnSpc>
              <a:spcBef>
                <a:spcPts val="1600"/>
              </a:spcBef>
              <a:spcAft>
                <a:spcPts val="0"/>
              </a:spcAft>
              <a:buClr>
                <a:schemeClr val="dk1"/>
              </a:buClr>
              <a:buSzPts val="1800"/>
              <a:buFont typeface="Open Sans"/>
              <a:buNone/>
            </a:pPr>
            <a:r>
              <a:t/>
            </a:r>
            <a:endParaRPr b="0" i="0" sz="1800" u="none" cap="none" strike="noStrike">
              <a:solidFill>
                <a:schemeClr val="dk1"/>
              </a:solidFill>
              <a:latin typeface="Open Sans"/>
              <a:ea typeface="Open Sans"/>
              <a:cs typeface="Open Sans"/>
              <a:sym typeface="Open Sans"/>
            </a:endParaRPr>
          </a:p>
        </p:txBody>
      </p:sp>
      <p:pic>
        <p:nvPicPr>
          <p:cNvPr descr="Screen Shot 2017-05-02 at 7.50.06 PM.png" id="360" name="Google Shape;360;p57"/>
          <p:cNvPicPr preferRelativeResize="0"/>
          <p:nvPr/>
        </p:nvPicPr>
        <p:blipFill rotWithShape="1">
          <a:blip r:embed="rId3">
            <a:alphaModFix/>
          </a:blip>
          <a:srcRect b="0" l="0" r="0" t="0"/>
          <a:stretch/>
        </p:blipFill>
        <p:spPr>
          <a:xfrm>
            <a:off x="4312750" y="3018350"/>
            <a:ext cx="4319548" cy="2060526"/>
          </a:xfrm>
          <a:prstGeom prst="rect">
            <a:avLst/>
          </a:prstGeom>
          <a:noFill/>
          <a:ln>
            <a:noFill/>
          </a:ln>
        </p:spPr>
      </p:pic>
      <p:grpSp>
        <p:nvGrpSpPr>
          <p:cNvPr id="361" name="Google Shape;361;p57"/>
          <p:cNvGrpSpPr/>
          <p:nvPr/>
        </p:nvGrpSpPr>
        <p:grpSpPr>
          <a:xfrm>
            <a:off x="362937" y="928363"/>
            <a:ext cx="1125438" cy="3286773"/>
            <a:chOff x="362937" y="1483225"/>
            <a:chExt cx="1125438" cy="3286773"/>
          </a:xfrm>
        </p:grpSpPr>
        <p:pic>
          <p:nvPicPr>
            <p:cNvPr descr="Screen Shot 2017-05-02 at 7.48.20 PM.png" id="362" name="Google Shape;362;p57"/>
            <p:cNvPicPr preferRelativeResize="0"/>
            <p:nvPr/>
          </p:nvPicPr>
          <p:blipFill rotWithShape="1">
            <a:blip r:embed="rId4">
              <a:alphaModFix/>
            </a:blip>
            <a:srcRect b="0" l="0" r="0" t="0"/>
            <a:stretch/>
          </p:blipFill>
          <p:spPr>
            <a:xfrm>
              <a:off x="362950" y="1760724"/>
              <a:ext cx="1125425" cy="3009274"/>
            </a:xfrm>
            <a:prstGeom prst="rect">
              <a:avLst/>
            </a:prstGeom>
            <a:noFill/>
            <a:ln>
              <a:noFill/>
            </a:ln>
          </p:spPr>
        </p:pic>
        <p:sp>
          <p:nvSpPr>
            <p:cNvPr id="363" name="Google Shape;363;p57"/>
            <p:cNvSpPr txBox="1"/>
            <p:nvPr/>
          </p:nvSpPr>
          <p:spPr>
            <a:xfrm>
              <a:off x="362937" y="148322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100" u="none" cap="none" strike="noStrike">
                  <a:solidFill>
                    <a:schemeClr val="dk1"/>
                  </a:solidFill>
                  <a:latin typeface="Courier New"/>
                  <a:ea typeface="Courier New"/>
                  <a:cs typeface="Courier New"/>
                  <a:sym typeface="Courier New"/>
                </a:rPr>
                <a:t>birds</a:t>
              </a:r>
              <a:endParaRPr b="1" i="0" sz="1400" u="none" cap="none" strike="noStrike">
                <a:solidFill>
                  <a:srgbClr val="000000"/>
                </a:solidFill>
              </a:endParaRPr>
            </a:p>
          </p:txBody>
        </p:sp>
      </p:grpSp>
      <p:grpSp>
        <p:nvGrpSpPr>
          <p:cNvPr id="364" name="Google Shape;364;p57"/>
          <p:cNvGrpSpPr/>
          <p:nvPr/>
        </p:nvGrpSpPr>
        <p:grpSpPr>
          <a:xfrm>
            <a:off x="1685268" y="949354"/>
            <a:ext cx="2174761" cy="2805508"/>
            <a:chOff x="2268662" y="2135675"/>
            <a:chExt cx="2174761" cy="2913300"/>
          </a:xfrm>
        </p:grpSpPr>
        <p:pic>
          <p:nvPicPr>
            <p:cNvPr descr="Screen Shot 2017-05-02 at 7.49.21 PM.png" id="365" name="Google Shape;365;p57"/>
            <p:cNvPicPr preferRelativeResize="0"/>
            <p:nvPr/>
          </p:nvPicPr>
          <p:blipFill rotWithShape="1">
            <a:blip r:embed="rId5">
              <a:alphaModFix/>
            </a:blip>
            <a:srcRect b="0" l="0" r="0" t="0"/>
            <a:stretch/>
          </p:blipFill>
          <p:spPr>
            <a:xfrm>
              <a:off x="2268674" y="2413175"/>
              <a:ext cx="2174749" cy="2635800"/>
            </a:xfrm>
            <a:prstGeom prst="rect">
              <a:avLst/>
            </a:prstGeom>
            <a:noFill/>
            <a:ln>
              <a:noFill/>
            </a:ln>
          </p:spPr>
        </p:pic>
        <p:sp>
          <p:nvSpPr>
            <p:cNvPr id="366" name="Google Shape;366;p57"/>
            <p:cNvSpPr txBox="1"/>
            <p:nvPr/>
          </p:nvSpPr>
          <p:spPr>
            <a:xfrm>
              <a:off x="2268662" y="213567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1" i="0" lang="en" sz="1100" u="none" cap="none" strike="noStrike">
                  <a:solidFill>
                    <a:schemeClr val="dk1"/>
                  </a:solidFill>
                  <a:latin typeface="Courier New"/>
                  <a:ea typeface="Courier New"/>
                  <a:cs typeface="Courier New"/>
                  <a:sym typeface="Courier New"/>
                </a:rPr>
                <a:t>dists</a:t>
              </a:r>
              <a:endParaRPr b="1" i="0" sz="1400" u="none" cap="none" strike="noStrike">
                <a:solidFill>
                  <a:srgbClr val="000000"/>
                </a:solidFil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idx="1" type="body"/>
          </p:nvPr>
        </p:nvSpPr>
        <p:spPr>
          <a:xfrm>
            <a:off x="311700" y="1561425"/>
            <a:ext cx="4947600" cy="31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A.	Write a null hypothesis for this test.</a:t>
            </a:r>
            <a:endParaRPr sz="1400"/>
          </a:p>
          <a:p>
            <a:pPr indent="0" lvl="0" marL="0" rtl="0" algn="l">
              <a:lnSpc>
                <a:spcPct val="100000"/>
              </a:lnSpc>
              <a:spcBef>
                <a:spcPts val="0"/>
              </a:spcBef>
              <a:spcAft>
                <a:spcPts val="0"/>
              </a:spcAft>
              <a:buSzPts val="1800"/>
              <a:buNone/>
            </a:pPr>
            <a:r>
              <a:t/>
            </a:r>
            <a:endParaRPr sz="1600"/>
          </a:p>
        </p:txBody>
      </p:sp>
      <p:sp>
        <p:nvSpPr>
          <p:cNvPr id="372" name="Google Shape;372;p58"/>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u="none" cap="none" strike="noStrike">
                <a:solidFill>
                  <a:srgbClr val="3B7EA1"/>
                </a:solidFill>
              </a:rPr>
              <a:t>Bird Nests</a:t>
            </a:r>
            <a:endParaRPr>
              <a:solidFill>
                <a:srgbClr val="3B7EA1"/>
              </a:solidFill>
            </a:endParaRPr>
          </a:p>
        </p:txBody>
      </p:sp>
      <p:grpSp>
        <p:nvGrpSpPr>
          <p:cNvPr id="373" name="Google Shape;373;p58"/>
          <p:cNvGrpSpPr/>
          <p:nvPr/>
        </p:nvGrpSpPr>
        <p:grpSpPr>
          <a:xfrm>
            <a:off x="5413112" y="426575"/>
            <a:ext cx="1125438" cy="3286773"/>
            <a:chOff x="362937" y="1483225"/>
            <a:chExt cx="1125438" cy="3286773"/>
          </a:xfrm>
        </p:grpSpPr>
        <p:pic>
          <p:nvPicPr>
            <p:cNvPr descr="Screen Shot 2017-05-02 at 7.48.20 PM.png" id="374" name="Google Shape;374;p58"/>
            <p:cNvPicPr preferRelativeResize="0"/>
            <p:nvPr/>
          </p:nvPicPr>
          <p:blipFill rotWithShape="1">
            <a:blip r:embed="rId3">
              <a:alphaModFix/>
            </a:blip>
            <a:srcRect b="0" l="0" r="0" t="0"/>
            <a:stretch/>
          </p:blipFill>
          <p:spPr>
            <a:xfrm>
              <a:off x="362950" y="1760724"/>
              <a:ext cx="1125425" cy="3009274"/>
            </a:xfrm>
            <a:prstGeom prst="rect">
              <a:avLst/>
            </a:prstGeom>
            <a:noFill/>
            <a:ln>
              <a:noFill/>
            </a:ln>
          </p:spPr>
        </p:pic>
        <p:sp>
          <p:nvSpPr>
            <p:cNvPr id="375" name="Google Shape;375;p58"/>
            <p:cNvSpPr txBox="1"/>
            <p:nvPr/>
          </p:nvSpPr>
          <p:spPr>
            <a:xfrm>
              <a:off x="362937" y="148322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ourier New"/>
                  <a:ea typeface="Courier New"/>
                  <a:cs typeface="Courier New"/>
                  <a:sym typeface="Courier New"/>
                </a:rPr>
                <a:t>birds</a:t>
              </a:r>
              <a:endParaRPr b="0" i="0" sz="1400" u="none" cap="none" strike="noStrike">
                <a:solidFill>
                  <a:srgbClr val="000000"/>
                </a:solidFill>
                <a:latin typeface="Arial"/>
                <a:ea typeface="Arial"/>
                <a:cs typeface="Arial"/>
                <a:sym typeface="Arial"/>
              </a:endParaRPr>
            </a:p>
          </p:txBody>
        </p:sp>
      </p:grpSp>
      <p:grpSp>
        <p:nvGrpSpPr>
          <p:cNvPr id="376" name="Google Shape;376;p58"/>
          <p:cNvGrpSpPr/>
          <p:nvPr/>
        </p:nvGrpSpPr>
        <p:grpSpPr>
          <a:xfrm>
            <a:off x="6692318" y="426579"/>
            <a:ext cx="2174761" cy="2805508"/>
            <a:chOff x="2268662" y="2135675"/>
            <a:chExt cx="2174761" cy="2913300"/>
          </a:xfrm>
        </p:grpSpPr>
        <p:pic>
          <p:nvPicPr>
            <p:cNvPr descr="Screen Shot 2017-05-02 at 7.49.21 PM.png" id="377" name="Google Shape;377;p58"/>
            <p:cNvPicPr preferRelativeResize="0"/>
            <p:nvPr/>
          </p:nvPicPr>
          <p:blipFill rotWithShape="1">
            <a:blip r:embed="rId4">
              <a:alphaModFix/>
            </a:blip>
            <a:srcRect b="0" l="0" r="0" t="0"/>
            <a:stretch/>
          </p:blipFill>
          <p:spPr>
            <a:xfrm>
              <a:off x="2268674" y="2413175"/>
              <a:ext cx="2174749" cy="2635800"/>
            </a:xfrm>
            <a:prstGeom prst="rect">
              <a:avLst/>
            </a:prstGeom>
            <a:noFill/>
            <a:ln>
              <a:noFill/>
            </a:ln>
          </p:spPr>
        </p:pic>
        <p:sp>
          <p:nvSpPr>
            <p:cNvPr id="378" name="Google Shape;378;p58"/>
            <p:cNvSpPr txBox="1"/>
            <p:nvPr/>
          </p:nvSpPr>
          <p:spPr>
            <a:xfrm>
              <a:off x="2268662" y="213567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dists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9"/>
          <p:cNvSpPr txBox="1"/>
          <p:nvPr>
            <p:ph idx="1" type="body"/>
          </p:nvPr>
        </p:nvSpPr>
        <p:spPr>
          <a:xfrm>
            <a:off x="311700" y="1561425"/>
            <a:ext cx="4947600" cy="31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A.	Write a null hypothesis for this test.</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457200" rtl="0" algn="l">
              <a:lnSpc>
                <a:spcPct val="115000"/>
              </a:lnSpc>
              <a:spcBef>
                <a:spcPts val="1600"/>
              </a:spcBef>
              <a:spcAft>
                <a:spcPts val="0"/>
              </a:spcAft>
              <a:buClr>
                <a:schemeClr val="dk1"/>
              </a:buClr>
              <a:buSzPts val="1100"/>
              <a:buFont typeface="Arial"/>
              <a:buNone/>
            </a:pPr>
            <a:r>
              <a:rPr lang="en" sz="1400">
                <a:solidFill>
                  <a:srgbClr val="FF0000"/>
                </a:solidFill>
              </a:rPr>
              <a:t>In the population, the distributions of locations of closed nests and open nests are the same. Any variation in the sample is due to chance.</a:t>
            </a:r>
            <a:endParaRPr sz="14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SzPts val="1800"/>
              <a:buNone/>
            </a:pPr>
            <a:r>
              <a:t/>
            </a:r>
            <a:endParaRPr sz="1600"/>
          </a:p>
        </p:txBody>
      </p:sp>
      <p:sp>
        <p:nvSpPr>
          <p:cNvPr id="384" name="Google Shape;384;p59"/>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u="none" cap="none" strike="noStrike">
                <a:solidFill>
                  <a:srgbClr val="3B7EA1"/>
                </a:solidFill>
              </a:rPr>
              <a:t>Bird Nests</a:t>
            </a:r>
            <a:endParaRPr>
              <a:solidFill>
                <a:srgbClr val="3B7EA1"/>
              </a:solidFill>
            </a:endParaRPr>
          </a:p>
        </p:txBody>
      </p:sp>
      <p:grpSp>
        <p:nvGrpSpPr>
          <p:cNvPr id="385" name="Google Shape;385;p59"/>
          <p:cNvGrpSpPr/>
          <p:nvPr/>
        </p:nvGrpSpPr>
        <p:grpSpPr>
          <a:xfrm>
            <a:off x="5413112" y="426575"/>
            <a:ext cx="1125438" cy="3286773"/>
            <a:chOff x="362937" y="1483225"/>
            <a:chExt cx="1125438" cy="3286773"/>
          </a:xfrm>
        </p:grpSpPr>
        <p:pic>
          <p:nvPicPr>
            <p:cNvPr descr="Screen Shot 2017-05-02 at 7.48.20 PM.png" id="386" name="Google Shape;386;p59"/>
            <p:cNvPicPr preferRelativeResize="0"/>
            <p:nvPr/>
          </p:nvPicPr>
          <p:blipFill rotWithShape="1">
            <a:blip r:embed="rId3">
              <a:alphaModFix/>
            </a:blip>
            <a:srcRect b="0" l="0" r="0" t="0"/>
            <a:stretch/>
          </p:blipFill>
          <p:spPr>
            <a:xfrm>
              <a:off x="362950" y="1760724"/>
              <a:ext cx="1125425" cy="3009274"/>
            </a:xfrm>
            <a:prstGeom prst="rect">
              <a:avLst/>
            </a:prstGeom>
            <a:noFill/>
            <a:ln>
              <a:noFill/>
            </a:ln>
          </p:spPr>
        </p:pic>
        <p:sp>
          <p:nvSpPr>
            <p:cNvPr id="387" name="Google Shape;387;p59"/>
            <p:cNvSpPr txBox="1"/>
            <p:nvPr/>
          </p:nvSpPr>
          <p:spPr>
            <a:xfrm>
              <a:off x="362937" y="148322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ourier New"/>
                  <a:ea typeface="Courier New"/>
                  <a:cs typeface="Courier New"/>
                  <a:sym typeface="Courier New"/>
                </a:rPr>
                <a:t>birds</a:t>
              </a:r>
              <a:endParaRPr b="0" i="0" sz="1400" u="none" cap="none" strike="noStrike">
                <a:solidFill>
                  <a:srgbClr val="000000"/>
                </a:solidFill>
                <a:latin typeface="Arial"/>
                <a:ea typeface="Arial"/>
                <a:cs typeface="Arial"/>
                <a:sym typeface="Arial"/>
              </a:endParaRPr>
            </a:p>
          </p:txBody>
        </p:sp>
      </p:grpSp>
      <p:grpSp>
        <p:nvGrpSpPr>
          <p:cNvPr id="388" name="Google Shape;388;p59"/>
          <p:cNvGrpSpPr/>
          <p:nvPr/>
        </p:nvGrpSpPr>
        <p:grpSpPr>
          <a:xfrm>
            <a:off x="6692318" y="426579"/>
            <a:ext cx="2174761" cy="2805508"/>
            <a:chOff x="2268662" y="2135675"/>
            <a:chExt cx="2174761" cy="2913300"/>
          </a:xfrm>
        </p:grpSpPr>
        <p:pic>
          <p:nvPicPr>
            <p:cNvPr descr="Screen Shot 2017-05-02 at 7.49.21 PM.png" id="389" name="Google Shape;389;p59"/>
            <p:cNvPicPr preferRelativeResize="0"/>
            <p:nvPr/>
          </p:nvPicPr>
          <p:blipFill rotWithShape="1">
            <a:blip r:embed="rId4">
              <a:alphaModFix/>
            </a:blip>
            <a:srcRect b="0" l="0" r="0" t="0"/>
            <a:stretch/>
          </p:blipFill>
          <p:spPr>
            <a:xfrm>
              <a:off x="2268674" y="2413175"/>
              <a:ext cx="2174749" cy="2635800"/>
            </a:xfrm>
            <a:prstGeom prst="rect">
              <a:avLst/>
            </a:prstGeom>
            <a:noFill/>
            <a:ln>
              <a:noFill/>
            </a:ln>
          </p:spPr>
        </p:pic>
        <p:sp>
          <p:nvSpPr>
            <p:cNvPr id="390" name="Google Shape;390;p59"/>
            <p:cNvSpPr txBox="1"/>
            <p:nvPr/>
          </p:nvSpPr>
          <p:spPr>
            <a:xfrm>
              <a:off x="2268662" y="213567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dists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1000"/>
                                        <p:tgtEl>
                                          <p:spTgt spid="3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Effect filter="fade" transition="in">
                                      <p:cBhvr>
                                        <p:cTn dur="1000"/>
                                        <p:tgtEl>
                                          <p:spTgt spid="3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0"/>
          <p:cNvSpPr txBox="1"/>
          <p:nvPr>
            <p:ph idx="1" type="body"/>
          </p:nvPr>
        </p:nvSpPr>
        <p:spPr>
          <a:xfrm>
            <a:off x="311700" y="1561425"/>
            <a:ext cx="6576900" cy="313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800"/>
              <a:t>B.	Given that both variables are categorical, </a:t>
            </a:r>
            <a:endParaRPr sz="1800"/>
          </a:p>
          <a:p>
            <a:pPr indent="457200" lvl="0" marL="0" marR="0" rtl="0" algn="l">
              <a:lnSpc>
                <a:spcPct val="115000"/>
              </a:lnSpc>
              <a:spcBef>
                <a:spcPts val="0"/>
              </a:spcBef>
              <a:spcAft>
                <a:spcPts val="0"/>
              </a:spcAft>
              <a:buSzPts val="1800"/>
              <a:buNone/>
            </a:pPr>
            <a:r>
              <a:rPr lang="en" sz="1800"/>
              <a:t>what is a good test statistic for this analysis?</a:t>
            </a:r>
            <a:endParaRPr i="0" sz="1800" u="none" cap="none" strike="noStrike">
              <a:solidFill>
                <a:schemeClr val="dk1"/>
              </a:solidFill>
            </a:endParaRPr>
          </a:p>
          <a:p>
            <a:pPr indent="0" lvl="0" marL="0" marR="0" rtl="0" algn="l">
              <a:lnSpc>
                <a:spcPct val="115000"/>
              </a:lnSpc>
              <a:spcBef>
                <a:spcPts val="0"/>
              </a:spcBef>
              <a:spcAft>
                <a:spcPts val="0"/>
              </a:spcAft>
              <a:buSzPts val="1800"/>
              <a:buNone/>
            </a:pPr>
            <a:r>
              <a:t/>
            </a:r>
            <a:endParaRPr sz="1800"/>
          </a:p>
          <a:p>
            <a:pPr indent="0" lvl="0" marL="0" rtl="0" algn="l">
              <a:lnSpc>
                <a:spcPct val="100000"/>
              </a:lnSpc>
              <a:spcBef>
                <a:spcPts val="1600"/>
              </a:spcBef>
              <a:spcAft>
                <a:spcPts val="0"/>
              </a:spcAft>
              <a:buSzPts val="1800"/>
              <a:buNone/>
            </a:pPr>
            <a:r>
              <a:rPr lang="en" sz="1800"/>
              <a:t>C.	Write a function to compute this test statistic.</a:t>
            </a:r>
            <a:endParaRPr sz="1800"/>
          </a:p>
          <a:p>
            <a:pPr indent="457200" lvl="0" marL="0" rtl="0" algn="l">
              <a:lnSpc>
                <a:spcPct val="100000"/>
              </a:lnSpc>
              <a:spcBef>
                <a:spcPts val="0"/>
              </a:spcBef>
              <a:spcAft>
                <a:spcPts val="0"/>
              </a:spcAft>
              <a:buSzPts val="1800"/>
              <a:buNone/>
            </a:pPr>
            <a:r>
              <a:rPr lang="en" sz="1800"/>
              <a:t>Assume that dist1 and dist2 are arrays.</a:t>
            </a:r>
            <a:endParaRPr sz="1800"/>
          </a:p>
          <a:p>
            <a:pPr indent="0" lvl="0" marL="0" rtl="0" algn="l">
              <a:lnSpc>
                <a:spcPct val="100000"/>
              </a:lnSpc>
              <a:spcBef>
                <a:spcPts val="0"/>
              </a:spcBef>
              <a:spcAft>
                <a:spcPts val="0"/>
              </a:spcAft>
              <a:buSzPts val="1800"/>
              <a:buNone/>
            </a:pPr>
            <a:r>
              <a:t/>
            </a:r>
            <a:endParaRPr sz="1800"/>
          </a:p>
          <a:p>
            <a:pPr indent="387350" lvl="0" marL="0" rtl="0" algn="l">
              <a:lnSpc>
                <a:spcPct val="100000"/>
              </a:lnSpc>
              <a:spcBef>
                <a:spcPts val="0"/>
              </a:spcBef>
              <a:spcAft>
                <a:spcPts val="0"/>
              </a:spcAft>
              <a:buClr>
                <a:schemeClr val="dk1"/>
              </a:buClr>
              <a:buSzPts val="1100"/>
              <a:buFont typeface="Arial"/>
              <a:buNone/>
            </a:pPr>
            <a:r>
              <a:rPr lang="en" sz="1800"/>
              <a:t>def test_stat(dist1, dist2):</a:t>
            </a:r>
            <a:endParaRPr sz="1800"/>
          </a:p>
          <a:p>
            <a:pPr indent="387350" lvl="0" marL="457200" rtl="0" algn="l">
              <a:lnSpc>
                <a:spcPct val="100000"/>
              </a:lnSpc>
              <a:spcBef>
                <a:spcPts val="0"/>
              </a:spcBef>
              <a:spcAft>
                <a:spcPts val="0"/>
              </a:spcAft>
              <a:buSzPts val="1800"/>
              <a:buNone/>
            </a:pPr>
            <a:r>
              <a:rPr lang="en" sz="1800"/>
              <a:t>return ___________________________________</a:t>
            </a:r>
            <a:endParaRPr sz="1800"/>
          </a:p>
          <a:p>
            <a:pPr indent="0" lvl="0" marL="0" rtl="0" algn="l">
              <a:lnSpc>
                <a:spcPct val="115000"/>
              </a:lnSpc>
              <a:spcBef>
                <a:spcPts val="1600"/>
              </a:spcBef>
              <a:spcAft>
                <a:spcPts val="0"/>
              </a:spcAft>
              <a:buSzPts val="1800"/>
              <a:buNone/>
            </a:pPr>
            <a:r>
              <a:t/>
            </a:r>
            <a:endParaRPr sz="1600">
              <a:solidFill>
                <a:srgbClr val="FF0000"/>
              </a:solidFill>
            </a:endParaRPr>
          </a:p>
          <a:p>
            <a:pPr indent="0" lvl="0" marL="0" rtl="0" algn="l">
              <a:lnSpc>
                <a:spcPct val="100000"/>
              </a:lnSpc>
              <a:spcBef>
                <a:spcPts val="0"/>
              </a:spcBef>
              <a:spcAft>
                <a:spcPts val="0"/>
              </a:spcAft>
              <a:buSzPts val="1800"/>
              <a:buNone/>
            </a:pPr>
            <a:r>
              <a:t/>
            </a:r>
            <a:endParaRPr sz="1600"/>
          </a:p>
        </p:txBody>
      </p:sp>
      <p:sp>
        <p:nvSpPr>
          <p:cNvPr id="396" name="Google Shape;396;p60"/>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u="none" cap="none" strike="noStrike">
                <a:solidFill>
                  <a:srgbClr val="3B7EA1"/>
                </a:solidFill>
              </a:rPr>
              <a:t>Bird Nests</a:t>
            </a:r>
            <a:endParaRPr>
              <a:solidFill>
                <a:srgbClr val="3B7EA1"/>
              </a:solidFill>
            </a:endParaRPr>
          </a:p>
        </p:txBody>
      </p:sp>
      <p:grpSp>
        <p:nvGrpSpPr>
          <p:cNvPr id="397" name="Google Shape;397;p60"/>
          <p:cNvGrpSpPr/>
          <p:nvPr/>
        </p:nvGrpSpPr>
        <p:grpSpPr>
          <a:xfrm>
            <a:off x="5413112" y="426575"/>
            <a:ext cx="1125438" cy="3286773"/>
            <a:chOff x="362937" y="1483225"/>
            <a:chExt cx="1125438" cy="3286773"/>
          </a:xfrm>
        </p:grpSpPr>
        <p:pic>
          <p:nvPicPr>
            <p:cNvPr descr="Screen Shot 2017-05-02 at 7.48.20 PM.png" id="398" name="Google Shape;398;p60"/>
            <p:cNvPicPr preferRelativeResize="0"/>
            <p:nvPr/>
          </p:nvPicPr>
          <p:blipFill rotWithShape="1">
            <a:blip r:embed="rId3">
              <a:alphaModFix/>
            </a:blip>
            <a:srcRect b="0" l="0" r="0" t="0"/>
            <a:stretch/>
          </p:blipFill>
          <p:spPr>
            <a:xfrm>
              <a:off x="362950" y="1760724"/>
              <a:ext cx="1125425" cy="3009274"/>
            </a:xfrm>
            <a:prstGeom prst="rect">
              <a:avLst/>
            </a:prstGeom>
            <a:noFill/>
            <a:ln>
              <a:noFill/>
            </a:ln>
          </p:spPr>
        </p:pic>
        <p:sp>
          <p:nvSpPr>
            <p:cNvPr id="399" name="Google Shape;399;p60"/>
            <p:cNvSpPr txBox="1"/>
            <p:nvPr/>
          </p:nvSpPr>
          <p:spPr>
            <a:xfrm>
              <a:off x="362937" y="148322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ourier New"/>
                  <a:ea typeface="Courier New"/>
                  <a:cs typeface="Courier New"/>
                  <a:sym typeface="Courier New"/>
                </a:rPr>
                <a:t>birds</a:t>
              </a:r>
              <a:endParaRPr b="0" i="0" sz="1400" u="none" cap="none" strike="noStrike">
                <a:solidFill>
                  <a:srgbClr val="000000"/>
                </a:solidFill>
                <a:latin typeface="Arial"/>
                <a:ea typeface="Arial"/>
                <a:cs typeface="Arial"/>
                <a:sym typeface="Arial"/>
              </a:endParaRPr>
            </a:p>
          </p:txBody>
        </p:sp>
      </p:grpSp>
      <p:grpSp>
        <p:nvGrpSpPr>
          <p:cNvPr id="400" name="Google Shape;400;p60"/>
          <p:cNvGrpSpPr/>
          <p:nvPr/>
        </p:nvGrpSpPr>
        <p:grpSpPr>
          <a:xfrm>
            <a:off x="6692318" y="426579"/>
            <a:ext cx="2174761" cy="2805508"/>
            <a:chOff x="2268662" y="2135675"/>
            <a:chExt cx="2174761" cy="2913300"/>
          </a:xfrm>
        </p:grpSpPr>
        <p:pic>
          <p:nvPicPr>
            <p:cNvPr descr="Screen Shot 2017-05-02 at 7.49.21 PM.png" id="401" name="Google Shape;401;p60"/>
            <p:cNvPicPr preferRelativeResize="0"/>
            <p:nvPr/>
          </p:nvPicPr>
          <p:blipFill rotWithShape="1">
            <a:blip r:embed="rId4">
              <a:alphaModFix/>
            </a:blip>
            <a:srcRect b="0" l="0" r="0" t="0"/>
            <a:stretch/>
          </p:blipFill>
          <p:spPr>
            <a:xfrm>
              <a:off x="2268674" y="2413175"/>
              <a:ext cx="2174749" cy="2635800"/>
            </a:xfrm>
            <a:prstGeom prst="rect">
              <a:avLst/>
            </a:prstGeom>
            <a:noFill/>
            <a:ln>
              <a:noFill/>
            </a:ln>
          </p:spPr>
        </p:pic>
        <p:sp>
          <p:nvSpPr>
            <p:cNvPr id="402" name="Google Shape;402;p60"/>
            <p:cNvSpPr txBox="1"/>
            <p:nvPr/>
          </p:nvSpPr>
          <p:spPr>
            <a:xfrm>
              <a:off x="2268662" y="213567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dists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1"/>
          <p:cNvSpPr txBox="1"/>
          <p:nvPr>
            <p:ph idx="1" type="body"/>
          </p:nvPr>
        </p:nvSpPr>
        <p:spPr>
          <a:xfrm>
            <a:off x="311700" y="1561425"/>
            <a:ext cx="6576900" cy="313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800"/>
              <a:t>B.	Given that both variables are categorical, </a:t>
            </a:r>
            <a:endParaRPr sz="1800"/>
          </a:p>
          <a:p>
            <a:pPr indent="457200" lvl="0" marL="0" marR="0" rtl="0" algn="l">
              <a:lnSpc>
                <a:spcPct val="115000"/>
              </a:lnSpc>
              <a:spcBef>
                <a:spcPts val="0"/>
              </a:spcBef>
              <a:spcAft>
                <a:spcPts val="0"/>
              </a:spcAft>
              <a:buSzPts val="1800"/>
              <a:buNone/>
            </a:pPr>
            <a:r>
              <a:rPr lang="en" sz="1800"/>
              <a:t>what is a good test statistic for this analysis?</a:t>
            </a:r>
            <a:endParaRPr i="0" sz="1800" u="none" cap="none" strike="noStrike">
              <a:solidFill>
                <a:schemeClr val="dk1"/>
              </a:solidFill>
            </a:endParaRPr>
          </a:p>
          <a:p>
            <a:pPr indent="0" lvl="0" marL="0" marR="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rPr lang="en" sz="1800">
                <a:solidFill>
                  <a:srgbClr val="FF0000"/>
                </a:solidFill>
              </a:rPr>
              <a:t>         Total variation distance</a:t>
            </a:r>
            <a:endParaRPr sz="1800">
              <a:solidFill>
                <a:srgbClr val="FF0000"/>
              </a:solidFill>
            </a:endParaRPr>
          </a:p>
          <a:p>
            <a:pPr indent="0" lvl="0" marL="0" rtl="0" algn="l">
              <a:lnSpc>
                <a:spcPct val="100000"/>
              </a:lnSpc>
              <a:spcBef>
                <a:spcPts val="1600"/>
              </a:spcBef>
              <a:spcAft>
                <a:spcPts val="0"/>
              </a:spcAft>
              <a:buSzPts val="1800"/>
              <a:buNone/>
            </a:pPr>
            <a:r>
              <a:rPr lang="en" sz="1800"/>
              <a:t>C.	Write a function to compute this test statistic.</a:t>
            </a:r>
            <a:endParaRPr sz="1800"/>
          </a:p>
          <a:p>
            <a:pPr indent="457200" lvl="0" marL="0" rtl="0" algn="l">
              <a:lnSpc>
                <a:spcPct val="100000"/>
              </a:lnSpc>
              <a:spcBef>
                <a:spcPts val="0"/>
              </a:spcBef>
              <a:spcAft>
                <a:spcPts val="0"/>
              </a:spcAft>
              <a:buSzPts val="1800"/>
              <a:buNone/>
            </a:pPr>
            <a:r>
              <a:rPr lang="en" sz="1800"/>
              <a:t>Assume that dist1 and dist2 are arrays.</a:t>
            </a:r>
            <a:endParaRPr sz="1800"/>
          </a:p>
          <a:p>
            <a:pPr indent="0" lvl="0" marL="0" rtl="0" algn="l">
              <a:lnSpc>
                <a:spcPct val="100000"/>
              </a:lnSpc>
              <a:spcBef>
                <a:spcPts val="0"/>
              </a:spcBef>
              <a:spcAft>
                <a:spcPts val="0"/>
              </a:spcAft>
              <a:buSzPts val="1800"/>
              <a:buNone/>
            </a:pPr>
            <a:r>
              <a:t/>
            </a:r>
            <a:endParaRPr sz="1800"/>
          </a:p>
          <a:p>
            <a:pPr indent="387350" lvl="0" marL="0" rtl="0" algn="l">
              <a:lnSpc>
                <a:spcPct val="100000"/>
              </a:lnSpc>
              <a:spcBef>
                <a:spcPts val="0"/>
              </a:spcBef>
              <a:spcAft>
                <a:spcPts val="0"/>
              </a:spcAft>
              <a:buClr>
                <a:schemeClr val="dk1"/>
              </a:buClr>
              <a:buSzPts val="1100"/>
              <a:buFont typeface="Arial"/>
              <a:buNone/>
            </a:pPr>
            <a:r>
              <a:rPr lang="en" sz="1800"/>
              <a:t>def test_stat(dist1, dist2):</a:t>
            </a:r>
            <a:endParaRPr sz="1800"/>
          </a:p>
          <a:p>
            <a:pPr indent="387350" lvl="0" marL="457200" rtl="0" algn="l">
              <a:lnSpc>
                <a:spcPct val="100000"/>
              </a:lnSpc>
              <a:spcBef>
                <a:spcPts val="0"/>
              </a:spcBef>
              <a:spcAft>
                <a:spcPts val="0"/>
              </a:spcAft>
              <a:buSzPts val="1800"/>
              <a:buNone/>
            </a:pPr>
            <a:r>
              <a:rPr lang="en" sz="1800"/>
              <a:t>return ___________________________________</a:t>
            </a:r>
            <a:endParaRPr sz="1800"/>
          </a:p>
          <a:p>
            <a:pPr indent="0" lvl="0" marL="0" rtl="0" algn="l">
              <a:lnSpc>
                <a:spcPct val="115000"/>
              </a:lnSpc>
              <a:spcBef>
                <a:spcPts val="1600"/>
              </a:spcBef>
              <a:spcAft>
                <a:spcPts val="0"/>
              </a:spcAft>
              <a:buSzPts val="1800"/>
              <a:buNone/>
            </a:pPr>
            <a:r>
              <a:t/>
            </a:r>
            <a:endParaRPr sz="1400">
              <a:solidFill>
                <a:srgbClr val="FF0000"/>
              </a:solidFill>
            </a:endParaRPr>
          </a:p>
          <a:p>
            <a:pPr indent="0" lvl="0" marL="0" rtl="0" algn="l">
              <a:lnSpc>
                <a:spcPct val="100000"/>
              </a:lnSpc>
              <a:spcBef>
                <a:spcPts val="0"/>
              </a:spcBef>
              <a:spcAft>
                <a:spcPts val="0"/>
              </a:spcAft>
              <a:buSzPts val="1800"/>
              <a:buNone/>
            </a:pPr>
            <a:r>
              <a:t/>
            </a:r>
            <a:endParaRPr sz="1400"/>
          </a:p>
        </p:txBody>
      </p:sp>
      <p:sp>
        <p:nvSpPr>
          <p:cNvPr id="408" name="Google Shape;408;p61"/>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u="none" cap="none" strike="noStrike">
                <a:solidFill>
                  <a:srgbClr val="3B7EA1"/>
                </a:solidFill>
              </a:rPr>
              <a:t>Bird Nests</a:t>
            </a:r>
            <a:endParaRPr>
              <a:solidFill>
                <a:srgbClr val="3B7EA1"/>
              </a:solidFill>
            </a:endParaRPr>
          </a:p>
        </p:txBody>
      </p:sp>
      <p:grpSp>
        <p:nvGrpSpPr>
          <p:cNvPr id="409" name="Google Shape;409;p61"/>
          <p:cNvGrpSpPr/>
          <p:nvPr/>
        </p:nvGrpSpPr>
        <p:grpSpPr>
          <a:xfrm>
            <a:off x="5413112" y="426575"/>
            <a:ext cx="1125438" cy="3286773"/>
            <a:chOff x="362937" y="1483225"/>
            <a:chExt cx="1125438" cy="3286773"/>
          </a:xfrm>
        </p:grpSpPr>
        <p:pic>
          <p:nvPicPr>
            <p:cNvPr descr="Screen Shot 2017-05-02 at 7.48.20 PM.png" id="410" name="Google Shape;410;p61"/>
            <p:cNvPicPr preferRelativeResize="0"/>
            <p:nvPr/>
          </p:nvPicPr>
          <p:blipFill rotWithShape="1">
            <a:blip r:embed="rId3">
              <a:alphaModFix/>
            </a:blip>
            <a:srcRect b="0" l="0" r="0" t="0"/>
            <a:stretch/>
          </p:blipFill>
          <p:spPr>
            <a:xfrm>
              <a:off x="362950" y="1760724"/>
              <a:ext cx="1125425" cy="3009274"/>
            </a:xfrm>
            <a:prstGeom prst="rect">
              <a:avLst/>
            </a:prstGeom>
            <a:noFill/>
            <a:ln>
              <a:noFill/>
            </a:ln>
          </p:spPr>
        </p:pic>
        <p:sp>
          <p:nvSpPr>
            <p:cNvPr id="411" name="Google Shape;411;p61"/>
            <p:cNvSpPr txBox="1"/>
            <p:nvPr/>
          </p:nvSpPr>
          <p:spPr>
            <a:xfrm>
              <a:off x="362937" y="148322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1"/>
                  </a:solidFill>
                  <a:latin typeface="Courier New"/>
                  <a:ea typeface="Courier New"/>
                  <a:cs typeface="Courier New"/>
                  <a:sym typeface="Courier New"/>
                </a:rPr>
                <a:t>birds</a:t>
              </a:r>
              <a:endParaRPr b="0" i="0" sz="1400" u="none" cap="none" strike="noStrike">
                <a:solidFill>
                  <a:srgbClr val="000000"/>
                </a:solidFill>
                <a:latin typeface="Arial"/>
                <a:ea typeface="Arial"/>
                <a:cs typeface="Arial"/>
                <a:sym typeface="Arial"/>
              </a:endParaRPr>
            </a:p>
          </p:txBody>
        </p:sp>
      </p:grpSp>
      <p:grpSp>
        <p:nvGrpSpPr>
          <p:cNvPr id="412" name="Google Shape;412;p61"/>
          <p:cNvGrpSpPr/>
          <p:nvPr/>
        </p:nvGrpSpPr>
        <p:grpSpPr>
          <a:xfrm>
            <a:off x="6692318" y="426579"/>
            <a:ext cx="2174761" cy="2805508"/>
            <a:chOff x="2268662" y="2135675"/>
            <a:chExt cx="2174761" cy="2913300"/>
          </a:xfrm>
        </p:grpSpPr>
        <p:pic>
          <p:nvPicPr>
            <p:cNvPr descr="Screen Shot 2017-05-02 at 7.49.21 PM.png" id="413" name="Google Shape;413;p61"/>
            <p:cNvPicPr preferRelativeResize="0"/>
            <p:nvPr/>
          </p:nvPicPr>
          <p:blipFill rotWithShape="1">
            <a:blip r:embed="rId4">
              <a:alphaModFix/>
            </a:blip>
            <a:srcRect b="0" l="0" r="0" t="0"/>
            <a:stretch/>
          </p:blipFill>
          <p:spPr>
            <a:xfrm>
              <a:off x="2268674" y="2413175"/>
              <a:ext cx="2174749" cy="2635800"/>
            </a:xfrm>
            <a:prstGeom prst="rect">
              <a:avLst/>
            </a:prstGeom>
            <a:noFill/>
            <a:ln>
              <a:noFill/>
            </a:ln>
          </p:spPr>
        </p:pic>
        <p:sp>
          <p:nvSpPr>
            <p:cNvPr id="414" name="Google Shape;414;p61"/>
            <p:cNvSpPr txBox="1"/>
            <p:nvPr/>
          </p:nvSpPr>
          <p:spPr>
            <a:xfrm>
              <a:off x="2268662" y="213567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dists</a:t>
              </a:r>
              <a:endParaRPr b="0" i="0" sz="1400" u="none" cap="none" strike="noStrike">
                <a:solidFill>
                  <a:srgbClr val="000000"/>
                </a:solidFill>
                <a:latin typeface="Arial"/>
                <a:ea typeface="Arial"/>
                <a:cs typeface="Arial"/>
                <a:sym typeface="Arial"/>
              </a:endParaRPr>
            </a:p>
          </p:txBody>
        </p:sp>
      </p:grpSp>
      <p:sp>
        <p:nvSpPr>
          <p:cNvPr id="415" name="Google Shape;415;p61"/>
          <p:cNvSpPr txBox="1"/>
          <p:nvPr/>
        </p:nvSpPr>
        <p:spPr>
          <a:xfrm>
            <a:off x="1881475" y="4142450"/>
            <a:ext cx="4529100" cy="4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FF0000"/>
                </a:solidFill>
                <a:latin typeface="Courier New"/>
                <a:ea typeface="Courier New"/>
                <a:cs typeface="Courier New"/>
                <a:sym typeface="Courier New"/>
              </a:rPr>
              <a:t>0.5*(np.sum(np.abs(dist1 - dist2)))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10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10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10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1000"/>
                                        <p:tgtEl>
                                          <p:spTgt spid="4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animEffect filter="fade" transition="in">
                                      <p:cBhvr>
                                        <p:cTn dur="1000"/>
                                        <p:tgtEl>
                                          <p:spTgt spid="4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animEffect filter="fade" transition="in">
                                      <p:cBhvr>
                                        <p:cTn dur="1000"/>
                                        <p:tgtEl>
                                          <p:spTgt spid="4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6" st="6"/>
                                            </p:txEl>
                                          </p:spTgt>
                                        </p:tgtEl>
                                        <p:attrNameLst>
                                          <p:attrName>style.visibility</p:attrName>
                                        </p:attrNameLst>
                                      </p:cBhvr>
                                      <p:to>
                                        <p:strVal val="visible"/>
                                      </p:to>
                                    </p:set>
                                    <p:animEffect filter="fade" transition="in">
                                      <p:cBhvr>
                                        <p:cTn dur="1000"/>
                                        <p:tgtEl>
                                          <p:spTgt spid="4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7" st="7"/>
                                            </p:txEl>
                                          </p:spTgt>
                                        </p:tgtEl>
                                        <p:attrNameLst>
                                          <p:attrName>style.visibility</p:attrName>
                                        </p:attrNameLst>
                                      </p:cBhvr>
                                      <p:to>
                                        <p:strVal val="visible"/>
                                      </p:to>
                                    </p:set>
                                    <p:animEffect filter="fade" transition="in">
                                      <p:cBhvr>
                                        <p:cTn dur="1000"/>
                                        <p:tgtEl>
                                          <p:spTgt spid="4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8" st="8"/>
                                            </p:txEl>
                                          </p:spTgt>
                                        </p:tgtEl>
                                        <p:attrNameLst>
                                          <p:attrName>style.visibility</p:attrName>
                                        </p:attrNameLst>
                                      </p:cBhvr>
                                      <p:to>
                                        <p:strVal val="visible"/>
                                      </p:to>
                                    </p:set>
                                    <p:animEffect filter="fade" transition="in">
                                      <p:cBhvr>
                                        <p:cTn dur="1000"/>
                                        <p:tgtEl>
                                          <p:spTgt spid="4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9" st="9"/>
                                            </p:txEl>
                                          </p:spTgt>
                                        </p:tgtEl>
                                        <p:attrNameLst>
                                          <p:attrName>style.visibility</p:attrName>
                                        </p:attrNameLst>
                                      </p:cBhvr>
                                      <p:to>
                                        <p:strVal val="visible"/>
                                      </p:to>
                                    </p:set>
                                    <p:animEffect filter="fade" transition="in">
                                      <p:cBhvr>
                                        <p:cTn dur="1000"/>
                                        <p:tgtEl>
                                          <p:spTgt spid="4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0" st="10"/>
                                            </p:txEl>
                                          </p:spTgt>
                                        </p:tgtEl>
                                        <p:attrNameLst>
                                          <p:attrName>style.visibility</p:attrName>
                                        </p:attrNameLst>
                                      </p:cBhvr>
                                      <p:to>
                                        <p:strVal val="visible"/>
                                      </p:to>
                                    </p:set>
                                    <p:animEffect filter="fade" transition="in">
                                      <p:cBhvr>
                                        <p:cTn dur="1000"/>
                                        <p:tgtEl>
                                          <p:spTgt spid="40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2"/>
          <p:cNvSpPr txBox="1"/>
          <p:nvPr>
            <p:ph idx="1" type="body"/>
          </p:nvPr>
        </p:nvSpPr>
        <p:spPr>
          <a:xfrm>
            <a:off x="718200" y="1372725"/>
            <a:ext cx="7707600" cy="3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i="0" lang="en" sz="1400" u="none" cap="none" strike="noStrike">
                <a:solidFill>
                  <a:srgbClr val="000000"/>
                </a:solidFill>
              </a:rPr>
              <a:t>d.	</a:t>
            </a:r>
            <a:r>
              <a:rPr lang="en" sz="1400">
                <a:solidFill>
                  <a:srgbClr val="000000"/>
                </a:solidFill>
              </a:rPr>
              <a:t>Complete the following code to use A/B testing and compute the P-value. Assume that you are given a function proportions that converts an array of counts to an array of proportions. </a:t>
            </a:r>
            <a:r>
              <a:rPr i="0" lang="en" sz="1400" u="none" cap="none" strike="noStrike">
                <a:solidFill>
                  <a:srgbClr val="000000"/>
                </a:solidFill>
              </a:rPr>
              <a:t> For reference, the first 2 rows of birds and dists are shown above.</a:t>
            </a:r>
            <a:endParaRPr sz="1400">
              <a:solidFill>
                <a:srgbClr val="000000"/>
              </a:solidFill>
            </a:endParaRPr>
          </a:p>
          <a:p>
            <a:pPr indent="0" lvl="0" marL="0" marR="0" rtl="0" algn="l">
              <a:lnSpc>
                <a:spcPct val="100000"/>
              </a:lnSpc>
              <a:spcBef>
                <a:spcPts val="0"/>
              </a:spcBef>
              <a:spcAft>
                <a:spcPts val="0"/>
              </a:spcAft>
              <a:buClr>
                <a:schemeClr val="dk1"/>
              </a:buClr>
              <a:buSzPts val="1600"/>
              <a:buFont typeface="Open Sans"/>
              <a:buNone/>
            </a:pPr>
            <a:r>
              <a:t/>
            </a:r>
            <a:endParaRPr i="0" sz="1400" u="none" cap="none" strike="noStrike">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observed_stat = test_stat(________, _________)</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stats = make_array()</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reps = 10000</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for i in np.arange(________):</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    shuffled_loc =</a:t>
            </a:r>
            <a:r>
              <a:rPr lang="en" sz="1400">
                <a:solidFill>
                  <a:srgbClr val="000000"/>
                </a:solidFill>
              </a:rPr>
              <a:t> </a:t>
            </a:r>
            <a:r>
              <a:rPr i="0" lang="en" sz="1400" u="none" cap="none" strike="noStrike">
                <a:solidFill>
                  <a:srgbClr val="000000"/>
                </a:solidFill>
              </a:rPr>
              <a:t>birds.select("Location").sample(with_replacement=___).column(0)</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lang="en" sz="1400">
                <a:solidFill>
                  <a:srgbClr val="000000"/>
                </a:solidFill>
              </a:rPr>
              <a:t>    shuffled = birds.drop(_______).with_column(“Shuffled Location”, ____________)</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    shuffled_counts = shuffled.pivot("Closed", _______________)</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    new_stat = _________(proportions(______________), proportions(____________))</a:t>
            </a:r>
            <a:endParaRPr sz="1400">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i="0" lang="en" sz="1400" u="none" cap="none" strike="noStrike">
                <a:solidFill>
                  <a:srgbClr val="000000"/>
                </a:solidFill>
              </a:rPr>
              <a:t>    _________ = np.append(stats, ____________)</a:t>
            </a:r>
            <a:endParaRPr sz="1400">
              <a:solidFill>
                <a:srgbClr val="000000"/>
              </a:solidFill>
            </a:endParaRPr>
          </a:p>
          <a:p>
            <a:pPr indent="0" lvl="0" marL="0" marR="0" rtl="0" algn="l">
              <a:lnSpc>
                <a:spcPct val="100000"/>
              </a:lnSpc>
              <a:spcBef>
                <a:spcPts val="0"/>
              </a:spcBef>
              <a:spcAft>
                <a:spcPts val="0"/>
              </a:spcAft>
              <a:buClr>
                <a:schemeClr val="dk1"/>
              </a:buClr>
              <a:buSzPts val="1400"/>
              <a:buFont typeface="Open Sans"/>
              <a:buNone/>
            </a:pPr>
            <a:r>
              <a:t/>
            </a:r>
            <a:endParaRPr i="0" sz="1400" u="none" cap="none" strike="noStrike">
              <a:solidFill>
                <a:srgbClr val="000000"/>
              </a:solidFill>
            </a:endParaRPr>
          </a:p>
          <a:p>
            <a:pPr indent="0" lvl="0" marL="0" marR="0" rtl="0" algn="l">
              <a:lnSpc>
                <a:spcPct val="100000"/>
              </a:lnSpc>
              <a:spcBef>
                <a:spcPts val="0"/>
              </a:spcBef>
              <a:spcAft>
                <a:spcPts val="0"/>
              </a:spcAft>
              <a:buClr>
                <a:schemeClr val="dk1"/>
              </a:buClr>
              <a:buSzPts val="1400"/>
              <a:buFont typeface="Open Sans"/>
              <a:buNone/>
            </a:pPr>
            <a:r>
              <a:rPr i="0" lang="en" sz="1400" u="none" cap="none" strike="noStrike">
                <a:solidFill>
                  <a:srgbClr val="000000"/>
                </a:solidFill>
              </a:rPr>
              <a:t>emp_p = ______________________________________</a:t>
            </a:r>
            <a:endParaRPr sz="1400">
              <a:solidFill>
                <a:srgbClr val="000000"/>
              </a:solidFill>
            </a:endParaRPr>
          </a:p>
        </p:txBody>
      </p:sp>
      <p:grpSp>
        <p:nvGrpSpPr>
          <p:cNvPr id="421" name="Google Shape;421;p62"/>
          <p:cNvGrpSpPr/>
          <p:nvPr/>
        </p:nvGrpSpPr>
        <p:grpSpPr>
          <a:xfrm>
            <a:off x="5184076" y="12"/>
            <a:ext cx="1169555" cy="1032646"/>
            <a:chOff x="3233487" y="736250"/>
            <a:chExt cx="1125438" cy="1045823"/>
          </a:xfrm>
        </p:grpSpPr>
        <p:pic>
          <p:nvPicPr>
            <p:cNvPr descr="Screen Shot 2017-05-02 at 7.48.20 PM.png" id="422" name="Google Shape;422;p62"/>
            <p:cNvPicPr preferRelativeResize="0"/>
            <p:nvPr/>
          </p:nvPicPr>
          <p:blipFill rotWithShape="1">
            <a:blip r:embed="rId3">
              <a:alphaModFix/>
            </a:blip>
            <a:srcRect b="74468" l="0" r="0" t="0"/>
            <a:stretch/>
          </p:blipFill>
          <p:spPr>
            <a:xfrm>
              <a:off x="3233500" y="1013749"/>
              <a:ext cx="1125425" cy="768324"/>
            </a:xfrm>
            <a:prstGeom prst="rect">
              <a:avLst/>
            </a:prstGeom>
            <a:noFill/>
            <a:ln>
              <a:noFill/>
            </a:ln>
          </p:spPr>
        </p:pic>
        <p:sp>
          <p:nvSpPr>
            <p:cNvPr id="423" name="Google Shape;423;p62"/>
            <p:cNvSpPr txBox="1"/>
            <p:nvPr/>
          </p:nvSpPr>
          <p:spPr>
            <a:xfrm>
              <a:off x="3233487" y="736250"/>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birds</a:t>
              </a:r>
              <a:endParaRPr b="0" i="0" sz="1400" u="none" cap="none" strike="noStrike">
                <a:solidFill>
                  <a:srgbClr val="000000"/>
                </a:solidFill>
                <a:latin typeface="Arial"/>
                <a:ea typeface="Arial"/>
                <a:cs typeface="Arial"/>
                <a:sym typeface="Arial"/>
              </a:endParaRPr>
            </a:p>
          </p:txBody>
        </p:sp>
      </p:grpSp>
      <p:grpSp>
        <p:nvGrpSpPr>
          <p:cNvPr id="424" name="Google Shape;424;p62"/>
          <p:cNvGrpSpPr/>
          <p:nvPr/>
        </p:nvGrpSpPr>
        <p:grpSpPr>
          <a:xfrm>
            <a:off x="6431165" y="-7"/>
            <a:ext cx="2083205" cy="1001159"/>
            <a:chOff x="4048987" y="41175"/>
            <a:chExt cx="2174763" cy="1079300"/>
          </a:xfrm>
        </p:grpSpPr>
        <p:pic>
          <p:nvPicPr>
            <p:cNvPr descr="Screen Shot 2017-05-02 at 7.49.21 PM.png" id="425" name="Google Shape;425;p62"/>
            <p:cNvPicPr preferRelativeResize="0"/>
            <p:nvPr/>
          </p:nvPicPr>
          <p:blipFill rotWithShape="1">
            <a:blip r:embed="rId4">
              <a:alphaModFix/>
            </a:blip>
            <a:srcRect b="69579" l="0" r="0" t="0"/>
            <a:stretch/>
          </p:blipFill>
          <p:spPr>
            <a:xfrm>
              <a:off x="4049000" y="318675"/>
              <a:ext cx="2174750" cy="801800"/>
            </a:xfrm>
            <a:prstGeom prst="rect">
              <a:avLst/>
            </a:prstGeom>
            <a:noFill/>
            <a:ln>
              <a:noFill/>
            </a:ln>
          </p:spPr>
        </p:pic>
        <p:sp>
          <p:nvSpPr>
            <p:cNvPr id="426" name="Google Shape;426;p62"/>
            <p:cNvSpPr txBox="1"/>
            <p:nvPr/>
          </p:nvSpPr>
          <p:spPr>
            <a:xfrm>
              <a:off x="4048987" y="41175"/>
              <a:ext cx="907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Courier New"/>
                <a:buNone/>
              </a:pPr>
              <a:r>
                <a:rPr b="0" i="0" lang="en" sz="1100" u="none" cap="none" strike="noStrike">
                  <a:solidFill>
                    <a:schemeClr val="dk1"/>
                  </a:solidFill>
                  <a:latin typeface="Courier New"/>
                  <a:ea typeface="Courier New"/>
                  <a:cs typeface="Courier New"/>
                  <a:sym typeface="Courier New"/>
                </a:rPr>
                <a:t>dists</a:t>
              </a:r>
              <a:endParaRPr b="0" i="0" sz="1400" u="none" cap="none" strike="noStrike">
                <a:solidFill>
                  <a:srgbClr val="000000"/>
                </a:solidFill>
                <a:latin typeface="Arial"/>
                <a:ea typeface="Arial"/>
                <a:cs typeface="Arial"/>
                <a:sym typeface="Arial"/>
              </a:endParaRPr>
            </a:p>
          </p:txBody>
        </p:sp>
      </p:grpSp>
      <p:sp>
        <p:nvSpPr>
          <p:cNvPr id="427" name="Google Shape;427;p62"/>
          <p:cNvSpPr txBox="1"/>
          <p:nvPr>
            <p:ph type="title"/>
          </p:nvPr>
        </p:nvSpPr>
        <p:spPr>
          <a:xfrm>
            <a:off x="311700" y="459950"/>
            <a:ext cx="85206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u="none" cap="none" strike="noStrike">
                <a:solidFill>
                  <a:srgbClr val="3B7EA1"/>
                </a:solidFill>
              </a:rPr>
              <a:t>Bird Nests</a:t>
            </a:r>
            <a:endParaRPr>
              <a:solidFill>
                <a:srgbClr val="3B7EA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3"/>
          <p:cNvSpPr txBox="1"/>
          <p:nvPr>
            <p:ph idx="1" type="body"/>
          </p:nvPr>
        </p:nvSpPr>
        <p:spPr>
          <a:xfrm>
            <a:off x="694350" y="1010975"/>
            <a:ext cx="7755300" cy="440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i="0" lang="en" sz="1400" u="none" cap="none" strike="noStrike">
                <a:solidFill>
                  <a:schemeClr val="dk1"/>
                </a:solidFill>
              </a:rPr>
              <a:t>d.	</a:t>
            </a:r>
            <a:r>
              <a:rPr lang="en" sz="1400">
                <a:solidFill>
                  <a:schemeClr val="dk1"/>
                </a:solidFill>
              </a:rPr>
              <a:t>Complete the following code to use A/B testing and compute the P-value. Assume that you are given a function proportions that converts an array of counts to an array of proportions.  For reference, the first 2 rows of birds and dists are shown above.</a:t>
            </a:r>
            <a:endParaRPr sz="1400">
              <a:solidFill>
                <a:schemeClr val="dk1"/>
              </a:solidFill>
            </a:endParaRPr>
          </a:p>
          <a:p>
            <a:pPr indent="0" lvl="0" marL="0" rtl="0" algn="l">
              <a:lnSpc>
                <a:spcPct val="100000"/>
              </a:lnSpc>
              <a:spcBef>
                <a:spcPts val="0"/>
              </a:spcBef>
              <a:spcAft>
                <a:spcPts val="0"/>
              </a:spcAft>
              <a:buClr>
                <a:schemeClr val="dk1"/>
              </a:buClr>
              <a:buSzPts val="1600"/>
              <a:buFont typeface="Open Sans"/>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observed_stat = test_stat(</a:t>
            </a:r>
            <a:r>
              <a:rPr lang="en" sz="1400">
                <a:solidFill>
                  <a:srgbClr val="FF0000"/>
                </a:solidFill>
              </a:rPr>
              <a:t>dists.column(1)</a:t>
            </a:r>
            <a:r>
              <a:rPr lang="en" sz="1400">
                <a:solidFill>
                  <a:schemeClr val="dk1"/>
                </a:solidFill>
              </a:rPr>
              <a:t>, </a:t>
            </a:r>
            <a:r>
              <a:rPr lang="en" sz="1400">
                <a:solidFill>
                  <a:srgbClr val="FF0000"/>
                </a:solidFill>
              </a:rPr>
              <a:t>dists.column(2)</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stats = make_array()</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reps = 10000</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for i in np.arange(</a:t>
            </a:r>
            <a:r>
              <a:rPr lang="en" sz="1400">
                <a:solidFill>
                  <a:srgbClr val="FF0000"/>
                </a:solidFill>
              </a:rPr>
              <a:t>reps</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shuffled_loc =birds.select("Location").sample(with_replacement=</a:t>
            </a:r>
            <a:r>
              <a:rPr lang="en" sz="1400">
                <a:solidFill>
                  <a:srgbClr val="FF0000"/>
                </a:solidFill>
              </a:rPr>
              <a:t>False</a:t>
            </a:r>
            <a:r>
              <a:rPr lang="en" sz="1400">
                <a:solidFill>
                  <a:schemeClr val="dk1"/>
                </a:solidFill>
              </a:rPr>
              <a:t>).column(0)</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shuffled =birds.drop(</a:t>
            </a:r>
            <a:r>
              <a:rPr lang="en" sz="1400">
                <a:solidFill>
                  <a:srgbClr val="FF0000"/>
                </a:solidFill>
              </a:rPr>
              <a:t>"Location"</a:t>
            </a:r>
            <a:r>
              <a:rPr lang="en" sz="1400">
                <a:solidFill>
                  <a:schemeClr val="dk1"/>
                </a:solidFill>
              </a:rPr>
              <a:t>).with_column(“Shuffled Location”, </a:t>
            </a:r>
            <a:r>
              <a:rPr lang="en" sz="1400">
                <a:solidFill>
                  <a:srgbClr val="FF0000"/>
                </a:solidFill>
              </a:rPr>
              <a:t>shuffled_loc</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shuffled_counts = shuffled.pivot("Closed", </a:t>
            </a:r>
            <a:r>
              <a:rPr lang="en" sz="1400">
                <a:solidFill>
                  <a:srgbClr val="FF0000"/>
                </a:solidFill>
              </a:rPr>
              <a:t>“Shuffled Location”</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new_stat = </a:t>
            </a:r>
            <a:r>
              <a:rPr lang="en" sz="1400">
                <a:solidFill>
                  <a:srgbClr val="FF0000"/>
                </a:solidFill>
              </a:rPr>
              <a:t>test_stat</a:t>
            </a:r>
            <a:r>
              <a:rPr lang="en" sz="1400">
                <a:solidFill>
                  <a:schemeClr val="dk1"/>
                </a:solidFill>
              </a:rPr>
              <a:t>(proportions(</a:t>
            </a:r>
            <a:r>
              <a:rPr lang="en" sz="1400">
                <a:solidFill>
                  <a:srgbClr val="FF0000"/>
                </a:solidFill>
              </a:rPr>
              <a:t>shuffled_counts.column(1)</a:t>
            </a:r>
            <a:r>
              <a:rPr lang="en" sz="1400">
                <a:solidFill>
                  <a:schemeClr val="dk1"/>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proportions(</a:t>
            </a:r>
            <a:r>
              <a:rPr lang="en" sz="1400">
                <a:solidFill>
                  <a:srgbClr val="FF0000"/>
                </a:solidFill>
              </a:rPr>
              <a:t>shuffled_counts.column(2)</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a:t>
            </a:r>
            <a:r>
              <a:rPr lang="en" sz="1400">
                <a:solidFill>
                  <a:srgbClr val="FF0000"/>
                </a:solidFill>
              </a:rPr>
              <a:t>stats</a:t>
            </a:r>
            <a:r>
              <a:rPr lang="en" sz="1400">
                <a:solidFill>
                  <a:schemeClr val="dk1"/>
                </a:solidFill>
              </a:rPr>
              <a:t> = np.append(stats, </a:t>
            </a:r>
            <a:r>
              <a:rPr lang="en" sz="1400">
                <a:solidFill>
                  <a:srgbClr val="FF0000"/>
                </a:solidFill>
              </a:rPr>
              <a:t>new_stat</a:t>
            </a:r>
            <a:r>
              <a:rPr lang="en" sz="1400">
                <a:solidFill>
                  <a:schemeClr val="dk1"/>
                </a:solidFill>
              </a:rPr>
              <a:t>)</a:t>
            </a:r>
            <a:endParaRPr sz="1400">
              <a:solidFill>
                <a:schemeClr val="dk1"/>
              </a:solidFill>
            </a:endParaRPr>
          </a:p>
          <a:p>
            <a:pPr indent="0" lvl="0" marL="0" rtl="0" algn="l">
              <a:lnSpc>
                <a:spcPct val="100000"/>
              </a:lnSpc>
              <a:spcBef>
                <a:spcPts val="0"/>
              </a:spcBef>
              <a:spcAft>
                <a:spcPts val="0"/>
              </a:spcAft>
              <a:buClr>
                <a:schemeClr val="dk1"/>
              </a:buClr>
              <a:buSzPts val="1400"/>
              <a:buFont typeface="Open Sans"/>
              <a:buNone/>
            </a:pPr>
            <a:r>
              <a:t/>
            </a:r>
            <a:endParaRPr sz="1400">
              <a:solidFill>
                <a:schemeClr val="dk1"/>
              </a:solidFill>
            </a:endParaRPr>
          </a:p>
          <a:p>
            <a:pPr indent="0" lvl="0" marL="0" marR="0" rtl="0" algn="l">
              <a:lnSpc>
                <a:spcPct val="100000"/>
              </a:lnSpc>
              <a:spcBef>
                <a:spcPts val="0"/>
              </a:spcBef>
              <a:spcAft>
                <a:spcPts val="0"/>
              </a:spcAft>
              <a:buClr>
                <a:schemeClr val="dk1"/>
              </a:buClr>
              <a:buSzPts val="1800"/>
              <a:buFont typeface="Open Sans"/>
              <a:buNone/>
            </a:pPr>
            <a:r>
              <a:rPr lang="en" sz="1400">
                <a:solidFill>
                  <a:schemeClr val="dk1"/>
                </a:solidFill>
              </a:rPr>
              <a:t>emp_p = </a:t>
            </a:r>
            <a:r>
              <a:rPr lang="en" sz="1400">
                <a:solidFill>
                  <a:srgbClr val="FF0000"/>
                </a:solidFill>
              </a:rPr>
              <a:t>np.count_nonzero(stats &gt;= observed_stat)/reps</a:t>
            </a:r>
            <a:endParaRPr sz="1400"/>
          </a:p>
        </p:txBody>
      </p:sp>
      <p:sp>
        <p:nvSpPr>
          <p:cNvPr id="433" name="Google Shape;433;p63"/>
          <p:cNvSpPr txBox="1"/>
          <p:nvPr>
            <p:ph type="title"/>
          </p:nvPr>
        </p:nvSpPr>
        <p:spPr>
          <a:xfrm>
            <a:off x="457200" y="205978"/>
            <a:ext cx="6705600" cy="675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4200"/>
              <a:buFont typeface="Economica"/>
              <a:buNone/>
            </a:pPr>
            <a:r>
              <a:rPr i="0" lang="en" sz="4000" u="none" cap="none" strike="noStrike">
                <a:solidFill>
                  <a:srgbClr val="3B7EA1"/>
                </a:solidFill>
              </a:rPr>
              <a:t>Bird Nests Solutions</a:t>
            </a:r>
            <a:endParaRPr sz="4000">
              <a:solidFill>
                <a:srgbClr val="3B7EA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4"/>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Questions:</a:t>
            </a:r>
            <a:endParaRPr/>
          </a:p>
        </p:txBody>
      </p:sp>
      <p:sp>
        <p:nvSpPr>
          <p:cNvPr id="439" name="Google Shape;439;p64"/>
          <p:cNvSpPr txBox="1"/>
          <p:nvPr>
            <p:ph idx="1" type="body"/>
          </p:nvPr>
        </p:nvSpPr>
        <p:spPr>
          <a:xfrm>
            <a:off x="398250" y="1108975"/>
            <a:ext cx="83475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2200"/>
              <a:t>For the following questions, please state whether or not you would use A/B Testing with the following problems (T/F):</a:t>
            </a:r>
            <a:endParaRPr sz="2200"/>
          </a:p>
          <a:p>
            <a:pPr indent="-381000" lvl="0" marL="457200" rtl="0" algn="l">
              <a:spcBef>
                <a:spcPts val="480"/>
              </a:spcBef>
              <a:spcAft>
                <a:spcPts val="0"/>
              </a:spcAft>
              <a:buSzPts val="2400"/>
              <a:buAutoNum type="arabicPeriod"/>
            </a:pPr>
            <a:r>
              <a:rPr lang="en"/>
              <a:t>Berkeley and Stanford students’ grades come from the same underlying distribution.</a:t>
            </a:r>
            <a:endParaRPr/>
          </a:p>
          <a:p>
            <a:pPr indent="0" lvl="0" marL="457200" rtl="0" algn="l">
              <a:spcBef>
                <a:spcPts val="480"/>
              </a:spcBef>
              <a:spcAft>
                <a:spcPts val="0"/>
              </a:spcAft>
              <a:buNone/>
            </a:pPr>
            <a:r>
              <a:t/>
            </a:r>
            <a:endParaRPr sz="1000"/>
          </a:p>
          <a:p>
            <a:pPr indent="-381000" lvl="0" marL="457200" rtl="0" algn="l">
              <a:spcBef>
                <a:spcPts val="480"/>
              </a:spcBef>
              <a:spcAft>
                <a:spcPts val="0"/>
              </a:spcAft>
              <a:buSzPts val="2400"/>
              <a:buAutoNum type="arabicPeriod"/>
            </a:pPr>
            <a:r>
              <a:rPr lang="en"/>
              <a:t>The proportion of Data 8 students who take 61A the following semester vs those who take CS 88 the following semester come from the same underlying distribution.</a:t>
            </a:r>
            <a:endParaRPr/>
          </a:p>
          <a:p>
            <a:pPr indent="0" lvl="0" marL="0" rtl="0" algn="l">
              <a:spcBef>
                <a:spcPts val="480"/>
              </a:spcBef>
              <a:spcAft>
                <a:spcPts val="0"/>
              </a:spcAft>
              <a:buNone/>
            </a:pPr>
            <a:r>
              <a:t/>
            </a:r>
            <a:endParaRPr/>
          </a:p>
        </p:txBody>
      </p:sp>
      <p:pic>
        <p:nvPicPr>
          <p:cNvPr id="440" name="Google Shape;440;p64"/>
          <p:cNvPicPr preferRelativeResize="0"/>
          <p:nvPr/>
        </p:nvPicPr>
        <p:blipFill>
          <a:blip r:embed="rId3">
            <a:alphaModFix/>
          </a:blip>
          <a:stretch>
            <a:fillRect/>
          </a:stretch>
        </p:blipFill>
        <p:spPr>
          <a:xfrm>
            <a:off x="5928623" y="76200"/>
            <a:ext cx="2145425" cy="12076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5"/>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Questions:</a:t>
            </a:r>
            <a:endParaRPr/>
          </a:p>
        </p:txBody>
      </p:sp>
      <p:pic>
        <p:nvPicPr>
          <p:cNvPr id="446" name="Google Shape;446;p65"/>
          <p:cNvPicPr preferRelativeResize="0"/>
          <p:nvPr/>
        </p:nvPicPr>
        <p:blipFill>
          <a:blip r:embed="rId3">
            <a:alphaModFix/>
          </a:blip>
          <a:stretch>
            <a:fillRect/>
          </a:stretch>
        </p:blipFill>
        <p:spPr>
          <a:xfrm>
            <a:off x="5928623" y="76200"/>
            <a:ext cx="2145425" cy="1207626"/>
          </a:xfrm>
          <a:prstGeom prst="rect">
            <a:avLst/>
          </a:prstGeom>
          <a:noFill/>
          <a:ln>
            <a:noFill/>
          </a:ln>
        </p:spPr>
      </p:pic>
      <p:sp>
        <p:nvSpPr>
          <p:cNvPr id="447" name="Google Shape;447;p65"/>
          <p:cNvSpPr txBox="1"/>
          <p:nvPr>
            <p:ph idx="1" type="body"/>
          </p:nvPr>
        </p:nvSpPr>
        <p:spPr>
          <a:xfrm>
            <a:off x="398250" y="1108975"/>
            <a:ext cx="8347500" cy="3623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2200"/>
              <a:t>For the following questions, please state whether or not you would use A/B Testing with the following problems (T/F):</a:t>
            </a:r>
            <a:endParaRPr sz="2200"/>
          </a:p>
          <a:p>
            <a:pPr indent="-381000" lvl="0" marL="457200" rtl="0" algn="l">
              <a:spcBef>
                <a:spcPts val="480"/>
              </a:spcBef>
              <a:spcAft>
                <a:spcPts val="0"/>
              </a:spcAft>
              <a:buSzPts val="2400"/>
              <a:buAutoNum type="arabicPeriod"/>
            </a:pPr>
            <a:r>
              <a:rPr lang="en"/>
              <a:t>Berkeley and Stanford students’ grades come from the same underlying distribution. </a:t>
            </a:r>
            <a:r>
              <a:rPr lang="en">
                <a:solidFill>
                  <a:srgbClr val="FF0000"/>
                </a:solidFill>
              </a:rPr>
              <a:t>True (but do they really?)</a:t>
            </a:r>
            <a:endParaRPr>
              <a:solidFill>
                <a:srgbClr val="FF0000"/>
              </a:solidFill>
            </a:endParaRPr>
          </a:p>
          <a:p>
            <a:pPr indent="0" lvl="0" marL="457200" rtl="0" algn="l">
              <a:spcBef>
                <a:spcPts val="480"/>
              </a:spcBef>
              <a:spcAft>
                <a:spcPts val="0"/>
              </a:spcAft>
              <a:buNone/>
            </a:pPr>
            <a:r>
              <a:t/>
            </a:r>
            <a:endParaRPr sz="1000"/>
          </a:p>
          <a:p>
            <a:pPr indent="-381000" lvl="0" marL="457200" rtl="0" algn="l">
              <a:spcBef>
                <a:spcPts val="480"/>
              </a:spcBef>
              <a:spcAft>
                <a:spcPts val="0"/>
              </a:spcAft>
              <a:buSzPts val="2400"/>
              <a:buAutoNum type="arabicPeriod"/>
            </a:pPr>
            <a:r>
              <a:rPr lang="en"/>
              <a:t>The proportion of Data 8 students who take 61A the following semester vs those who take CS 88 the following semester come from the same underlying distribution. </a:t>
            </a:r>
            <a:r>
              <a:rPr lang="en">
                <a:solidFill>
                  <a:srgbClr val="FF0000"/>
                </a:solidFill>
              </a:rPr>
              <a:t>True</a:t>
            </a:r>
            <a:endParaRPr>
              <a:solidFill>
                <a:srgbClr val="FF0000"/>
              </a:solidFill>
            </a:endParaRPr>
          </a:p>
          <a:p>
            <a:pPr indent="0" lvl="0" marL="0" rtl="0" algn="l">
              <a:spcBef>
                <a:spcPts val="48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Questions:</a:t>
            </a:r>
            <a:endParaRPr/>
          </a:p>
        </p:txBody>
      </p:sp>
      <p:sp>
        <p:nvSpPr>
          <p:cNvPr id="453" name="Google Shape;453;p66"/>
          <p:cNvSpPr txBox="1"/>
          <p:nvPr>
            <p:ph idx="1" type="body"/>
          </p:nvPr>
        </p:nvSpPr>
        <p:spPr>
          <a:xfrm>
            <a:off x="457200" y="971550"/>
            <a:ext cx="8229600" cy="3995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solidFill>
                  <a:srgbClr val="C4820E"/>
                </a:solidFill>
              </a:rPr>
              <a:t>3. </a:t>
            </a:r>
            <a:r>
              <a:rPr lang="en"/>
              <a:t>Throughout dead week, you’ve visited Moffitt, Main Stacks, Kresge, and MLK to study and you suspect that more lowerclassmen visit Moffitt and more upperclassmen visit Kresge. You want to test if there is a difference in the frequency of library visits to Moffitt, Main Stacks, Kresge, and MLK between lower and upperclassmen.</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solidFill>
                  <a:srgbClr val="C4820E"/>
                </a:solidFill>
              </a:rPr>
              <a:t> 4.</a:t>
            </a:r>
            <a:r>
              <a:rPr lang="en"/>
              <a:t> The number of students who attend Data8 OH is the same on the each day of the week (M-F).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457200" y="205975"/>
            <a:ext cx="83115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Test Statistic</a:t>
            </a:r>
            <a:endParaRPr/>
          </a:p>
        </p:txBody>
      </p:sp>
      <p:sp>
        <p:nvSpPr>
          <p:cNvPr id="71" name="Google Shape;71;p13"/>
          <p:cNvSpPr txBox="1"/>
          <p:nvPr>
            <p:ph idx="1" type="body"/>
          </p:nvPr>
        </p:nvSpPr>
        <p:spPr>
          <a:xfrm>
            <a:off x="248100" y="881875"/>
            <a:ext cx="8520600" cy="38901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SzPts val="2400"/>
              <a:buChar char="●"/>
            </a:pPr>
            <a:r>
              <a:rPr lang="en"/>
              <a:t>Values of your </a:t>
            </a:r>
            <a:r>
              <a:rPr i="1" lang="en"/>
              <a:t>test statistic</a:t>
            </a:r>
            <a:r>
              <a:rPr lang="en"/>
              <a:t> under the null should be </a:t>
            </a:r>
            <a:r>
              <a:rPr b="1" lang="en">
                <a:solidFill>
                  <a:srgbClr val="C4820E"/>
                </a:solidFill>
              </a:rPr>
              <a:t>different</a:t>
            </a:r>
            <a:r>
              <a:rPr lang="en"/>
              <a:t> than values of the test statistic under the alternative</a:t>
            </a:r>
            <a:endParaRPr/>
          </a:p>
          <a:p>
            <a:pPr indent="-381000" lvl="1" marL="914400" rtl="0" algn="l">
              <a:spcBef>
                <a:spcPts val="0"/>
              </a:spcBef>
              <a:spcAft>
                <a:spcPts val="0"/>
              </a:spcAft>
              <a:buSzPts val="2400"/>
              <a:buChar char="○"/>
            </a:pPr>
            <a:r>
              <a:rPr lang="en"/>
              <a:t>Choose a test statistic according to the directionality of your alternative hypothesis</a:t>
            </a:r>
            <a:endParaRPr/>
          </a:p>
          <a:p>
            <a:pPr indent="-381000" lvl="1" marL="914400" rtl="0" algn="l">
              <a:spcBef>
                <a:spcPts val="0"/>
              </a:spcBef>
              <a:spcAft>
                <a:spcPts val="0"/>
              </a:spcAft>
              <a:buSzPts val="2400"/>
              <a:buChar char="○"/>
            </a:pPr>
            <a:r>
              <a:rPr lang="en"/>
              <a:t>Categorical data with 2+ categories--consider TVD</a:t>
            </a:r>
            <a:endParaRPr/>
          </a:p>
          <a:p>
            <a:pPr indent="-228600" lvl="3" marL="1600200" rtl="0" algn="l">
              <a:spcBef>
                <a:spcPts val="0"/>
              </a:spcBef>
              <a:spcAft>
                <a:spcPts val="0"/>
              </a:spcAft>
              <a:buSzPts val="1800"/>
              <a:buChar char="●"/>
            </a:pPr>
            <a:r>
              <a:rPr lang="en"/>
              <a:t>measures how different 2 distributions are</a:t>
            </a:r>
            <a:endParaRPr/>
          </a:p>
          <a:p>
            <a:pPr indent="-381000" lvl="1" marL="914400" rtl="0" algn="l">
              <a:spcBef>
                <a:spcPts val="0"/>
              </a:spcBef>
              <a:spcAft>
                <a:spcPts val="0"/>
              </a:spcAft>
              <a:buSzPts val="2400"/>
              <a:buChar char="○"/>
            </a:pPr>
            <a:r>
              <a:rPr lang="en"/>
              <a:t>If your alternative hypothesis is that something is </a:t>
            </a:r>
            <a:r>
              <a:rPr i="1" lang="en"/>
              <a:t>different </a:t>
            </a:r>
            <a:r>
              <a:rPr lang="en"/>
              <a:t>(rather than larger/smaller)--consider using absolute value to remove directionality.</a:t>
            </a:r>
            <a:endParaRPr/>
          </a:p>
          <a:p>
            <a:pPr indent="0" lvl="0" marL="0" rtl="0" algn="l">
              <a:spcBef>
                <a:spcPts val="48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1000"/>
                                        <p:tgtEl>
                                          <p:spTgt spid="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1000"/>
                                        <p:tgtEl>
                                          <p:spTgt spid="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animEffect filter="fade" transition="in">
                                      <p:cBhvr>
                                        <p:cTn dur="1000"/>
                                        <p:tgtEl>
                                          <p:spTgt spid="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7"/>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Questions:</a:t>
            </a:r>
            <a:endParaRPr/>
          </a:p>
        </p:txBody>
      </p:sp>
      <p:sp>
        <p:nvSpPr>
          <p:cNvPr id="459" name="Google Shape;459;p67"/>
          <p:cNvSpPr txBox="1"/>
          <p:nvPr>
            <p:ph idx="1" type="body"/>
          </p:nvPr>
        </p:nvSpPr>
        <p:spPr>
          <a:xfrm>
            <a:off x="457200" y="971550"/>
            <a:ext cx="8229600" cy="39954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solidFill>
                  <a:srgbClr val="C4820E"/>
                </a:solidFill>
              </a:rPr>
              <a:t>3. </a:t>
            </a:r>
            <a:r>
              <a:rPr lang="en"/>
              <a:t>Throughout dead week, you’ve visited Moffitt, Main Stacks, Kresge, and MLK to study and you suspect that more lowerclassmen visit Moffitt and more upperclassmen visit Kresge. You want to test if there is a difference in the frequency of library visits to Moffitt, Main Stacks, Kresge, and MLK between lower and upperclassmen. </a:t>
            </a:r>
            <a:r>
              <a:rPr lang="en">
                <a:solidFill>
                  <a:srgbClr val="FF0000"/>
                </a:solidFill>
              </a:rPr>
              <a:t>True</a:t>
            </a:r>
            <a:endParaRPr>
              <a:solidFill>
                <a:srgbClr val="FF0000"/>
              </a:solidFill>
            </a:endParaRPr>
          </a:p>
          <a:p>
            <a:pPr indent="0" lvl="0" marL="0" rtl="0" algn="l">
              <a:spcBef>
                <a:spcPts val="480"/>
              </a:spcBef>
              <a:spcAft>
                <a:spcPts val="0"/>
              </a:spcAft>
              <a:buNone/>
            </a:pPr>
            <a:r>
              <a:t/>
            </a:r>
            <a:endParaRPr/>
          </a:p>
          <a:p>
            <a:pPr indent="0" lvl="0" marL="0" rtl="0" algn="l">
              <a:spcBef>
                <a:spcPts val="480"/>
              </a:spcBef>
              <a:spcAft>
                <a:spcPts val="0"/>
              </a:spcAft>
              <a:buNone/>
            </a:pPr>
            <a:r>
              <a:rPr lang="en">
                <a:solidFill>
                  <a:srgbClr val="C4820E"/>
                </a:solidFill>
              </a:rPr>
              <a:t> 4.</a:t>
            </a:r>
            <a:r>
              <a:rPr lang="en"/>
              <a:t> The number of students who attend Data8 OH is the same on the each day of the week (M-F). </a:t>
            </a:r>
            <a:r>
              <a:rPr lang="en">
                <a:solidFill>
                  <a:srgbClr val="FF0000"/>
                </a:solidFill>
              </a:rPr>
              <a:t>False</a:t>
            </a:r>
            <a:endParaRPr>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8"/>
          <p:cNvSpPr txBox="1"/>
          <p:nvPr>
            <p:ph idx="1" type="body"/>
          </p:nvPr>
        </p:nvSpPr>
        <p:spPr>
          <a:xfrm>
            <a:off x="311700" y="471200"/>
            <a:ext cx="8520600" cy="409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1800"/>
              <a:buNone/>
            </a:pPr>
            <a:r>
              <a:rPr lang="en"/>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Visual Example</a:t>
            </a:r>
            <a:endParaRPr/>
          </a:p>
        </p:txBody>
      </p:sp>
      <p:sp>
        <p:nvSpPr>
          <p:cNvPr id="77" name="Google Shape;77;p14"/>
          <p:cNvSpPr txBox="1"/>
          <p:nvPr>
            <p:ph idx="1" type="body"/>
          </p:nvPr>
        </p:nvSpPr>
        <p:spPr>
          <a:xfrm>
            <a:off x="247950" y="908050"/>
            <a:ext cx="8520600" cy="3848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 sz="1600"/>
              <a:t>Null: The coin is fair</a:t>
            </a:r>
            <a:endParaRPr sz="1600"/>
          </a:p>
          <a:p>
            <a:pPr indent="-330200" lvl="0" marL="457200" marR="0" rtl="0" algn="l">
              <a:lnSpc>
                <a:spcPct val="115000"/>
              </a:lnSpc>
              <a:spcBef>
                <a:spcPts val="0"/>
              </a:spcBef>
              <a:spcAft>
                <a:spcPts val="0"/>
              </a:spcAft>
              <a:buSzPts val="1600"/>
              <a:buChar char="●"/>
            </a:pPr>
            <a:r>
              <a:rPr lang="en" sz="1600"/>
              <a:t>Alt: The coin is unfair</a:t>
            </a:r>
            <a:endParaRPr sz="1600"/>
          </a:p>
          <a:p>
            <a:pPr indent="-330200" lvl="0" marL="457200" marR="0" rtl="0" algn="l">
              <a:lnSpc>
                <a:spcPct val="115000"/>
              </a:lnSpc>
              <a:spcBef>
                <a:spcPts val="0"/>
              </a:spcBef>
              <a:spcAft>
                <a:spcPts val="0"/>
              </a:spcAft>
              <a:buSzPts val="1600"/>
              <a:buChar char="●"/>
            </a:pPr>
            <a:r>
              <a:rPr lang="en" sz="1600"/>
              <a:t>Pick a test statistic based on 10 coin flips</a:t>
            </a:r>
            <a:endParaRPr sz="1600"/>
          </a:p>
          <a:p>
            <a:pPr indent="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rPr lang="en" sz="1600"/>
              <a:t>Possible # heads in 10 coin flips</a:t>
            </a:r>
            <a:endParaRPr sz="1600"/>
          </a:p>
          <a:p>
            <a:pPr indent="0" lvl="0" marL="0" marR="0" rtl="0" algn="l">
              <a:lnSpc>
                <a:spcPct val="115000"/>
              </a:lnSpc>
              <a:spcBef>
                <a:spcPts val="0"/>
              </a:spcBef>
              <a:spcAft>
                <a:spcPts val="0"/>
              </a:spcAft>
              <a:buNone/>
            </a:pPr>
            <a:r>
              <a:rPr lang="en" sz="1600"/>
              <a:t>				0	1	2	3	4	5	6	7	8	9	10</a:t>
            </a:r>
            <a:endParaRPr sz="1600"/>
          </a:p>
          <a:p>
            <a:pPr indent="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t/>
            </a:r>
            <a:endParaRPr sz="900"/>
          </a:p>
          <a:p>
            <a:pPr indent="0" lvl="0" marL="0" marR="0" rtl="0" algn="l">
              <a:lnSpc>
                <a:spcPct val="115000"/>
              </a:lnSpc>
              <a:spcBef>
                <a:spcPts val="0"/>
              </a:spcBef>
              <a:spcAft>
                <a:spcPts val="0"/>
              </a:spcAft>
              <a:buNone/>
            </a:pPr>
            <a:r>
              <a:rPr lang="en" sz="1600"/>
              <a:t>See how there are 2 locations on the number line if coin was unfair? It looks like we have </a:t>
            </a:r>
            <a:r>
              <a:rPr b="1" lang="en" sz="1600"/>
              <a:t>3</a:t>
            </a:r>
            <a:r>
              <a:rPr lang="en" sz="1600"/>
              <a:t> areas but we want to differentiate between </a:t>
            </a:r>
            <a:r>
              <a:rPr b="1" lang="en" sz="1600"/>
              <a:t>2</a:t>
            </a:r>
            <a:r>
              <a:rPr lang="en" sz="1600"/>
              <a:t> hypotheses</a:t>
            </a:r>
            <a:endParaRPr sz="1600"/>
          </a:p>
          <a:p>
            <a:pPr indent="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rPr lang="en" sz="1600"/>
              <a:t>Abs Value of # heads - 5</a:t>
            </a:r>
            <a:endParaRPr sz="1600"/>
          </a:p>
          <a:p>
            <a:pPr indent="0" lvl="0" marL="0" marR="0" rtl="0" algn="l">
              <a:lnSpc>
                <a:spcPct val="115000"/>
              </a:lnSpc>
              <a:spcBef>
                <a:spcPts val="0"/>
              </a:spcBef>
              <a:spcAft>
                <a:spcPts val="0"/>
              </a:spcAft>
              <a:buNone/>
            </a:pPr>
            <a:r>
              <a:rPr lang="en" sz="1600"/>
              <a:t>							0	1	2	3	4	5</a:t>
            </a:r>
            <a:endParaRPr sz="1600"/>
          </a:p>
          <a:p>
            <a:pPr indent="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None/>
            </a:pPr>
            <a:r>
              <a:t/>
            </a:r>
            <a:endParaRPr sz="1600"/>
          </a:p>
        </p:txBody>
      </p:sp>
      <p:sp>
        <p:nvSpPr>
          <p:cNvPr id="78" name="Google Shape;78;p14"/>
          <p:cNvSpPr txBox="1"/>
          <p:nvPr/>
        </p:nvSpPr>
        <p:spPr>
          <a:xfrm>
            <a:off x="1127100" y="2571750"/>
            <a:ext cx="7023000" cy="528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solidFill>
                  <a:srgbClr val="C4820E"/>
                </a:solidFill>
              </a:rPr>
              <a:t>If coin was unfair 		If coin was fair			If coin was unfair</a:t>
            </a:r>
            <a:endParaRPr b="1">
              <a:solidFill>
                <a:srgbClr val="C4820E"/>
              </a:solidFill>
            </a:endParaRPr>
          </a:p>
        </p:txBody>
      </p:sp>
      <p:sp>
        <p:nvSpPr>
          <p:cNvPr id="79" name="Google Shape;79;p14"/>
          <p:cNvSpPr txBox="1"/>
          <p:nvPr/>
        </p:nvSpPr>
        <p:spPr>
          <a:xfrm>
            <a:off x="2549400" y="4369350"/>
            <a:ext cx="4045200" cy="528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a:solidFill>
                  <a:srgbClr val="C4820E"/>
                </a:solidFill>
              </a:rPr>
              <a:t>If coin was fair		If coin was unfair</a:t>
            </a:r>
            <a:endParaRPr b="1">
              <a:solidFill>
                <a:srgbClr val="C4820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57200" y="205978"/>
            <a:ext cx="6705600" cy="67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P-value</a:t>
            </a:r>
            <a:endParaRPr/>
          </a:p>
        </p:txBody>
      </p:sp>
      <p:sp>
        <p:nvSpPr>
          <p:cNvPr id="85" name="Google Shape;85;p15"/>
          <p:cNvSpPr txBox="1"/>
          <p:nvPr>
            <p:ph idx="1" type="body"/>
          </p:nvPr>
        </p:nvSpPr>
        <p:spPr>
          <a:xfrm>
            <a:off x="311700" y="1216500"/>
            <a:ext cx="5736600" cy="3352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t>The </a:t>
            </a:r>
            <a:r>
              <a:rPr b="1" lang="en">
                <a:solidFill>
                  <a:srgbClr val="C4820E"/>
                </a:solidFill>
              </a:rPr>
              <a:t>chance</a:t>
            </a:r>
            <a:r>
              <a:rPr lang="en"/>
              <a:t> of seeing a test statistic </a:t>
            </a:r>
            <a:r>
              <a:rPr b="1" lang="en">
                <a:solidFill>
                  <a:srgbClr val="C4820E"/>
                </a:solidFill>
              </a:rPr>
              <a:t>equal to or further</a:t>
            </a:r>
            <a:r>
              <a:rPr lang="en"/>
              <a:t> in the direction of our </a:t>
            </a:r>
            <a:r>
              <a:rPr b="1" lang="en">
                <a:solidFill>
                  <a:srgbClr val="C4820E"/>
                </a:solidFill>
              </a:rPr>
              <a:t>alternative</a:t>
            </a:r>
            <a:r>
              <a:rPr lang="en"/>
              <a:t> hypothesis than our </a:t>
            </a:r>
            <a:r>
              <a:rPr b="1" lang="en">
                <a:solidFill>
                  <a:srgbClr val="C4820E"/>
                </a:solidFill>
              </a:rPr>
              <a:t>observed statistic</a:t>
            </a:r>
            <a:r>
              <a:rPr lang="en"/>
              <a:t>, assuming the </a:t>
            </a:r>
            <a:r>
              <a:rPr b="1" lang="en">
                <a:solidFill>
                  <a:srgbClr val="C4820E"/>
                </a:solidFill>
              </a:rPr>
              <a:t>null were true</a:t>
            </a:r>
            <a:r>
              <a:rPr lang="en"/>
              <a:t>.</a:t>
            </a:r>
            <a:endParaRPr/>
          </a:p>
          <a:p>
            <a:pPr indent="-342900" lvl="0" marL="457200" rtl="0" algn="l">
              <a:lnSpc>
                <a:spcPct val="115000"/>
              </a:lnSpc>
              <a:spcBef>
                <a:spcPts val="0"/>
              </a:spcBef>
              <a:spcAft>
                <a:spcPts val="0"/>
              </a:spcAft>
              <a:buSzPts val="1800"/>
              <a:buChar char="●"/>
            </a:pPr>
            <a:r>
              <a:rPr lang="en" sz="1800"/>
              <a:t>In other words, the proportion of simulated data (assuming the null is true) that has a test statistic equal or more extreme than the observed statistic.</a:t>
            </a:r>
            <a:endParaRPr sz="1800"/>
          </a:p>
        </p:txBody>
      </p:sp>
      <p:pic>
        <p:nvPicPr>
          <p:cNvPr id="86" name="Google Shape;86;p15"/>
          <p:cNvPicPr preferRelativeResize="0"/>
          <p:nvPr/>
        </p:nvPicPr>
        <p:blipFill rotWithShape="1">
          <a:blip r:embed="rId3">
            <a:alphaModFix/>
          </a:blip>
          <a:srcRect b="0" l="0" r="0" t="0"/>
          <a:stretch/>
        </p:blipFill>
        <p:spPr>
          <a:xfrm>
            <a:off x="5983305" y="1302400"/>
            <a:ext cx="2848995" cy="2017600"/>
          </a:xfrm>
          <a:prstGeom prst="rect">
            <a:avLst/>
          </a:prstGeom>
          <a:noFill/>
          <a:ln>
            <a:noFill/>
          </a:ln>
        </p:spPr>
      </p:pic>
      <p:cxnSp>
        <p:nvCxnSpPr>
          <p:cNvPr id="87" name="Google Shape;87;p15"/>
          <p:cNvCxnSpPr>
            <a:stCxn id="88" idx="2"/>
          </p:cNvCxnSpPr>
          <p:nvPr/>
        </p:nvCxnSpPr>
        <p:spPr>
          <a:xfrm flipH="1">
            <a:off x="7561525" y="1017675"/>
            <a:ext cx="201300" cy="7638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6522175" y="444975"/>
            <a:ext cx="248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data simulated assuming null is true</a:t>
            </a:r>
            <a:endParaRPr/>
          </a:p>
        </p:txBody>
      </p:sp>
      <p:sp>
        <p:nvSpPr>
          <p:cNvPr id="89" name="Google Shape;89;p15"/>
          <p:cNvSpPr txBox="1"/>
          <p:nvPr/>
        </p:nvSpPr>
        <p:spPr>
          <a:xfrm>
            <a:off x="7105225" y="3609250"/>
            <a:ext cx="13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Observed value of the test statistic</a:t>
            </a:r>
            <a:endParaRPr/>
          </a:p>
        </p:txBody>
      </p:sp>
      <p:cxnSp>
        <p:nvCxnSpPr>
          <p:cNvPr id="90" name="Google Shape;90;p15"/>
          <p:cNvCxnSpPr>
            <a:stCxn id="89" idx="0"/>
          </p:cNvCxnSpPr>
          <p:nvPr/>
        </p:nvCxnSpPr>
        <p:spPr>
          <a:xfrm flipH="1" rot="10800000">
            <a:off x="7762825" y="3213250"/>
            <a:ext cx="74400" cy="39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205978"/>
            <a:ext cx="67056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P-Value Code</a:t>
            </a:r>
            <a:endParaRPr/>
          </a:p>
        </p:txBody>
      </p:sp>
      <p:sp>
        <p:nvSpPr>
          <p:cNvPr id="96" name="Google Shape;96;p16"/>
          <p:cNvSpPr txBox="1"/>
          <p:nvPr>
            <p:ph idx="1" type="body"/>
          </p:nvPr>
        </p:nvSpPr>
        <p:spPr>
          <a:xfrm>
            <a:off x="314400" y="947925"/>
            <a:ext cx="8829600" cy="3358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t>P-Value = Chance, under the null, that the test statistic is </a:t>
            </a:r>
            <a:endParaRPr/>
          </a:p>
          <a:p>
            <a:pPr indent="0" lvl="0" marL="0" rtl="0" algn="l">
              <a:spcBef>
                <a:spcPts val="480"/>
              </a:spcBef>
              <a:spcAft>
                <a:spcPts val="0"/>
              </a:spcAft>
              <a:buNone/>
            </a:pPr>
            <a:r>
              <a:rPr lang="en"/>
              <a:t>equal to the observed value or further in the direction of the alternative</a:t>
            </a:r>
            <a:endParaRPr/>
          </a:p>
          <a:p>
            <a:pPr indent="0" lvl="0" marL="0" rtl="0" algn="l">
              <a:spcBef>
                <a:spcPts val="480"/>
              </a:spcBef>
              <a:spcAft>
                <a:spcPts val="0"/>
              </a:spcAft>
              <a:buNone/>
            </a:pPr>
            <a:r>
              <a:t/>
            </a:r>
            <a:endParaRPr/>
          </a:p>
          <a:p>
            <a:pPr indent="0" lvl="0" marL="0" rtl="0" algn="l">
              <a:spcBef>
                <a:spcPts val="480"/>
              </a:spcBef>
              <a:spcAft>
                <a:spcPts val="0"/>
              </a:spcAft>
              <a:buNone/>
            </a:pPr>
            <a:r>
              <a:rPr b="1" lang="en" sz="1200">
                <a:solidFill>
                  <a:srgbClr val="C4820E"/>
                </a:solidFill>
              </a:rPr>
              <a:t> 			           	</a:t>
            </a:r>
            <a:endParaRPr b="1" sz="1200">
              <a:solidFill>
                <a:srgbClr val="C4820E"/>
              </a:solidFill>
            </a:endParaRPr>
          </a:p>
          <a:p>
            <a:pPr indent="457200" lvl="0" marL="1828800" rtl="0" algn="l">
              <a:spcBef>
                <a:spcPts val="480"/>
              </a:spcBef>
              <a:spcAft>
                <a:spcPts val="0"/>
              </a:spcAft>
              <a:buNone/>
            </a:pPr>
            <a:r>
              <a:rPr b="1" lang="en" sz="1200">
                <a:solidFill>
                  <a:srgbClr val="C4820E"/>
                </a:solidFill>
              </a:rPr>
              <a:t> </a:t>
            </a:r>
            <a:r>
              <a:rPr b="1" lang="en" sz="1200">
                <a:solidFill>
                  <a:srgbClr val="C4820E"/>
                </a:solidFill>
              </a:rPr>
              <a:t> these values were created under the null </a:t>
            </a:r>
            <a:r>
              <a:rPr b="1" lang="en" sz="1200">
                <a:solidFill>
                  <a:srgbClr val="C4820E"/>
                </a:solidFill>
              </a:rPr>
              <a:t>            observed value of test statistic </a:t>
            </a:r>
            <a:endParaRPr b="1" sz="1200">
              <a:solidFill>
                <a:srgbClr val="C4820E"/>
              </a:solidFill>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b="1" sz="1200">
              <a:solidFill>
                <a:srgbClr val="C4820E"/>
              </a:solidFill>
            </a:endParaRPr>
          </a:p>
          <a:p>
            <a:pPr indent="0" lvl="0" marL="0" rtl="0" algn="l">
              <a:spcBef>
                <a:spcPts val="480"/>
              </a:spcBef>
              <a:spcAft>
                <a:spcPts val="0"/>
              </a:spcAft>
              <a:buNone/>
            </a:pPr>
            <a:r>
              <a:t/>
            </a:r>
            <a:endParaRPr b="1" sz="1200">
              <a:solidFill>
                <a:srgbClr val="C4820E"/>
              </a:solidFill>
            </a:endParaRPr>
          </a:p>
          <a:p>
            <a:pPr indent="0" lvl="0" marL="0" rtl="0" algn="l">
              <a:spcBef>
                <a:spcPts val="480"/>
              </a:spcBef>
              <a:spcAft>
                <a:spcPts val="0"/>
              </a:spcAft>
              <a:buNone/>
            </a:pPr>
            <a:r>
              <a:rPr b="1" lang="en" sz="1200">
                <a:solidFill>
                  <a:srgbClr val="C4820E"/>
                </a:solidFill>
              </a:rPr>
              <a:t>      </a:t>
            </a:r>
            <a:r>
              <a:rPr b="1" lang="en" sz="1200">
                <a:solidFill>
                  <a:srgbClr val="C4820E"/>
                </a:solidFill>
              </a:rPr>
              <a:t># times a test statistic is the observed value or further                      total # of test statistics simulated under the null </a:t>
            </a:r>
            <a:endParaRPr b="1" sz="1200">
              <a:solidFill>
                <a:srgbClr val="C4820E"/>
              </a:solidFill>
            </a:endParaRPr>
          </a:p>
        </p:txBody>
      </p:sp>
      <p:sp>
        <p:nvSpPr>
          <p:cNvPr id="97" name="Google Shape;97;p16"/>
          <p:cNvSpPr/>
          <p:nvPr/>
        </p:nvSpPr>
        <p:spPr>
          <a:xfrm rot="-5400000">
            <a:off x="3823600" y="2013525"/>
            <a:ext cx="215700" cy="3892200"/>
          </a:xfrm>
          <a:prstGeom prst="leftBrace">
            <a:avLst>
              <a:gd fmla="val 8333" name="adj1"/>
              <a:gd fmla="val 5000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5400000">
            <a:off x="7233825" y="3595725"/>
            <a:ext cx="207300" cy="727800"/>
          </a:xfrm>
          <a:prstGeom prst="leftBrace">
            <a:avLst>
              <a:gd fmla="val 8333" name="adj1"/>
              <a:gd fmla="val 5000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rot="5400000">
            <a:off x="6388850" y="3227775"/>
            <a:ext cx="173400" cy="290400"/>
          </a:xfrm>
          <a:prstGeom prst="leftBrace">
            <a:avLst>
              <a:gd fmla="val 8333" name="adj1"/>
              <a:gd fmla="val 5000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rot="5400000">
            <a:off x="5520400" y="3002613"/>
            <a:ext cx="814200" cy="99900"/>
          </a:xfrm>
          <a:prstGeom prst="leftBrace">
            <a:avLst>
              <a:gd fmla="val 8333" name="adj1"/>
              <a:gd fmla="val 46691"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rot="5400000">
            <a:off x="4714200" y="2649225"/>
            <a:ext cx="173400" cy="1447500"/>
          </a:xfrm>
          <a:prstGeom prst="leftBrace">
            <a:avLst>
              <a:gd fmla="val 52450" name="adj1"/>
              <a:gd fmla="val 5000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rot="5400000">
            <a:off x="5922125" y="3212875"/>
            <a:ext cx="379500" cy="125700"/>
          </a:xfrm>
          <a:prstGeom prst="leftBrace">
            <a:avLst>
              <a:gd fmla="val 8333" name="adj1"/>
              <a:gd fmla="val 50002"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4291000" y="2256925"/>
            <a:ext cx="32730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C4820E"/>
                </a:solidFill>
              </a:rPr>
              <a:t>further in the direction of the alternative</a:t>
            </a:r>
            <a:endParaRPr b="1" sz="1200">
              <a:solidFill>
                <a:srgbClr val="C4820E"/>
              </a:solidFill>
            </a:endParaRPr>
          </a:p>
        </p:txBody>
      </p:sp>
      <p:sp>
        <p:nvSpPr>
          <p:cNvPr id="104" name="Google Shape;104;p16"/>
          <p:cNvSpPr txBox="1"/>
          <p:nvPr/>
        </p:nvSpPr>
        <p:spPr>
          <a:xfrm>
            <a:off x="5829925" y="2634550"/>
            <a:ext cx="8949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C4820E"/>
                </a:solidFill>
              </a:rPr>
              <a:t> equal to</a:t>
            </a:r>
            <a:endParaRPr b="1" sz="1200">
              <a:solidFill>
                <a:srgbClr val="C4820E"/>
              </a:solidFill>
            </a:endParaRPr>
          </a:p>
        </p:txBody>
      </p:sp>
      <p:sp>
        <p:nvSpPr>
          <p:cNvPr id="105" name="Google Shape;105;p16"/>
          <p:cNvSpPr txBox="1"/>
          <p:nvPr/>
        </p:nvSpPr>
        <p:spPr>
          <a:xfrm>
            <a:off x="592650" y="3402525"/>
            <a:ext cx="8111700" cy="53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latin typeface="Consolas"/>
                <a:ea typeface="Consolas"/>
                <a:cs typeface="Consolas"/>
                <a:sym typeface="Consolas"/>
              </a:rPr>
              <a:t>p_value = np.count_nonzero(all_test_stats &gt;= 20) / 1000</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