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Lst>
  <p:sldSz cy="5143500" cx="9144000"/>
  <p:notesSz cx="6858000" cy="9144000"/>
  <p:embeddedFontLst>
    <p:embeddedFont>
      <p:font typeface="Proxima Nova"/>
      <p:regular r:id="rId67"/>
      <p:bold r:id="rId68"/>
      <p:italic r:id="rId69"/>
      <p:boldItalic r:id="rId70"/>
    </p:embeddedFont>
    <p:embeddedFont>
      <p:font typeface="Lato"/>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Parham Rouzbahan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C785447-043E-42BA-A812-3DFCB75623F5}">
  <a:tblStyle styleId="{4C785447-043E-42BA-A812-3DFCB75623F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Lato-italic.fntdata"/><Relationship Id="rId72" Type="http://schemas.openxmlformats.org/officeDocument/2006/relationships/font" Target="fonts/Lato-bold.fntdata"/><Relationship Id="rId31" Type="http://schemas.openxmlformats.org/officeDocument/2006/relationships/slide" Target="slides/slide24.xml"/><Relationship Id="rId30" Type="http://schemas.openxmlformats.org/officeDocument/2006/relationships/slide" Target="slides/slide23.xml"/><Relationship Id="rId74" Type="http://schemas.openxmlformats.org/officeDocument/2006/relationships/font" Target="fonts/Lato-boldItalic.fntdata"/><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Lato-regular.fntdata"/><Relationship Id="rId70" Type="http://schemas.openxmlformats.org/officeDocument/2006/relationships/font" Target="fonts/ProximaNova-bold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font" Target="fonts/ProximaNova-bold.fntdata"/><Relationship Id="rId23" Type="http://schemas.openxmlformats.org/officeDocument/2006/relationships/slide" Target="slides/slide16.xml"/><Relationship Id="rId67" Type="http://schemas.openxmlformats.org/officeDocument/2006/relationships/font" Target="fonts/ProximaNova-regular.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ProximaNova-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2-10T03:59:25.559">
    <p:pos x="6000" y="0"/>
    <p:text>Parham Presentation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Google Shape;38;g6bd2359c8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 name="Google Shape;39;g6bd2359c8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tl;dr - normal distribution is special and C O O L</a:t>
            </a:r>
            <a:endParaRPr/>
          </a:p>
          <a:p>
            <a:pPr indent="-298450" lvl="0" marL="457200" rtl="0" algn="l">
              <a:lnSpc>
                <a:spcPct val="100000"/>
              </a:lnSpc>
              <a:spcBef>
                <a:spcPts val="0"/>
              </a:spcBef>
              <a:spcAft>
                <a:spcPts val="0"/>
              </a:spcAft>
              <a:buSzPts val="1100"/>
              <a:buChar char="●"/>
            </a:pPr>
            <a:r>
              <a:rPr lang="en"/>
              <a:t>Chebychev’s bounds work with any histogram regardless of distribution </a:t>
            </a:r>
            <a:endParaRPr/>
          </a:p>
          <a:p>
            <a:pPr indent="-298450" lvl="1" marL="914400" rtl="0" algn="l">
              <a:lnSpc>
                <a:spcPct val="100000"/>
              </a:lnSpc>
              <a:spcBef>
                <a:spcPts val="0"/>
              </a:spcBef>
              <a:spcAft>
                <a:spcPts val="0"/>
              </a:spcAft>
              <a:buSzPts val="1100"/>
              <a:buChar char="○"/>
            </a:pPr>
            <a:r>
              <a:rPr lang="en"/>
              <a:t>As a result, the estimations for the proportion of the data that lies within those bounds is more “general”</a:t>
            </a:r>
            <a:endParaRPr/>
          </a:p>
          <a:p>
            <a:pPr indent="-298450" lvl="0" marL="457200" rtl="0" algn="l">
              <a:lnSpc>
                <a:spcPct val="100000"/>
              </a:lnSpc>
              <a:spcBef>
                <a:spcPts val="0"/>
              </a:spcBef>
              <a:spcAft>
                <a:spcPts val="0"/>
              </a:spcAft>
              <a:buSzPts val="1100"/>
              <a:buChar char="●"/>
            </a:pPr>
            <a:r>
              <a:rPr lang="en"/>
              <a:t>Bounds are more specific for normal distribution</a:t>
            </a:r>
            <a:endParaRPr/>
          </a:p>
          <a:p>
            <a:pPr indent="-298450" lvl="1" marL="914400" rtl="0" algn="l">
              <a:lnSpc>
                <a:spcPct val="100000"/>
              </a:lnSpc>
              <a:spcBef>
                <a:spcPts val="0"/>
              </a:spcBef>
              <a:spcAft>
                <a:spcPts val="0"/>
              </a:spcAft>
              <a:buSzPts val="1100"/>
              <a:buChar char="○"/>
            </a:pPr>
            <a:r>
              <a:rPr lang="en"/>
              <a:t>Can provide better estimates for the amount of data that lie between z number of SDs</a:t>
            </a:r>
            <a:endParaRPr/>
          </a:p>
          <a:p>
            <a:pPr indent="-298450" lvl="0" marL="457200" rtl="0" algn="l">
              <a:lnSpc>
                <a:spcPct val="100000"/>
              </a:lnSpc>
              <a:spcBef>
                <a:spcPts val="0"/>
              </a:spcBef>
              <a:spcAft>
                <a:spcPts val="0"/>
              </a:spcAft>
              <a:buSzPts val="1100"/>
              <a:buChar char="●"/>
            </a:pPr>
            <a:r>
              <a:rPr lang="en"/>
              <a:t>“Average ± 2 SDs” being about 95% of a normal distribution is useful</a:t>
            </a:r>
            <a:endParaRPr/>
          </a:p>
          <a:p>
            <a:pPr indent="-298450" lvl="1" marL="914400" rtl="0" algn="l">
              <a:lnSpc>
                <a:spcPct val="100000"/>
              </a:lnSpc>
              <a:spcBef>
                <a:spcPts val="0"/>
              </a:spcBef>
              <a:spcAft>
                <a:spcPts val="0"/>
              </a:spcAft>
              <a:buSzPts val="1100"/>
              <a:buChar char="○"/>
            </a:pPr>
            <a:r>
              <a:rPr lang="en"/>
              <a:t>Think: 95% confidence intervals for distributions that we know to be normal</a:t>
            </a:r>
            <a:endParaRPr/>
          </a:p>
          <a:p>
            <a:pPr indent="-298450" lvl="0" marL="457200" rtl="0" algn="l">
              <a:lnSpc>
                <a:spcPct val="100000"/>
              </a:lnSpc>
              <a:spcBef>
                <a:spcPts val="0"/>
              </a:spcBef>
              <a:spcAft>
                <a:spcPts val="0"/>
              </a:spcAft>
              <a:buSzPts val="1100"/>
              <a:buChar char="●"/>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sz="1000">
                <a:solidFill>
                  <a:srgbClr val="333333"/>
                </a:solidFill>
                <a:highlight>
                  <a:srgbClr val="FFFFFF"/>
                </a:highlight>
              </a:rPr>
              <a:t>Average is the center, mean = median, the distribution is symmetrical about the mean/median.</a:t>
            </a:r>
            <a:endParaRPr sz="1000">
              <a:solidFill>
                <a:srgbClr val="333333"/>
              </a:solidFill>
              <a:highlight>
                <a:srgbClr val="FFFFFF"/>
              </a:highlight>
            </a:endParaRPr>
          </a:p>
          <a:p>
            <a:pPr indent="-292100" lvl="0" marL="457200" rtl="0" algn="l">
              <a:lnSpc>
                <a:spcPct val="100000"/>
              </a:lnSpc>
              <a:spcBef>
                <a:spcPts val="0"/>
              </a:spcBef>
              <a:spcAft>
                <a:spcPts val="0"/>
              </a:spcAft>
              <a:buClr>
                <a:srgbClr val="333333"/>
              </a:buClr>
              <a:buSzPts val="1000"/>
              <a:buChar char="●"/>
            </a:pPr>
            <a:r>
              <a:rPr lang="en" sz="1000">
                <a:solidFill>
                  <a:srgbClr val="333333"/>
                </a:solidFill>
                <a:highlight>
                  <a:srgbClr val="FFFFFF"/>
                </a:highlight>
              </a:rPr>
              <a:t>“how many SDs above the average" -- normal distribution helps us answer this fundamental question.</a:t>
            </a:r>
            <a:endParaRPr sz="1000">
              <a:solidFill>
                <a:srgbClr val="333333"/>
              </a:solidFill>
              <a:highlight>
                <a:srgbClr val="FFFFFF"/>
              </a:highlight>
            </a:endParaRPr>
          </a:p>
          <a:p>
            <a:pPr indent="-292100" lvl="0" marL="457200" rtl="0" algn="l">
              <a:lnSpc>
                <a:spcPct val="100000"/>
              </a:lnSpc>
              <a:spcBef>
                <a:spcPts val="0"/>
              </a:spcBef>
              <a:spcAft>
                <a:spcPts val="0"/>
              </a:spcAft>
              <a:buClr>
                <a:srgbClr val="333333"/>
              </a:buClr>
              <a:buSzPts val="1000"/>
              <a:buChar char="●"/>
            </a:pPr>
            <a:r>
              <a:rPr lang="en" sz="1000">
                <a:solidFill>
                  <a:srgbClr val="333333"/>
                </a:solidFill>
                <a:highlight>
                  <a:srgbClr val="FFFFFF"/>
                </a:highlight>
              </a:rPr>
              <a:t>Reference impact of mean and medium when histogram has a tail.</a:t>
            </a:r>
            <a:endParaRPr sz="1000">
              <a:solidFill>
                <a:srgbClr val="333333"/>
              </a:solidFill>
              <a:highlight>
                <a:srgbClr val="FFFFFF"/>
              </a:highlight>
            </a:endParaRPr>
          </a:p>
          <a:p>
            <a:pPr indent="0" lvl="0" marL="0" rtl="0" algn="l">
              <a:lnSpc>
                <a:spcPct val="100000"/>
              </a:lnSpc>
              <a:spcBef>
                <a:spcPts val="0"/>
              </a:spcBef>
              <a:spcAft>
                <a:spcPts val="0"/>
              </a:spcAft>
              <a:buSzPts val="1100"/>
              <a:buNone/>
            </a:pPr>
            <a:r>
              <a:t/>
            </a:r>
            <a:endParaRPr sz="1000">
              <a:solidFill>
                <a:srgbClr val="333333"/>
              </a:solidFill>
              <a:highlight>
                <a:srgbClr val="FFFFFF"/>
              </a:highlight>
            </a:endParaRPr>
          </a:p>
          <a:p>
            <a:pPr indent="0" lvl="0" marL="0" rtl="0" algn="l">
              <a:lnSpc>
                <a:spcPct val="100000"/>
              </a:lnSpc>
              <a:spcBef>
                <a:spcPts val="0"/>
              </a:spcBef>
              <a:spcAft>
                <a:spcPts val="0"/>
              </a:spcAft>
              <a:buSzPts val="1100"/>
              <a:buNone/>
            </a:pPr>
            <a:r>
              <a:t/>
            </a:r>
            <a:endParaRPr sz="1000">
              <a:solidFill>
                <a:srgbClr val="333333"/>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5e390777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5e390777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5e390777e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5e390777e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5e390777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5e390777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b5ce4553b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b5ce4553b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Important takeaways/things to emphasize are things in bold</a:t>
            </a:r>
            <a:endParaRPr/>
          </a:p>
          <a:p>
            <a:pPr indent="-298450" lvl="1" marL="914400" rtl="0" algn="l">
              <a:lnSpc>
                <a:spcPct val="100000"/>
              </a:lnSpc>
              <a:spcBef>
                <a:spcPts val="0"/>
              </a:spcBef>
              <a:spcAft>
                <a:spcPts val="0"/>
              </a:spcAft>
              <a:buClr>
                <a:schemeClr val="dk1"/>
              </a:buClr>
              <a:buSzPts val="1100"/>
              <a:buChar char="○"/>
            </a:pPr>
            <a:r>
              <a:rPr lang="en">
                <a:solidFill>
                  <a:schemeClr val="dk1"/>
                </a:solidFill>
              </a:rPr>
              <a:t>The probability distribution being drawn is of the sample sum or sample mean</a:t>
            </a:r>
            <a:endParaRPr>
              <a:solidFill>
                <a:schemeClr val="dk1"/>
              </a:solidFill>
            </a:endParaRPr>
          </a:p>
          <a:p>
            <a:pPr indent="-298450" lvl="2" marL="1371600" rtl="0" algn="l">
              <a:lnSpc>
                <a:spcPct val="100000"/>
              </a:lnSpc>
              <a:spcBef>
                <a:spcPts val="0"/>
              </a:spcBef>
              <a:spcAft>
                <a:spcPts val="0"/>
              </a:spcAft>
              <a:buClr>
                <a:schemeClr val="dk1"/>
              </a:buClr>
              <a:buSzPts val="1100"/>
              <a:buChar char="■"/>
            </a:pPr>
            <a:r>
              <a:rPr lang="en">
                <a:solidFill>
                  <a:schemeClr val="dk1"/>
                </a:solidFill>
              </a:rPr>
              <a:t>We take a large random sample of something (ex. Ages of students)</a:t>
            </a:r>
            <a:endParaRPr>
              <a:solidFill>
                <a:schemeClr val="dk1"/>
              </a:solidFill>
            </a:endParaRPr>
          </a:p>
          <a:p>
            <a:pPr indent="-298450" lvl="2" marL="1371600" rtl="0" algn="l">
              <a:lnSpc>
                <a:spcPct val="100000"/>
              </a:lnSpc>
              <a:spcBef>
                <a:spcPts val="0"/>
              </a:spcBef>
              <a:spcAft>
                <a:spcPts val="0"/>
              </a:spcAft>
              <a:buClr>
                <a:schemeClr val="dk1"/>
              </a:buClr>
              <a:buSzPts val="1100"/>
              <a:buChar char="■"/>
            </a:pPr>
            <a:r>
              <a:rPr lang="en">
                <a:solidFill>
                  <a:schemeClr val="dk1"/>
                </a:solidFill>
              </a:rPr>
              <a:t>Compute the sample mean (ex. Take the mean of all those ages)</a:t>
            </a:r>
            <a:endParaRPr>
              <a:solidFill>
                <a:schemeClr val="dk1"/>
              </a:solidFill>
            </a:endParaRPr>
          </a:p>
          <a:p>
            <a:pPr indent="-298450" lvl="2" marL="1371600" rtl="0" algn="l">
              <a:lnSpc>
                <a:spcPct val="100000"/>
              </a:lnSpc>
              <a:spcBef>
                <a:spcPts val="0"/>
              </a:spcBef>
              <a:spcAft>
                <a:spcPts val="0"/>
              </a:spcAft>
              <a:buClr>
                <a:schemeClr val="dk1"/>
              </a:buClr>
              <a:buSzPts val="1100"/>
              <a:buChar char="■"/>
            </a:pPr>
            <a:r>
              <a:rPr lang="en">
                <a:solidFill>
                  <a:schemeClr val="dk1"/>
                </a:solidFill>
              </a:rPr>
              <a:t>Do the above steps many, many times in order to create the data in the probability distribution</a:t>
            </a:r>
            <a:endParaRPr>
              <a:solidFill>
                <a:schemeClr val="dk1"/>
              </a:solidFill>
            </a:endParaRPr>
          </a:p>
          <a:p>
            <a:pPr indent="-298450" lvl="2" marL="1371600" rtl="0" algn="l">
              <a:lnSpc>
                <a:spcPct val="100000"/>
              </a:lnSpc>
              <a:spcBef>
                <a:spcPts val="0"/>
              </a:spcBef>
              <a:spcAft>
                <a:spcPts val="0"/>
              </a:spcAft>
              <a:buClr>
                <a:schemeClr val="dk1"/>
              </a:buClr>
              <a:buSzPts val="1100"/>
              <a:buChar char="■"/>
            </a:pPr>
            <a:r>
              <a:rPr lang="en">
                <a:solidFill>
                  <a:schemeClr val="dk1"/>
                </a:solidFill>
              </a:rPr>
              <a:t>Students often confuse the probability distribution being drawn by CLT as one of the sample, rather than the sample mean</a:t>
            </a:r>
            <a:endParaRPr/>
          </a:p>
          <a:p>
            <a:pPr indent="-298450" lvl="1" marL="914400" rtl="0" algn="l">
              <a:lnSpc>
                <a:spcPct val="100000"/>
              </a:lnSpc>
              <a:spcBef>
                <a:spcPts val="0"/>
              </a:spcBef>
              <a:spcAft>
                <a:spcPts val="0"/>
              </a:spcAft>
              <a:buSzPts val="1100"/>
              <a:buChar char="○"/>
            </a:pPr>
            <a:r>
              <a:rPr lang="en"/>
              <a:t>The resulting distribution is roughly normal. This will be important to remember going forward because we just learned that normal distributions are special and we have better bounds for them.</a:t>
            </a:r>
            <a:endParaRPr/>
          </a:p>
          <a:p>
            <a:pPr indent="-298450" lvl="0" marL="457200" rtl="0" algn="l">
              <a:lnSpc>
                <a:spcPct val="100000"/>
              </a:lnSpc>
              <a:spcBef>
                <a:spcPts val="0"/>
              </a:spcBef>
              <a:spcAft>
                <a:spcPts val="0"/>
              </a:spcAft>
              <a:buSzPts val="1100"/>
              <a:buChar char="●"/>
            </a:pPr>
            <a:r>
              <a:rPr lang="en"/>
              <a:t>Emphasize:</a:t>
            </a:r>
            <a:endParaRPr/>
          </a:p>
          <a:p>
            <a:pPr indent="-298450" lvl="1" marL="914400" rtl="0" algn="l">
              <a:lnSpc>
                <a:spcPct val="100000"/>
              </a:lnSpc>
              <a:spcBef>
                <a:spcPts val="0"/>
              </a:spcBef>
              <a:spcAft>
                <a:spcPts val="0"/>
              </a:spcAft>
              <a:buSzPts val="1100"/>
              <a:buChar char="○"/>
            </a:pPr>
            <a:r>
              <a:rPr lang="en"/>
              <a:t>Sample must be drawn at random with replacement (though without replacement is fine if sample size small relative to population)</a:t>
            </a:r>
            <a:endParaRPr/>
          </a:p>
          <a:p>
            <a:pPr indent="-298450" lvl="1" marL="914400" rtl="0" algn="l">
              <a:lnSpc>
                <a:spcPct val="100000"/>
              </a:lnSpc>
              <a:spcBef>
                <a:spcPts val="0"/>
              </a:spcBef>
              <a:spcAft>
                <a:spcPts val="0"/>
              </a:spcAft>
              <a:buSzPts val="1100"/>
              <a:buChar char="○"/>
            </a:pPr>
            <a:r>
              <a:rPr lang="en"/>
              <a:t>Sample size must be large in absolute terms (rule of thumb 30 but don’t say too often lol because students get attached to numbers)</a:t>
            </a:r>
            <a:endParaRPr/>
          </a:p>
          <a:p>
            <a:pPr indent="-298450" lvl="1" marL="914400" rtl="0" algn="l">
              <a:lnSpc>
                <a:spcPct val="100000"/>
              </a:lnSpc>
              <a:spcBef>
                <a:spcPts val="0"/>
              </a:spcBef>
              <a:spcAft>
                <a:spcPts val="0"/>
              </a:spcAft>
              <a:buSzPts val="1100"/>
              <a:buChar char="○"/>
            </a:pPr>
            <a:r>
              <a:rPr lang="en"/>
              <a:t>Statistic must be sample sum or average; won’t work with maximum because sample will often fail to capture rare elements of population</a:t>
            </a:r>
            <a:endParaRPr/>
          </a:p>
          <a:p>
            <a:pPr indent="0" lvl="0" marL="91440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latin typeface="Proxima Nova"/>
                <a:ea typeface="Proxima Nova"/>
                <a:cs typeface="Proxima Nova"/>
                <a:sym typeface="Proxima Nova"/>
              </a:rPr>
              <a:t>Suggestion:</a:t>
            </a:r>
            <a:endParaRPr sz="14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400">
                <a:latin typeface="Proxima Nova"/>
                <a:ea typeface="Proxima Nova"/>
                <a:cs typeface="Proxima Nova"/>
                <a:sym typeface="Proxima Nova"/>
              </a:rPr>
              <a:t>	-when teaching the equation SD of all sample means = pop sd / sqrt(sample size) we recommend:</a:t>
            </a:r>
            <a:endParaRPr sz="1400">
              <a:latin typeface="Proxima Nova"/>
              <a:ea typeface="Proxima Nova"/>
              <a:cs typeface="Proxima Nova"/>
              <a:sym typeface="Proxima Nova"/>
            </a:endParaRPr>
          </a:p>
          <a:p>
            <a:pPr indent="-317500" lvl="1" marL="914400" rtl="0" algn="l">
              <a:lnSpc>
                <a:spcPct val="115000"/>
              </a:lnSpc>
              <a:spcBef>
                <a:spcPts val="0"/>
              </a:spcBef>
              <a:spcAft>
                <a:spcPts val="0"/>
              </a:spcAft>
              <a:buClr>
                <a:schemeClr val="dk2"/>
              </a:buClr>
              <a:buSzPts val="1400"/>
              <a:buFont typeface="Proxima Nova"/>
              <a:buChar char="○"/>
            </a:pPr>
            <a:r>
              <a:rPr lang="en" sz="1400">
                <a:latin typeface="Proxima Nova"/>
                <a:ea typeface="Proxima Nova"/>
                <a:cs typeface="Proxima Nova"/>
                <a:sym typeface="Proxima Nova"/>
              </a:rPr>
              <a:t>Use the example of 1 coin flip vs 1000 flips. The chance of heads will vary more for 1 flip vs 1000 flips</a:t>
            </a:r>
            <a:endParaRPr sz="1400">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 name="Google Shape;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74090fce7_23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74090fce7_23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74090fce7_23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74090fce7_23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74090fce7_23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74090fce7_23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Emphasize that “large” means different sample sizes in different contexts - it really depends on the underlying population distribution. In this case, the population distribution is uniform so it doesn’t take a very large sample size (5 or greater) for CLT to start applying. For weirder-shaped distributions, you may require larger sample sizes. Generally, a good rule of thumb is 30, but that’s not a hard rule by any means.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711f8c7e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5711f8c7e2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711f8c7e2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5711f8c7e2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711f8c7e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5711f8c7e2_2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92132b54b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592132b54b_0_2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Why does center and spread matter? These are two ways that we can describe our histogram. </a:t>
            </a:r>
            <a:endParaRPr/>
          </a:p>
          <a:p>
            <a:pPr indent="-298450" lvl="0" marL="457200" rtl="0" algn="l">
              <a:lnSpc>
                <a:spcPct val="100000"/>
              </a:lnSpc>
              <a:spcBef>
                <a:spcPts val="0"/>
              </a:spcBef>
              <a:spcAft>
                <a:spcPts val="0"/>
              </a:spcAft>
              <a:buSzPts val="1100"/>
              <a:buChar char="●"/>
            </a:pPr>
            <a:r>
              <a:rPr lang="en"/>
              <a:t>Center = mean, Spread = variability</a:t>
            </a:r>
            <a:endParaRPr/>
          </a:p>
          <a:p>
            <a:pPr indent="-298450" lvl="0" marL="457200" rtl="0" algn="l">
              <a:lnSpc>
                <a:spcPct val="100000"/>
              </a:lnSpc>
              <a:spcBef>
                <a:spcPts val="0"/>
              </a:spcBef>
              <a:spcAft>
                <a:spcPts val="0"/>
              </a:spcAft>
              <a:buSzPts val="1100"/>
              <a:buChar char="●"/>
            </a:pPr>
            <a:r>
              <a:rPr lang="en"/>
              <a:t>Mean is something trivial and we’ve seen it a lot before </a:t>
            </a:r>
            <a:endParaRPr/>
          </a:p>
          <a:p>
            <a:pPr indent="-298450" lvl="1" marL="914400" rtl="0" algn="l">
              <a:lnSpc>
                <a:spcPct val="100000"/>
              </a:lnSpc>
              <a:spcBef>
                <a:spcPts val="0"/>
              </a:spcBef>
              <a:spcAft>
                <a:spcPts val="0"/>
              </a:spcAft>
              <a:buSzPts val="1100"/>
              <a:buChar char="○"/>
            </a:pPr>
            <a:r>
              <a:rPr lang="en"/>
              <a:t>Use np.mean to calculate the mean of a collection of data (array)</a:t>
            </a:r>
            <a:endParaRPr/>
          </a:p>
          <a:p>
            <a:pPr indent="-298450" lvl="1" marL="914400" rtl="0" algn="l">
              <a:lnSpc>
                <a:spcPct val="100000"/>
              </a:lnSpc>
              <a:spcBef>
                <a:spcPts val="0"/>
              </a:spcBef>
              <a:spcAft>
                <a:spcPts val="0"/>
              </a:spcAft>
              <a:buSzPts val="1100"/>
              <a:buChar char="○"/>
            </a:pPr>
            <a:r>
              <a:rPr lang="en"/>
              <a:t>The mean doesn’t tell us a whole lot of interesting info about our histogram though, because it’s just a single number</a:t>
            </a:r>
            <a:endParaRPr/>
          </a:p>
          <a:p>
            <a:pPr indent="-298450" lvl="0" marL="457200" rtl="0" algn="l">
              <a:lnSpc>
                <a:spcPct val="100000"/>
              </a:lnSpc>
              <a:spcBef>
                <a:spcPts val="0"/>
              </a:spcBef>
              <a:spcAft>
                <a:spcPts val="0"/>
              </a:spcAft>
              <a:buSzPts val="1100"/>
              <a:buChar char="●"/>
            </a:pPr>
            <a:r>
              <a:rPr lang="en"/>
              <a:t>Variability deals with the deviations from the average</a:t>
            </a:r>
            <a:endParaRPr/>
          </a:p>
          <a:p>
            <a:pPr indent="-298450" lvl="1" marL="914400" rtl="0" algn="l">
              <a:lnSpc>
                <a:spcPct val="100000"/>
              </a:lnSpc>
              <a:spcBef>
                <a:spcPts val="0"/>
              </a:spcBef>
              <a:spcAft>
                <a:spcPts val="0"/>
              </a:spcAft>
              <a:buSzPts val="1100"/>
              <a:buChar char="○"/>
            </a:pPr>
            <a:r>
              <a:rPr lang="en"/>
              <a:t>This can tell us how far apart the values tend to be from the average</a:t>
            </a:r>
            <a:endParaRPr/>
          </a:p>
          <a:p>
            <a:pPr indent="-298450" lvl="1" marL="914400" rtl="0" algn="l">
              <a:lnSpc>
                <a:spcPct val="100000"/>
              </a:lnSpc>
              <a:spcBef>
                <a:spcPts val="0"/>
              </a:spcBef>
              <a:spcAft>
                <a:spcPts val="0"/>
              </a:spcAft>
              <a:buSzPts val="1100"/>
              <a:buChar char="○"/>
            </a:pPr>
            <a:r>
              <a:rPr lang="en"/>
              <a:t>Can think of variability being an additional value/characteristic of our data that helps us to draw a more accurate histogram, one that reflects how spread out the values within the collection are</a:t>
            </a:r>
            <a:endParaRPr/>
          </a:p>
          <a:p>
            <a:pPr indent="-298450" lvl="1" marL="914400" rtl="0" algn="l">
              <a:lnSpc>
                <a:spcPct val="100000"/>
              </a:lnSpc>
              <a:spcBef>
                <a:spcPts val="0"/>
              </a:spcBef>
              <a:spcAft>
                <a:spcPts val="0"/>
              </a:spcAft>
              <a:buSzPts val="1100"/>
              <a:buChar char="○"/>
            </a:pPr>
            <a:r>
              <a:rPr lang="en"/>
              <a:t>Standard Deviation</a:t>
            </a:r>
            <a:endParaRPr/>
          </a:p>
          <a:p>
            <a:pPr indent="-298450" lvl="2" marL="1371600" rtl="0" algn="l">
              <a:lnSpc>
                <a:spcPct val="100000"/>
              </a:lnSpc>
              <a:spcBef>
                <a:spcPts val="0"/>
              </a:spcBef>
              <a:spcAft>
                <a:spcPts val="0"/>
              </a:spcAft>
              <a:buSzPts val="1100"/>
              <a:buChar char="■"/>
            </a:pPr>
            <a:r>
              <a:rPr lang="en"/>
              <a:t>Also known as “root mean squared of deviations from the average”</a:t>
            </a:r>
            <a:endParaRPr/>
          </a:p>
          <a:p>
            <a:pPr indent="-298450" lvl="2" marL="1371600" rtl="0" algn="l">
              <a:lnSpc>
                <a:spcPct val="100000"/>
              </a:lnSpc>
              <a:spcBef>
                <a:spcPts val="0"/>
              </a:spcBef>
              <a:spcAft>
                <a:spcPts val="0"/>
              </a:spcAft>
              <a:buSzPts val="1100"/>
              <a:buChar char="■"/>
            </a:pPr>
            <a:r>
              <a:rPr lang="en"/>
              <a:t>The np function makes it easy to calculate the SD of an array</a:t>
            </a:r>
            <a:endParaRPr/>
          </a:p>
          <a:p>
            <a:pPr indent="-298450" lvl="1" marL="914400" rtl="0" algn="l">
              <a:lnSpc>
                <a:spcPct val="100000"/>
              </a:lnSpc>
              <a:spcBef>
                <a:spcPts val="0"/>
              </a:spcBef>
              <a:spcAft>
                <a:spcPts val="0"/>
              </a:spcAft>
              <a:buSzPts val="1100"/>
              <a:buChar char="○"/>
            </a:pPr>
            <a:r>
              <a:rPr lang="en"/>
              <a:t>Standard Units</a:t>
            </a:r>
            <a:endParaRPr/>
          </a:p>
          <a:p>
            <a:pPr indent="-298450" lvl="2" marL="1371600" rtl="0" algn="l">
              <a:lnSpc>
                <a:spcPct val="100000"/>
              </a:lnSpc>
              <a:spcBef>
                <a:spcPts val="0"/>
              </a:spcBef>
              <a:spcAft>
                <a:spcPts val="0"/>
              </a:spcAft>
              <a:buSzPts val="1100"/>
              <a:buChar char="■"/>
            </a:pPr>
            <a:r>
              <a:rPr lang="en"/>
              <a:t>Now any value of the dataset can be defined by its deviation from the average, or the number of SD’s it is from the average</a:t>
            </a:r>
            <a:endParaRPr/>
          </a:p>
          <a:p>
            <a:pPr indent="-298450" lvl="2" marL="1371600" rtl="0" algn="l">
              <a:lnSpc>
                <a:spcPct val="100000"/>
              </a:lnSpc>
              <a:spcBef>
                <a:spcPts val="0"/>
              </a:spcBef>
              <a:spcAft>
                <a:spcPts val="0"/>
              </a:spcAft>
              <a:buSzPts val="1100"/>
              <a:buChar char="■"/>
            </a:pPr>
            <a:r>
              <a:rPr lang="en"/>
              <a:t>A value rewritten in standard units is equal to the (value - average of the data) / SD of the data</a:t>
            </a:r>
            <a:endParaRPr/>
          </a:p>
          <a:p>
            <a:pPr indent="-298450" lvl="0" marL="457200" rtl="0" algn="l">
              <a:lnSpc>
                <a:spcPct val="100000"/>
              </a:lnSpc>
              <a:spcBef>
                <a:spcPts val="0"/>
              </a:spcBef>
              <a:spcAft>
                <a:spcPts val="0"/>
              </a:spcAft>
              <a:buSzPts val="1100"/>
              <a:buChar char="●"/>
            </a:pPr>
            <a:r>
              <a:rPr lang="en"/>
              <a:t>Chebychev’s Bounds</a:t>
            </a:r>
            <a:endParaRPr/>
          </a:p>
          <a:p>
            <a:pPr indent="-298450" lvl="1" marL="914400" rtl="0" algn="l">
              <a:lnSpc>
                <a:spcPct val="100000"/>
              </a:lnSpc>
              <a:spcBef>
                <a:spcPts val="0"/>
              </a:spcBef>
              <a:spcAft>
                <a:spcPts val="0"/>
              </a:spcAft>
              <a:buSzPts val="1100"/>
              <a:buChar char="○"/>
            </a:pPr>
            <a:r>
              <a:rPr lang="en"/>
              <a:t>Some specific numbers </a:t>
            </a:r>
            <a:endParaRPr/>
          </a:p>
          <a:p>
            <a:pPr indent="-298450" lvl="2" marL="1371600" rtl="0" algn="l">
              <a:lnSpc>
                <a:spcPct val="100000"/>
              </a:lnSpc>
              <a:spcBef>
                <a:spcPts val="0"/>
              </a:spcBef>
              <a:spcAft>
                <a:spcPts val="0"/>
              </a:spcAft>
              <a:buSzPts val="1100"/>
              <a:buChar char="■"/>
            </a:pPr>
            <a:r>
              <a:rPr lang="en"/>
              <a:t>the proportion in the range "average  ±  2 SDs" is at least 1 - 1/4 = 0.75</a:t>
            </a:r>
            <a:endParaRPr/>
          </a:p>
          <a:p>
            <a:pPr indent="-298450" lvl="2" marL="1371600" rtl="0" algn="l">
              <a:lnSpc>
                <a:spcPct val="100000"/>
              </a:lnSpc>
              <a:spcBef>
                <a:spcPts val="0"/>
              </a:spcBef>
              <a:spcAft>
                <a:spcPts val="0"/>
              </a:spcAft>
              <a:buSzPts val="1100"/>
              <a:buChar char="■"/>
            </a:pPr>
            <a:r>
              <a:rPr lang="en"/>
              <a:t>the proportion in the range "average  ±  3 SDs" is at least 1 - 1/9  ≈  0.89</a:t>
            </a:r>
            <a:endParaRPr/>
          </a:p>
          <a:p>
            <a:pPr indent="-298450" lvl="2" marL="1371600" rtl="0" algn="l">
              <a:lnSpc>
                <a:spcPct val="100000"/>
              </a:lnSpc>
              <a:spcBef>
                <a:spcPts val="0"/>
              </a:spcBef>
              <a:spcAft>
                <a:spcPts val="0"/>
              </a:spcAft>
              <a:buSzPts val="1100"/>
              <a:buChar char="■"/>
            </a:pPr>
            <a:r>
              <a:rPr lang="en"/>
              <a:t>the proportion in the range "average  ±  4.5 SDs" is at least 1 - 1/ 4.524.52   ≈  0.95</a:t>
            </a:r>
            <a:endParaRPr/>
          </a:p>
          <a:p>
            <a:pPr indent="0" lvl="0" marL="91440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Centered at 70, population average</a:t>
            </a:r>
            <a:endParaRPr/>
          </a:p>
          <a:p>
            <a:pPr indent="-298450" lvl="0" marL="457200" rtl="0" algn="l">
              <a:lnSpc>
                <a:spcPct val="100000"/>
              </a:lnSpc>
              <a:spcBef>
                <a:spcPts val="0"/>
              </a:spcBef>
              <a:spcAft>
                <a:spcPts val="0"/>
              </a:spcAft>
              <a:buSzPts val="1100"/>
              <a:buChar char="●"/>
            </a:pPr>
            <a:r>
              <a:rPr lang="en"/>
              <a:t>SD of this curve should be population SD / sqrt(100) = 10 / 10 = 1</a:t>
            </a:r>
            <a:endParaRPr/>
          </a:p>
          <a:p>
            <a:pPr indent="-298450" lvl="1" marL="914400" rtl="0" algn="l">
              <a:lnSpc>
                <a:spcPct val="100000"/>
              </a:lnSpc>
              <a:spcBef>
                <a:spcPts val="0"/>
              </a:spcBef>
              <a:spcAft>
                <a:spcPts val="0"/>
              </a:spcAft>
              <a:buSzPts val="1100"/>
              <a:buChar char="○"/>
            </a:pPr>
            <a:r>
              <a:rPr lang="en"/>
              <a:t>Can look at the SD by looking at point of inflection (1 SD away from avg) </a:t>
            </a:r>
            <a:endParaRPr/>
          </a:p>
          <a:p>
            <a:pPr indent="-298450" lvl="1" marL="914400" rtl="0" algn="l">
              <a:lnSpc>
                <a:spcPct val="100000"/>
              </a:lnSpc>
              <a:spcBef>
                <a:spcPts val="0"/>
              </a:spcBef>
              <a:spcAft>
                <a:spcPts val="0"/>
              </a:spcAft>
              <a:buSzPts val="1100"/>
              <a:buChar char="○"/>
            </a:pPr>
            <a:r>
              <a:rPr lang="en"/>
              <a:t>Also almost all of the data should be within interval of SD ± 3 SDs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b582dbc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7b582dbc4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7b5ce4553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7b5ce4553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b582dbc4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7b582dbc43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b582dbc4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7b582dbc43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7b582dbc4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7b582dbc43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75e39076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75e390761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First, sample means, then if it were percent of sample means per trip, the bars would all have the same height! Because all samples contain 10000 trips!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b6040b857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b6040b857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Area = height*width = 1400% * 0.01 = 14%</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Increasing samples makes the empirical distribution even more similar to the probability distribution, but the shape stays the same since there are lots of samples under both scenarios.</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Since the histogram is drawn to the density scale, bar heights do not increase with the width because the density remains the same.</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SD of the distribution of sample means is about 0.03. You can see this from the inflection point of the normal curve, which is about 0.03 away from the mean. The sample mean SD is (Population SD) / √ 10000, so the population SD is around 0.03 × √ 10000 = 3</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 95% confidence interval of a normally-distributed statistic (such as a sample mean) will extend from 2 SDs below to 2 SDs above the mean: 4 SDs total. So, a width of 0.4 will come from a distribution of the statistic with an SD of 0.1. Since the population SD is 3, a sample of size 900 will have an SD of 3/ √ 900 = 0.1.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711f8c7e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5711f8c7e2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711f8c7e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5711f8c7e2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971800" y="1657350"/>
            <a:ext cx="5586300" cy="8787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i="0" sz="3600" u="none" cap="none" strike="noStrike">
                <a:latin typeface="Arial"/>
                <a:ea typeface="Arial"/>
                <a:cs typeface="Arial"/>
                <a:sym typeface="Arial"/>
              </a:defRPr>
            </a:lvl1pPr>
            <a:lvl2pPr lvl="1"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2pPr>
            <a:lvl3pPr lvl="2"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3pPr>
            <a:lvl4pPr lvl="3"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4pPr>
            <a:lvl5pPr lvl="4"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5pPr>
            <a:lvl6pPr lvl="5"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6pPr>
            <a:lvl7pPr lvl="6"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7pPr>
            <a:lvl8pPr lvl="7"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8pPr>
            <a:lvl9pPr lvl="8"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9pPr>
          </a:lstStyle>
          <a:p/>
        </p:txBody>
      </p:sp>
      <p:sp>
        <p:nvSpPr>
          <p:cNvPr id="10" name="Google Shape;10;p2"/>
          <p:cNvSpPr txBox="1"/>
          <p:nvPr>
            <p:ph idx="1" type="subTitle"/>
          </p:nvPr>
        </p:nvSpPr>
        <p:spPr>
          <a:xfrm>
            <a:off x="2971800" y="2571750"/>
            <a:ext cx="5586300" cy="5142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cxnSp>
        <p:nvCxnSpPr>
          <p:cNvPr id="11" name="Google Shape;11;p2"/>
          <p:cNvCxnSpPr/>
          <p:nvPr/>
        </p:nvCxnSpPr>
        <p:spPr>
          <a:xfrm flipH="1" rot="10800000">
            <a:off x="2940417" y="2536424"/>
            <a:ext cx="5594100" cy="300"/>
          </a:xfrm>
          <a:prstGeom prst="straightConnector1">
            <a:avLst/>
          </a:prstGeom>
          <a:noFill/>
          <a:ln cap="flat" cmpd="sng" w="9525">
            <a:solidFill>
              <a:srgbClr val="CCCCCC"/>
            </a:solidFill>
            <a:prstDash val="solid"/>
            <a:round/>
            <a:headEnd len="med" w="med" type="none"/>
            <a:tailEnd len="med" w="med" type="none"/>
          </a:ln>
        </p:spPr>
      </p:cxnSp>
      <p:sp>
        <p:nvSpPr>
          <p:cNvPr id="12" name="Google Shape;12;p2"/>
          <p:cNvSpPr txBox="1"/>
          <p:nvPr/>
        </p:nvSpPr>
        <p:spPr>
          <a:xfrm>
            <a:off x="1335524" y="2088768"/>
            <a:ext cx="1474500" cy="10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3262"/>
                </a:solidFill>
              </a:rPr>
              <a:t>D</a:t>
            </a:r>
            <a:r>
              <a:rPr b="1" lang="en" sz="2000">
                <a:solidFill>
                  <a:srgbClr val="003262"/>
                </a:solidFill>
              </a:rPr>
              <a:t>ATA</a:t>
            </a:r>
            <a:r>
              <a:rPr b="1" lang="en" sz="2800">
                <a:solidFill>
                  <a:srgbClr val="003262"/>
                </a:solidFill>
              </a:rPr>
              <a:t> 8</a:t>
            </a:r>
            <a:endParaRPr b="1" sz="2800">
              <a:solidFill>
                <a:srgbClr val="003262"/>
              </a:solidFill>
            </a:endParaRPr>
          </a:p>
          <a:p>
            <a:pPr indent="0" lvl="0" marL="0" rtl="0" algn="l">
              <a:spcBef>
                <a:spcPts val="0"/>
              </a:spcBef>
              <a:spcAft>
                <a:spcPts val="0"/>
              </a:spcAft>
              <a:buNone/>
            </a:pPr>
            <a:r>
              <a:rPr b="1" lang="en">
                <a:solidFill>
                  <a:srgbClr val="C4820E"/>
                </a:solidFill>
              </a:rPr>
              <a:t>Spring 2020</a:t>
            </a:r>
            <a:endParaRPr b="1">
              <a:solidFill>
                <a:srgbClr val="C4820E"/>
              </a:solidFill>
            </a:endParaRPr>
          </a:p>
          <a:p>
            <a:pPr indent="0" lvl="0" marL="0" rtl="0" algn="l">
              <a:spcBef>
                <a:spcPts val="0"/>
              </a:spcBef>
              <a:spcAft>
                <a:spcPts val="0"/>
              </a:spcAft>
              <a:buNone/>
            </a:pPr>
            <a:r>
              <a:t/>
            </a:r>
            <a:endParaRPr b="1">
              <a:solidFill>
                <a:srgbClr val="C4820E"/>
              </a:solidFill>
            </a:endParaRPr>
          </a:p>
        </p:txBody>
      </p:sp>
      <p:pic>
        <p:nvPicPr>
          <p:cNvPr id="13" name="Google Shape;13;p2"/>
          <p:cNvPicPr preferRelativeResize="0"/>
          <p:nvPr/>
        </p:nvPicPr>
        <p:blipFill>
          <a:blip r:embed="rId2">
            <a:alphaModFix/>
          </a:blip>
          <a:stretch>
            <a:fillRect/>
          </a:stretch>
        </p:blipFill>
        <p:spPr>
          <a:xfrm>
            <a:off x="557124" y="2237985"/>
            <a:ext cx="726225" cy="5809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457200" y="205978"/>
            <a:ext cx="6705600" cy="6759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latin typeface="Arial"/>
                <a:ea typeface="Arial"/>
                <a:cs typeface="Arial"/>
                <a:sym typeface="Arial"/>
              </a:defRPr>
            </a:lvl1pPr>
            <a:lvl2pPr lvl="1" rtl="0" algn="l">
              <a:spcBef>
                <a:spcPts val="0"/>
              </a:spcBef>
              <a:spcAft>
                <a:spcPts val="0"/>
              </a:spcAft>
              <a:buSzPts val="3600"/>
              <a:buFont typeface="Arial"/>
              <a:buNone/>
              <a:defRPr b="1" sz="3600">
                <a:solidFill>
                  <a:schemeClr val="dk2"/>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2"/>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2"/>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2"/>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2"/>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2"/>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2"/>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2"/>
                </a:solidFill>
                <a:latin typeface="Arial"/>
                <a:ea typeface="Arial"/>
                <a:cs typeface="Arial"/>
                <a:sym typeface="Arial"/>
              </a:defRPr>
            </a:lvl9pPr>
          </a:lstStyle>
          <a:p/>
        </p:txBody>
      </p:sp>
      <p:cxnSp>
        <p:nvCxnSpPr>
          <p:cNvPr id="16" name="Google Shape;16;p3"/>
          <p:cNvCxnSpPr/>
          <p:nvPr/>
        </p:nvCxnSpPr>
        <p:spPr>
          <a:xfrm>
            <a:off x="457200" y="881840"/>
            <a:ext cx="8229600" cy="0"/>
          </a:xfrm>
          <a:prstGeom prst="straightConnector1">
            <a:avLst/>
          </a:prstGeom>
          <a:noFill/>
          <a:ln cap="flat" cmpd="sng" w="9525">
            <a:solidFill>
              <a:srgbClr val="CCCCCC"/>
            </a:solidFill>
            <a:prstDash val="solid"/>
            <a:round/>
            <a:headEnd len="med" w="med" type="none"/>
            <a:tailEnd len="med" w="med" type="none"/>
          </a:ln>
        </p:spPr>
      </p:cxnSp>
      <p:cxnSp>
        <p:nvCxnSpPr>
          <p:cNvPr id="17" name="Google Shape;17;p3"/>
          <p:cNvCxnSpPr/>
          <p:nvPr/>
        </p:nvCxnSpPr>
        <p:spPr>
          <a:xfrm>
            <a:off x="457200" y="4743450"/>
            <a:ext cx="8229600" cy="0"/>
          </a:xfrm>
          <a:prstGeom prst="straightConnector1">
            <a:avLst/>
          </a:prstGeom>
          <a:noFill/>
          <a:ln cap="flat" cmpd="sng" w="9525">
            <a:solidFill>
              <a:srgbClr val="CCCCCC"/>
            </a:solidFill>
            <a:prstDash val="solid"/>
            <a:round/>
            <a:headEnd len="med" w="med" type="none"/>
            <a:tailEnd len="med" w="med" type="none"/>
          </a:ln>
        </p:spPr>
      </p:cxnSp>
      <p:sp>
        <p:nvSpPr>
          <p:cNvPr id="18" name="Google Shape;18;p3"/>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lvl1pPr indent="-381000" lvl="0" marL="457200" rtl="0">
              <a:spcBef>
                <a:spcPts val="480"/>
              </a:spcBef>
              <a:spcAft>
                <a:spcPts val="0"/>
              </a:spcAft>
              <a:buSzPts val="2400"/>
              <a:buChar char="●"/>
              <a:defRPr sz="2400"/>
            </a:lvl1pPr>
            <a:lvl2pPr indent="-381000" lvl="1" marL="914400" rtl="0">
              <a:spcBef>
                <a:spcPts val="0"/>
              </a:spcBef>
              <a:spcAft>
                <a:spcPts val="0"/>
              </a:spcAft>
              <a:buSzPts val="2400"/>
              <a:buChar char="○"/>
              <a:defRPr sz="2400"/>
            </a:lvl2pPr>
            <a:lvl3pPr indent="-381000" lvl="2" marL="1371600" rtl="0">
              <a:spcBef>
                <a:spcPts val="0"/>
              </a:spcBef>
              <a:spcAft>
                <a:spcPts val="0"/>
              </a:spcAft>
              <a:buSzPts val="2400"/>
              <a:buChar char="■"/>
              <a:defRPr sz="24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txBox="1"/>
          <p:nvPr>
            <p:ph type="title"/>
          </p:nvPr>
        </p:nvSpPr>
        <p:spPr>
          <a:xfrm>
            <a:off x="457200" y="205978"/>
            <a:ext cx="6705600" cy="6759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latin typeface="Arial"/>
                <a:ea typeface="Arial"/>
                <a:cs typeface="Arial"/>
                <a:sym typeface="Arial"/>
              </a:defRPr>
            </a:lvl1pPr>
            <a:lvl2pPr lvl="1" rtl="0" algn="l">
              <a:spcBef>
                <a:spcPts val="0"/>
              </a:spcBef>
              <a:spcAft>
                <a:spcPts val="0"/>
              </a:spcAft>
              <a:buSzPts val="3600"/>
              <a:buFont typeface="Arial"/>
              <a:buNone/>
              <a:defRPr b="1" sz="3600">
                <a:solidFill>
                  <a:schemeClr val="dk2"/>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2"/>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2"/>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2"/>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2"/>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2"/>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2"/>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2"/>
                </a:solidFill>
                <a:latin typeface="Arial"/>
                <a:ea typeface="Arial"/>
                <a:cs typeface="Arial"/>
                <a:sym typeface="Arial"/>
              </a:defRPr>
            </a:lvl9pPr>
          </a:lstStyle>
          <a:p/>
        </p:txBody>
      </p:sp>
      <p:sp>
        <p:nvSpPr>
          <p:cNvPr id="21" name="Google Shape;21;p4"/>
          <p:cNvSpPr txBox="1"/>
          <p:nvPr>
            <p:ph idx="1" type="body"/>
          </p:nvPr>
        </p:nvSpPr>
        <p:spPr>
          <a:xfrm>
            <a:off x="457200" y="971550"/>
            <a:ext cx="4038600" cy="3623100"/>
          </a:xfrm>
          <a:prstGeom prst="rect">
            <a:avLst/>
          </a:prstGeom>
          <a:noFill/>
          <a:ln>
            <a:noFill/>
          </a:ln>
        </p:spPr>
        <p:txBody>
          <a:bodyPr anchorCtr="0" anchor="t" bIns="91425" lIns="91425" spcFirstLastPara="1" rIns="91425" wrap="square" tIns="91425">
            <a:noAutofit/>
          </a:bodyPr>
          <a:lstStyle>
            <a:lvl1pPr indent="-381000" lvl="0" marL="457200" rtl="0">
              <a:spcBef>
                <a:spcPts val="480"/>
              </a:spcBef>
              <a:spcAft>
                <a:spcPts val="0"/>
              </a:spcAft>
              <a:buSzPts val="2400"/>
              <a:buChar char="●"/>
              <a:defRPr sz="2400"/>
            </a:lvl1pPr>
            <a:lvl2pPr indent="-381000" lvl="1" marL="914400" rtl="0">
              <a:spcBef>
                <a:spcPts val="0"/>
              </a:spcBef>
              <a:spcAft>
                <a:spcPts val="0"/>
              </a:spcAft>
              <a:buSzPts val="2400"/>
              <a:buChar char="○"/>
              <a:defRPr sz="2400"/>
            </a:lvl2pPr>
            <a:lvl3pPr indent="-381000" lvl="2" marL="1371600" rtl="0">
              <a:spcBef>
                <a:spcPts val="0"/>
              </a:spcBef>
              <a:spcAft>
                <a:spcPts val="0"/>
              </a:spcAft>
              <a:buSzPts val="2400"/>
              <a:buChar char="■"/>
              <a:defRPr sz="24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2" name="Google Shape;22;p4"/>
          <p:cNvSpPr txBox="1"/>
          <p:nvPr>
            <p:ph idx="2" type="body"/>
          </p:nvPr>
        </p:nvSpPr>
        <p:spPr>
          <a:xfrm>
            <a:off x="4648200" y="971550"/>
            <a:ext cx="4038600" cy="3623100"/>
          </a:xfrm>
          <a:prstGeom prst="rect">
            <a:avLst/>
          </a:prstGeom>
          <a:noFill/>
          <a:ln>
            <a:noFill/>
          </a:ln>
        </p:spPr>
        <p:txBody>
          <a:bodyPr anchorCtr="0" anchor="t" bIns="91425" lIns="91425" spcFirstLastPara="1" rIns="91425" wrap="square" tIns="91425">
            <a:noAutofit/>
          </a:bodyPr>
          <a:lstStyle>
            <a:lvl1pPr indent="-381000" lvl="0" marL="457200" rtl="0">
              <a:spcBef>
                <a:spcPts val="480"/>
              </a:spcBef>
              <a:spcAft>
                <a:spcPts val="0"/>
              </a:spcAft>
              <a:buSzPts val="2400"/>
              <a:buChar char="●"/>
              <a:defRPr sz="2400"/>
            </a:lvl1pPr>
            <a:lvl2pPr indent="-381000" lvl="1" marL="914400" rtl="0">
              <a:spcBef>
                <a:spcPts val="0"/>
              </a:spcBef>
              <a:spcAft>
                <a:spcPts val="0"/>
              </a:spcAft>
              <a:buSzPts val="2400"/>
              <a:buChar char="○"/>
              <a:defRPr sz="2400">
                <a:solidFill>
                  <a:schemeClr val="dk1"/>
                </a:solidFill>
              </a:defRPr>
            </a:lvl2pPr>
            <a:lvl3pPr indent="-381000" lvl="2" marL="1371600" rtl="0">
              <a:spcBef>
                <a:spcPts val="0"/>
              </a:spcBef>
              <a:spcAft>
                <a:spcPts val="0"/>
              </a:spcAft>
              <a:buSzPts val="2400"/>
              <a:buChar char="■"/>
              <a:defRPr sz="2400">
                <a:solidFill>
                  <a:schemeClr val="dk1"/>
                </a:solidFill>
              </a:defRPr>
            </a:lvl3pPr>
            <a:lvl4pPr indent="-342900" lvl="3" marL="1828800" rtl="0">
              <a:spcBef>
                <a:spcPts val="0"/>
              </a:spcBef>
              <a:spcAft>
                <a:spcPts val="0"/>
              </a:spcAft>
              <a:buSzPts val="1800"/>
              <a:buChar char="●"/>
              <a:defRPr sz="1800">
                <a:solidFill>
                  <a:schemeClr val="dk1"/>
                </a:solidFill>
              </a:defRPr>
            </a:lvl4pPr>
            <a:lvl5pPr indent="-342900" lvl="4" marL="2286000" rtl="0">
              <a:spcBef>
                <a:spcPts val="0"/>
              </a:spcBef>
              <a:spcAft>
                <a:spcPts val="0"/>
              </a:spcAft>
              <a:buSzPts val="1800"/>
              <a:buChar char="○"/>
              <a:defRPr sz="1800">
                <a:solidFill>
                  <a:schemeClr val="dk1"/>
                </a:solidFill>
              </a:defRPr>
            </a:lvl5pPr>
            <a:lvl6pPr indent="-342900" lvl="5" marL="2743200" rtl="0">
              <a:spcBef>
                <a:spcPts val="0"/>
              </a:spcBef>
              <a:spcAft>
                <a:spcPts val="0"/>
              </a:spcAft>
              <a:buSzPts val="1800"/>
              <a:buChar char="■"/>
              <a:defRPr sz="1800">
                <a:solidFill>
                  <a:schemeClr val="dk1"/>
                </a:solidFill>
              </a:defRPr>
            </a:lvl6pPr>
            <a:lvl7pPr indent="-342900" lvl="6" marL="3200400" rtl="0">
              <a:spcBef>
                <a:spcPts val="0"/>
              </a:spcBef>
              <a:spcAft>
                <a:spcPts val="0"/>
              </a:spcAft>
              <a:buSzPts val="1800"/>
              <a:buChar char="●"/>
              <a:defRPr sz="1800">
                <a:solidFill>
                  <a:schemeClr val="dk1"/>
                </a:solidFill>
              </a:defRPr>
            </a:lvl7pPr>
            <a:lvl8pPr indent="-342900" lvl="7" marL="3657600" rtl="0">
              <a:spcBef>
                <a:spcPts val="0"/>
              </a:spcBef>
              <a:spcAft>
                <a:spcPts val="0"/>
              </a:spcAft>
              <a:buSzPts val="1800"/>
              <a:buChar char="○"/>
              <a:defRPr sz="1800">
                <a:solidFill>
                  <a:schemeClr val="dk1"/>
                </a:solidFill>
              </a:defRPr>
            </a:lvl8pPr>
            <a:lvl9pPr indent="-342900" lvl="8" marL="4114800" rtl="0">
              <a:spcBef>
                <a:spcPts val="0"/>
              </a:spcBef>
              <a:spcAft>
                <a:spcPts val="0"/>
              </a:spcAft>
              <a:buSzPts val="1800"/>
              <a:buChar char="■"/>
              <a:defRPr sz="1800"/>
            </a:lvl9pPr>
          </a:lstStyle>
          <a:p/>
        </p:txBody>
      </p:sp>
      <p:cxnSp>
        <p:nvCxnSpPr>
          <p:cNvPr id="23" name="Google Shape;23;p4"/>
          <p:cNvCxnSpPr/>
          <p:nvPr/>
        </p:nvCxnSpPr>
        <p:spPr>
          <a:xfrm>
            <a:off x="457200" y="881840"/>
            <a:ext cx="8229600" cy="0"/>
          </a:xfrm>
          <a:prstGeom prst="straightConnector1">
            <a:avLst/>
          </a:prstGeom>
          <a:noFill/>
          <a:ln cap="flat" cmpd="sng" w="9525">
            <a:solidFill>
              <a:srgbClr val="CCCCCC"/>
            </a:solidFill>
            <a:prstDash val="solid"/>
            <a:round/>
            <a:headEnd len="med" w="med" type="none"/>
            <a:tailEnd len="med" w="med" type="none"/>
          </a:ln>
        </p:spPr>
      </p:cxnSp>
      <p:cxnSp>
        <p:nvCxnSpPr>
          <p:cNvPr id="24" name="Google Shape;24;p4"/>
          <p:cNvCxnSpPr/>
          <p:nvPr/>
        </p:nvCxnSpPr>
        <p:spPr>
          <a:xfrm>
            <a:off x="457200" y="4743450"/>
            <a:ext cx="8229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5"/>
          <p:cNvSpPr txBox="1"/>
          <p:nvPr>
            <p:ph type="title"/>
          </p:nvPr>
        </p:nvSpPr>
        <p:spPr>
          <a:xfrm>
            <a:off x="457200" y="205978"/>
            <a:ext cx="6705600" cy="675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solidFill>
                  <a:schemeClr val="dk2"/>
                </a:solidFill>
              </a:defRPr>
            </a:lvl2pPr>
            <a:lvl3pPr lvl="2" rtl="0">
              <a:spcBef>
                <a:spcPts val="0"/>
              </a:spcBef>
              <a:spcAft>
                <a:spcPts val="0"/>
              </a:spcAft>
              <a:buSzPts val="3600"/>
              <a:buNone/>
              <a:defRPr>
                <a:solidFill>
                  <a:schemeClr val="dk2"/>
                </a:solidFill>
              </a:defRPr>
            </a:lvl3pPr>
            <a:lvl4pPr lvl="3" rtl="0">
              <a:spcBef>
                <a:spcPts val="0"/>
              </a:spcBef>
              <a:spcAft>
                <a:spcPts val="0"/>
              </a:spcAft>
              <a:buSzPts val="3600"/>
              <a:buNone/>
              <a:defRPr>
                <a:solidFill>
                  <a:schemeClr val="dk2"/>
                </a:solidFill>
              </a:defRPr>
            </a:lvl4pPr>
            <a:lvl5pPr lvl="4" rtl="0">
              <a:spcBef>
                <a:spcPts val="0"/>
              </a:spcBef>
              <a:spcAft>
                <a:spcPts val="0"/>
              </a:spcAft>
              <a:buSzPts val="3600"/>
              <a:buNone/>
              <a:defRPr>
                <a:solidFill>
                  <a:schemeClr val="dk2"/>
                </a:solidFill>
              </a:defRPr>
            </a:lvl5pPr>
            <a:lvl6pPr lvl="5" rtl="0">
              <a:spcBef>
                <a:spcPts val="0"/>
              </a:spcBef>
              <a:spcAft>
                <a:spcPts val="0"/>
              </a:spcAft>
              <a:buSzPts val="3600"/>
              <a:buNone/>
              <a:defRPr>
                <a:solidFill>
                  <a:schemeClr val="dk2"/>
                </a:solidFill>
              </a:defRPr>
            </a:lvl6pPr>
            <a:lvl7pPr lvl="6" rtl="0">
              <a:spcBef>
                <a:spcPts val="0"/>
              </a:spcBef>
              <a:spcAft>
                <a:spcPts val="0"/>
              </a:spcAft>
              <a:buSzPts val="3600"/>
              <a:buNone/>
              <a:defRPr>
                <a:solidFill>
                  <a:schemeClr val="dk2"/>
                </a:solidFill>
              </a:defRPr>
            </a:lvl7pPr>
            <a:lvl8pPr lvl="7" rtl="0">
              <a:spcBef>
                <a:spcPts val="0"/>
              </a:spcBef>
              <a:spcAft>
                <a:spcPts val="0"/>
              </a:spcAft>
              <a:buSzPts val="3600"/>
              <a:buNone/>
              <a:defRPr>
                <a:solidFill>
                  <a:schemeClr val="dk2"/>
                </a:solidFill>
              </a:defRPr>
            </a:lvl8pPr>
            <a:lvl9pPr lvl="8" rtl="0">
              <a:spcBef>
                <a:spcPts val="0"/>
              </a:spcBef>
              <a:spcAft>
                <a:spcPts val="0"/>
              </a:spcAft>
              <a:buSzPts val="3600"/>
              <a:buNone/>
              <a:defRPr>
                <a:solidFill>
                  <a:schemeClr val="dk2"/>
                </a:solidFill>
              </a:defRPr>
            </a:lvl9pPr>
          </a:lstStyle>
          <a:p/>
        </p:txBody>
      </p:sp>
      <p:cxnSp>
        <p:nvCxnSpPr>
          <p:cNvPr id="27" name="Google Shape;27;p5"/>
          <p:cNvCxnSpPr/>
          <p:nvPr/>
        </p:nvCxnSpPr>
        <p:spPr>
          <a:xfrm>
            <a:off x="457200" y="881840"/>
            <a:ext cx="8229600" cy="0"/>
          </a:xfrm>
          <a:prstGeom prst="straightConnector1">
            <a:avLst/>
          </a:prstGeom>
          <a:noFill/>
          <a:ln cap="flat" cmpd="sng" w="9525">
            <a:solidFill>
              <a:srgbClr val="CCCCCC"/>
            </a:solidFill>
            <a:prstDash val="solid"/>
            <a:round/>
            <a:headEnd len="med" w="med" type="none"/>
            <a:tailEnd len="med" w="med" type="none"/>
          </a:ln>
        </p:spPr>
      </p:cxnSp>
      <p:cxnSp>
        <p:nvCxnSpPr>
          <p:cNvPr id="28" name="Google Shape;28;p5"/>
          <p:cNvCxnSpPr/>
          <p:nvPr/>
        </p:nvCxnSpPr>
        <p:spPr>
          <a:xfrm>
            <a:off x="457200" y="4743450"/>
            <a:ext cx="8229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p:cSld name="TITLE_ONLY_1">
    <p:spTree>
      <p:nvGrpSpPr>
        <p:cNvPr id="29" name="Shape 29"/>
        <p:cNvGrpSpPr/>
        <p:nvPr/>
      </p:nvGrpSpPr>
      <p:grpSpPr>
        <a:xfrm>
          <a:off x="0" y="0"/>
          <a:ext cx="0" cy="0"/>
          <a:chOff x="0" y="0"/>
          <a:chExt cx="0" cy="0"/>
        </a:xfrm>
      </p:grpSpPr>
      <p:sp>
        <p:nvSpPr>
          <p:cNvPr id="30" name="Google Shape;30;p6"/>
          <p:cNvSpPr txBox="1"/>
          <p:nvPr>
            <p:ph type="title"/>
          </p:nvPr>
        </p:nvSpPr>
        <p:spPr>
          <a:xfrm>
            <a:off x="1219200" y="2233804"/>
            <a:ext cx="6705600" cy="6759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solidFill>
                  <a:schemeClr val="dk2"/>
                </a:solidFill>
              </a:defRPr>
            </a:lvl2pPr>
            <a:lvl3pPr lvl="2" rtl="0" algn="ctr">
              <a:spcBef>
                <a:spcPts val="0"/>
              </a:spcBef>
              <a:spcAft>
                <a:spcPts val="0"/>
              </a:spcAft>
              <a:buSzPts val="3600"/>
              <a:buNone/>
              <a:defRPr>
                <a:solidFill>
                  <a:schemeClr val="dk2"/>
                </a:solidFill>
              </a:defRPr>
            </a:lvl3pPr>
            <a:lvl4pPr lvl="3" rtl="0" algn="ctr">
              <a:spcBef>
                <a:spcPts val="0"/>
              </a:spcBef>
              <a:spcAft>
                <a:spcPts val="0"/>
              </a:spcAft>
              <a:buSzPts val="3600"/>
              <a:buNone/>
              <a:defRPr>
                <a:solidFill>
                  <a:schemeClr val="dk2"/>
                </a:solidFill>
              </a:defRPr>
            </a:lvl4pPr>
            <a:lvl5pPr lvl="4" rtl="0" algn="ctr">
              <a:spcBef>
                <a:spcPts val="0"/>
              </a:spcBef>
              <a:spcAft>
                <a:spcPts val="0"/>
              </a:spcAft>
              <a:buSzPts val="3600"/>
              <a:buNone/>
              <a:defRPr>
                <a:solidFill>
                  <a:schemeClr val="dk2"/>
                </a:solidFill>
              </a:defRPr>
            </a:lvl5pPr>
            <a:lvl6pPr lvl="5" rtl="0" algn="ctr">
              <a:spcBef>
                <a:spcPts val="0"/>
              </a:spcBef>
              <a:spcAft>
                <a:spcPts val="0"/>
              </a:spcAft>
              <a:buSzPts val="3600"/>
              <a:buNone/>
              <a:defRPr>
                <a:solidFill>
                  <a:schemeClr val="dk2"/>
                </a:solidFill>
              </a:defRPr>
            </a:lvl6pPr>
            <a:lvl7pPr lvl="6" rtl="0" algn="ctr">
              <a:spcBef>
                <a:spcPts val="0"/>
              </a:spcBef>
              <a:spcAft>
                <a:spcPts val="0"/>
              </a:spcAft>
              <a:buSzPts val="3600"/>
              <a:buNone/>
              <a:defRPr>
                <a:solidFill>
                  <a:schemeClr val="dk2"/>
                </a:solidFill>
              </a:defRPr>
            </a:lvl7pPr>
            <a:lvl8pPr lvl="7" rtl="0" algn="ctr">
              <a:spcBef>
                <a:spcPts val="0"/>
              </a:spcBef>
              <a:spcAft>
                <a:spcPts val="0"/>
              </a:spcAft>
              <a:buSzPts val="3600"/>
              <a:buNone/>
              <a:defRPr>
                <a:solidFill>
                  <a:schemeClr val="dk2"/>
                </a:solidFill>
              </a:defRPr>
            </a:lvl8pPr>
            <a:lvl9pPr lvl="8" rtl="0" algn="ctr">
              <a:spcBef>
                <a:spcPts val="0"/>
              </a:spcBef>
              <a:spcAft>
                <a:spcPts val="0"/>
              </a:spcAft>
              <a:buSzPts val="3600"/>
              <a:buNone/>
              <a:defRPr>
                <a:solidFill>
                  <a:schemeClr val="dk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31" name="Shape 31"/>
        <p:cNvGrpSpPr/>
        <p:nvPr/>
      </p:nvGrpSpPr>
      <p:grpSpPr>
        <a:xfrm>
          <a:off x="0" y="0"/>
          <a:ext cx="0" cy="0"/>
          <a:chOff x="0" y="0"/>
          <a:chExt cx="0" cy="0"/>
        </a:xfrm>
      </p:grpSpPr>
      <p:grpSp>
        <p:nvGrpSpPr>
          <p:cNvPr id="32" name="Google Shape;32;p7"/>
          <p:cNvGrpSpPr/>
          <p:nvPr/>
        </p:nvGrpSpPr>
        <p:grpSpPr>
          <a:xfrm>
            <a:off x="830394" y="1191276"/>
            <a:ext cx="745764" cy="45826"/>
            <a:chOff x="4580561" y="2589004"/>
            <a:chExt cx="1064464" cy="25200"/>
          </a:xfrm>
        </p:grpSpPr>
        <p:sp>
          <p:nvSpPr>
            <p:cNvPr id="33" name="Google Shape;33;p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 name="Google Shape;35;p7"/>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36" name="Google Shape;36;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6705600" cy="6759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3B7EA1"/>
              </a:buClr>
              <a:buSzPts val="3600"/>
              <a:buFont typeface="Arial"/>
              <a:buNone/>
              <a:defRPr b="1" i="0" sz="3600" u="none" cap="none" strike="noStrike">
                <a:solidFill>
                  <a:srgbClr val="3B7EA1"/>
                </a:solidFill>
                <a:latin typeface="Arial"/>
                <a:ea typeface="Arial"/>
                <a:cs typeface="Arial"/>
                <a:sym typeface="Arial"/>
              </a:defRPr>
            </a:lvl1pPr>
            <a:lvl2pPr lvl="1"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2pPr>
            <a:lvl3pPr lvl="2"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3pPr>
            <a:lvl4pPr lvl="3"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4pPr>
            <a:lvl5pPr lvl="4"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5pPr>
            <a:lvl6pPr lvl="5"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6pPr>
            <a:lvl7pPr lvl="6"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7pPr>
            <a:lvl8pPr lvl="7"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8pPr>
            <a:lvl9pPr lvl="8"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lvl1pPr indent="-381000" lvl="0" marL="457200" rtl="0" algn="l">
              <a:spcBef>
                <a:spcPts val="480"/>
              </a:spcBef>
              <a:spcAft>
                <a:spcPts val="0"/>
              </a:spcAft>
              <a:buClr>
                <a:srgbClr val="C4820E"/>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rgbClr val="C4820E"/>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rgbClr val="C4820E"/>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comments" Target="../comments/commen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2.png"/><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2.png"/><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4.png"/><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1.png"/><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1.png"/><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1.png"/><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1.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1.png"/><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1.png"/><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1.png"/><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1.png"/><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1.png"/><Relationship Id="rId4"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1.png"/><Relationship Id="rId4" Type="http://schemas.openxmlformats.org/officeDocument/2006/relationships/image" Target="../media/image1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1.png"/><Relationship Id="rId4"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1.png"/><Relationship Id="rId4"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1.png"/><Relationship Id="rId4" Type="http://schemas.openxmlformats.org/officeDocument/2006/relationships/image" Target="../media/image2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1.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 name="Shape 40"/>
        <p:cNvGrpSpPr/>
        <p:nvPr/>
      </p:nvGrpSpPr>
      <p:grpSpPr>
        <a:xfrm>
          <a:off x="0" y="0"/>
          <a:ext cx="0" cy="0"/>
          <a:chOff x="0" y="0"/>
          <a:chExt cx="0" cy="0"/>
        </a:xfrm>
      </p:grpSpPr>
      <p:sp>
        <p:nvSpPr>
          <p:cNvPr id="41" name="Google Shape;41;p8"/>
          <p:cNvSpPr txBox="1"/>
          <p:nvPr>
            <p:ph type="ctrTitle"/>
          </p:nvPr>
        </p:nvSpPr>
        <p:spPr>
          <a:xfrm>
            <a:off x="2971800" y="1657350"/>
            <a:ext cx="5586300" cy="87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Topical Review 3</a:t>
            </a:r>
            <a:endParaRPr/>
          </a:p>
        </p:txBody>
      </p:sp>
      <p:sp>
        <p:nvSpPr>
          <p:cNvPr id="42" name="Google Shape;42;p8"/>
          <p:cNvSpPr txBox="1"/>
          <p:nvPr>
            <p:ph idx="1" type="subTitle"/>
          </p:nvPr>
        </p:nvSpPr>
        <p:spPr>
          <a:xfrm>
            <a:off x="2971800" y="2571750"/>
            <a:ext cx="5586300" cy="5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Center and Spread, Normal Distribution, Sample Means, CLT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311700" y="2127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Normal Distribution: Why do we care?</a:t>
            </a:r>
            <a:endParaRPr/>
          </a:p>
        </p:txBody>
      </p:sp>
      <p:sp>
        <p:nvSpPr>
          <p:cNvPr id="108" name="Google Shape;108;p17"/>
          <p:cNvSpPr txBox="1"/>
          <p:nvPr>
            <p:ph idx="1" type="body"/>
          </p:nvPr>
        </p:nvSpPr>
        <p:spPr>
          <a:xfrm>
            <a:off x="311688" y="1093500"/>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C4820E"/>
              </a:buClr>
              <a:buSzPts val="2400"/>
              <a:buChar char="●"/>
            </a:pPr>
            <a:r>
              <a:rPr lang="en"/>
              <a:t>The percent of values within some # SDs from the mean can be approximated using the table</a:t>
            </a:r>
            <a:endParaRPr/>
          </a:p>
          <a:p>
            <a:pPr indent="-381000" lvl="1" marL="914400" rtl="0" algn="l">
              <a:lnSpc>
                <a:spcPct val="115000"/>
              </a:lnSpc>
              <a:spcBef>
                <a:spcPts val="0"/>
              </a:spcBef>
              <a:spcAft>
                <a:spcPts val="0"/>
              </a:spcAft>
              <a:buClr>
                <a:srgbClr val="C4820E"/>
              </a:buClr>
              <a:buSzPts val="2400"/>
              <a:buChar char="○"/>
            </a:pPr>
            <a:r>
              <a:rPr lang="en"/>
              <a:t>Bound is much tighter than Chebychev’s (the center column)</a:t>
            </a:r>
            <a:endParaRPr/>
          </a:p>
          <a:p>
            <a:pPr indent="-381000" lvl="1" marL="914400" rtl="0" algn="l">
              <a:lnSpc>
                <a:spcPct val="115000"/>
              </a:lnSpc>
              <a:spcBef>
                <a:spcPts val="0"/>
              </a:spcBef>
              <a:spcAft>
                <a:spcPts val="0"/>
              </a:spcAft>
              <a:buClr>
                <a:srgbClr val="C4820E"/>
              </a:buClr>
              <a:buSzPts val="2400"/>
              <a:buFont typeface="Proxima Nova"/>
              <a:buChar char="○"/>
            </a:pPr>
            <a:r>
              <a:rPr lang="en">
                <a:solidFill>
                  <a:srgbClr val="000000"/>
                </a:solidFill>
                <a:latin typeface="Proxima Nova"/>
                <a:ea typeface="Proxima Nova"/>
                <a:cs typeface="Proxima Nova"/>
                <a:sym typeface="Proxima Nova"/>
              </a:rPr>
              <a:t>Useful for calculating confidence interval if the Central Limit Theorem (CLT) applies to the chosen statistic!</a:t>
            </a:r>
            <a:endParaRPr>
              <a:solidFill>
                <a:srgbClr val="000000"/>
              </a:solidFill>
              <a:latin typeface="Proxima Nova"/>
              <a:ea typeface="Proxima Nova"/>
              <a:cs typeface="Proxima Nova"/>
              <a:sym typeface="Proxima Nova"/>
            </a:endParaRPr>
          </a:p>
        </p:txBody>
      </p:sp>
      <p:pic>
        <p:nvPicPr>
          <p:cNvPr id="109" name="Google Shape;109;p17"/>
          <p:cNvPicPr preferRelativeResize="0"/>
          <p:nvPr/>
        </p:nvPicPr>
        <p:blipFill>
          <a:blip r:embed="rId3">
            <a:alphaModFix/>
          </a:blip>
          <a:stretch>
            <a:fillRect/>
          </a:stretch>
        </p:blipFill>
        <p:spPr>
          <a:xfrm>
            <a:off x="569550" y="2782700"/>
            <a:ext cx="8004899" cy="1798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1"/>
                                        <p:tgtEl>
                                          <p:spTgt spid="10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Discussion Questions</a:t>
            </a:r>
            <a:endParaRPr/>
          </a:p>
        </p:txBody>
      </p:sp>
      <p:sp>
        <p:nvSpPr>
          <p:cNvPr id="115" name="Google Shape;115;p18"/>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368300" lvl="0" marL="457200" rtl="0" algn="l">
              <a:spcBef>
                <a:spcPts val="480"/>
              </a:spcBef>
              <a:spcAft>
                <a:spcPts val="0"/>
              </a:spcAft>
              <a:buClr>
                <a:srgbClr val="C4820E"/>
              </a:buClr>
              <a:buSzPts val="2200"/>
              <a:buChar char="●"/>
            </a:pPr>
            <a:r>
              <a:rPr lang="en" sz="2200"/>
              <a:t>Intuitively, why are standard units useful?</a:t>
            </a:r>
            <a:endParaRPr sz="2200"/>
          </a:p>
          <a:p>
            <a:pPr indent="0" lvl="0" marL="0" rtl="0" algn="l">
              <a:lnSpc>
                <a:spcPct val="115000"/>
              </a:lnSpc>
              <a:spcBef>
                <a:spcPts val="1600"/>
              </a:spcBef>
              <a:spcAft>
                <a:spcPts val="0"/>
              </a:spcAft>
              <a:buSzPts val="1800"/>
              <a:buNone/>
            </a:pPr>
            <a:r>
              <a:t/>
            </a:r>
            <a:endParaRPr sz="2200"/>
          </a:p>
          <a:p>
            <a:pPr indent="-368300" lvl="0" marL="457200" rtl="0" algn="l">
              <a:lnSpc>
                <a:spcPct val="115000"/>
              </a:lnSpc>
              <a:spcBef>
                <a:spcPts val="1600"/>
              </a:spcBef>
              <a:spcAft>
                <a:spcPts val="0"/>
              </a:spcAft>
              <a:buClr>
                <a:srgbClr val="C4820E"/>
              </a:buClr>
              <a:buSzPts val="2200"/>
              <a:buChar char="●"/>
            </a:pPr>
            <a:r>
              <a:rPr lang="en" sz="2200"/>
              <a:t>If a histogram is bell-shaped, what assumptions can we make?</a:t>
            </a:r>
            <a:endParaRPr sz="2200"/>
          </a:p>
          <a:p>
            <a:pPr indent="0" lvl="0" marL="0" rtl="0" algn="l">
              <a:lnSpc>
                <a:spcPct val="115000"/>
              </a:lnSpc>
              <a:spcBef>
                <a:spcPts val="1600"/>
              </a:spcBef>
              <a:spcAft>
                <a:spcPts val="0"/>
              </a:spcAft>
              <a:buSzPts val="1800"/>
              <a:buNone/>
            </a:pPr>
            <a:r>
              <a:t/>
            </a:r>
            <a:endParaRPr sz="2200"/>
          </a:p>
          <a:p>
            <a:pPr indent="0" lvl="0" marL="914400" rtl="0" algn="l">
              <a:lnSpc>
                <a:spcPct val="115000"/>
              </a:lnSpc>
              <a:spcBef>
                <a:spcPts val="1600"/>
              </a:spcBef>
              <a:spcAft>
                <a:spcPts val="1600"/>
              </a:spcAft>
              <a:buSzPts val="1800"/>
              <a:buNone/>
            </a:pPr>
            <a:r>
              <a:t/>
            </a:r>
            <a:endParaRPr sz="2400">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Discussion Questions</a:t>
            </a:r>
            <a:endParaRPr/>
          </a:p>
        </p:txBody>
      </p:sp>
      <p:sp>
        <p:nvSpPr>
          <p:cNvPr id="121" name="Google Shape;121;p19"/>
          <p:cNvSpPr txBox="1"/>
          <p:nvPr>
            <p:ph idx="1" type="body"/>
          </p:nvPr>
        </p:nvSpPr>
        <p:spPr>
          <a:xfrm>
            <a:off x="270650" y="971550"/>
            <a:ext cx="8674800" cy="36231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C4820E"/>
              </a:buClr>
              <a:buSzPts val="2200"/>
              <a:buChar char="●"/>
            </a:pPr>
            <a:r>
              <a:rPr lang="en" sz="2200"/>
              <a:t>I</a:t>
            </a:r>
            <a:r>
              <a:rPr lang="en" sz="2200"/>
              <a:t>ntuitively, why are standard units useful?</a:t>
            </a:r>
            <a:endParaRPr sz="2200"/>
          </a:p>
          <a:p>
            <a:pPr indent="-368300" lvl="1" marL="914400" rtl="0" algn="l">
              <a:lnSpc>
                <a:spcPct val="115000"/>
              </a:lnSpc>
              <a:spcBef>
                <a:spcPts val="0"/>
              </a:spcBef>
              <a:spcAft>
                <a:spcPts val="0"/>
              </a:spcAft>
              <a:buClr>
                <a:srgbClr val="FF0000"/>
              </a:buClr>
              <a:buSzPts val="2200"/>
              <a:buChar char="○"/>
            </a:pPr>
            <a:r>
              <a:rPr lang="en" sz="2200">
                <a:solidFill>
                  <a:srgbClr val="FF0000"/>
                </a:solidFill>
              </a:rPr>
              <a:t>Standard units are useful for placing different measurements on the same scale, allowing for easier comparison</a:t>
            </a:r>
            <a:endParaRPr sz="2200">
              <a:solidFill>
                <a:srgbClr val="FF0000"/>
              </a:solidFill>
            </a:endParaRPr>
          </a:p>
          <a:p>
            <a:pPr indent="-368300" lvl="0" marL="457200" rtl="0" algn="l">
              <a:lnSpc>
                <a:spcPct val="115000"/>
              </a:lnSpc>
              <a:spcBef>
                <a:spcPts val="0"/>
              </a:spcBef>
              <a:spcAft>
                <a:spcPts val="0"/>
              </a:spcAft>
              <a:buClr>
                <a:srgbClr val="C4820E"/>
              </a:buClr>
              <a:buSzPts val="2200"/>
              <a:buChar char="●"/>
            </a:pPr>
            <a:r>
              <a:rPr lang="en" sz="2200"/>
              <a:t>If a histogram is bell-shaped, what assumptions can we make?</a:t>
            </a:r>
            <a:endParaRPr sz="2200"/>
          </a:p>
          <a:p>
            <a:pPr indent="-368300" lvl="1" marL="914400" rtl="0" algn="l">
              <a:lnSpc>
                <a:spcPct val="115000"/>
              </a:lnSpc>
              <a:spcBef>
                <a:spcPts val="0"/>
              </a:spcBef>
              <a:spcAft>
                <a:spcPts val="0"/>
              </a:spcAft>
              <a:buClr>
                <a:srgbClr val="FF0000"/>
              </a:buClr>
              <a:buSzPts val="2200"/>
              <a:buChar char="○"/>
            </a:pPr>
            <a:r>
              <a:rPr lang="en" sz="2200">
                <a:solidFill>
                  <a:srgbClr val="FF0000"/>
                </a:solidFill>
              </a:rPr>
              <a:t>Mean and median</a:t>
            </a:r>
            <a:r>
              <a:rPr lang="en" sz="2200">
                <a:solidFill>
                  <a:srgbClr val="FF0000"/>
                </a:solidFill>
              </a:rPr>
              <a:t> are equal and at the center</a:t>
            </a:r>
            <a:endParaRPr sz="2200">
              <a:solidFill>
                <a:srgbClr val="FF0000"/>
              </a:solidFill>
            </a:endParaRPr>
          </a:p>
          <a:p>
            <a:pPr indent="-368300" lvl="1" marL="914400" rtl="0" algn="l">
              <a:lnSpc>
                <a:spcPct val="115000"/>
              </a:lnSpc>
              <a:spcBef>
                <a:spcPts val="0"/>
              </a:spcBef>
              <a:spcAft>
                <a:spcPts val="0"/>
              </a:spcAft>
              <a:buClr>
                <a:srgbClr val="FF0000"/>
              </a:buClr>
              <a:buSzPts val="2200"/>
              <a:buChar char="○"/>
            </a:pPr>
            <a:r>
              <a:rPr lang="en" sz="2200">
                <a:solidFill>
                  <a:srgbClr val="FF0000"/>
                </a:solidFill>
              </a:rPr>
              <a:t>SD is the distance between the average and points of inflection on either side of the curve.</a:t>
            </a:r>
            <a:endParaRPr sz="2200">
              <a:solidFill>
                <a:srgbClr val="FF0000"/>
              </a:solidFill>
            </a:endParaRPr>
          </a:p>
          <a:p>
            <a:pPr indent="-368300" lvl="1" marL="914400" rtl="0" algn="l">
              <a:lnSpc>
                <a:spcPct val="115000"/>
              </a:lnSpc>
              <a:spcBef>
                <a:spcPts val="0"/>
              </a:spcBef>
              <a:spcAft>
                <a:spcPts val="0"/>
              </a:spcAft>
              <a:buClr>
                <a:srgbClr val="FF0000"/>
              </a:buClr>
              <a:buSzPts val="2200"/>
              <a:buChar char="○"/>
            </a:pPr>
            <a:r>
              <a:rPr lang="en" sz="2200">
                <a:solidFill>
                  <a:srgbClr val="FF0000"/>
                </a:solidFill>
              </a:rPr>
              <a:t>About 68% of data within 1 SD of center, 95% within 2 SDs, 99.7% within 3 SDs</a:t>
            </a:r>
            <a:endParaRPr sz="2200">
              <a:solidFill>
                <a:srgbClr val="FF0000"/>
              </a:solidFill>
            </a:endParaRPr>
          </a:p>
          <a:p>
            <a:pPr indent="0" lvl="0" marL="914400" rtl="0" algn="l">
              <a:lnSpc>
                <a:spcPct val="115000"/>
              </a:lnSpc>
              <a:spcBef>
                <a:spcPts val="1600"/>
              </a:spcBef>
              <a:spcAft>
                <a:spcPts val="1600"/>
              </a:spcAft>
              <a:buSzPts val="1800"/>
              <a:buNone/>
            </a:pPr>
            <a:r>
              <a:t/>
            </a:r>
            <a:endParaRPr sz="2400">
              <a:solidFill>
                <a:srgbClr val="3B3B3B"/>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Practice Problem #1</a:t>
            </a:r>
            <a:endParaRPr/>
          </a:p>
        </p:txBody>
      </p:sp>
      <p:sp>
        <p:nvSpPr>
          <p:cNvPr id="127" name="Google Shape;127;p20"/>
          <p:cNvSpPr txBox="1"/>
          <p:nvPr>
            <p:ph idx="1" type="body"/>
          </p:nvPr>
        </p:nvSpPr>
        <p:spPr>
          <a:xfrm>
            <a:off x="457200" y="971550"/>
            <a:ext cx="8229600" cy="36231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b="1" lang="en"/>
              <a:t>Vehicle Prices </a:t>
            </a:r>
            <a:r>
              <a:rPr lang="en"/>
              <a:t>are normally distributed with a mean price of $36,000 and a SD of $10,000. If a </a:t>
            </a:r>
            <a:r>
              <a:rPr lang="en"/>
              <a:t>random car is chosen</a:t>
            </a:r>
            <a:r>
              <a:rPr lang="en"/>
              <a:t>, what is the approximate probability that the car costs less than $</a:t>
            </a:r>
            <a:r>
              <a:rPr lang="en"/>
              <a:t>2</a:t>
            </a:r>
            <a:r>
              <a:rPr lang="en"/>
              <a:t>6,000?</a:t>
            </a:r>
            <a:endParaRPr/>
          </a:p>
        </p:txBody>
      </p:sp>
      <p:pic>
        <p:nvPicPr>
          <p:cNvPr id="128" name="Google Shape;128;p20"/>
          <p:cNvPicPr preferRelativeResize="0"/>
          <p:nvPr/>
        </p:nvPicPr>
        <p:blipFill>
          <a:blip r:embed="rId3">
            <a:alphaModFix/>
          </a:blip>
          <a:stretch>
            <a:fillRect/>
          </a:stretch>
        </p:blipFill>
        <p:spPr>
          <a:xfrm>
            <a:off x="5092674" y="2446300"/>
            <a:ext cx="3594125" cy="2022899"/>
          </a:xfrm>
          <a:prstGeom prst="rect">
            <a:avLst/>
          </a:prstGeom>
          <a:noFill/>
          <a:ln>
            <a:noFill/>
          </a:ln>
        </p:spPr>
      </p:pic>
      <p:sp>
        <p:nvSpPr>
          <p:cNvPr id="129" name="Google Shape;129;p20"/>
          <p:cNvSpPr txBox="1"/>
          <p:nvPr/>
        </p:nvSpPr>
        <p:spPr>
          <a:xfrm>
            <a:off x="5092675" y="4469200"/>
            <a:ext cx="2812200" cy="5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the Tesla Cybertruck does </a:t>
            </a:r>
            <a:r>
              <a:rPr b="1" lang="en"/>
              <a:t>not</a:t>
            </a:r>
            <a:r>
              <a:rPr lang="en"/>
              <a:t> cost less than $26,000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05975"/>
            <a:ext cx="80313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Practice Problem #1 </a:t>
            </a:r>
            <a:r>
              <a:rPr lang="en">
                <a:solidFill>
                  <a:srgbClr val="FF0000"/>
                </a:solidFill>
              </a:rPr>
              <a:t>[Solution]</a:t>
            </a:r>
            <a:endParaRPr>
              <a:solidFill>
                <a:srgbClr val="FF0000"/>
              </a:solidFill>
            </a:endParaRPr>
          </a:p>
        </p:txBody>
      </p:sp>
      <p:sp>
        <p:nvSpPr>
          <p:cNvPr id="135" name="Google Shape;135;p21"/>
          <p:cNvSpPr txBox="1"/>
          <p:nvPr>
            <p:ph idx="1" type="body"/>
          </p:nvPr>
        </p:nvSpPr>
        <p:spPr>
          <a:xfrm>
            <a:off x="457200" y="971550"/>
            <a:ext cx="8229600" cy="36231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b="1" lang="en"/>
              <a:t>Vehicle Prices </a:t>
            </a:r>
            <a:r>
              <a:rPr lang="en"/>
              <a:t>are normally distributed with a mean price of $36,000 and a SD of $10,000. If a random car is chosen, what is the approximate probability that the car costs less than $26,000?</a:t>
            </a:r>
            <a:endParaRPr/>
          </a:p>
          <a:p>
            <a:pPr indent="0" lvl="0" marL="0" rtl="0" algn="l">
              <a:spcBef>
                <a:spcPts val="480"/>
              </a:spcBef>
              <a:spcAft>
                <a:spcPts val="0"/>
              </a:spcAft>
              <a:buNone/>
            </a:pPr>
            <a:r>
              <a:rPr lang="en">
                <a:solidFill>
                  <a:srgbClr val="FF0000"/>
                </a:solidFill>
              </a:rPr>
              <a:t> </a:t>
            </a:r>
            <a:endParaRPr>
              <a:solidFill>
                <a:srgbClr val="FF0000"/>
              </a:solidFill>
            </a:endParaRPr>
          </a:p>
          <a:p>
            <a:pPr indent="0" lvl="0" marL="0" rtl="0" algn="l">
              <a:spcBef>
                <a:spcPts val="480"/>
              </a:spcBef>
              <a:spcAft>
                <a:spcPts val="0"/>
              </a:spcAft>
              <a:buNone/>
            </a:pPr>
            <a:r>
              <a:t/>
            </a:r>
            <a:endParaRPr>
              <a:solidFill>
                <a:srgbClr val="FF0000"/>
              </a:solidFill>
            </a:endParaRPr>
          </a:p>
        </p:txBody>
      </p:sp>
      <p:pic>
        <p:nvPicPr>
          <p:cNvPr id="136" name="Google Shape;136;p21"/>
          <p:cNvPicPr preferRelativeResize="0"/>
          <p:nvPr/>
        </p:nvPicPr>
        <p:blipFill>
          <a:blip r:embed="rId3">
            <a:alphaModFix/>
          </a:blip>
          <a:stretch>
            <a:fillRect/>
          </a:stretch>
        </p:blipFill>
        <p:spPr>
          <a:xfrm>
            <a:off x="5092674" y="2446300"/>
            <a:ext cx="3594125" cy="2022899"/>
          </a:xfrm>
          <a:prstGeom prst="rect">
            <a:avLst/>
          </a:prstGeom>
          <a:noFill/>
          <a:ln>
            <a:noFill/>
          </a:ln>
        </p:spPr>
      </p:pic>
      <p:sp>
        <p:nvSpPr>
          <p:cNvPr id="137" name="Google Shape;137;p21"/>
          <p:cNvSpPr txBox="1"/>
          <p:nvPr/>
        </p:nvSpPr>
        <p:spPr>
          <a:xfrm>
            <a:off x="5092675" y="4469200"/>
            <a:ext cx="2812200" cy="5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the Tesla Cybertruck does </a:t>
            </a:r>
            <a:r>
              <a:rPr b="1" lang="en"/>
              <a:t>not</a:t>
            </a:r>
            <a:r>
              <a:rPr lang="en"/>
              <a:t> cost less than $26,000</a:t>
            </a:r>
            <a:endParaRPr/>
          </a:p>
        </p:txBody>
      </p:sp>
      <p:sp>
        <p:nvSpPr>
          <p:cNvPr id="138" name="Google Shape;138;p21"/>
          <p:cNvSpPr txBox="1"/>
          <p:nvPr/>
        </p:nvSpPr>
        <p:spPr>
          <a:xfrm>
            <a:off x="1038425" y="2734000"/>
            <a:ext cx="3692100" cy="17352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None/>
            </a:pPr>
            <a:r>
              <a:rPr lang="en" sz="2400">
                <a:solidFill>
                  <a:srgbClr val="FF0000"/>
                </a:solidFill>
              </a:rPr>
              <a:t>0.16: Remember, 68% of values will be within 1SD of the average in a normal distribution.</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Practice Problem #2</a:t>
            </a:r>
            <a:endParaRPr/>
          </a:p>
        </p:txBody>
      </p:sp>
      <p:sp>
        <p:nvSpPr>
          <p:cNvPr id="144" name="Google Shape;144;p22"/>
          <p:cNvSpPr txBox="1"/>
          <p:nvPr>
            <p:ph idx="1" type="body"/>
          </p:nvPr>
        </p:nvSpPr>
        <p:spPr>
          <a:xfrm>
            <a:off x="228600" y="895350"/>
            <a:ext cx="8229600" cy="36231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lang="en"/>
              <a:t>The number of students entering Moffitt Library daily is normally distributed with an average</a:t>
            </a:r>
            <a:r>
              <a:rPr baseline="30000" lang="en"/>
              <a:t>1</a:t>
            </a:r>
            <a:r>
              <a:rPr lang="en"/>
              <a:t> of 5000 and a SD of 150. If Greg and Gregory visited Moffitt on a random day, what is the approximate probability that the                   number of students they saw was less                       than 5300?</a:t>
            </a:r>
            <a:endParaRPr/>
          </a:p>
          <a:p>
            <a:pPr indent="0" lvl="0" marL="0" rtl="0" algn="l">
              <a:spcBef>
                <a:spcPts val="480"/>
              </a:spcBef>
              <a:spcAft>
                <a:spcPts val="0"/>
              </a:spcAft>
              <a:buNone/>
            </a:pPr>
            <a:r>
              <a:t/>
            </a:r>
            <a:endParaRPr/>
          </a:p>
        </p:txBody>
      </p:sp>
      <p:sp>
        <p:nvSpPr>
          <p:cNvPr id="145" name="Google Shape;145;p22"/>
          <p:cNvSpPr txBox="1"/>
          <p:nvPr/>
        </p:nvSpPr>
        <p:spPr>
          <a:xfrm>
            <a:off x="6593075" y="4627800"/>
            <a:ext cx="2487600" cy="5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2019: A Cal student enters Moffitt (colorized)</a:t>
            </a:r>
            <a:endParaRPr/>
          </a:p>
        </p:txBody>
      </p:sp>
      <p:pic>
        <p:nvPicPr>
          <p:cNvPr id="146" name="Google Shape;146;p22"/>
          <p:cNvPicPr preferRelativeResize="0"/>
          <p:nvPr/>
        </p:nvPicPr>
        <p:blipFill rotWithShape="1">
          <a:blip r:embed="rId3">
            <a:alphaModFix/>
          </a:blip>
          <a:srcRect b="3486" l="0" r="0" t="27884"/>
          <a:stretch/>
        </p:blipFill>
        <p:spPr>
          <a:xfrm>
            <a:off x="6675062" y="2515223"/>
            <a:ext cx="2323625" cy="2124300"/>
          </a:xfrm>
          <a:prstGeom prst="rect">
            <a:avLst/>
          </a:prstGeom>
          <a:noFill/>
          <a:ln>
            <a:noFill/>
          </a:ln>
        </p:spPr>
      </p:pic>
      <p:sp>
        <p:nvSpPr>
          <p:cNvPr id="147" name="Google Shape;147;p22"/>
          <p:cNvSpPr txBox="1"/>
          <p:nvPr/>
        </p:nvSpPr>
        <p:spPr>
          <a:xfrm>
            <a:off x="533400" y="4715725"/>
            <a:ext cx="4377900" cy="3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 Shoutout to Caroline Chen for coming up with this estimate</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idx="1" type="body"/>
          </p:nvPr>
        </p:nvSpPr>
        <p:spPr>
          <a:xfrm>
            <a:off x="228600" y="895350"/>
            <a:ext cx="8229600" cy="36231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lang="en"/>
              <a:t>The number of students entering Moffitt Library daily is normally distributed with an average</a:t>
            </a:r>
            <a:r>
              <a:rPr baseline="30000" lang="en"/>
              <a:t>1</a:t>
            </a:r>
            <a:r>
              <a:rPr lang="en"/>
              <a:t> of 5000 and a SD of 150. If Greg and Gregory visited Moffitt on a random day, what is the approximate probability that the                   number of students they saw was less                       than 5300?</a:t>
            </a:r>
            <a:endParaRPr/>
          </a:p>
          <a:p>
            <a:pPr indent="0" lvl="0" marL="0" rtl="0" algn="l">
              <a:spcBef>
                <a:spcPts val="480"/>
              </a:spcBef>
              <a:spcAft>
                <a:spcPts val="0"/>
              </a:spcAft>
              <a:buNone/>
            </a:pPr>
            <a:r>
              <a:t/>
            </a:r>
            <a:endParaRPr/>
          </a:p>
        </p:txBody>
      </p:sp>
      <p:sp>
        <p:nvSpPr>
          <p:cNvPr id="153" name="Google Shape;153;p23"/>
          <p:cNvSpPr txBox="1"/>
          <p:nvPr/>
        </p:nvSpPr>
        <p:spPr>
          <a:xfrm>
            <a:off x="6593075" y="4627800"/>
            <a:ext cx="2487600" cy="5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2019: A Cal student enters Moffitt (colorized)</a:t>
            </a:r>
            <a:endParaRPr/>
          </a:p>
        </p:txBody>
      </p:sp>
      <p:pic>
        <p:nvPicPr>
          <p:cNvPr id="154" name="Google Shape;154;p23"/>
          <p:cNvPicPr preferRelativeResize="0"/>
          <p:nvPr/>
        </p:nvPicPr>
        <p:blipFill rotWithShape="1">
          <a:blip r:embed="rId3">
            <a:alphaModFix/>
          </a:blip>
          <a:srcRect b="3486" l="0" r="0" t="27884"/>
          <a:stretch/>
        </p:blipFill>
        <p:spPr>
          <a:xfrm>
            <a:off x="6675062" y="2515223"/>
            <a:ext cx="2323625" cy="2124300"/>
          </a:xfrm>
          <a:prstGeom prst="rect">
            <a:avLst/>
          </a:prstGeom>
          <a:noFill/>
          <a:ln>
            <a:noFill/>
          </a:ln>
        </p:spPr>
      </p:pic>
      <p:sp>
        <p:nvSpPr>
          <p:cNvPr id="155" name="Google Shape;155;p23"/>
          <p:cNvSpPr txBox="1"/>
          <p:nvPr/>
        </p:nvSpPr>
        <p:spPr>
          <a:xfrm>
            <a:off x="533400" y="4715725"/>
            <a:ext cx="4377900" cy="3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 </a:t>
            </a:r>
            <a:r>
              <a:rPr lang="en" sz="1100"/>
              <a:t>Shoutout to Caroline Chen for coming up with this estimate</a:t>
            </a:r>
            <a:endParaRPr sz="1100"/>
          </a:p>
        </p:txBody>
      </p:sp>
      <p:sp>
        <p:nvSpPr>
          <p:cNvPr id="156" name="Google Shape;156;p23"/>
          <p:cNvSpPr txBox="1"/>
          <p:nvPr>
            <p:ph type="title"/>
          </p:nvPr>
        </p:nvSpPr>
        <p:spPr>
          <a:xfrm>
            <a:off x="457200" y="205975"/>
            <a:ext cx="80592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Practice Problem #2 </a:t>
            </a:r>
            <a:r>
              <a:rPr lang="en">
                <a:solidFill>
                  <a:srgbClr val="FF0000"/>
                </a:solidFill>
              </a:rPr>
              <a:t>[Solution]</a:t>
            </a:r>
            <a:endParaRPr>
              <a:solidFill>
                <a:srgbClr val="FF0000"/>
              </a:solidFill>
            </a:endParaRPr>
          </a:p>
        </p:txBody>
      </p:sp>
      <p:sp>
        <p:nvSpPr>
          <p:cNvPr id="157" name="Google Shape;157;p23"/>
          <p:cNvSpPr txBox="1"/>
          <p:nvPr/>
        </p:nvSpPr>
        <p:spPr>
          <a:xfrm>
            <a:off x="726900" y="3063450"/>
            <a:ext cx="4609500" cy="17352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None/>
            </a:pPr>
            <a:r>
              <a:rPr lang="en" sz="2400">
                <a:solidFill>
                  <a:srgbClr val="FF0000"/>
                </a:solidFill>
              </a:rPr>
              <a:t>0.975: Remember, we want to look at all the data to the left of the point that is +2 SDs away from the mean.</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1219200" y="2233804"/>
            <a:ext cx="6705600" cy="675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Central Limit Theorem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Central Limit Theorem (CLT)</a:t>
            </a:r>
            <a:endParaRPr/>
          </a:p>
        </p:txBody>
      </p:sp>
      <p:sp>
        <p:nvSpPr>
          <p:cNvPr id="168" name="Google Shape;168;p25"/>
          <p:cNvSpPr txBox="1"/>
          <p:nvPr>
            <p:ph idx="1" type="body"/>
          </p:nvPr>
        </p:nvSpPr>
        <p:spPr>
          <a:xfrm>
            <a:off x="311700" y="1000075"/>
            <a:ext cx="4165500" cy="405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t>The probability distribution</a:t>
            </a:r>
            <a:r>
              <a:rPr lang="en" sz="2400"/>
              <a:t> of the </a:t>
            </a:r>
            <a:r>
              <a:rPr b="1" lang="en" sz="2400"/>
              <a:t>sum or average</a:t>
            </a:r>
            <a:r>
              <a:rPr lang="en" sz="2400"/>
              <a:t> of a large, random sample drawn with replacement will be </a:t>
            </a:r>
            <a:r>
              <a:rPr b="1" lang="en" sz="2400"/>
              <a:t>roughly normal</a:t>
            </a:r>
            <a:r>
              <a:rPr lang="en" sz="2400"/>
              <a:t>, </a:t>
            </a:r>
            <a:r>
              <a:rPr i="1" lang="en" sz="2400"/>
              <a:t>regardless of the distribution of the population from which the sample is drawn</a:t>
            </a:r>
            <a:endParaRPr sz="2400"/>
          </a:p>
          <a:p>
            <a:pPr indent="0" lvl="0" marL="0" rtl="0" algn="l">
              <a:lnSpc>
                <a:spcPct val="115000"/>
              </a:lnSpc>
              <a:spcBef>
                <a:spcPts val="1600"/>
              </a:spcBef>
              <a:spcAft>
                <a:spcPts val="1600"/>
              </a:spcAft>
              <a:buSzPts val="1400"/>
              <a:buNone/>
            </a:pPr>
            <a:r>
              <a:t/>
            </a:r>
            <a:endParaRPr>
              <a:solidFill>
                <a:srgbClr val="000000"/>
              </a:solidFill>
            </a:endParaRPr>
          </a:p>
        </p:txBody>
      </p:sp>
      <p:pic>
        <p:nvPicPr>
          <p:cNvPr id="169" name="Google Shape;169;p25"/>
          <p:cNvPicPr preferRelativeResize="0"/>
          <p:nvPr/>
        </p:nvPicPr>
        <p:blipFill rotWithShape="1">
          <a:blip r:embed="rId3">
            <a:alphaModFix/>
          </a:blip>
          <a:srcRect b="0" l="0" r="0" t="8883"/>
          <a:stretch/>
        </p:blipFill>
        <p:spPr>
          <a:xfrm>
            <a:off x="4955175" y="1017450"/>
            <a:ext cx="3771300" cy="3891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animEffect filter="fade" transition="in">
                                      <p:cBhvr>
                                        <p:cTn dur="1"/>
                                        <p:tgtEl>
                                          <p:spTgt spid="1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animEffect filter="fade" transition="in">
                                      <p:cBhvr>
                                        <p:cTn dur="1"/>
                                        <p:tgtEl>
                                          <p:spTgt spid="16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1627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Variability of the Sample Mean</a:t>
            </a:r>
            <a:endParaRPr/>
          </a:p>
        </p:txBody>
      </p:sp>
      <p:sp>
        <p:nvSpPr>
          <p:cNvPr id="175" name="Google Shape;175;p26"/>
          <p:cNvSpPr txBox="1"/>
          <p:nvPr>
            <p:ph idx="1" type="body"/>
          </p:nvPr>
        </p:nvSpPr>
        <p:spPr>
          <a:xfrm>
            <a:off x="311700" y="788850"/>
            <a:ext cx="8520600" cy="3384300"/>
          </a:xfrm>
          <a:prstGeom prst="rect">
            <a:avLst/>
          </a:prstGeom>
          <a:noFill/>
          <a:ln>
            <a:noFill/>
          </a:ln>
        </p:spPr>
        <p:txBody>
          <a:bodyPr anchorCtr="0" anchor="t" bIns="91425" lIns="91425" spcFirstLastPara="1" rIns="91425" wrap="square" tIns="91425">
            <a:noAutofit/>
          </a:bodyPr>
          <a:lstStyle/>
          <a:p>
            <a:pPr indent="-381000" lvl="0" marL="457200" rtl="0" algn="l">
              <a:spcBef>
                <a:spcPts val="480"/>
              </a:spcBef>
              <a:spcAft>
                <a:spcPts val="0"/>
              </a:spcAft>
              <a:buClr>
                <a:srgbClr val="C4820E"/>
              </a:buClr>
              <a:buSzPts val="2400"/>
              <a:buChar char="●"/>
            </a:pPr>
            <a:r>
              <a:rPr lang="en"/>
              <a:t>CLT tells us that the</a:t>
            </a:r>
            <a:r>
              <a:rPr lang="en"/>
              <a:t> distribution of the sample means is roughly normal and centered at the </a:t>
            </a:r>
            <a:r>
              <a:rPr i="1" lang="en"/>
              <a:t>population</a:t>
            </a:r>
            <a:r>
              <a:rPr lang="en"/>
              <a:t> mean</a:t>
            </a:r>
            <a:endParaRPr/>
          </a:p>
          <a:p>
            <a:pPr indent="-381000" lvl="0" marL="457200" rtl="0" algn="l">
              <a:spcBef>
                <a:spcPts val="0"/>
              </a:spcBef>
              <a:spcAft>
                <a:spcPts val="0"/>
              </a:spcAft>
              <a:buClr>
                <a:srgbClr val="C4820E"/>
              </a:buClr>
              <a:buSzPts val="2400"/>
              <a:buChar char="●"/>
            </a:pPr>
            <a:r>
              <a:rPr lang="en"/>
              <a:t>SD of the sample means:</a:t>
            </a:r>
            <a:endParaRPr/>
          </a:p>
          <a:p>
            <a:pPr indent="0" lvl="0" marL="0" rtl="0" algn="l">
              <a:lnSpc>
                <a:spcPct val="115000"/>
              </a:lnSpc>
              <a:spcBef>
                <a:spcPts val="0"/>
              </a:spcBef>
              <a:spcAft>
                <a:spcPts val="0"/>
              </a:spcAft>
              <a:buNone/>
            </a:pPr>
            <a:r>
              <a:t/>
            </a:r>
            <a:endParaRPr>
              <a:solidFill>
                <a:srgbClr val="000000"/>
              </a:solidFill>
              <a:latin typeface="Proxima Nova"/>
              <a:ea typeface="Proxima Nova"/>
              <a:cs typeface="Proxima Nova"/>
              <a:sym typeface="Proxima Nova"/>
            </a:endParaRPr>
          </a:p>
        </p:txBody>
      </p:sp>
      <p:pic>
        <p:nvPicPr>
          <p:cNvPr id="176" name="Google Shape;176;p26"/>
          <p:cNvPicPr preferRelativeResize="0"/>
          <p:nvPr/>
        </p:nvPicPr>
        <p:blipFill>
          <a:blip r:embed="rId3">
            <a:alphaModFix/>
          </a:blip>
          <a:stretch>
            <a:fillRect/>
          </a:stretch>
        </p:blipFill>
        <p:spPr>
          <a:xfrm>
            <a:off x="462100" y="2859527"/>
            <a:ext cx="2326559" cy="1906097"/>
          </a:xfrm>
          <a:prstGeom prst="rect">
            <a:avLst/>
          </a:prstGeom>
          <a:noFill/>
          <a:ln>
            <a:noFill/>
          </a:ln>
        </p:spPr>
      </p:pic>
      <p:pic>
        <p:nvPicPr>
          <p:cNvPr id="177" name="Google Shape;177;p26"/>
          <p:cNvPicPr preferRelativeResize="0"/>
          <p:nvPr/>
        </p:nvPicPr>
        <p:blipFill>
          <a:blip r:embed="rId4">
            <a:alphaModFix/>
          </a:blip>
          <a:stretch>
            <a:fillRect/>
          </a:stretch>
        </p:blipFill>
        <p:spPr>
          <a:xfrm>
            <a:off x="3393932" y="2848875"/>
            <a:ext cx="2326555" cy="1904710"/>
          </a:xfrm>
          <a:prstGeom prst="rect">
            <a:avLst/>
          </a:prstGeom>
          <a:noFill/>
          <a:ln>
            <a:noFill/>
          </a:ln>
        </p:spPr>
      </p:pic>
      <p:pic>
        <p:nvPicPr>
          <p:cNvPr id="178" name="Google Shape;178;p26"/>
          <p:cNvPicPr preferRelativeResize="0"/>
          <p:nvPr/>
        </p:nvPicPr>
        <p:blipFill>
          <a:blip r:embed="rId5">
            <a:alphaModFix/>
          </a:blip>
          <a:stretch>
            <a:fillRect/>
          </a:stretch>
        </p:blipFill>
        <p:spPr>
          <a:xfrm>
            <a:off x="6325764" y="2859528"/>
            <a:ext cx="2326561" cy="1883411"/>
          </a:xfrm>
          <a:prstGeom prst="rect">
            <a:avLst/>
          </a:prstGeom>
          <a:noFill/>
          <a:ln>
            <a:noFill/>
          </a:ln>
        </p:spPr>
      </p:pic>
      <p:pic>
        <p:nvPicPr>
          <p:cNvPr id="179" name="Google Shape;179;p26"/>
          <p:cNvPicPr preferRelativeResize="0"/>
          <p:nvPr/>
        </p:nvPicPr>
        <p:blipFill rotWithShape="1">
          <a:blip r:embed="rId6">
            <a:alphaModFix/>
          </a:blip>
          <a:srcRect b="10618" l="0" r="0" t="0"/>
          <a:stretch/>
        </p:blipFill>
        <p:spPr>
          <a:xfrm>
            <a:off x="903350" y="1993800"/>
            <a:ext cx="4865750" cy="763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animEffect filter="fade" transition="in">
                                      <p:cBhvr>
                                        <p:cTn dur="1"/>
                                        <p:tgtEl>
                                          <p:spTgt spid="1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animEffect filter="fade" transition="in">
                                      <p:cBhvr>
                                        <p:cTn dur="1"/>
                                        <p:tgtEl>
                                          <p:spTgt spid="1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animEffect filter="fade" transition="in">
                                      <p:cBhvr>
                                        <p:cTn dur="1"/>
                                        <p:tgtEl>
                                          <p:spTgt spid="1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Google Shape;47;p9"/>
          <p:cNvSpPr txBox="1"/>
          <p:nvPr>
            <p:ph type="title"/>
          </p:nvPr>
        </p:nvSpPr>
        <p:spPr>
          <a:xfrm>
            <a:off x="1219200" y="2233804"/>
            <a:ext cx="6705600" cy="675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Center and Spread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5334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lang="en"/>
              <a:t>Discussion Question</a:t>
            </a:r>
            <a:endParaRPr/>
          </a:p>
        </p:txBody>
      </p:sp>
      <p:sp>
        <p:nvSpPr>
          <p:cNvPr id="185" name="Google Shape;185;p27"/>
          <p:cNvSpPr txBox="1"/>
          <p:nvPr>
            <p:ph idx="1" type="body"/>
          </p:nvPr>
        </p:nvSpPr>
        <p:spPr>
          <a:xfrm>
            <a:off x="457200" y="971550"/>
            <a:ext cx="8229600" cy="3623100"/>
          </a:xfrm>
          <a:prstGeom prst="rect">
            <a:avLst/>
          </a:prstGeom>
        </p:spPr>
        <p:txBody>
          <a:bodyPr anchorCtr="0" anchor="t" bIns="91425" lIns="91425" spcFirstLastPara="1" rIns="91425" wrap="square" tIns="91425">
            <a:noAutofit/>
          </a:bodyPr>
          <a:lstStyle/>
          <a:p>
            <a:pPr indent="-368300" lvl="0" marL="457200" rtl="0" algn="l">
              <a:spcBef>
                <a:spcPts val="480"/>
              </a:spcBef>
              <a:spcAft>
                <a:spcPts val="0"/>
              </a:spcAft>
              <a:buClr>
                <a:srgbClr val="C4820E"/>
              </a:buClr>
              <a:buSzPts val="2200"/>
              <a:buChar char="●"/>
            </a:pPr>
            <a:r>
              <a:rPr lang="en" sz="2200"/>
              <a:t>How does the variability of the sample means change as sample size increases? </a:t>
            </a:r>
            <a:endParaRPr sz="2200"/>
          </a:p>
          <a:p>
            <a:pPr indent="0" lvl="0" marL="0" rtl="0" algn="l">
              <a:spcBef>
                <a:spcPts val="1600"/>
              </a:spcBef>
              <a:spcAft>
                <a:spcPts val="0"/>
              </a:spcAft>
              <a:buClr>
                <a:srgbClr val="000000"/>
              </a:buClr>
              <a:buSzPts val="1800"/>
              <a:buFont typeface="Arial"/>
              <a:buNone/>
            </a:pPr>
            <a:r>
              <a:t/>
            </a:r>
            <a:endParaRPr sz="2200"/>
          </a:p>
          <a:p>
            <a:pPr indent="-368300" lvl="0" marL="457200" rtl="0" algn="l">
              <a:spcBef>
                <a:spcPts val="1600"/>
              </a:spcBef>
              <a:spcAft>
                <a:spcPts val="0"/>
              </a:spcAft>
              <a:buClr>
                <a:srgbClr val="C4820E"/>
              </a:buClr>
              <a:buSzPts val="2200"/>
              <a:buChar char="●"/>
            </a:pPr>
            <a:r>
              <a:rPr lang="en" sz="2200"/>
              <a:t>Will CLT work if we want to find the probability distribution of the sample max? Why or why not?</a:t>
            </a:r>
            <a:endParaRPr sz="2200"/>
          </a:p>
          <a:p>
            <a:pPr indent="0" lvl="0" marL="0" rtl="0" algn="l">
              <a:spcBef>
                <a:spcPts val="1600"/>
              </a:spcBef>
              <a:spcAft>
                <a:spcPts val="0"/>
              </a:spcAft>
              <a:buClr>
                <a:srgbClr val="000000"/>
              </a:buClr>
              <a:buSzPts val="1800"/>
              <a:buFont typeface="Arial"/>
              <a:buNone/>
            </a:pPr>
            <a:r>
              <a:t/>
            </a:r>
            <a:endParaRPr sz="2200">
              <a:latin typeface="Proxima Nova"/>
              <a:ea typeface="Proxima Nova"/>
              <a:cs typeface="Proxima Nova"/>
              <a:sym typeface="Proxima Nova"/>
            </a:endParaRPr>
          </a:p>
          <a:p>
            <a:pPr indent="0" lvl="0" marL="914400" rtl="0" algn="l">
              <a:spcBef>
                <a:spcPts val="1600"/>
              </a:spcBef>
              <a:spcAft>
                <a:spcPts val="0"/>
              </a:spcAft>
              <a:buClr>
                <a:srgbClr val="000000"/>
              </a:buClr>
              <a:buSzPts val="1800"/>
              <a:buFont typeface="Arial"/>
              <a:buNone/>
            </a:pPr>
            <a:r>
              <a:t/>
            </a:r>
            <a:endParaRPr sz="2400">
              <a:solidFill>
                <a:srgbClr val="3B3B3B"/>
              </a:solidFill>
              <a:latin typeface="Proxima Nova"/>
              <a:ea typeface="Proxima Nova"/>
              <a:cs typeface="Proxima Nova"/>
              <a:sym typeface="Proxima Nova"/>
            </a:endParaRPr>
          </a:p>
          <a:p>
            <a:pPr indent="0" lvl="0" marL="0" rtl="0" algn="l">
              <a:spcBef>
                <a:spcPts val="48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 Question</a:t>
            </a:r>
            <a:endParaRPr/>
          </a:p>
        </p:txBody>
      </p:sp>
      <p:sp>
        <p:nvSpPr>
          <p:cNvPr id="191" name="Google Shape;191;p28"/>
          <p:cNvSpPr txBox="1"/>
          <p:nvPr>
            <p:ph idx="1" type="body"/>
          </p:nvPr>
        </p:nvSpPr>
        <p:spPr>
          <a:xfrm>
            <a:off x="457200" y="971550"/>
            <a:ext cx="8229600" cy="3623100"/>
          </a:xfrm>
          <a:prstGeom prst="rect">
            <a:avLst/>
          </a:prstGeom>
          <a:ln>
            <a:noFill/>
          </a:ln>
        </p:spPr>
        <p:txBody>
          <a:bodyPr anchorCtr="0" anchor="t" bIns="91425" lIns="91425" spcFirstLastPara="1" rIns="91425" wrap="square" tIns="91425">
            <a:noAutofit/>
          </a:bodyPr>
          <a:lstStyle/>
          <a:p>
            <a:pPr indent="-342900" lvl="0" marL="457200" rtl="0" algn="l">
              <a:lnSpc>
                <a:spcPct val="100000"/>
              </a:lnSpc>
              <a:spcBef>
                <a:spcPts val="480"/>
              </a:spcBef>
              <a:spcAft>
                <a:spcPts val="0"/>
              </a:spcAft>
              <a:buClr>
                <a:srgbClr val="C4820E"/>
              </a:buClr>
              <a:buSzPts val="1800"/>
              <a:buChar char="●"/>
            </a:pPr>
            <a:r>
              <a:rPr lang="en" sz="1800"/>
              <a:t>How does the variability of the sample means change as sample size increases?</a:t>
            </a:r>
            <a:endParaRPr sz="1800"/>
          </a:p>
          <a:p>
            <a:pPr indent="-342900" lvl="1" marL="914400" rtl="0" algn="l">
              <a:lnSpc>
                <a:spcPct val="100000"/>
              </a:lnSpc>
              <a:spcBef>
                <a:spcPts val="0"/>
              </a:spcBef>
              <a:spcAft>
                <a:spcPts val="0"/>
              </a:spcAft>
              <a:buClr>
                <a:srgbClr val="FF0000"/>
              </a:buClr>
              <a:buSzPts val="1800"/>
              <a:buChar char="○"/>
            </a:pPr>
            <a:r>
              <a:rPr lang="en" sz="1800">
                <a:solidFill>
                  <a:srgbClr val="FF0000"/>
                </a:solidFill>
              </a:rPr>
              <a:t>Variability decreases as sample size increases. Specifically, it decreases by a factor of sqrt(factor of increase in sample size). </a:t>
            </a:r>
            <a:endParaRPr sz="1800">
              <a:solidFill>
                <a:srgbClr val="000000"/>
              </a:solidFill>
            </a:endParaRPr>
          </a:p>
          <a:p>
            <a:pPr indent="0" lvl="0" marL="342900" rtl="0" algn="l">
              <a:lnSpc>
                <a:spcPct val="100000"/>
              </a:lnSpc>
              <a:spcBef>
                <a:spcPts val="0"/>
              </a:spcBef>
              <a:spcAft>
                <a:spcPts val="0"/>
              </a:spcAft>
              <a:buNone/>
            </a:pPr>
            <a:r>
              <a:t/>
            </a:r>
            <a:endParaRPr sz="1800">
              <a:solidFill>
                <a:srgbClr val="000000"/>
              </a:solidFill>
            </a:endParaRPr>
          </a:p>
          <a:p>
            <a:pPr indent="-342900" lvl="0" marL="457200" rtl="0" algn="l">
              <a:lnSpc>
                <a:spcPct val="100000"/>
              </a:lnSpc>
              <a:spcBef>
                <a:spcPts val="1600"/>
              </a:spcBef>
              <a:spcAft>
                <a:spcPts val="0"/>
              </a:spcAft>
              <a:buClr>
                <a:srgbClr val="C4820E"/>
              </a:buClr>
              <a:buSzPts val="1800"/>
              <a:buChar char="●"/>
            </a:pPr>
            <a:r>
              <a:rPr lang="en" sz="1800"/>
              <a:t>Will CLT work if we want to find the probability distribution of the sample max? Why or why not?</a:t>
            </a:r>
            <a:endParaRPr sz="1800"/>
          </a:p>
          <a:p>
            <a:pPr indent="-342900" lvl="1" marL="914400" rtl="0" algn="l">
              <a:lnSpc>
                <a:spcPct val="100000"/>
              </a:lnSpc>
              <a:spcBef>
                <a:spcPts val="0"/>
              </a:spcBef>
              <a:spcAft>
                <a:spcPts val="0"/>
              </a:spcAft>
              <a:buClr>
                <a:srgbClr val="FF0000"/>
              </a:buClr>
              <a:buSzPts val="1800"/>
              <a:buChar char="○"/>
            </a:pPr>
            <a:r>
              <a:rPr lang="en" sz="1800">
                <a:solidFill>
                  <a:srgbClr val="FF0000"/>
                </a:solidFill>
              </a:rPr>
              <a:t>CLT only applies to the sum or average of a sample. It does not work well when dealing with rare elements like the max.</a:t>
            </a:r>
            <a:r>
              <a:rPr lang="en" sz="1800">
                <a:solidFill>
                  <a:srgbClr val="000000"/>
                </a:solidFill>
              </a:rPr>
              <a:t> </a:t>
            </a:r>
            <a:endParaRPr sz="1800">
              <a:solidFill>
                <a:srgbClr val="000000"/>
              </a:solidFill>
            </a:endParaRPr>
          </a:p>
          <a:p>
            <a:pPr indent="0" lvl="0" marL="914400" rtl="0" algn="l">
              <a:lnSpc>
                <a:spcPct val="100000"/>
              </a:lnSpc>
              <a:spcBef>
                <a:spcPts val="1600"/>
              </a:spcBef>
              <a:spcAft>
                <a:spcPts val="0"/>
              </a:spcAft>
              <a:buNone/>
            </a:pPr>
            <a:r>
              <a:t/>
            </a:r>
            <a:endParaRPr sz="1800">
              <a:solidFill>
                <a:srgbClr val="3B3B3B"/>
              </a:solidFill>
            </a:endParaRPr>
          </a:p>
          <a:p>
            <a:pPr indent="0" lvl="0" marL="0" rtl="0" algn="l">
              <a:lnSpc>
                <a:spcPct val="100000"/>
              </a:lnSpc>
              <a:spcBef>
                <a:spcPts val="480"/>
              </a:spcBef>
              <a:spcAft>
                <a:spcPts val="0"/>
              </a:spcAft>
              <a:buNone/>
            </a:pPr>
            <a:r>
              <a:t/>
            </a:r>
            <a:endParaRPr sz="1800"/>
          </a:p>
          <a:p>
            <a:pPr indent="0" lvl="0" marL="0" rtl="0" algn="l">
              <a:lnSpc>
                <a:spcPct val="100000"/>
              </a:lnSpc>
              <a:spcBef>
                <a:spcPts val="480"/>
              </a:spcBef>
              <a:spcAft>
                <a:spcPts val="0"/>
              </a:spcAft>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457200" y="205975"/>
            <a:ext cx="81954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CLT for Confidence Intervals</a:t>
            </a:r>
            <a:endParaRPr/>
          </a:p>
        </p:txBody>
      </p:sp>
      <p:sp>
        <p:nvSpPr>
          <p:cNvPr id="197" name="Google Shape;197;p29"/>
          <p:cNvSpPr txBox="1"/>
          <p:nvPr>
            <p:ph idx="1" type="body"/>
          </p:nvPr>
        </p:nvSpPr>
        <p:spPr>
          <a:xfrm>
            <a:off x="195425" y="1000075"/>
            <a:ext cx="8830200" cy="34164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480"/>
              </a:spcBef>
              <a:spcAft>
                <a:spcPts val="0"/>
              </a:spcAft>
              <a:buClr>
                <a:srgbClr val="C4820E"/>
              </a:buClr>
              <a:buSzPts val="2200"/>
              <a:buChar char="●"/>
            </a:pPr>
            <a:r>
              <a:rPr lang="en" sz="2200"/>
              <a:t>We can use CLT to calculate a 95% confidence interval for the population mean! </a:t>
            </a:r>
            <a:endParaRPr sz="2200"/>
          </a:p>
          <a:p>
            <a:pPr indent="-342900" lvl="1" marL="914400" rtl="0" algn="l">
              <a:lnSpc>
                <a:spcPct val="115000"/>
              </a:lnSpc>
              <a:spcBef>
                <a:spcPts val="0"/>
              </a:spcBef>
              <a:spcAft>
                <a:spcPts val="0"/>
              </a:spcAft>
              <a:buClr>
                <a:srgbClr val="C4820E"/>
              </a:buClr>
              <a:buSzPts val="1800"/>
              <a:buChar char="○"/>
            </a:pPr>
            <a:r>
              <a:rPr lang="en" sz="1800"/>
              <a:t>We only need the sample mean, sample size and the population SD (can approximate with sample SD)</a:t>
            </a:r>
            <a:endParaRPr sz="1800"/>
          </a:p>
          <a:p>
            <a:pPr indent="-368300" lvl="0" marL="457200" rtl="0" algn="l">
              <a:lnSpc>
                <a:spcPct val="115000"/>
              </a:lnSpc>
              <a:spcBef>
                <a:spcPts val="0"/>
              </a:spcBef>
              <a:spcAft>
                <a:spcPts val="0"/>
              </a:spcAft>
              <a:buClr>
                <a:srgbClr val="C4820E"/>
              </a:buClr>
              <a:buSzPts val="2200"/>
              <a:buChar char="●"/>
            </a:pPr>
            <a:r>
              <a:rPr lang="en" sz="2200"/>
              <a:t>95% confidence interval: </a:t>
            </a:r>
            <a:endParaRPr sz="2200"/>
          </a:p>
          <a:p>
            <a:pPr indent="0" lvl="0" marL="0" rtl="0" algn="ctr">
              <a:lnSpc>
                <a:spcPct val="115000"/>
              </a:lnSpc>
              <a:spcBef>
                <a:spcPts val="480"/>
              </a:spcBef>
              <a:spcAft>
                <a:spcPts val="0"/>
              </a:spcAft>
              <a:buNone/>
            </a:pPr>
            <a:r>
              <a:rPr lang="en"/>
              <a:t>(sample mean - 2 SD</a:t>
            </a:r>
            <a:r>
              <a:rPr baseline="-25000" lang="en"/>
              <a:t>sample means</a:t>
            </a:r>
            <a:r>
              <a:rPr lang="en"/>
              <a:t>, sample mean + 2 SD</a:t>
            </a:r>
            <a:r>
              <a:rPr baseline="-25000" lang="en"/>
              <a:t>sample means</a:t>
            </a:r>
            <a:r>
              <a:rPr lang="en"/>
              <a:t>)</a:t>
            </a:r>
            <a:endParaRPr sz="2200"/>
          </a:p>
          <a:p>
            <a:pPr indent="-368300" lvl="0" marL="457200" rtl="0" algn="l">
              <a:lnSpc>
                <a:spcPct val="115000"/>
              </a:lnSpc>
              <a:spcBef>
                <a:spcPts val="480"/>
              </a:spcBef>
              <a:spcAft>
                <a:spcPts val="0"/>
              </a:spcAft>
              <a:buClr>
                <a:srgbClr val="C4820E"/>
              </a:buClr>
              <a:buSzPts val="2200"/>
              <a:buChar char="●"/>
            </a:pPr>
            <a:r>
              <a:rPr lang="en" sz="2200"/>
              <a:t>Width of confidence interval </a:t>
            </a:r>
            <a:endParaRPr sz="2200"/>
          </a:p>
          <a:p>
            <a:pPr indent="0" lvl="0" marL="0" rtl="0" algn="l">
              <a:lnSpc>
                <a:spcPct val="115000"/>
              </a:lnSpc>
              <a:spcBef>
                <a:spcPts val="480"/>
              </a:spcBef>
              <a:spcAft>
                <a:spcPts val="0"/>
              </a:spcAft>
              <a:buNone/>
            </a:pPr>
            <a:r>
              <a:rPr lang="en" sz="2200"/>
              <a:t> = 4 * (SD</a:t>
            </a:r>
            <a:r>
              <a:rPr baseline="-25000" lang="en" sz="2200"/>
              <a:t>sample means</a:t>
            </a:r>
            <a:r>
              <a:rPr lang="en" sz="2200"/>
              <a:t>) =  4 * (SD</a:t>
            </a:r>
            <a:r>
              <a:rPr baseline="-25000" lang="en" sz="2200"/>
              <a:t>population</a:t>
            </a:r>
            <a:r>
              <a:rPr lang="en" sz="2200"/>
              <a:t>) / sqrt(sample size)</a:t>
            </a:r>
            <a:endParaRPr sz="2200"/>
          </a:p>
          <a:p>
            <a:pPr indent="-342900" lvl="0" marL="457200" rtl="0" algn="l">
              <a:lnSpc>
                <a:spcPct val="115000"/>
              </a:lnSpc>
              <a:spcBef>
                <a:spcPts val="480"/>
              </a:spcBef>
              <a:spcAft>
                <a:spcPts val="0"/>
              </a:spcAft>
              <a:buClr>
                <a:srgbClr val="C4820E"/>
              </a:buClr>
              <a:buSzPts val="1800"/>
              <a:buChar char="●"/>
            </a:pPr>
            <a:r>
              <a:rPr lang="en" sz="1800"/>
              <a:t>Can choose sample size to guarantee a certain confidence interval width</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1"/>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1"/>
                                        <p:tgtEl>
                                          <p:spTgt spid="1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animEffect filter="fade" transition="in">
                                      <p:cBhvr>
                                        <p:cTn dur="1"/>
                                        <p:tgtEl>
                                          <p:spTgt spid="1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animEffect filter="fade" transition="in">
                                      <p:cBhvr>
                                        <p:cTn dur="1"/>
                                        <p:tgtEl>
                                          <p:spTgt spid="1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animEffect filter="fade" transition="in">
                                      <p:cBhvr>
                                        <p:cTn dur="1"/>
                                        <p:tgtEl>
                                          <p:spTgt spid="1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animEffect filter="fade" transition="in">
                                      <p:cBhvr>
                                        <p:cTn dur="1"/>
                                        <p:tgtEl>
                                          <p:spTgt spid="1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6" st="6"/>
                                            </p:txEl>
                                          </p:spTgt>
                                        </p:tgtEl>
                                        <p:attrNameLst>
                                          <p:attrName>style.visibility</p:attrName>
                                        </p:attrNameLst>
                                      </p:cBhvr>
                                      <p:to>
                                        <p:strVal val="visible"/>
                                      </p:to>
                                    </p:set>
                                    <p:animEffect filter="fade" transition="in">
                                      <p:cBhvr>
                                        <p:cTn dur="1"/>
                                        <p:tgtEl>
                                          <p:spTgt spid="19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CLT Example: Dice Rolls</a:t>
            </a:r>
            <a:endParaRPr/>
          </a:p>
        </p:txBody>
      </p:sp>
      <p:sp>
        <p:nvSpPr>
          <p:cNvPr id="203" name="Google Shape;203;p30"/>
          <p:cNvSpPr txBox="1"/>
          <p:nvPr>
            <p:ph idx="1" type="body"/>
          </p:nvPr>
        </p:nvSpPr>
        <p:spPr>
          <a:xfrm>
            <a:off x="311700" y="923875"/>
            <a:ext cx="4613700" cy="300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C4820E"/>
              </a:buClr>
              <a:buSzPts val="1800"/>
              <a:buChar char="●"/>
            </a:pPr>
            <a:r>
              <a:rPr lang="en" sz="1800">
                <a:solidFill>
                  <a:srgbClr val="000000"/>
                </a:solidFill>
              </a:rPr>
              <a:t>Satisfies the conditions for CLT</a:t>
            </a:r>
            <a:endParaRPr sz="1800">
              <a:solidFill>
                <a:srgbClr val="000000"/>
              </a:solidFill>
            </a:endParaRPr>
          </a:p>
          <a:p>
            <a:pPr indent="-317500" lvl="1" marL="914400" rtl="0" algn="l">
              <a:lnSpc>
                <a:spcPct val="115000"/>
              </a:lnSpc>
              <a:spcBef>
                <a:spcPts val="0"/>
              </a:spcBef>
              <a:spcAft>
                <a:spcPts val="0"/>
              </a:spcAft>
              <a:buClr>
                <a:srgbClr val="C4820E"/>
              </a:buClr>
              <a:buSzPts val="1400"/>
              <a:buChar char="○"/>
            </a:pPr>
            <a:r>
              <a:rPr lang="en" sz="1400">
                <a:solidFill>
                  <a:srgbClr val="000000"/>
                </a:solidFill>
              </a:rPr>
              <a:t>Large, random sample</a:t>
            </a:r>
            <a:endParaRPr sz="1400">
              <a:solidFill>
                <a:srgbClr val="000000"/>
              </a:solidFill>
            </a:endParaRPr>
          </a:p>
          <a:p>
            <a:pPr indent="-317500" lvl="1" marL="914400" rtl="0" algn="l">
              <a:lnSpc>
                <a:spcPct val="115000"/>
              </a:lnSpc>
              <a:spcBef>
                <a:spcPts val="0"/>
              </a:spcBef>
              <a:spcAft>
                <a:spcPts val="0"/>
              </a:spcAft>
              <a:buClr>
                <a:srgbClr val="C4820E"/>
              </a:buClr>
              <a:buSzPts val="1400"/>
              <a:buChar char="○"/>
            </a:pPr>
            <a:r>
              <a:rPr lang="en" sz="1400">
                <a:solidFill>
                  <a:srgbClr val="000000"/>
                </a:solidFill>
              </a:rPr>
              <a:t>With replacement</a:t>
            </a:r>
            <a:endParaRPr sz="1400">
              <a:solidFill>
                <a:srgbClr val="000000"/>
              </a:solidFill>
            </a:endParaRPr>
          </a:p>
          <a:p>
            <a:pPr indent="-317500" lvl="1" marL="914400" rtl="0" algn="l">
              <a:lnSpc>
                <a:spcPct val="115000"/>
              </a:lnSpc>
              <a:spcBef>
                <a:spcPts val="0"/>
              </a:spcBef>
              <a:spcAft>
                <a:spcPts val="0"/>
              </a:spcAft>
              <a:buClr>
                <a:srgbClr val="C4820E"/>
              </a:buClr>
              <a:buSzPts val="1400"/>
              <a:buChar char="○"/>
            </a:pPr>
            <a:r>
              <a:rPr lang="en" sz="1400">
                <a:solidFill>
                  <a:srgbClr val="000000"/>
                </a:solidFill>
              </a:rPr>
              <a:t>Statistic is mean</a:t>
            </a:r>
            <a:endParaRPr sz="1400">
              <a:solidFill>
                <a:srgbClr val="000000"/>
              </a:solidFill>
            </a:endParaRPr>
          </a:p>
          <a:p>
            <a:pPr indent="-342900" lvl="0" marL="457200" rtl="0" algn="l">
              <a:lnSpc>
                <a:spcPct val="115000"/>
              </a:lnSpc>
              <a:spcBef>
                <a:spcPts val="0"/>
              </a:spcBef>
              <a:spcAft>
                <a:spcPts val="0"/>
              </a:spcAft>
              <a:buClr>
                <a:srgbClr val="C4820E"/>
              </a:buClr>
              <a:buSzPts val="1800"/>
              <a:buChar char="●"/>
            </a:pPr>
            <a:r>
              <a:rPr lang="en" sz="1800">
                <a:solidFill>
                  <a:srgbClr val="000000"/>
                </a:solidFill>
              </a:rPr>
              <a:t>Distribution of means of 5 dice rolls</a:t>
            </a:r>
            <a:endParaRPr sz="1800">
              <a:solidFill>
                <a:srgbClr val="000000"/>
              </a:solidFill>
            </a:endParaRPr>
          </a:p>
          <a:p>
            <a:pPr indent="-317500" lvl="1" marL="914400" marR="0" rtl="0" algn="l">
              <a:lnSpc>
                <a:spcPct val="115000"/>
              </a:lnSpc>
              <a:spcBef>
                <a:spcPts val="0"/>
              </a:spcBef>
              <a:spcAft>
                <a:spcPts val="0"/>
              </a:spcAft>
              <a:buClr>
                <a:srgbClr val="C4820E"/>
              </a:buClr>
              <a:buSzPts val="1400"/>
              <a:buChar char="○"/>
            </a:pPr>
            <a:r>
              <a:rPr lang="en" sz="1400">
                <a:solidFill>
                  <a:srgbClr val="000000"/>
                </a:solidFill>
              </a:rPr>
              <a:t>Mean ≈ 3.5</a:t>
            </a:r>
            <a:endParaRPr sz="1400">
              <a:solidFill>
                <a:srgbClr val="000000"/>
              </a:solidFill>
            </a:endParaRPr>
          </a:p>
          <a:p>
            <a:pPr indent="-317500" lvl="1" marL="914400" marR="0" rtl="0" algn="l">
              <a:lnSpc>
                <a:spcPct val="115000"/>
              </a:lnSpc>
              <a:spcBef>
                <a:spcPts val="0"/>
              </a:spcBef>
              <a:spcAft>
                <a:spcPts val="0"/>
              </a:spcAft>
              <a:buClr>
                <a:srgbClr val="C4820E"/>
              </a:buClr>
              <a:buSzPts val="1400"/>
              <a:buChar char="○"/>
            </a:pPr>
            <a:r>
              <a:rPr lang="en" sz="1400">
                <a:solidFill>
                  <a:srgbClr val="000000"/>
                </a:solidFill>
              </a:rPr>
              <a:t>SD ≈ 1.71 / sqrt(5) ≈ 0.764</a:t>
            </a:r>
            <a:endParaRPr sz="1400">
              <a:solidFill>
                <a:srgbClr val="000000"/>
              </a:solidFill>
            </a:endParaRPr>
          </a:p>
          <a:p>
            <a:pPr indent="-342900" lvl="0" marL="457200" rtl="0" algn="l">
              <a:lnSpc>
                <a:spcPct val="115000"/>
              </a:lnSpc>
              <a:spcBef>
                <a:spcPts val="0"/>
              </a:spcBef>
              <a:spcAft>
                <a:spcPts val="0"/>
              </a:spcAft>
              <a:buClr>
                <a:srgbClr val="C4820E"/>
              </a:buClr>
              <a:buSzPts val="1800"/>
              <a:buChar char="●"/>
            </a:pPr>
            <a:r>
              <a:rPr lang="en" sz="1800">
                <a:solidFill>
                  <a:srgbClr val="000000"/>
                </a:solidFill>
              </a:rPr>
              <a:t>Distribution of means of 20 dice rolls</a:t>
            </a:r>
            <a:endParaRPr sz="1800">
              <a:solidFill>
                <a:srgbClr val="000000"/>
              </a:solidFill>
            </a:endParaRPr>
          </a:p>
          <a:p>
            <a:pPr indent="-317500" lvl="1" marL="914400" rtl="0" algn="l">
              <a:lnSpc>
                <a:spcPct val="115000"/>
              </a:lnSpc>
              <a:spcBef>
                <a:spcPts val="0"/>
              </a:spcBef>
              <a:spcAft>
                <a:spcPts val="0"/>
              </a:spcAft>
              <a:buClr>
                <a:srgbClr val="C4820E"/>
              </a:buClr>
              <a:buSzPts val="1400"/>
              <a:buChar char="○"/>
            </a:pPr>
            <a:r>
              <a:rPr lang="en" sz="1400">
                <a:solidFill>
                  <a:srgbClr val="000000"/>
                </a:solidFill>
              </a:rPr>
              <a:t>Mean ≈ 3.5</a:t>
            </a:r>
            <a:endParaRPr sz="1400">
              <a:solidFill>
                <a:srgbClr val="000000"/>
              </a:solidFill>
            </a:endParaRPr>
          </a:p>
          <a:p>
            <a:pPr indent="-317500" lvl="1" marL="914400" rtl="0" algn="l">
              <a:lnSpc>
                <a:spcPct val="115000"/>
              </a:lnSpc>
              <a:spcBef>
                <a:spcPts val="0"/>
              </a:spcBef>
              <a:spcAft>
                <a:spcPts val="0"/>
              </a:spcAft>
              <a:buClr>
                <a:srgbClr val="C4820E"/>
              </a:buClr>
              <a:buSzPts val="1400"/>
              <a:buChar char="○"/>
            </a:pPr>
            <a:r>
              <a:rPr lang="en" sz="1400">
                <a:solidFill>
                  <a:srgbClr val="000000"/>
                </a:solidFill>
              </a:rPr>
              <a:t>SD ≈ 1.71 / sqrt(20) ≈ 0.382</a:t>
            </a:r>
            <a:endParaRPr sz="1400">
              <a:solidFill>
                <a:srgbClr val="000000"/>
              </a:solidFill>
            </a:endParaRPr>
          </a:p>
        </p:txBody>
      </p:sp>
      <p:grpSp>
        <p:nvGrpSpPr>
          <p:cNvPr id="204" name="Google Shape;204;p30"/>
          <p:cNvGrpSpPr/>
          <p:nvPr/>
        </p:nvGrpSpPr>
        <p:grpSpPr>
          <a:xfrm>
            <a:off x="5001856" y="1528200"/>
            <a:ext cx="3943715" cy="2506108"/>
            <a:chOff x="4787025" y="2240725"/>
            <a:chExt cx="4135174" cy="2627774"/>
          </a:xfrm>
        </p:grpSpPr>
        <p:pic>
          <p:nvPicPr>
            <p:cNvPr id="205" name="Google Shape;205;p30"/>
            <p:cNvPicPr preferRelativeResize="0"/>
            <p:nvPr/>
          </p:nvPicPr>
          <p:blipFill rotWithShape="1">
            <a:blip r:embed="rId3">
              <a:alphaModFix/>
            </a:blip>
            <a:srcRect b="5260" l="2081" r="28990" t="4339"/>
            <a:stretch/>
          </p:blipFill>
          <p:spPr>
            <a:xfrm>
              <a:off x="4787025" y="2240725"/>
              <a:ext cx="4135174" cy="2627774"/>
            </a:xfrm>
            <a:prstGeom prst="rect">
              <a:avLst/>
            </a:prstGeom>
            <a:noFill/>
            <a:ln>
              <a:noFill/>
            </a:ln>
          </p:spPr>
        </p:pic>
        <p:pic>
          <p:nvPicPr>
            <p:cNvPr id="206" name="Google Shape;206;p30"/>
            <p:cNvPicPr preferRelativeResize="0"/>
            <p:nvPr/>
          </p:nvPicPr>
          <p:blipFill rotWithShape="1">
            <a:blip r:embed="rId3">
              <a:alphaModFix/>
            </a:blip>
            <a:srcRect b="75856" l="74503" r="2914" t="10478"/>
            <a:stretch/>
          </p:blipFill>
          <p:spPr>
            <a:xfrm>
              <a:off x="5247125" y="2429375"/>
              <a:ext cx="1354624" cy="3972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1"/>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1"/>
                                        <p:tgtEl>
                                          <p:spTgt spid="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animEffect filter="fade" transition="in">
                                      <p:cBhvr>
                                        <p:cTn dur="1"/>
                                        <p:tgtEl>
                                          <p:spTgt spid="2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animEffect filter="fade" transition="in">
                                      <p:cBhvr>
                                        <p:cTn dur="1"/>
                                        <p:tgtEl>
                                          <p:spTgt spid="2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animEffect filter="fade" transition="in">
                                      <p:cBhvr>
                                        <p:cTn dur="1"/>
                                        <p:tgtEl>
                                          <p:spTgt spid="2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5" st="5"/>
                                            </p:txEl>
                                          </p:spTgt>
                                        </p:tgtEl>
                                        <p:attrNameLst>
                                          <p:attrName>style.visibility</p:attrName>
                                        </p:attrNameLst>
                                      </p:cBhvr>
                                      <p:to>
                                        <p:strVal val="visible"/>
                                      </p:to>
                                    </p:set>
                                    <p:animEffect filter="fade" transition="in">
                                      <p:cBhvr>
                                        <p:cTn dur="1"/>
                                        <p:tgtEl>
                                          <p:spTgt spid="2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6" st="6"/>
                                            </p:txEl>
                                          </p:spTgt>
                                        </p:tgtEl>
                                        <p:attrNameLst>
                                          <p:attrName>style.visibility</p:attrName>
                                        </p:attrNameLst>
                                      </p:cBhvr>
                                      <p:to>
                                        <p:strVal val="visible"/>
                                      </p:to>
                                    </p:set>
                                    <p:animEffect filter="fade" transition="in">
                                      <p:cBhvr>
                                        <p:cTn dur="1"/>
                                        <p:tgtEl>
                                          <p:spTgt spid="20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7" st="7"/>
                                            </p:txEl>
                                          </p:spTgt>
                                        </p:tgtEl>
                                        <p:attrNameLst>
                                          <p:attrName>style.visibility</p:attrName>
                                        </p:attrNameLst>
                                      </p:cBhvr>
                                      <p:to>
                                        <p:strVal val="visible"/>
                                      </p:to>
                                    </p:set>
                                    <p:animEffect filter="fade" transition="in">
                                      <p:cBhvr>
                                        <p:cTn dur="1"/>
                                        <p:tgtEl>
                                          <p:spTgt spid="20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8" st="8"/>
                                            </p:txEl>
                                          </p:spTgt>
                                        </p:tgtEl>
                                        <p:attrNameLst>
                                          <p:attrName>style.visibility</p:attrName>
                                        </p:attrNameLst>
                                      </p:cBhvr>
                                      <p:to>
                                        <p:strVal val="visible"/>
                                      </p:to>
                                    </p:set>
                                    <p:animEffect filter="fade" transition="in">
                                      <p:cBhvr>
                                        <p:cTn dur="1"/>
                                        <p:tgtEl>
                                          <p:spTgt spid="20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9" st="9"/>
                                            </p:txEl>
                                          </p:spTgt>
                                        </p:tgtEl>
                                        <p:attrNameLst>
                                          <p:attrName>style.visibility</p:attrName>
                                        </p:attrNameLst>
                                      </p:cBhvr>
                                      <p:to>
                                        <p:strVal val="visible"/>
                                      </p:to>
                                    </p:set>
                                    <p:animEffect filter="fade" transition="in">
                                      <p:cBhvr>
                                        <p:cTn dur="1"/>
                                        <p:tgtEl>
                                          <p:spTgt spid="20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CLT Practice Problem #1</a:t>
            </a:r>
            <a:endParaRPr/>
          </a:p>
        </p:txBody>
      </p:sp>
      <p:sp>
        <p:nvSpPr>
          <p:cNvPr id="212" name="Google Shape;212;p31"/>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None/>
            </a:pPr>
            <a:r>
              <a:rPr lang="en">
                <a:solidFill>
                  <a:srgbClr val="000000"/>
                </a:solidFill>
              </a:rPr>
              <a:t>The weights of students are normally distributed with a mean of 160 pounds and a standard deviation of 30 pounds.</a:t>
            </a:r>
            <a:endParaRPr>
              <a:solidFill>
                <a:srgbClr val="000000"/>
              </a:solidFill>
            </a:endParaRPr>
          </a:p>
          <a:p>
            <a:pPr indent="-381000" lvl="0" marL="457200" rtl="0" algn="l">
              <a:spcBef>
                <a:spcPts val="480"/>
              </a:spcBef>
              <a:spcAft>
                <a:spcPts val="0"/>
              </a:spcAft>
              <a:buClr>
                <a:srgbClr val="000000"/>
              </a:buClr>
              <a:buSzPts val="2400"/>
              <a:buAutoNum type="alphaLcPeriod"/>
            </a:pPr>
            <a:r>
              <a:rPr lang="en">
                <a:solidFill>
                  <a:srgbClr val="000000"/>
                </a:solidFill>
              </a:rPr>
              <a:t>What is the probability that one randomly selected student will weigh more than 160 pounds?</a:t>
            </a:r>
            <a:br>
              <a:rPr lang="en">
                <a:solidFill>
                  <a:srgbClr val="000000"/>
                </a:solidFill>
              </a:rPr>
            </a:br>
            <a:endParaRPr>
              <a:solidFill>
                <a:srgbClr val="000000"/>
              </a:solidFill>
            </a:endParaRPr>
          </a:p>
          <a:p>
            <a:pPr indent="-381000" lvl="0" marL="457200" rtl="0" algn="l">
              <a:spcBef>
                <a:spcPts val="0"/>
              </a:spcBef>
              <a:spcAft>
                <a:spcPts val="0"/>
              </a:spcAft>
              <a:buClr>
                <a:srgbClr val="000000"/>
              </a:buClr>
              <a:buSzPts val="2400"/>
              <a:buAutoNum type="alphaLcPeriod"/>
            </a:pPr>
            <a:r>
              <a:rPr lang="en">
                <a:solidFill>
                  <a:srgbClr val="000000"/>
                </a:solidFill>
              </a:rPr>
              <a:t>What is the probability that one randomly selected student will weigh more than 190 pounds?  </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457200" y="205975"/>
            <a:ext cx="84750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CLT Practice Problem #1 </a:t>
            </a:r>
            <a:r>
              <a:rPr lang="en">
                <a:solidFill>
                  <a:srgbClr val="FF0000"/>
                </a:solidFill>
              </a:rPr>
              <a:t>[Solution]</a:t>
            </a:r>
            <a:endParaRPr>
              <a:solidFill>
                <a:srgbClr val="FF0000"/>
              </a:solidFill>
            </a:endParaRPr>
          </a:p>
        </p:txBody>
      </p:sp>
      <p:sp>
        <p:nvSpPr>
          <p:cNvPr id="218" name="Google Shape;218;p32"/>
          <p:cNvSpPr txBox="1"/>
          <p:nvPr>
            <p:ph idx="1" type="body"/>
          </p:nvPr>
        </p:nvSpPr>
        <p:spPr>
          <a:xfrm>
            <a:off x="579900" y="881875"/>
            <a:ext cx="8229600" cy="36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800">
                <a:solidFill>
                  <a:srgbClr val="000000"/>
                </a:solidFill>
              </a:rPr>
              <a:t>The weights of students are normally distributed with a mean of 160 pounds and a standard deviation of 30 pounds.</a:t>
            </a:r>
            <a:endParaRPr sz="1800">
              <a:solidFill>
                <a:srgbClr val="000000"/>
              </a:solidFill>
            </a:endParaRPr>
          </a:p>
          <a:p>
            <a:pPr indent="-342900" lvl="0" marL="457200" rtl="0" algn="l">
              <a:lnSpc>
                <a:spcPct val="115000"/>
              </a:lnSpc>
              <a:spcBef>
                <a:spcPts val="0"/>
              </a:spcBef>
              <a:spcAft>
                <a:spcPts val="0"/>
              </a:spcAft>
              <a:buClr>
                <a:srgbClr val="000000"/>
              </a:buClr>
              <a:buSzPts val="1800"/>
              <a:buAutoNum type="alphaLcPeriod"/>
            </a:pPr>
            <a:r>
              <a:rPr lang="en" sz="1800">
                <a:solidFill>
                  <a:srgbClr val="000000"/>
                </a:solidFill>
              </a:rPr>
              <a:t>What is the probability that one randomly selected student will weigh more than 160 pounds?</a:t>
            </a:r>
            <a:endParaRPr sz="1800">
              <a:solidFill>
                <a:srgbClr val="000000"/>
              </a:solidFill>
            </a:endParaRPr>
          </a:p>
          <a:p>
            <a:pPr indent="0" lvl="0" marL="457200" rtl="0" algn="l">
              <a:lnSpc>
                <a:spcPct val="115000"/>
              </a:lnSpc>
              <a:spcBef>
                <a:spcPts val="0"/>
              </a:spcBef>
              <a:spcAft>
                <a:spcPts val="0"/>
              </a:spcAft>
              <a:buNone/>
            </a:pPr>
            <a:r>
              <a:rPr lang="en" sz="1800">
                <a:solidFill>
                  <a:schemeClr val="dk1"/>
                </a:solidFill>
              </a:rPr>
              <a:t>0.5. Normal distributions are symmetric about the mean :)</a:t>
            </a:r>
            <a:endParaRPr sz="1800">
              <a:solidFill>
                <a:schemeClr val="dk1"/>
              </a:solidFill>
            </a:endParaRPr>
          </a:p>
          <a:p>
            <a:pPr indent="-342900" lvl="0" marL="457200" rtl="0" algn="l">
              <a:lnSpc>
                <a:spcPct val="115000"/>
              </a:lnSpc>
              <a:spcBef>
                <a:spcPts val="0"/>
              </a:spcBef>
              <a:spcAft>
                <a:spcPts val="0"/>
              </a:spcAft>
              <a:buClr>
                <a:srgbClr val="000000"/>
              </a:buClr>
              <a:buSzPts val="1800"/>
              <a:buAutoNum type="alphaLcPeriod"/>
            </a:pPr>
            <a:r>
              <a:rPr lang="en" sz="1800">
                <a:solidFill>
                  <a:srgbClr val="000000"/>
                </a:solidFill>
              </a:rPr>
              <a:t>What is the probability that one randomly selected student will weigh more than 190 pounds?  </a:t>
            </a:r>
            <a:endParaRPr sz="1800">
              <a:solidFill>
                <a:srgbClr val="000000"/>
              </a:solidFill>
            </a:endParaRPr>
          </a:p>
          <a:p>
            <a:pPr indent="0" lvl="0" marL="457200" rtl="0" algn="l">
              <a:lnSpc>
                <a:spcPct val="115000"/>
              </a:lnSpc>
              <a:spcBef>
                <a:spcPts val="0"/>
              </a:spcBef>
              <a:spcAft>
                <a:spcPts val="0"/>
              </a:spcAft>
              <a:buNone/>
            </a:pPr>
            <a:r>
              <a:rPr lang="en" sz="1800">
                <a:solidFill>
                  <a:schemeClr val="dk1"/>
                </a:solidFill>
              </a:rPr>
              <a:t>190 lbs is 1 std above the mean. This means 34% of the data lies between the mean and 190 lbs. We know there is a total of 50% of the data to the right of the mean. Thus we get:</a:t>
            </a:r>
            <a:endParaRPr sz="1800">
              <a:solidFill>
                <a:schemeClr val="dk1"/>
              </a:solidFill>
            </a:endParaRPr>
          </a:p>
          <a:p>
            <a:pPr indent="0" lvl="0" marL="457200" rtl="0" algn="l">
              <a:lnSpc>
                <a:spcPct val="115000"/>
              </a:lnSpc>
              <a:spcBef>
                <a:spcPts val="0"/>
              </a:spcBef>
              <a:spcAft>
                <a:spcPts val="0"/>
              </a:spcAft>
              <a:buNone/>
            </a:pPr>
            <a:r>
              <a:rPr lang="en" sz="1800">
                <a:solidFill>
                  <a:schemeClr val="dk1"/>
                </a:solidFill>
              </a:rPr>
              <a:t>50% - 34% = 16% ⇒ a 0.16 probability of selecting such a student</a:t>
            </a:r>
            <a:endParaRPr sz="18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CLT Practice Problem #1 </a:t>
            </a:r>
            <a:endParaRPr>
              <a:solidFill>
                <a:srgbClr val="FF0000"/>
              </a:solidFill>
            </a:endParaRPr>
          </a:p>
        </p:txBody>
      </p:sp>
      <p:sp>
        <p:nvSpPr>
          <p:cNvPr id="224" name="Google Shape;224;p33"/>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SzPts val="1800"/>
              <a:buNone/>
            </a:pPr>
            <a:r>
              <a:rPr lang="en">
                <a:solidFill>
                  <a:srgbClr val="000000"/>
                </a:solidFill>
                <a:latin typeface="Proxima Nova"/>
                <a:ea typeface="Proxima Nova"/>
                <a:cs typeface="Proxima Nova"/>
                <a:sym typeface="Proxima Nova"/>
              </a:rPr>
              <a:t>The weights of students are normally distributed with a mean of 160 pounds and a standard deviation of 30 pounds.</a:t>
            </a:r>
            <a:endParaRPr>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t/>
            </a:r>
            <a:endParaRPr>
              <a:solidFill>
                <a:srgbClr val="000000"/>
              </a:solidFill>
              <a:latin typeface="Proxima Nova"/>
              <a:ea typeface="Proxima Nova"/>
              <a:cs typeface="Proxima Nova"/>
              <a:sym typeface="Proxima Nova"/>
            </a:endParaRPr>
          </a:p>
          <a:p>
            <a:pPr indent="0" lvl="0" marL="0" rtl="0" algn="l">
              <a:spcBef>
                <a:spcPts val="480"/>
              </a:spcBef>
              <a:spcAft>
                <a:spcPts val="0"/>
              </a:spcAft>
              <a:buNone/>
            </a:pPr>
            <a:r>
              <a:rPr lang="en">
                <a:solidFill>
                  <a:srgbClr val="000000"/>
                </a:solidFill>
                <a:latin typeface="Proxima Nova"/>
                <a:ea typeface="Proxima Nova"/>
                <a:cs typeface="Proxima Nova"/>
                <a:sym typeface="Proxima Nova"/>
              </a:rPr>
              <a:t>c. For a random sample with replacement of 25 students, what is the standard deviation of sample means?</a:t>
            </a:r>
            <a:endParaRPr i="1">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a:solidFill>
                  <a:srgbClr val="000000"/>
                </a:solidFill>
                <a:latin typeface="Proxima Nova"/>
                <a:ea typeface="Proxima Nova"/>
                <a:cs typeface="Proxima Nova"/>
                <a:sym typeface="Proxima Nova"/>
              </a:rPr>
              <a:t>d. F</a:t>
            </a:r>
            <a:r>
              <a:rPr lang="en">
                <a:solidFill>
                  <a:srgbClr val="000000"/>
                </a:solidFill>
                <a:latin typeface="Proxima Nova"/>
                <a:ea typeface="Proxima Nova"/>
                <a:cs typeface="Proxima Nova"/>
                <a:sym typeface="Proxima Nova"/>
              </a:rPr>
              <a:t>ind the probability that a random sample with replacement of 25 students will have a mean weight of more than 172 pounds</a:t>
            </a:r>
            <a:r>
              <a:rPr lang="en">
                <a:solidFill>
                  <a:srgbClr val="000000"/>
                </a:solidFill>
                <a:latin typeface="Proxima Nova"/>
                <a:ea typeface="Proxima Nova"/>
                <a:cs typeface="Proxima Nova"/>
                <a:sym typeface="Proxima Nova"/>
              </a:rPr>
              <a:t>. </a:t>
            </a:r>
            <a:endParaRPr>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t/>
            </a:r>
            <a:endParaRPr>
              <a:solidFill>
                <a:srgbClr val="000000"/>
              </a:solidFill>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4"/>
          <p:cNvSpPr txBox="1"/>
          <p:nvPr>
            <p:ph idx="1" type="body"/>
          </p:nvPr>
        </p:nvSpPr>
        <p:spPr>
          <a:xfrm>
            <a:off x="311700" y="1152475"/>
            <a:ext cx="8520600" cy="39318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SzPts val="1800"/>
              <a:buNone/>
            </a:pPr>
            <a:r>
              <a:rPr lang="en" sz="1800">
                <a:solidFill>
                  <a:srgbClr val="000000"/>
                </a:solidFill>
                <a:latin typeface="Proxima Nova"/>
                <a:ea typeface="Proxima Nova"/>
                <a:cs typeface="Proxima Nova"/>
                <a:sym typeface="Proxima Nova"/>
              </a:rPr>
              <a:t>The weights of students are normally distributed with a mean of 160 pounds and a standard deviation of 30 pounds.</a:t>
            </a:r>
            <a:endParaRPr sz="1800">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t/>
            </a:r>
            <a:endParaRPr sz="1800">
              <a:solidFill>
                <a:srgbClr val="000000"/>
              </a:solidFill>
              <a:latin typeface="Proxima Nova"/>
              <a:ea typeface="Proxima Nova"/>
              <a:cs typeface="Proxima Nova"/>
              <a:sym typeface="Proxima Nova"/>
            </a:endParaRPr>
          </a:p>
          <a:p>
            <a:pPr indent="0" lvl="0" marL="0" rtl="0" algn="l">
              <a:spcBef>
                <a:spcPts val="480"/>
              </a:spcBef>
              <a:spcAft>
                <a:spcPts val="0"/>
              </a:spcAft>
              <a:buNone/>
            </a:pPr>
            <a:r>
              <a:rPr lang="en" sz="1800">
                <a:solidFill>
                  <a:srgbClr val="000000"/>
                </a:solidFill>
                <a:latin typeface="Proxima Nova"/>
                <a:ea typeface="Proxima Nova"/>
                <a:cs typeface="Proxima Nova"/>
                <a:sym typeface="Proxima Nova"/>
              </a:rPr>
              <a:t>c. For a random sample with replacement of 25 students, what is the standard deviation of sample means?</a:t>
            </a:r>
            <a:endParaRPr sz="1800">
              <a:solidFill>
                <a:srgbClr val="000000"/>
              </a:solidFill>
              <a:latin typeface="Proxima Nova"/>
              <a:ea typeface="Proxima Nova"/>
              <a:cs typeface="Proxima Nova"/>
              <a:sym typeface="Proxima Nova"/>
            </a:endParaRPr>
          </a:p>
          <a:p>
            <a:pPr indent="0" lvl="0" marL="457200" rtl="0" algn="l">
              <a:spcBef>
                <a:spcPts val="480"/>
              </a:spcBef>
              <a:spcAft>
                <a:spcPts val="0"/>
              </a:spcAft>
              <a:buNone/>
            </a:pPr>
            <a:r>
              <a:rPr lang="en" sz="1800">
                <a:latin typeface="Proxima Nova"/>
                <a:ea typeface="Proxima Nova"/>
                <a:cs typeface="Proxima Nova"/>
                <a:sym typeface="Proxima Nova"/>
              </a:rPr>
              <a:t>SD of sample means </a:t>
            </a:r>
            <a:r>
              <a:rPr lang="en" sz="1800">
                <a:solidFill>
                  <a:schemeClr val="dk1"/>
                </a:solidFill>
                <a:latin typeface="Proxima Nova"/>
                <a:ea typeface="Proxima Nova"/>
                <a:cs typeface="Proxima Nova"/>
                <a:sym typeface="Proxima Nova"/>
              </a:rPr>
              <a:t>= population sd / sqrt(sample_size) = 30/ sqrt(25) = 6 lbs</a:t>
            </a:r>
            <a:endParaRPr sz="1800">
              <a:solidFill>
                <a:schemeClr val="dk1"/>
              </a:solidFill>
              <a:latin typeface="Proxima Nova"/>
              <a:ea typeface="Proxima Nova"/>
              <a:cs typeface="Proxima Nova"/>
              <a:sym typeface="Proxima Nova"/>
            </a:endParaRPr>
          </a:p>
          <a:p>
            <a:pPr indent="0" lvl="0" marL="0" rtl="0" algn="l">
              <a:spcBef>
                <a:spcPts val="480"/>
              </a:spcBef>
              <a:spcAft>
                <a:spcPts val="0"/>
              </a:spcAft>
              <a:buNone/>
            </a:pPr>
            <a:r>
              <a:rPr lang="en" sz="1800">
                <a:solidFill>
                  <a:srgbClr val="000000"/>
                </a:solidFill>
                <a:latin typeface="Proxima Nova"/>
                <a:ea typeface="Proxima Nova"/>
                <a:cs typeface="Proxima Nova"/>
                <a:sym typeface="Proxima Nova"/>
              </a:rPr>
              <a:t>d. F</a:t>
            </a:r>
            <a:r>
              <a:rPr lang="en" sz="1800">
                <a:solidFill>
                  <a:srgbClr val="000000"/>
                </a:solidFill>
                <a:latin typeface="Proxima Nova"/>
                <a:ea typeface="Proxima Nova"/>
                <a:cs typeface="Proxima Nova"/>
                <a:sym typeface="Proxima Nova"/>
              </a:rPr>
              <a:t>ind the probability that a random sample with replacement of 25 students will have a mean weight of more than 172 pounds</a:t>
            </a:r>
            <a:r>
              <a:rPr lang="en" sz="1800">
                <a:solidFill>
                  <a:srgbClr val="000000"/>
                </a:solidFill>
                <a:latin typeface="Proxima Nova"/>
                <a:ea typeface="Proxima Nova"/>
                <a:cs typeface="Proxima Nova"/>
                <a:sym typeface="Proxima Nova"/>
              </a:rPr>
              <a:t>. </a:t>
            </a:r>
            <a:endParaRPr sz="1800">
              <a:solidFill>
                <a:srgbClr val="000000"/>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1"/>
              </a:buClr>
              <a:buSzPts val="1800"/>
              <a:buFont typeface="Proxima Nova"/>
              <a:buAutoNum type="arabicParenR"/>
            </a:pPr>
            <a:r>
              <a:rPr lang="en" sz="1800">
                <a:solidFill>
                  <a:schemeClr val="dk1"/>
                </a:solidFill>
                <a:latin typeface="Proxima Nova"/>
                <a:ea typeface="Proxima Nova"/>
                <a:cs typeface="Proxima Nova"/>
                <a:sym typeface="Proxima Nova"/>
              </a:rPr>
              <a:t>Convert 172 lbs into standard units: (172 - 160)/6) = 2</a:t>
            </a:r>
            <a:endParaRPr sz="1800">
              <a:solidFill>
                <a:schemeClr val="dk1"/>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1"/>
              </a:buClr>
              <a:buSzPts val="1800"/>
              <a:buFont typeface="Proxima Nova"/>
              <a:buAutoNum type="arabicParenR"/>
            </a:pPr>
            <a:r>
              <a:rPr lang="en" sz="1800">
                <a:solidFill>
                  <a:schemeClr val="dk1"/>
                </a:solidFill>
                <a:latin typeface="Proxima Nova"/>
                <a:ea typeface="Proxima Nova"/>
                <a:cs typeface="Proxima Nova"/>
                <a:sym typeface="Proxima Nova"/>
              </a:rPr>
              <a:t>Find what percent of data lies above 2 SD above the mean: ~2.5% (see board)</a:t>
            </a:r>
            <a:endParaRPr sz="1800">
              <a:solidFill>
                <a:schemeClr val="dk1"/>
              </a:solidFill>
              <a:latin typeface="Proxima Nova"/>
              <a:ea typeface="Proxima Nova"/>
              <a:cs typeface="Proxima Nova"/>
              <a:sym typeface="Proxima Nova"/>
            </a:endParaRPr>
          </a:p>
        </p:txBody>
      </p:sp>
      <p:sp>
        <p:nvSpPr>
          <p:cNvPr id="230" name="Google Shape;230;p34"/>
          <p:cNvSpPr txBox="1"/>
          <p:nvPr>
            <p:ph type="title"/>
          </p:nvPr>
        </p:nvSpPr>
        <p:spPr>
          <a:xfrm>
            <a:off x="457200" y="205975"/>
            <a:ext cx="81894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CLT Practice Problem #1 </a:t>
            </a:r>
            <a:r>
              <a:rPr lang="en">
                <a:solidFill>
                  <a:srgbClr val="FF0000"/>
                </a:solidFill>
              </a:rPr>
              <a:t>[Solution]</a:t>
            </a:r>
            <a:endParaRPr>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5"/>
          <p:cNvSpPr txBox="1"/>
          <p:nvPr>
            <p:ph idx="1" type="body"/>
          </p:nvPr>
        </p:nvSpPr>
        <p:spPr>
          <a:xfrm>
            <a:off x="311700" y="1152475"/>
            <a:ext cx="8520600" cy="393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latin typeface="Proxima Nova"/>
                <a:ea typeface="Proxima Nova"/>
                <a:cs typeface="Proxima Nova"/>
                <a:sym typeface="Proxima Nova"/>
              </a:rPr>
              <a:t>The weights of students are normally distributed with a mean of 160 pounds and a standard deviation of 30 pounds.</a:t>
            </a:r>
            <a:endParaRPr>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t/>
            </a:r>
            <a:endParaRPr>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a:solidFill>
                  <a:srgbClr val="000000"/>
                </a:solidFill>
                <a:latin typeface="Proxima Nova"/>
                <a:ea typeface="Proxima Nova"/>
                <a:cs typeface="Proxima Nova"/>
                <a:sym typeface="Proxima Nova"/>
              </a:rPr>
              <a:t>e</a:t>
            </a:r>
            <a:r>
              <a:rPr lang="en">
                <a:solidFill>
                  <a:srgbClr val="000000"/>
                </a:solidFill>
                <a:latin typeface="Proxima Nova"/>
                <a:ea typeface="Proxima Nova"/>
                <a:cs typeface="Proxima Nova"/>
                <a:sym typeface="Proxima Nova"/>
              </a:rPr>
              <a:t>. Which of the previous parts require the weight of students to be normally distributed in order for us to answer the question with the given information?</a:t>
            </a:r>
            <a:endParaRPr>
              <a:solidFill>
                <a:schemeClr val="dk1"/>
              </a:solidFill>
              <a:latin typeface="Proxima Nova"/>
              <a:ea typeface="Proxima Nova"/>
              <a:cs typeface="Proxima Nova"/>
              <a:sym typeface="Proxima Nova"/>
            </a:endParaRPr>
          </a:p>
        </p:txBody>
      </p:sp>
      <p:sp>
        <p:nvSpPr>
          <p:cNvPr id="236" name="Google Shape;236;p35"/>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CLT Practice Problem #1 </a:t>
            </a:r>
            <a:endParaRPr>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6"/>
          <p:cNvSpPr txBox="1"/>
          <p:nvPr>
            <p:ph idx="1" type="body"/>
          </p:nvPr>
        </p:nvSpPr>
        <p:spPr>
          <a:xfrm>
            <a:off x="311700" y="1152475"/>
            <a:ext cx="8520600" cy="393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latin typeface="Proxima Nova"/>
                <a:ea typeface="Proxima Nova"/>
                <a:cs typeface="Proxima Nova"/>
                <a:sym typeface="Proxima Nova"/>
              </a:rPr>
              <a:t>The weights of students are normally distributed with a mean of 160 pounds and a standard deviation of 30 pounds.</a:t>
            </a:r>
            <a:endParaRPr>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t/>
            </a:r>
            <a:endParaRPr>
              <a:solidFill>
                <a:srgbClr val="000000"/>
              </a:solidFill>
              <a:latin typeface="Proxima Nova"/>
              <a:ea typeface="Proxima Nova"/>
              <a:cs typeface="Proxima Nova"/>
              <a:sym typeface="Proxima Nova"/>
            </a:endParaRPr>
          </a:p>
          <a:p>
            <a:pPr indent="0" lvl="0" marL="0" rtl="0" algn="l">
              <a:spcBef>
                <a:spcPts val="480"/>
              </a:spcBef>
              <a:spcAft>
                <a:spcPts val="0"/>
              </a:spcAft>
              <a:buNone/>
            </a:pPr>
            <a:r>
              <a:rPr lang="en">
                <a:solidFill>
                  <a:srgbClr val="000000"/>
                </a:solidFill>
                <a:latin typeface="Proxima Nova"/>
                <a:ea typeface="Proxima Nova"/>
                <a:cs typeface="Proxima Nova"/>
                <a:sym typeface="Proxima Nova"/>
              </a:rPr>
              <a:t>e. Which of the previous parts require the weight of students to be normally distributed in order for us to answer the question with the given information?</a:t>
            </a:r>
            <a:endParaRPr>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a:solidFill>
                  <a:srgbClr val="000000"/>
                </a:solidFill>
                <a:latin typeface="Proxima Nova"/>
                <a:ea typeface="Proxima Nova"/>
                <a:cs typeface="Proxima Nova"/>
                <a:sym typeface="Proxima Nova"/>
              </a:rPr>
              <a:t>	</a:t>
            </a:r>
            <a:r>
              <a:rPr lang="en">
                <a:solidFill>
                  <a:schemeClr val="dk1"/>
                </a:solidFill>
                <a:latin typeface="Proxima Nova"/>
                <a:ea typeface="Proxima Nova"/>
                <a:cs typeface="Proxima Nova"/>
                <a:sym typeface="Proxima Nova"/>
              </a:rPr>
              <a:t>Parts a, b. </a:t>
            </a:r>
            <a:endParaRPr>
              <a:solidFill>
                <a:schemeClr val="dk1"/>
              </a:solidFill>
              <a:latin typeface="Proxima Nova"/>
              <a:ea typeface="Proxima Nova"/>
              <a:cs typeface="Proxima Nova"/>
              <a:sym typeface="Proxima Nova"/>
            </a:endParaRPr>
          </a:p>
        </p:txBody>
      </p:sp>
      <p:sp>
        <p:nvSpPr>
          <p:cNvPr id="242" name="Google Shape;242;p36"/>
          <p:cNvSpPr txBox="1"/>
          <p:nvPr>
            <p:ph type="title"/>
          </p:nvPr>
        </p:nvSpPr>
        <p:spPr>
          <a:xfrm>
            <a:off x="457200" y="205975"/>
            <a:ext cx="81894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CLT Practice Problem #1 </a:t>
            </a:r>
            <a:r>
              <a:rPr lang="en">
                <a:solidFill>
                  <a:srgbClr val="FF0000"/>
                </a:solidFill>
              </a:rPr>
              <a:t>[Solution]</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10"/>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Center and Spread</a:t>
            </a:r>
            <a:endParaRPr/>
          </a:p>
        </p:txBody>
      </p:sp>
      <p:sp>
        <p:nvSpPr>
          <p:cNvPr id="53" name="Google Shape;53;p10"/>
          <p:cNvSpPr txBox="1"/>
          <p:nvPr>
            <p:ph idx="1" type="body"/>
          </p:nvPr>
        </p:nvSpPr>
        <p:spPr>
          <a:xfrm>
            <a:off x="311700" y="881875"/>
            <a:ext cx="8520600" cy="3822600"/>
          </a:xfrm>
          <a:prstGeom prst="rect">
            <a:avLst/>
          </a:prstGeom>
          <a:noFill/>
          <a:ln>
            <a:noFill/>
          </a:ln>
        </p:spPr>
        <p:txBody>
          <a:bodyPr anchorCtr="0" anchor="t" bIns="91425" lIns="91425" spcFirstLastPara="1" rIns="91425" wrap="square" tIns="91425">
            <a:noAutofit/>
          </a:bodyPr>
          <a:lstStyle/>
          <a:p>
            <a:pPr indent="-342900" lvl="0" marL="457200" rtl="0" algn="l">
              <a:spcBef>
                <a:spcPts val="480"/>
              </a:spcBef>
              <a:spcAft>
                <a:spcPts val="0"/>
              </a:spcAft>
              <a:buClr>
                <a:srgbClr val="C4820E"/>
              </a:buClr>
              <a:buSzPts val="1800"/>
              <a:buChar char="●"/>
            </a:pPr>
            <a:r>
              <a:rPr lang="en" sz="1800"/>
              <a:t>Two important aspects/values of a histogram</a:t>
            </a:r>
            <a:endParaRPr sz="1800"/>
          </a:p>
          <a:p>
            <a:pPr indent="-342900" lvl="1" marL="914400" rtl="0" algn="l">
              <a:lnSpc>
                <a:spcPct val="115000"/>
              </a:lnSpc>
              <a:spcBef>
                <a:spcPts val="0"/>
              </a:spcBef>
              <a:spcAft>
                <a:spcPts val="0"/>
              </a:spcAft>
              <a:buClr>
                <a:schemeClr val="dk1"/>
              </a:buClr>
              <a:buSzPts val="1800"/>
              <a:buAutoNum type="arabicPeriod"/>
            </a:pPr>
            <a:r>
              <a:rPr lang="en" sz="1800"/>
              <a:t>Center (mean)</a:t>
            </a:r>
            <a:endParaRPr sz="1800"/>
          </a:p>
          <a:p>
            <a:pPr indent="-342900" lvl="1" marL="914400" rtl="0" algn="l">
              <a:lnSpc>
                <a:spcPct val="115000"/>
              </a:lnSpc>
              <a:spcBef>
                <a:spcPts val="0"/>
              </a:spcBef>
              <a:spcAft>
                <a:spcPts val="0"/>
              </a:spcAft>
              <a:buClr>
                <a:schemeClr val="dk1"/>
              </a:buClr>
              <a:buSzPts val="1800"/>
              <a:buAutoNum type="arabicPeriod"/>
            </a:pPr>
            <a:r>
              <a:rPr lang="en" sz="1800"/>
              <a:t>Variability (standard deviation)</a:t>
            </a:r>
            <a:endParaRPr sz="1800"/>
          </a:p>
          <a:p>
            <a:pPr indent="-342900" lvl="0" marL="457200" rtl="0" algn="l">
              <a:spcBef>
                <a:spcPts val="0"/>
              </a:spcBef>
              <a:spcAft>
                <a:spcPts val="0"/>
              </a:spcAft>
              <a:buClr>
                <a:srgbClr val="C4820E"/>
              </a:buClr>
              <a:buSzPts val="1800"/>
              <a:buChar char="●"/>
            </a:pPr>
            <a:r>
              <a:rPr lang="en" sz="1800"/>
              <a:t>Mean</a:t>
            </a:r>
            <a:endParaRPr sz="1800"/>
          </a:p>
          <a:p>
            <a:pPr indent="-342900" lvl="1" marL="914400" rtl="0" algn="l">
              <a:spcBef>
                <a:spcPts val="0"/>
              </a:spcBef>
              <a:spcAft>
                <a:spcPts val="0"/>
              </a:spcAft>
              <a:buSzPts val="1800"/>
              <a:buChar char="○"/>
            </a:pPr>
            <a:r>
              <a:rPr lang="en" sz="1800"/>
              <a:t>np.mean(array)</a:t>
            </a:r>
            <a:endParaRPr sz="1800"/>
          </a:p>
          <a:p>
            <a:pPr indent="-342900" lvl="0" marL="457200" rtl="0" algn="l">
              <a:spcBef>
                <a:spcPts val="0"/>
              </a:spcBef>
              <a:spcAft>
                <a:spcPts val="0"/>
              </a:spcAft>
              <a:buClr>
                <a:srgbClr val="C4820E"/>
              </a:buClr>
              <a:buSzPts val="1800"/>
              <a:buChar char="●"/>
            </a:pPr>
            <a:r>
              <a:rPr lang="en" sz="1800"/>
              <a:t>Variability</a:t>
            </a:r>
            <a:endParaRPr sz="1800"/>
          </a:p>
          <a:p>
            <a:pPr indent="-342900" lvl="1" marL="914400" rtl="0" algn="l">
              <a:spcBef>
                <a:spcPts val="0"/>
              </a:spcBef>
              <a:spcAft>
                <a:spcPts val="0"/>
              </a:spcAft>
              <a:buSzPts val="1800"/>
              <a:buChar char="○"/>
            </a:pPr>
            <a:r>
              <a:rPr lang="en" sz="1800"/>
              <a:t>Standard Deviation: root mean squared deviations from the average</a:t>
            </a:r>
            <a:endParaRPr sz="1800"/>
          </a:p>
          <a:p>
            <a:pPr indent="-342900" lvl="2" marL="1371600" rtl="0" algn="l">
              <a:spcBef>
                <a:spcPts val="0"/>
              </a:spcBef>
              <a:spcAft>
                <a:spcPts val="0"/>
              </a:spcAft>
              <a:buSzPts val="1800"/>
              <a:buChar char="■"/>
            </a:pPr>
            <a:r>
              <a:rPr lang="en" sz="1800"/>
              <a:t>np.std(array)</a:t>
            </a:r>
            <a:endParaRPr sz="1800"/>
          </a:p>
          <a:p>
            <a:pPr indent="-342900" lvl="2" marL="1371600" rtl="0" algn="l">
              <a:spcBef>
                <a:spcPts val="0"/>
              </a:spcBef>
              <a:spcAft>
                <a:spcPts val="0"/>
              </a:spcAft>
              <a:buSzPts val="1800"/>
              <a:buChar char="■"/>
            </a:pPr>
            <a:r>
              <a:rPr lang="en" sz="1800"/>
              <a:t>np.sqrt(np.mean( (array - array</a:t>
            </a:r>
            <a:r>
              <a:rPr baseline="-25000" lang="en" sz="1800"/>
              <a:t>mean</a:t>
            </a:r>
            <a:r>
              <a:rPr lang="en" sz="1800"/>
              <a:t>) ** 2 )</a:t>
            </a:r>
            <a:endParaRPr sz="1800"/>
          </a:p>
          <a:p>
            <a:pPr indent="-342900" lvl="0" marL="457200" rtl="0" algn="l">
              <a:spcBef>
                <a:spcPts val="0"/>
              </a:spcBef>
              <a:spcAft>
                <a:spcPts val="0"/>
              </a:spcAft>
              <a:buClr>
                <a:srgbClr val="C4820E"/>
              </a:buClr>
              <a:buSzPts val="1800"/>
              <a:buChar char="●"/>
            </a:pPr>
            <a:r>
              <a:rPr lang="en" sz="1800"/>
              <a:t>Standard Units:</a:t>
            </a:r>
            <a:endParaRPr sz="1800"/>
          </a:p>
          <a:p>
            <a:pPr indent="-342900" lvl="1" marL="914400" rtl="0" algn="l">
              <a:spcBef>
                <a:spcPts val="0"/>
              </a:spcBef>
              <a:spcAft>
                <a:spcPts val="0"/>
              </a:spcAft>
              <a:buSzPts val="1800"/>
              <a:buChar char="○"/>
            </a:pPr>
            <a:r>
              <a:rPr lang="en" sz="1800"/>
              <a:t>(array</a:t>
            </a:r>
            <a:r>
              <a:rPr lang="en" sz="1800"/>
              <a:t> - array</a:t>
            </a:r>
            <a:r>
              <a:rPr baseline="-25000" lang="en" sz="1800"/>
              <a:t>mean</a:t>
            </a:r>
            <a:r>
              <a:rPr lang="en" sz="1800"/>
              <a:t>) / array</a:t>
            </a:r>
            <a:r>
              <a:rPr baseline="-25000" lang="en" sz="1800"/>
              <a:t>SD</a:t>
            </a:r>
            <a:endParaRPr baseline="-25000" sz="1800"/>
          </a:p>
          <a:p>
            <a:pPr indent="-342900" lvl="1" marL="914400" rtl="0" algn="l">
              <a:spcBef>
                <a:spcPts val="0"/>
              </a:spcBef>
              <a:spcAft>
                <a:spcPts val="0"/>
              </a:spcAft>
              <a:buSzPts val="1800"/>
              <a:buChar char="○"/>
            </a:pPr>
            <a:r>
              <a:rPr lang="en" sz="1800"/>
              <a:t>Useful for making comparisons of values that belong to different units of measurement</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xEl>
                                              <p:pRg end="0" st="0"/>
                                            </p:txEl>
                                          </p:spTgt>
                                        </p:tgtEl>
                                        <p:attrNameLst>
                                          <p:attrName>style.visibility</p:attrName>
                                        </p:attrNameLst>
                                      </p:cBhvr>
                                      <p:to>
                                        <p:strVal val="visible"/>
                                      </p:to>
                                    </p:set>
                                    <p:animEffect filter="fade" transition="in">
                                      <p:cBhvr>
                                        <p:cTn dur="1"/>
                                        <p:tgtEl>
                                          <p:spTgt spid="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xEl>
                                              <p:pRg end="1" st="1"/>
                                            </p:txEl>
                                          </p:spTgt>
                                        </p:tgtEl>
                                        <p:attrNameLst>
                                          <p:attrName>style.visibility</p:attrName>
                                        </p:attrNameLst>
                                      </p:cBhvr>
                                      <p:to>
                                        <p:strVal val="visible"/>
                                      </p:to>
                                    </p:set>
                                    <p:animEffect filter="fade" transition="in">
                                      <p:cBhvr>
                                        <p:cTn dur="1"/>
                                        <p:tgtEl>
                                          <p:spTgt spid="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xEl>
                                              <p:pRg end="2" st="2"/>
                                            </p:txEl>
                                          </p:spTgt>
                                        </p:tgtEl>
                                        <p:attrNameLst>
                                          <p:attrName>style.visibility</p:attrName>
                                        </p:attrNameLst>
                                      </p:cBhvr>
                                      <p:to>
                                        <p:strVal val="visible"/>
                                      </p:to>
                                    </p:set>
                                    <p:animEffect filter="fade" transition="in">
                                      <p:cBhvr>
                                        <p:cTn dur="1"/>
                                        <p:tgtEl>
                                          <p:spTgt spid="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xEl>
                                              <p:pRg end="3" st="3"/>
                                            </p:txEl>
                                          </p:spTgt>
                                        </p:tgtEl>
                                        <p:attrNameLst>
                                          <p:attrName>style.visibility</p:attrName>
                                        </p:attrNameLst>
                                      </p:cBhvr>
                                      <p:to>
                                        <p:strVal val="visible"/>
                                      </p:to>
                                    </p:set>
                                    <p:animEffect filter="fade" transition="in">
                                      <p:cBhvr>
                                        <p:cTn dur="1"/>
                                        <p:tgtEl>
                                          <p:spTgt spid="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xEl>
                                              <p:pRg end="4" st="4"/>
                                            </p:txEl>
                                          </p:spTgt>
                                        </p:tgtEl>
                                        <p:attrNameLst>
                                          <p:attrName>style.visibility</p:attrName>
                                        </p:attrNameLst>
                                      </p:cBhvr>
                                      <p:to>
                                        <p:strVal val="visible"/>
                                      </p:to>
                                    </p:set>
                                    <p:animEffect filter="fade" transition="in">
                                      <p:cBhvr>
                                        <p:cTn dur="1"/>
                                        <p:tgtEl>
                                          <p:spTgt spid="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xEl>
                                              <p:pRg end="5" st="5"/>
                                            </p:txEl>
                                          </p:spTgt>
                                        </p:tgtEl>
                                        <p:attrNameLst>
                                          <p:attrName>style.visibility</p:attrName>
                                        </p:attrNameLst>
                                      </p:cBhvr>
                                      <p:to>
                                        <p:strVal val="visible"/>
                                      </p:to>
                                    </p:set>
                                    <p:animEffect filter="fade" transition="in">
                                      <p:cBhvr>
                                        <p:cTn dur="1"/>
                                        <p:tgtEl>
                                          <p:spTgt spid="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xEl>
                                              <p:pRg end="6" st="6"/>
                                            </p:txEl>
                                          </p:spTgt>
                                        </p:tgtEl>
                                        <p:attrNameLst>
                                          <p:attrName>style.visibility</p:attrName>
                                        </p:attrNameLst>
                                      </p:cBhvr>
                                      <p:to>
                                        <p:strVal val="visible"/>
                                      </p:to>
                                    </p:set>
                                    <p:animEffect filter="fade" transition="in">
                                      <p:cBhvr>
                                        <p:cTn dur="1"/>
                                        <p:tgtEl>
                                          <p:spTgt spid="5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xEl>
                                              <p:pRg end="7" st="7"/>
                                            </p:txEl>
                                          </p:spTgt>
                                        </p:tgtEl>
                                        <p:attrNameLst>
                                          <p:attrName>style.visibility</p:attrName>
                                        </p:attrNameLst>
                                      </p:cBhvr>
                                      <p:to>
                                        <p:strVal val="visible"/>
                                      </p:to>
                                    </p:set>
                                    <p:animEffect filter="fade" transition="in">
                                      <p:cBhvr>
                                        <p:cTn dur="1"/>
                                        <p:tgtEl>
                                          <p:spTgt spid="5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xEl>
                                              <p:pRg end="8" st="8"/>
                                            </p:txEl>
                                          </p:spTgt>
                                        </p:tgtEl>
                                        <p:attrNameLst>
                                          <p:attrName>style.visibility</p:attrName>
                                        </p:attrNameLst>
                                      </p:cBhvr>
                                      <p:to>
                                        <p:strVal val="visible"/>
                                      </p:to>
                                    </p:set>
                                    <p:animEffect filter="fade" transition="in">
                                      <p:cBhvr>
                                        <p:cTn dur="1"/>
                                        <p:tgtEl>
                                          <p:spTgt spid="5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xEl>
                                              <p:pRg end="9" st="9"/>
                                            </p:txEl>
                                          </p:spTgt>
                                        </p:tgtEl>
                                        <p:attrNameLst>
                                          <p:attrName>style.visibility</p:attrName>
                                        </p:attrNameLst>
                                      </p:cBhvr>
                                      <p:to>
                                        <p:strVal val="visible"/>
                                      </p:to>
                                    </p:set>
                                    <p:animEffect filter="fade" transition="in">
                                      <p:cBhvr>
                                        <p:cTn dur="1"/>
                                        <p:tgtEl>
                                          <p:spTgt spid="5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xEl>
                                              <p:pRg end="10" st="10"/>
                                            </p:txEl>
                                          </p:spTgt>
                                        </p:tgtEl>
                                        <p:attrNameLst>
                                          <p:attrName>style.visibility</p:attrName>
                                        </p:attrNameLst>
                                      </p:cBhvr>
                                      <p:to>
                                        <p:strVal val="visible"/>
                                      </p:to>
                                    </p:set>
                                    <p:animEffect filter="fade" transition="in">
                                      <p:cBhvr>
                                        <p:cTn dur="1"/>
                                        <p:tgtEl>
                                          <p:spTgt spid="5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xEl>
                                              <p:pRg end="11" st="11"/>
                                            </p:txEl>
                                          </p:spTgt>
                                        </p:tgtEl>
                                        <p:attrNameLst>
                                          <p:attrName>style.visibility</p:attrName>
                                        </p:attrNameLst>
                                      </p:cBhvr>
                                      <p:to>
                                        <p:strVal val="visible"/>
                                      </p:to>
                                    </p:set>
                                    <p:animEffect filter="fade" transition="in">
                                      <p:cBhvr>
                                        <p:cTn dur="1"/>
                                        <p:tgtEl>
                                          <p:spTgt spid="53">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CLT Practice Problem #2 </a:t>
            </a:r>
            <a:endParaRPr>
              <a:solidFill>
                <a:srgbClr val="FF0000"/>
              </a:solidFill>
            </a:endParaRPr>
          </a:p>
        </p:txBody>
      </p:sp>
      <p:sp>
        <p:nvSpPr>
          <p:cNvPr id="248" name="Google Shape;248;p37"/>
          <p:cNvSpPr txBox="1"/>
          <p:nvPr>
            <p:ph idx="1" type="body"/>
          </p:nvPr>
        </p:nvSpPr>
        <p:spPr>
          <a:xfrm>
            <a:off x="311700" y="1152475"/>
            <a:ext cx="8520600" cy="370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800">
                <a:solidFill>
                  <a:srgbClr val="000000"/>
                </a:solidFill>
                <a:latin typeface="Proxima Nova"/>
                <a:ea typeface="Proxima Nova"/>
                <a:cs typeface="Proxima Nova"/>
                <a:sym typeface="Proxima Nova"/>
              </a:rPr>
              <a:t>Y</a:t>
            </a:r>
            <a:r>
              <a:rPr lang="en" sz="1800">
                <a:solidFill>
                  <a:srgbClr val="000000"/>
                </a:solidFill>
                <a:latin typeface="Proxima Nova"/>
                <a:ea typeface="Proxima Nova"/>
                <a:cs typeface="Proxima Nova"/>
                <a:sym typeface="Proxima Nova"/>
              </a:rPr>
              <a:t>ou want to estimate the average age of the United States population. You are given a large, random sample taken with replacement of 5,000 individuals in the population. You decide to construct a confidence interval for the average age by bootstrapping your sample. You bootstrap 10,000 samples and extract the average age of each bootstrapped sample, storing each average age in an array called </a:t>
            </a:r>
            <a:r>
              <a:rPr lang="en" sz="1800">
                <a:solidFill>
                  <a:srgbClr val="000000"/>
                </a:solidFill>
                <a:latin typeface="Courier New"/>
                <a:ea typeface="Courier New"/>
                <a:cs typeface="Courier New"/>
                <a:sym typeface="Courier New"/>
              </a:rPr>
              <a:t>bootstrapped_ages</a:t>
            </a:r>
            <a:r>
              <a:rPr lang="en" sz="1800">
                <a:solidFill>
                  <a:srgbClr val="000000"/>
                </a:solidFill>
                <a:latin typeface="Proxima Nova"/>
                <a:ea typeface="Proxima Nova"/>
                <a:cs typeface="Proxima Nova"/>
                <a:sym typeface="Proxima Nova"/>
              </a:rPr>
              <a:t>.</a:t>
            </a:r>
            <a:endParaRPr sz="1800">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t/>
            </a:r>
            <a:endParaRPr sz="1800">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rPr lang="en" sz="1800">
                <a:solidFill>
                  <a:srgbClr val="000000"/>
                </a:solidFill>
                <a:latin typeface="Proxima Nova"/>
                <a:ea typeface="Proxima Nova"/>
                <a:cs typeface="Proxima Nova"/>
                <a:sym typeface="Proxima Nova"/>
              </a:rPr>
              <a:t>a. What is the result of calling </a:t>
            </a:r>
            <a:r>
              <a:rPr lang="en" sz="1800">
                <a:solidFill>
                  <a:srgbClr val="000000"/>
                </a:solidFill>
                <a:latin typeface="Courier New"/>
                <a:ea typeface="Courier New"/>
                <a:cs typeface="Courier New"/>
                <a:sym typeface="Courier New"/>
              </a:rPr>
              <a:t>len(bootstrapped_ages)</a:t>
            </a:r>
            <a:r>
              <a:rPr lang="en" sz="1800">
                <a:solidFill>
                  <a:srgbClr val="000000"/>
                </a:solidFill>
                <a:latin typeface="Proxima Nova"/>
                <a:ea typeface="Proxima Nova"/>
                <a:cs typeface="Proxima Nova"/>
                <a:sym typeface="Proxima Nova"/>
              </a:rPr>
              <a:t>?</a:t>
            </a:r>
            <a:endParaRPr sz="1800">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1800">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1800">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800">
                <a:solidFill>
                  <a:srgbClr val="000000"/>
                </a:solidFill>
                <a:latin typeface="Proxima Nova"/>
                <a:ea typeface="Proxima Nova"/>
                <a:cs typeface="Proxima Nova"/>
                <a:sym typeface="Proxima Nova"/>
              </a:rPr>
              <a:t>b. What does each value in </a:t>
            </a:r>
            <a:r>
              <a:rPr lang="en" sz="1800">
                <a:solidFill>
                  <a:srgbClr val="000000"/>
                </a:solidFill>
                <a:latin typeface="Courier New"/>
                <a:ea typeface="Courier New"/>
                <a:cs typeface="Courier New"/>
                <a:sym typeface="Courier New"/>
              </a:rPr>
              <a:t>bootstrapped_ages</a:t>
            </a:r>
            <a:r>
              <a:rPr lang="en" sz="1800">
                <a:solidFill>
                  <a:srgbClr val="000000"/>
                </a:solidFill>
                <a:latin typeface="Proxima Nova"/>
                <a:ea typeface="Proxima Nova"/>
                <a:cs typeface="Proxima Nova"/>
                <a:sym typeface="Proxima Nova"/>
              </a:rPr>
              <a:t> represent?</a:t>
            </a:r>
            <a:endParaRPr sz="1800">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t/>
            </a:r>
            <a:endParaRPr sz="1800">
              <a:solidFill>
                <a:srgbClr val="000000"/>
              </a:solidFill>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457200" y="205975"/>
            <a:ext cx="80211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CLT Practice Problem #2 </a:t>
            </a:r>
            <a:r>
              <a:rPr lang="en">
                <a:solidFill>
                  <a:srgbClr val="FF0000"/>
                </a:solidFill>
              </a:rPr>
              <a:t>[Solution]</a:t>
            </a:r>
            <a:r>
              <a:rPr lang="en"/>
              <a:t> </a:t>
            </a:r>
            <a:endParaRPr>
              <a:solidFill>
                <a:srgbClr val="FF0000"/>
              </a:solidFill>
            </a:endParaRPr>
          </a:p>
        </p:txBody>
      </p:sp>
      <p:sp>
        <p:nvSpPr>
          <p:cNvPr id="254" name="Google Shape;254;p38"/>
          <p:cNvSpPr txBox="1"/>
          <p:nvPr>
            <p:ph idx="1" type="body"/>
          </p:nvPr>
        </p:nvSpPr>
        <p:spPr>
          <a:xfrm>
            <a:off x="311700" y="1152475"/>
            <a:ext cx="8520600" cy="37059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SzPts val="1800"/>
              <a:buNone/>
            </a:pPr>
            <a:r>
              <a:rPr lang="en" sz="1800">
                <a:solidFill>
                  <a:srgbClr val="000000"/>
                </a:solidFill>
                <a:latin typeface="Proxima Nova"/>
                <a:ea typeface="Proxima Nova"/>
                <a:cs typeface="Proxima Nova"/>
                <a:sym typeface="Proxima Nova"/>
              </a:rPr>
              <a:t>You want to estimate the average age of the United States population. You are given a large, random sample taken with replacement of 5,000 individuals in the population. You decide to construct a confidence interval for the average age by bootstrapping your sample. You bootstrap 10,000 samples and extract the average age of each bootstrapped sample, storing each average age in an array called </a:t>
            </a:r>
            <a:r>
              <a:rPr lang="en" sz="1800">
                <a:solidFill>
                  <a:srgbClr val="000000"/>
                </a:solidFill>
                <a:latin typeface="Courier New"/>
                <a:ea typeface="Courier New"/>
                <a:cs typeface="Courier New"/>
                <a:sym typeface="Courier New"/>
              </a:rPr>
              <a:t>bootstrapped_ages</a:t>
            </a:r>
            <a:r>
              <a:rPr lang="en" sz="1800">
                <a:solidFill>
                  <a:srgbClr val="000000"/>
                </a:solidFill>
                <a:latin typeface="Proxima Nova"/>
                <a:ea typeface="Proxima Nova"/>
                <a:cs typeface="Proxima Nova"/>
                <a:sym typeface="Proxima Nova"/>
              </a:rPr>
              <a:t>.</a:t>
            </a:r>
            <a:endParaRPr sz="1800">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t/>
            </a:r>
            <a:endParaRPr sz="1800">
              <a:solidFill>
                <a:srgbClr val="000000"/>
              </a:solidFill>
              <a:latin typeface="Proxima Nova"/>
              <a:ea typeface="Proxima Nova"/>
              <a:cs typeface="Proxima Nova"/>
              <a:sym typeface="Proxima Nova"/>
            </a:endParaRPr>
          </a:p>
          <a:p>
            <a:pPr indent="0" lvl="0" marL="0" rtl="0" algn="l">
              <a:spcBef>
                <a:spcPts val="480"/>
              </a:spcBef>
              <a:spcAft>
                <a:spcPts val="0"/>
              </a:spcAft>
              <a:buSzPts val="1800"/>
              <a:buNone/>
            </a:pPr>
            <a:r>
              <a:rPr lang="en" sz="1800">
                <a:solidFill>
                  <a:srgbClr val="000000"/>
                </a:solidFill>
                <a:latin typeface="Proxima Nova"/>
                <a:ea typeface="Proxima Nova"/>
                <a:cs typeface="Proxima Nova"/>
                <a:sym typeface="Proxima Nova"/>
              </a:rPr>
              <a:t>a. What is the result of calling </a:t>
            </a:r>
            <a:r>
              <a:rPr lang="en" sz="1800">
                <a:solidFill>
                  <a:srgbClr val="000000"/>
                </a:solidFill>
                <a:latin typeface="Courier New"/>
                <a:ea typeface="Courier New"/>
                <a:cs typeface="Courier New"/>
                <a:sym typeface="Courier New"/>
              </a:rPr>
              <a:t>len(bootstrapped_ages)</a:t>
            </a:r>
            <a:r>
              <a:rPr lang="en" sz="1800">
                <a:solidFill>
                  <a:srgbClr val="000000"/>
                </a:solidFill>
                <a:latin typeface="Proxima Nova"/>
                <a:ea typeface="Proxima Nova"/>
                <a:cs typeface="Proxima Nova"/>
                <a:sym typeface="Proxima Nova"/>
              </a:rPr>
              <a:t>?</a:t>
            </a:r>
            <a:endParaRPr sz="1800">
              <a:solidFill>
                <a:srgbClr val="000000"/>
              </a:solidFill>
              <a:latin typeface="Proxima Nova"/>
              <a:ea typeface="Proxima Nova"/>
              <a:cs typeface="Proxima Nova"/>
              <a:sym typeface="Proxima Nova"/>
            </a:endParaRPr>
          </a:p>
          <a:p>
            <a:pPr indent="457200" lvl="0" marL="0" rtl="0" algn="l">
              <a:lnSpc>
                <a:spcPct val="115000"/>
              </a:lnSpc>
              <a:spcBef>
                <a:spcPts val="0"/>
              </a:spcBef>
              <a:spcAft>
                <a:spcPts val="0"/>
              </a:spcAft>
              <a:buClr>
                <a:schemeClr val="dk1"/>
              </a:buClr>
              <a:buSzPts val="1100"/>
              <a:buFont typeface="Arial"/>
              <a:buNone/>
            </a:pPr>
            <a:r>
              <a:rPr lang="en" sz="1800">
                <a:solidFill>
                  <a:schemeClr val="dk1"/>
                </a:solidFill>
                <a:latin typeface="Proxima Nova"/>
                <a:ea typeface="Proxima Nova"/>
                <a:cs typeface="Proxima Nova"/>
                <a:sym typeface="Proxima Nova"/>
              </a:rPr>
              <a:t>10,000</a:t>
            </a:r>
            <a:endParaRPr sz="18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1800">
              <a:solidFill>
                <a:srgbClr val="000000"/>
              </a:solidFill>
              <a:latin typeface="Proxima Nova"/>
              <a:ea typeface="Proxima Nova"/>
              <a:cs typeface="Proxima Nova"/>
              <a:sym typeface="Proxima Nova"/>
            </a:endParaRPr>
          </a:p>
          <a:p>
            <a:pPr indent="0" lvl="0" marL="0" rtl="0" algn="l">
              <a:spcBef>
                <a:spcPts val="480"/>
              </a:spcBef>
              <a:spcAft>
                <a:spcPts val="0"/>
              </a:spcAft>
              <a:buClr>
                <a:schemeClr val="dk1"/>
              </a:buClr>
              <a:buSzPts val="1100"/>
              <a:buFont typeface="Arial"/>
              <a:buNone/>
            </a:pPr>
            <a:r>
              <a:rPr lang="en" sz="1800">
                <a:solidFill>
                  <a:srgbClr val="000000"/>
                </a:solidFill>
                <a:latin typeface="Proxima Nova"/>
                <a:ea typeface="Proxima Nova"/>
                <a:cs typeface="Proxima Nova"/>
                <a:sym typeface="Proxima Nova"/>
              </a:rPr>
              <a:t>b. What does each value in </a:t>
            </a:r>
            <a:r>
              <a:rPr lang="en" sz="1800">
                <a:solidFill>
                  <a:srgbClr val="000000"/>
                </a:solidFill>
                <a:latin typeface="Courier New"/>
                <a:ea typeface="Courier New"/>
                <a:cs typeface="Courier New"/>
                <a:sym typeface="Courier New"/>
              </a:rPr>
              <a:t>bootstrapped_ages</a:t>
            </a:r>
            <a:r>
              <a:rPr lang="en" sz="1800">
                <a:solidFill>
                  <a:srgbClr val="000000"/>
                </a:solidFill>
                <a:latin typeface="Proxima Nova"/>
                <a:ea typeface="Proxima Nova"/>
                <a:cs typeface="Proxima Nova"/>
                <a:sym typeface="Proxima Nova"/>
              </a:rPr>
              <a:t> represent?</a:t>
            </a:r>
            <a:endParaRPr sz="1800">
              <a:solidFill>
                <a:srgbClr val="000000"/>
              </a:solidFill>
              <a:latin typeface="Proxima Nova"/>
              <a:ea typeface="Proxima Nova"/>
              <a:cs typeface="Proxima Nova"/>
              <a:sym typeface="Proxima Nova"/>
            </a:endParaRPr>
          </a:p>
          <a:p>
            <a:pPr indent="457200" lvl="0" marL="0" rtl="0" algn="l">
              <a:lnSpc>
                <a:spcPct val="115000"/>
              </a:lnSpc>
              <a:spcBef>
                <a:spcPts val="0"/>
              </a:spcBef>
              <a:spcAft>
                <a:spcPts val="0"/>
              </a:spcAft>
              <a:buClr>
                <a:schemeClr val="dk1"/>
              </a:buClr>
              <a:buSzPts val="1100"/>
              <a:buFont typeface="Arial"/>
              <a:buNone/>
            </a:pPr>
            <a:r>
              <a:rPr lang="en" sz="1800">
                <a:solidFill>
                  <a:schemeClr val="dk1"/>
                </a:solidFill>
                <a:latin typeface="Proxima Nova"/>
                <a:ea typeface="Proxima Nova"/>
                <a:cs typeface="Proxima Nova"/>
                <a:sym typeface="Proxima Nova"/>
              </a:rPr>
              <a:t>The average age in a bootstrap sample.</a:t>
            </a:r>
            <a:endParaRPr sz="18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t/>
            </a:r>
            <a:endParaRPr sz="1800">
              <a:solidFill>
                <a:srgbClr val="000000"/>
              </a:solidFill>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CLT Practice Problem #2 </a:t>
            </a:r>
            <a:endParaRPr>
              <a:solidFill>
                <a:srgbClr val="FF0000"/>
              </a:solidFill>
            </a:endParaRPr>
          </a:p>
        </p:txBody>
      </p:sp>
      <p:sp>
        <p:nvSpPr>
          <p:cNvPr id="260" name="Google Shape;260;p39"/>
          <p:cNvSpPr txBox="1"/>
          <p:nvPr>
            <p:ph idx="1" type="body"/>
          </p:nvPr>
        </p:nvSpPr>
        <p:spPr>
          <a:xfrm>
            <a:off x="311700" y="1152475"/>
            <a:ext cx="8520600" cy="37059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SzPts val="1800"/>
              <a:buNone/>
            </a:pPr>
            <a:r>
              <a:rPr lang="en" sz="1800">
                <a:solidFill>
                  <a:srgbClr val="000000"/>
                </a:solidFill>
                <a:latin typeface="Proxima Nova"/>
                <a:ea typeface="Proxima Nova"/>
                <a:cs typeface="Proxima Nova"/>
                <a:sym typeface="Proxima Nova"/>
              </a:rPr>
              <a:t>You want to estimate the average age of the United States population. You are given a large, random sample taken with replacement of 5,000 individuals in the population. You decide to construct a confidence interval for the average age by bootstrapping your sample. You bootstrap 10,000 samples and extract the average age of each bootstrapped sample, storing each average age in an array called </a:t>
            </a:r>
            <a:r>
              <a:rPr lang="en" sz="1800">
                <a:solidFill>
                  <a:srgbClr val="000000"/>
                </a:solidFill>
                <a:latin typeface="Courier New"/>
                <a:ea typeface="Courier New"/>
                <a:cs typeface="Courier New"/>
                <a:sym typeface="Courier New"/>
              </a:rPr>
              <a:t>bootstrapped_ages</a:t>
            </a:r>
            <a:r>
              <a:rPr lang="en" sz="1800">
                <a:solidFill>
                  <a:srgbClr val="000000"/>
                </a:solidFill>
                <a:latin typeface="Proxima Nova"/>
                <a:ea typeface="Proxima Nova"/>
                <a:cs typeface="Proxima Nova"/>
                <a:sym typeface="Proxima Nova"/>
              </a:rPr>
              <a:t>.</a:t>
            </a:r>
            <a:endParaRPr sz="1800">
              <a:solidFill>
                <a:srgbClr val="000000"/>
              </a:solidFill>
            </a:endParaRPr>
          </a:p>
          <a:p>
            <a:pPr indent="0" lvl="0" marL="0" rtl="0" algn="l">
              <a:lnSpc>
                <a:spcPct val="115000"/>
              </a:lnSpc>
              <a:spcBef>
                <a:spcPts val="0"/>
              </a:spcBef>
              <a:spcAft>
                <a:spcPts val="0"/>
              </a:spcAft>
              <a:buSzPts val="1800"/>
              <a:buNone/>
            </a:pPr>
            <a:r>
              <a:t/>
            </a:r>
            <a:endParaRPr sz="1800">
              <a:solidFill>
                <a:srgbClr val="000000"/>
              </a:solidFill>
            </a:endParaRPr>
          </a:p>
          <a:p>
            <a:pPr indent="0" lvl="0" marL="0" rtl="0" algn="l">
              <a:lnSpc>
                <a:spcPct val="115000"/>
              </a:lnSpc>
              <a:spcBef>
                <a:spcPts val="0"/>
              </a:spcBef>
              <a:spcAft>
                <a:spcPts val="0"/>
              </a:spcAft>
              <a:buSzPts val="1800"/>
              <a:buNone/>
            </a:pPr>
            <a:r>
              <a:rPr lang="en" sz="1800">
                <a:solidFill>
                  <a:srgbClr val="000000"/>
                </a:solidFill>
              </a:rPr>
              <a:t>c. If you plotted a histogram of </a:t>
            </a:r>
            <a:r>
              <a:rPr lang="en" sz="1800">
                <a:solidFill>
                  <a:srgbClr val="000000"/>
                </a:solidFill>
                <a:latin typeface="Courier New"/>
                <a:ea typeface="Courier New"/>
                <a:cs typeface="Courier New"/>
                <a:sym typeface="Courier New"/>
              </a:rPr>
              <a:t>bootstrapped_ages</a:t>
            </a:r>
            <a:r>
              <a:rPr lang="en" sz="1800">
                <a:solidFill>
                  <a:srgbClr val="000000"/>
                </a:solidFill>
              </a:rPr>
              <a:t>, what would be its shape? What would be it centered around?</a:t>
            </a:r>
            <a:endParaRPr sz="1800">
              <a:solidFill>
                <a:srgbClr val="000000"/>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000000"/>
              </a:solidFill>
            </a:endParaRPr>
          </a:p>
          <a:p>
            <a:pPr indent="0" lvl="0" marL="0" rtl="0" algn="l">
              <a:lnSpc>
                <a:spcPct val="115000"/>
              </a:lnSpc>
              <a:spcBef>
                <a:spcPts val="0"/>
              </a:spcBef>
              <a:spcAft>
                <a:spcPts val="0"/>
              </a:spcAft>
              <a:buSzPts val="1800"/>
              <a:buNone/>
            </a:pPr>
            <a:r>
              <a:t/>
            </a:r>
            <a:endParaRPr>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457200" y="205975"/>
            <a:ext cx="8250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CLT Practice Problem #2 </a:t>
            </a:r>
            <a:r>
              <a:rPr lang="en">
                <a:solidFill>
                  <a:srgbClr val="FF0000"/>
                </a:solidFill>
              </a:rPr>
              <a:t>[Solution]</a:t>
            </a:r>
            <a:r>
              <a:rPr lang="en"/>
              <a:t> </a:t>
            </a:r>
            <a:endParaRPr>
              <a:solidFill>
                <a:srgbClr val="FF0000"/>
              </a:solidFill>
            </a:endParaRPr>
          </a:p>
        </p:txBody>
      </p:sp>
      <p:sp>
        <p:nvSpPr>
          <p:cNvPr id="266" name="Google Shape;266;p40"/>
          <p:cNvSpPr txBox="1"/>
          <p:nvPr>
            <p:ph idx="1" type="body"/>
          </p:nvPr>
        </p:nvSpPr>
        <p:spPr>
          <a:xfrm>
            <a:off x="311700" y="1152475"/>
            <a:ext cx="8520600" cy="37059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SzPts val="1800"/>
              <a:buNone/>
            </a:pPr>
            <a:r>
              <a:rPr lang="en" sz="1800">
                <a:solidFill>
                  <a:srgbClr val="000000"/>
                </a:solidFill>
                <a:latin typeface="Proxima Nova"/>
                <a:ea typeface="Proxima Nova"/>
                <a:cs typeface="Proxima Nova"/>
                <a:sym typeface="Proxima Nova"/>
              </a:rPr>
              <a:t>You want to estimate the average age of the United States population. You are given a large, random sample taken with replacement of 5,000 individuals in the population. You decide to construct a confidence interval for the average age by bootstrapping your sample. You bootstrap 10,000 samples and extract the average age of each bootstrapped sample, storing each average age in an array called </a:t>
            </a:r>
            <a:r>
              <a:rPr lang="en" sz="1800">
                <a:solidFill>
                  <a:srgbClr val="000000"/>
                </a:solidFill>
                <a:latin typeface="Courier New"/>
                <a:ea typeface="Courier New"/>
                <a:cs typeface="Courier New"/>
                <a:sym typeface="Courier New"/>
              </a:rPr>
              <a:t>bootstrapped_ages</a:t>
            </a:r>
            <a:r>
              <a:rPr lang="en" sz="1800">
                <a:solidFill>
                  <a:srgbClr val="000000"/>
                </a:solidFill>
                <a:latin typeface="Proxima Nova"/>
                <a:ea typeface="Proxima Nova"/>
                <a:cs typeface="Proxima Nova"/>
                <a:sym typeface="Proxima Nova"/>
              </a:rPr>
              <a:t>.</a:t>
            </a:r>
            <a:endParaRPr sz="1800">
              <a:solidFill>
                <a:srgbClr val="000000"/>
              </a:solidFill>
            </a:endParaRPr>
          </a:p>
          <a:p>
            <a:pPr indent="0" lvl="0" marL="0" rtl="0" algn="l">
              <a:lnSpc>
                <a:spcPct val="115000"/>
              </a:lnSpc>
              <a:spcBef>
                <a:spcPts val="0"/>
              </a:spcBef>
              <a:spcAft>
                <a:spcPts val="0"/>
              </a:spcAft>
              <a:buSzPts val="1800"/>
              <a:buNone/>
            </a:pPr>
            <a:r>
              <a:t/>
            </a:r>
            <a:endParaRPr sz="1800">
              <a:solidFill>
                <a:srgbClr val="000000"/>
              </a:solidFill>
            </a:endParaRPr>
          </a:p>
          <a:p>
            <a:pPr indent="0" lvl="0" marL="0" rtl="0" algn="l">
              <a:spcBef>
                <a:spcPts val="480"/>
              </a:spcBef>
              <a:spcAft>
                <a:spcPts val="0"/>
              </a:spcAft>
              <a:buSzPts val="1800"/>
              <a:buNone/>
            </a:pPr>
            <a:r>
              <a:rPr lang="en" sz="1800">
                <a:solidFill>
                  <a:srgbClr val="000000"/>
                </a:solidFill>
              </a:rPr>
              <a:t>c. If you plotted a histogram of </a:t>
            </a:r>
            <a:r>
              <a:rPr lang="en" sz="1800">
                <a:solidFill>
                  <a:srgbClr val="000000"/>
                </a:solidFill>
                <a:latin typeface="Courier New"/>
                <a:ea typeface="Courier New"/>
                <a:cs typeface="Courier New"/>
                <a:sym typeface="Courier New"/>
              </a:rPr>
              <a:t>bootstrapped_ages</a:t>
            </a:r>
            <a:r>
              <a:rPr lang="en" sz="1800">
                <a:solidFill>
                  <a:srgbClr val="000000"/>
                </a:solidFill>
              </a:rPr>
              <a:t>, what would be its shape? What would be it centered around?</a:t>
            </a:r>
            <a:endParaRPr sz="1800">
              <a:solidFill>
                <a:srgbClr val="000000"/>
              </a:solidFill>
            </a:endParaRPr>
          </a:p>
          <a:p>
            <a:pPr indent="0" lvl="0" marL="0" rtl="0" algn="l">
              <a:lnSpc>
                <a:spcPct val="115000"/>
              </a:lnSpc>
              <a:spcBef>
                <a:spcPts val="0"/>
              </a:spcBef>
              <a:spcAft>
                <a:spcPts val="0"/>
              </a:spcAft>
              <a:buSzPts val="1800"/>
              <a:buNone/>
            </a:pPr>
            <a:r>
              <a:rPr lang="en" sz="1800">
                <a:solidFill>
                  <a:schemeClr val="dk1"/>
                </a:solidFill>
              </a:rPr>
              <a:t>The histogram would be normally distributed due to CLT. It would be centered around the mean of the </a:t>
            </a:r>
            <a:r>
              <a:rPr b="1" lang="en" sz="1800">
                <a:solidFill>
                  <a:schemeClr val="dk1"/>
                </a:solidFill>
              </a:rPr>
              <a:t>original</a:t>
            </a:r>
            <a:r>
              <a:rPr b="1" i="1" lang="en" sz="1800">
                <a:solidFill>
                  <a:schemeClr val="dk1"/>
                </a:solidFill>
              </a:rPr>
              <a:t> </a:t>
            </a:r>
            <a:r>
              <a:rPr lang="en" sz="1800">
                <a:solidFill>
                  <a:schemeClr val="dk1"/>
                </a:solidFill>
              </a:rPr>
              <a:t>random sample of 5000 individuals, and the SD of the histogram would be (SD of original sample)/(square root of 5000)</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000000"/>
              </a:solidFill>
            </a:endParaRPr>
          </a:p>
          <a:p>
            <a:pPr indent="0" lvl="0" marL="0" rtl="0" algn="l">
              <a:lnSpc>
                <a:spcPct val="115000"/>
              </a:lnSpc>
              <a:spcBef>
                <a:spcPts val="0"/>
              </a:spcBef>
              <a:spcAft>
                <a:spcPts val="0"/>
              </a:spcAft>
              <a:buSzPts val="1800"/>
              <a:buNone/>
            </a:pPr>
            <a:r>
              <a:t/>
            </a:r>
            <a:endParaRPr>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CLT Practice Problem #2 </a:t>
            </a:r>
            <a:endParaRPr>
              <a:solidFill>
                <a:srgbClr val="FF0000"/>
              </a:solidFill>
            </a:endParaRPr>
          </a:p>
        </p:txBody>
      </p:sp>
      <p:sp>
        <p:nvSpPr>
          <p:cNvPr id="272" name="Google Shape;272;p41"/>
          <p:cNvSpPr txBox="1"/>
          <p:nvPr>
            <p:ph idx="1" type="body"/>
          </p:nvPr>
        </p:nvSpPr>
        <p:spPr>
          <a:xfrm>
            <a:off x="311700" y="1152475"/>
            <a:ext cx="8520600" cy="37059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SzPts val="1800"/>
              <a:buNone/>
            </a:pPr>
            <a:r>
              <a:rPr lang="en" sz="1800">
                <a:solidFill>
                  <a:srgbClr val="000000"/>
                </a:solidFill>
                <a:latin typeface="Proxima Nova"/>
                <a:ea typeface="Proxima Nova"/>
                <a:cs typeface="Proxima Nova"/>
                <a:sym typeface="Proxima Nova"/>
              </a:rPr>
              <a:t>You want to estimate the average age of the United States population. You are given a large, random sample taken with replacement of 5,000 individuals in the population. You decide to construct a confidence interval for the average age by bootstrapping your sample. You bootstrap 10,000 samples and extract the average age of each bootstrapped sample, storing each average age in an array called </a:t>
            </a:r>
            <a:r>
              <a:rPr lang="en" sz="1800">
                <a:solidFill>
                  <a:srgbClr val="000000"/>
                </a:solidFill>
                <a:latin typeface="Courier New"/>
                <a:ea typeface="Courier New"/>
                <a:cs typeface="Courier New"/>
                <a:sym typeface="Courier New"/>
              </a:rPr>
              <a:t>bootstrapped_ages</a:t>
            </a:r>
            <a:r>
              <a:rPr lang="en" sz="1800">
                <a:solidFill>
                  <a:srgbClr val="000000"/>
                </a:solidFill>
                <a:latin typeface="Proxima Nova"/>
                <a:ea typeface="Proxima Nova"/>
                <a:cs typeface="Proxima Nova"/>
                <a:sym typeface="Proxima Nova"/>
              </a:rPr>
              <a:t>.</a:t>
            </a:r>
            <a:endParaRPr sz="1800">
              <a:solidFill>
                <a:srgbClr val="000000"/>
              </a:solidFill>
            </a:endParaRPr>
          </a:p>
          <a:p>
            <a:pPr indent="0" lvl="0" marL="0" rtl="0" algn="l">
              <a:lnSpc>
                <a:spcPct val="115000"/>
              </a:lnSpc>
              <a:spcBef>
                <a:spcPts val="0"/>
              </a:spcBef>
              <a:spcAft>
                <a:spcPts val="0"/>
              </a:spcAft>
              <a:buSzPts val="1800"/>
              <a:buNone/>
            </a:pPr>
            <a:r>
              <a:t/>
            </a:r>
            <a:endParaRPr sz="1800">
              <a:solidFill>
                <a:srgbClr val="000000"/>
              </a:solidFill>
            </a:endParaRPr>
          </a:p>
          <a:p>
            <a:pPr indent="0" lvl="0" marL="0" rtl="0" algn="l">
              <a:lnSpc>
                <a:spcPct val="115000"/>
              </a:lnSpc>
              <a:spcBef>
                <a:spcPts val="0"/>
              </a:spcBef>
              <a:spcAft>
                <a:spcPts val="0"/>
              </a:spcAft>
              <a:buSzPts val="1800"/>
              <a:buNone/>
            </a:pPr>
            <a:r>
              <a:rPr lang="en" sz="1800">
                <a:solidFill>
                  <a:srgbClr val="000000"/>
                </a:solidFill>
              </a:rPr>
              <a:t>d. Oh no, we forgot to save </a:t>
            </a:r>
            <a:r>
              <a:rPr lang="en" sz="1800">
                <a:solidFill>
                  <a:srgbClr val="000000"/>
                </a:solidFill>
                <a:latin typeface="Courier New"/>
                <a:ea typeface="Courier New"/>
                <a:cs typeface="Courier New"/>
                <a:sym typeface="Courier New"/>
              </a:rPr>
              <a:t>bootstrapped_ages </a:t>
            </a:r>
            <a:r>
              <a:rPr lang="en" sz="1800">
                <a:solidFill>
                  <a:srgbClr val="000000"/>
                </a:solidFill>
              </a:rPr>
              <a:t>in a csv</a:t>
            </a:r>
            <a:r>
              <a:rPr lang="en" sz="1800">
                <a:solidFill>
                  <a:srgbClr val="000000"/>
                </a:solidFill>
              </a:rPr>
              <a:t>! However, we have two pieces of information: </a:t>
            </a:r>
            <a:r>
              <a:rPr lang="en" sz="1800">
                <a:solidFill>
                  <a:srgbClr val="000000"/>
                </a:solidFill>
                <a:latin typeface="Courier New"/>
                <a:ea typeface="Courier New"/>
                <a:cs typeface="Courier New"/>
                <a:sym typeface="Courier New"/>
              </a:rPr>
              <a:t>bootstrapped_ages </a:t>
            </a:r>
            <a:r>
              <a:rPr lang="en" sz="1800">
                <a:solidFill>
                  <a:srgbClr val="000000"/>
                </a:solidFill>
              </a:rPr>
              <a:t>has a mean of 28 and a standard deviation of 3 years. Construct a 95 percent confidence interval for the average age of the United States population given this information.</a:t>
            </a:r>
            <a:endParaRPr sz="18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a:solidFill>
                <a:srgbClr val="000000"/>
              </a:solidFill>
            </a:endParaRPr>
          </a:p>
          <a:p>
            <a:pPr indent="0" lvl="0" marL="0" rtl="0" algn="l">
              <a:lnSpc>
                <a:spcPct val="115000"/>
              </a:lnSpc>
              <a:spcBef>
                <a:spcPts val="0"/>
              </a:spcBef>
              <a:spcAft>
                <a:spcPts val="0"/>
              </a:spcAft>
              <a:buSzPts val="1800"/>
              <a:buNone/>
            </a:pPr>
            <a:r>
              <a:t/>
            </a:r>
            <a:endParaRPr>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457200" y="205975"/>
            <a:ext cx="81588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CLT Practice Problem #2 </a:t>
            </a:r>
            <a:r>
              <a:rPr lang="en">
                <a:solidFill>
                  <a:srgbClr val="FF0000"/>
                </a:solidFill>
              </a:rPr>
              <a:t>[Solution]</a:t>
            </a:r>
            <a:r>
              <a:rPr lang="en"/>
              <a:t> </a:t>
            </a:r>
            <a:endParaRPr>
              <a:solidFill>
                <a:srgbClr val="FF0000"/>
              </a:solidFill>
            </a:endParaRPr>
          </a:p>
        </p:txBody>
      </p:sp>
      <p:sp>
        <p:nvSpPr>
          <p:cNvPr id="278" name="Google Shape;278;p42"/>
          <p:cNvSpPr txBox="1"/>
          <p:nvPr>
            <p:ph idx="1" type="body"/>
          </p:nvPr>
        </p:nvSpPr>
        <p:spPr>
          <a:xfrm>
            <a:off x="311700" y="1152475"/>
            <a:ext cx="8520600" cy="37059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SzPts val="1800"/>
              <a:buNone/>
            </a:pPr>
            <a:r>
              <a:rPr lang="en" sz="1800">
                <a:solidFill>
                  <a:srgbClr val="000000"/>
                </a:solidFill>
                <a:latin typeface="Proxima Nova"/>
                <a:ea typeface="Proxima Nova"/>
                <a:cs typeface="Proxima Nova"/>
                <a:sym typeface="Proxima Nova"/>
              </a:rPr>
              <a:t>You want to estimate the average age of the United States population. You are given a large, random sample taken with replacement of 5,000 individuals in the population. You decide to construct a confidence interval for the average age by bootstrapping your sample. You bootstrap 10,000 samples and extract the average age of each bootstrapped sample, storing each average age in an array called </a:t>
            </a:r>
            <a:r>
              <a:rPr lang="en" sz="1800">
                <a:solidFill>
                  <a:srgbClr val="000000"/>
                </a:solidFill>
                <a:latin typeface="Courier New"/>
                <a:ea typeface="Courier New"/>
                <a:cs typeface="Courier New"/>
                <a:sym typeface="Courier New"/>
              </a:rPr>
              <a:t>bootstrapped_ages</a:t>
            </a:r>
            <a:r>
              <a:rPr lang="en" sz="1800">
                <a:solidFill>
                  <a:srgbClr val="000000"/>
                </a:solidFill>
                <a:latin typeface="Proxima Nova"/>
                <a:ea typeface="Proxima Nova"/>
                <a:cs typeface="Proxima Nova"/>
                <a:sym typeface="Proxima Nova"/>
              </a:rPr>
              <a:t>.</a:t>
            </a:r>
            <a:endParaRPr sz="1800">
              <a:solidFill>
                <a:srgbClr val="000000"/>
              </a:solidFill>
            </a:endParaRPr>
          </a:p>
          <a:p>
            <a:pPr indent="0" lvl="0" marL="0" rtl="0" algn="l">
              <a:lnSpc>
                <a:spcPct val="115000"/>
              </a:lnSpc>
              <a:spcBef>
                <a:spcPts val="0"/>
              </a:spcBef>
              <a:spcAft>
                <a:spcPts val="0"/>
              </a:spcAft>
              <a:buSzPts val="1800"/>
              <a:buNone/>
            </a:pPr>
            <a:r>
              <a:t/>
            </a:r>
            <a:endParaRPr sz="1800">
              <a:solidFill>
                <a:srgbClr val="000000"/>
              </a:solidFill>
            </a:endParaRPr>
          </a:p>
          <a:p>
            <a:pPr indent="0" lvl="0" marL="0" rtl="0" algn="l">
              <a:spcBef>
                <a:spcPts val="480"/>
              </a:spcBef>
              <a:spcAft>
                <a:spcPts val="0"/>
              </a:spcAft>
              <a:buSzPts val="1800"/>
              <a:buNone/>
            </a:pPr>
            <a:r>
              <a:rPr lang="en" sz="1800">
                <a:solidFill>
                  <a:srgbClr val="000000"/>
                </a:solidFill>
              </a:rPr>
              <a:t>d. Oh no, we forgot to save </a:t>
            </a:r>
            <a:r>
              <a:rPr lang="en" sz="1800">
                <a:solidFill>
                  <a:srgbClr val="000000"/>
                </a:solidFill>
                <a:latin typeface="Courier New"/>
                <a:ea typeface="Courier New"/>
                <a:cs typeface="Courier New"/>
                <a:sym typeface="Courier New"/>
              </a:rPr>
              <a:t>bootstrapped_ages </a:t>
            </a:r>
            <a:r>
              <a:rPr lang="en" sz="1800">
                <a:solidFill>
                  <a:srgbClr val="000000"/>
                </a:solidFill>
              </a:rPr>
              <a:t>in a csv! However, we have two pieces of information: </a:t>
            </a:r>
            <a:r>
              <a:rPr lang="en" sz="1800">
                <a:solidFill>
                  <a:srgbClr val="000000"/>
                </a:solidFill>
                <a:latin typeface="Courier New"/>
                <a:ea typeface="Courier New"/>
                <a:cs typeface="Courier New"/>
                <a:sym typeface="Courier New"/>
              </a:rPr>
              <a:t>bootstrapped_ages </a:t>
            </a:r>
            <a:r>
              <a:rPr lang="en" sz="1800">
                <a:solidFill>
                  <a:srgbClr val="000000"/>
                </a:solidFill>
              </a:rPr>
              <a:t>has a mean of 28 and a standard deviation of 3 years. Construct a 95 percent confidence interval for the average age of the United States population given this information.</a:t>
            </a:r>
            <a:endParaRPr sz="1800">
              <a:solidFill>
                <a:srgbClr val="000000"/>
              </a:solidFill>
            </a:endParaRPr>
          </a:p>
          <a:p>
            <a:pPr indent="0" lvl="0" marL="0" rtl="0" algn="l">
              <a:lnSpc>
                <a:spcPct val="115000"/>
              </a:lnSpc>
              <a:spcBef>
                <a:spcPts val="0"/>
              </a:spcBef>
              <a:spcAft>
                <a:spcPts val="0"/>
              </a:spcAft>
              <a:buSzPts val="1800"/>
              <a:buNone/>
            </a:pPr>
            <a:r>
              <a:rPr lang="en" sz="1800">
                <a:solidFill>
                  <a:srgbClr val="FF0000"/>
                </a:solidFill>
              </a:rPr>
              <a:t>95% CI -&gt; mean +/- 2SD -&gt; (mean - 2*SD, mean + 2*SD) -&gt; (28-2*3, 28+2*3)</a:t>
            </a:r>
            <a:endParaRPr sz="1800">
              <a:solidFill>
                <a:srgbClr val="FF0000"/>
              </a:solidFill>
            </a:endParaRPr>
          </a:p>
          <a:p>
            <a:pPr indent="0" lvl="0" marL="0" rtl="0" algn="l">
              <a:lnSpc>
                <a:spcPct val="115000"/>
              </a:lnSpc>
              <a:spcBef>
                <a:spcPts val="0"/>
              </a:spcBef>
              <a:spcAft>
                <a:spcPts val="0"/>
              </a:spcAft>
              <a:buSzPts val="1800"/>
              <a:buNone/>
            </a:pPr>
            <a:r>
              <a:t/>
            </a:r>
            <a:endParaRPr>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3"/>
          <p:cNvSpPr txBox="1"/>
          <p:nvPr>
            <p:ph type="title"/>
          </p:nvPr>
        </p:nvSpPr>
        <p:spPr>
          <a:xfrm>
            <a:off x="729450" y="1322450"/>
            <a:ext cx="7688400" cy="151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Sample Means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457200" y="205975"/>
            <a:ext cx="83259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Sample Means Practice Problem #1a</a:t>
            </a:r>
            <a:endParaRPr/>
          </a:p>
        </p:txBody>
      </p:sp>
      <p:pic>
        <p:nvPicPr>
          <p:cNvPr id="289" name="Google Shape;289;p44"/>
          <p:cNvPicPr preferRelativeResize="0"/>
          <p:nvPr/>
        </p:nvPicPr>
        <p:blipFill rotWithShape="1">
          <a:blip r:embed="rId3">
            <a:alphaModFix/>
          </a:blip>
          <a:srcRect b="0" l="0" r="0" t="0"/>
          <a:stretch/>
        </p:blipFill>
        <p:spPr>
          <a:xfrm>
            <a:off x="800100" y="1215825"/>
            <a:ext cx="7543800" cy="3314700"/>
          </a:xfrm>
          <a:prstGeom prst="rect">
            <a:avLst/>
          </a:prstGeom>
          <a:noFill/>
          <a:ln>
            <a:noFill/>
          </a:ln>
        </p:spPr>
      </p:pic>
      <p:pic>
        <p:nvPicPr>
          <p:cNvPr id="290" name="Google Shape;290;p44"/>
          <p:cNvPicPr preferRelativeResize="0"/>
          <p:nvPr/>
        </p:nvPicPr>
        <p:blipFill rotWithShape="1">
          <a:blip r:embed="rId4">
            <a:alphaModFix/>
          </a:blip>
          <a:srcRect b="0" l="0" r="0" t="0"/>
          <a:stretch/>
        </p:blipFill>
        <p:spPr>
          <a:xfrm>
            <a:off x="833425" y="1153900"/>
            <a:ext cx="7477125" cy="3438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5"/>
          <p:cNvSpPr txBox="1"/>
          <p:nvPr>
            <p:ph type="title"/>
          </p:nvPr>
        </p:nvSpPr>
        <p:spPr>
          <a:xfrm>
            <a:off x="457200" y="205975"/>
            <a:ext cx="85440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800"/>
              <a:t>Sample Means Practice Problem #1a </a:t>
            </a:r>
            <a:r>
              <a:rPr lang="en" sz="2800">
                <a:solidFill>
                  <a:srgbClr val="FF0000"/>
                </a:solidFill>
              </a:rPr>
              <a:t>[Solution]</a:t>
            </a:r>
            <a:endParaRPr sz="2800"/>
          </a:p>
        </p:txBody>
      </p:sp>
      <p:pic>
        <p:nvPicPr>
          <p:cNvPr id="296" name="Google Shape;296;p45"/>
          <p:cNvPicPr preferRelativeResize="0"/>
          <p:nvPr/>
        </p:nvPicPr>
        <p:blipFill rotWithShape="1">
          <a:blip r:embed="rId3">
            <a:alphaModFix/>
          </a:blip>
          <a:srcRect b="0" l="0" r="0" t="0"/>
          <a:stretch/>
        </p:blipFill>
        <p:spPr>
          <a:xfrm>
            <a:off x="1032757" y="1432275"/>
            <a:ext cx="7171442" cy="3297950"/>
          </a:xfrm>
          <a:prstGeom prst="rect">
            <a:avLst/>
          </a:prstGeom>
          <a:noFill/>
          <a:ln>
            <a:noFill/>
          </a:ln>
        </p:spPr>
      </p:pic>
      <p:sp>
        <p:nvSpPr>
          <p:cNvPr id="297" name="Google Shape;297;p45"/>
          <p:cNvSpPr/>
          <p:nvPr/>
        </p:nvSpPr>
        <p:spPr>
          <a:xfrm>
            <a:off x="3335075" y="2698025"/>
            <a:ext cx="2566800" cy="2032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6"/>
          <p:cNvSpPr txBox="1"/>
          <p:nvPr>
            <p:ph type="title"/>
          </p:nvPr>
        </p:nvSpPr>
        <p:spPr>
          <a:xfrm>
            <a:off x="457200" y="205975"/>
            <a:ext cx="84864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Sample Means Practice Problem #1b</a:t>
            </a:r>
            <a:endParaRPr/>
          </a:p>
          <a:p>
            <a:pPr indent="0" lvl="0" marL="0" rtl="0" algn="l">
              <a:lnSpc>
                <a:spcPct val="100000"/>
              </a:lnSpc>
              <a:spcBef>
                <a:spcPts val="0"/>
              </a:spcBef>
              <a:spcAft>
                <a:spcPts val="0"/>
              </a:spcAft>
              <a:buSzPts val="2800"/>
              <a:buNone/>
            </a:pPr>
            <a:r>
              <a:t/>
            </a:r>
            <a:endParaRPr/>
          </a:p>
        </p:txBody>
      </p:sp>
      <p:sp>
        <p:nvSpPr>
          <p:cNvPr id="303" name="Google Shape;303;p46"/>
          <p:cNvSpPr txBox="1"/>
          <p:nvPr/>
        </p:nvSpPr>
        <p:spPr>
          <a:xfrm>
            <a:off x="1580725" y="3320125"/>
            <a:ext cx="5800200" cy="759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endParaRPr>
          </a:p>
        </p:txBody>
      </p:sp>
      <p:sp>
        <p:nvSpPr>
          <p:cNvPr id="304" name="Google Shape;304;p46"/>
          <p:cNvSpPr txBox="1"/>
          <p:nvPr/>
        </p:nvSpPr>
        <p:spPr>
          <a:xfrm>
            <a:off x="509725" y="1007850"/>
            <a:ext cx="8166900" cy="36954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None/>
            </a:pPr>
            <a:r>
              <a:rPr lang="en" sz="2400">
                <a:solidFill>
                  <a:schemeClr val="dk1"/>
                </a:solidFill>
              </a:rPr>
              <a:t>A </a:t>
            </a:r>
            <a:r>
              <a:rPr lang="en" sz="2400">
                <a:solidFill>
                  <a:schemeClr val="dk1"/>
                </a:solidFill>
              </a:rPr>
              <a:t>population has average 50 and SD 10. The histogram below is the empirical distribution of the averages of 10,000 random samples of size 100 drawn from the population. What will happen to the SD of the sample averages if you increase the sample size to 1000?</a:t>
            </a:r>
            <a:endParaRPr sz="2400"/>
          </a:p>
        </p:txBody>
      </p:sp>
      <p:pic>
        <p:nvPicPr>
          <p:cNvPr id="305" name="Google Shape;305;p46"/>
          <p:cNvPicPr preferRelativeResize="0"/>
          <p:nvPr/>
        </p:nvPicPr>
        <p:blipFill rotWithShape="1">
          <a:blip r:embed="rId3">
            <a:alphaModFix/>
          </a:blip>
          <a:srcRect b="3510" l="34557" r="34147" t="49997"/>
          <a:stretch/>
        </p:blipFill>
        <p:spPr>
          <a:xfrm>
            <a:off x="6383050" y="3046700"/>
            <a:ext cx="2340050" cy="1598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1"/>
          <p:cNvSpPr txBox="1"/>
          <p:nvPr>
            <p:ph idx="1" type="body"/>
          </p:nvPr>
        </p:nvSpPr>
        <p:spPr>
          <a:xfrm>
            <a:off x="457200" y="971550"/>
            <a:ext cx="8229600" cy="36231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sz="1800"/>
              <a:t>If Stephen Curry average points per game in standard units is 2, then what is Andrew Bogut’s average points per game in standard units?</a:t>
            </a:r>
            <a:endParaRPr sz="1800">
              <a:solidFill>
                <a:srgbClr val="FF0000"/>
              </a:solidFill>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t/>
            </a:r>
            <a:endParaRPr sz="1800">
              <a:solidFill>
                <a:srgbClr val="FF0000"/>
              </a:solidFill>
            </a:endParaRPr>
          </a:p>
        </p:txBody>
      </p:sp>
      <p:pic>
        <p:nvPicPr>
          <p:cNvPr id="59" name="Google Shape;59;p11"/>
          <p:cNvPicPr preferRelativeResize="0"/>
          <p:nvPr/>
        </p:nvPicPr>
        <p:blipFill rotWithShape="1">
          <a:blip r:embed="rId3">
            <a:alphaModFix/>
          </a:blip>
          <a:srcRect b="50644" l="0" r="0" t="0"/>
          <a:stretch/>
        </p:blipFill>
        <p:spPr>
          <a:xfrm>
            <a:off x="262125" y="1082675"/>
            <a:ext cx="8335500" cy="1627624"/>
          </a:xfrm>
          <a:prstGeom prst="rect">
            <a:avLst/>
          </a:prstGeom>
          <a:noFill/>
          <a:ln>
            <a:noFill/>
          </a:ln>
        </p:spPr>
      </p:pic>
      <p:pic>
        <p:nvPicPr>
          <p:cNvPr id="60" name="Google Shape;60;p11"/>
          <p:cNvPicPr preferRelativeResize="0"/>
          <p:nvPr/>
        </p:nvPicPr>
        <p:blipFill rotWithShape="1">
          <a:blip r:embed="rId3">
            <a:alphaModFix/>
          </a:blip>
          <a:srcRect b="16134" l="1284" r="59556" t="56439"/>
          <a:stretch/>
        </p:blipFill>
        <p:spPr>
          <a:xfrm>
            <a:off x="5415650" y="1579350"/>
            <a:ext cx="3581400" cy="992400"/>
          </a:xfrm>
          <a:prstGeom prst="rect">
            <a:avLst/>
          </a:prstGeom>
          <a:noFill/>
          <a:ln>
            <a:noFill/>
          </a:ln>
        </p:spPr>
      </p:pic>
      <p:sp>
        <p:nvSpPr>
          <p:cNvPr id="61" name="Google Shape;61;p11"/>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Practice</a:t>
            </a:r>
            <a:endParaRPr/>
          </a:p>
        </p:txBody>
      </p:sp>
      <p:sp>
        <p:nvSpPr>
          <p:cNvPr id="62" name="Google Shape;62;p11"/>
          <p:cNvSpPr txBox="1"/>
          <p:nvPr>
            <p:ph idx="1" type="body"/>
          </p:nvPr>
        </p:nvSpPr>
        <p:spPr>
          <a:xfrm>
            <a:off x="457200" y="2911100"/>
            <a:ext cx="8183100" cy="992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sz="1600"/>
              <a:t>If Stephen Curry average points per game in standard units is 2, then what is Andrew Bogut’s average points per game in standard units?</a:t>
            </a:r>
            <a:endParaRPr sz="1600"/>
          </a:p>
          <a:p>
            <a:pPr indent="0" lvl="0" marL="0" rtl="0" algn="l">
              <a:spcBef>
                <a:spcPts val="0"/>
              </a:spcBef>
              <a:spcAft>
                <a:spcPts val="0"/>
              </a:spcAft>
              <a:buNone/>
            </a:pPr>
            <a:r>
              <a:t/>
            </a:r>
            <a:endParaRPr sz="1600">
              <a:solidFill>
                <a:srgbClr val="FF0000"/>
              </a:solidFill>
            </a:endParaRPr>
          </a:p>
          <a:p>
            <a:pPr indent="0" lvl="0" marL="0" rtl="0" algn="l">
              <a:spcBef>
                <a:spcPts val="0"/>
              </a:spcBef>
              <a:spcAft>
                <a:spcPts val="0"/>
              </a:spcAft>
              <a:buNone/>
            </a:pPr>
            <a:r>
              <a:t/>
            </a:r>
            <a:endParaRPr sz="160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7"/>
          <p:cNvSpPr txBox="1"/>
          <p:nvPr>
            <p:ph type="title"/>
          </p:nvPr>
        </p:nvSpPr>
        <p:spPr>
          <a:xfrm>
            <a:off x="457200" y="205975"/>
            <a:ext cx="84864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800"/>
              <a:t>Sample Means Practice Problem #1b </a:t>
            </a:r>
            <a:r>
              <a:rPr lang="en" sz="2800">
                <a:solidFill>
                  <a:srgbClr val="FF0000"/>
                </a:solidFill>
              </a:rPr>
              <a:t>[Solution]</a:t>
            </a:r>
            <a:endParaRPr sz="2800"/>
          </a:p>
          <a:p>
            <a:pPr indent="0" lvl="0" marL="0" rtl="0" algn="l">
              <a:lnSpc>
                <a:spcPct val="100000"/>
              </a:lnSpc>
              <a:spcBef>
                <a:spcPts val="0"/>
              </a:spcBef>
              <a:spcAft>
                <a:spcPts val="0"/>
              </a:spcAft>
              <a:buClr>
                <a:schemeClr val="dk1"/>
              </a:buClr>
              <a:buSzPts val="1100"/>
              <a:buFont typeface="Arial"/>
              <a:buNone/>
            </a:pPr>
            <a:r>
              <a:t/>
            </a:r>
            <a:endParaRPr sz="2800"/>
          </a:p>
          <a:p>
            <a:pPr indent="0" lvl="0" marL="0" rtl="0" algn="l">
              <a:lnSpc>
                <a:spcPct val="100000"/>
              </a:lnSpc>
              <a:spcBef>
                <a:spcPts val="0"/>
              </a:spcBef>
              <a:spcAft>
                <a:spcPts val="0"/>
              </a:spcAft>
              <a:buSzPts val="2800"/>
              <a:buNone/>
            </a:pPr>
            <a:r>
              <a:t/>
            </a:r>
            <a:endParaRPr sz="2800"/>
          </a:p>
        </p:txBody>
      </p:sp>
      <p:sp>
        <p:nvSpPr>
          <p:cNvPr id="311" name="Google Shape;311;p47"/>
          <p:cNvSpPr txBox="1"/>
          <p:nvPr/>
        </p:nvSpPr>
        <p:spPr>
          <a:xfrm>
            <a:off x="1580725" y="3320125"/>
            <a:ext cx="5800200" cy="759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endParaRPr>
          </a:p>
        </p:txBody>
      </p:sp>
      <p:sp>
        <p:nvSpPr>
          <p:cNvPr id="312" name="Google Shape;312;p47"/>
          <p:cNvSpPr txBox="1"/>
          <p:nvPr/>
        </p:nvSpPr>
        <p:spPr>
          <a:xfrm>
            <a:off x="509725" y="1007850"/>
            <a:ext cx="8166900" cy="36954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None/>
            </a:pPr>
            <a:r>
              <a:rPr lang="en" sz="2400">
                <a:solidFill>
                  <a:schemeClr val="dk1"/>
                </a:solidFill>
              </a:rPr>
              <a:t>A population has average 50 and SD 10. The histogram below is the empirical distribution of the averages of 10,000 random samples of size 100 drawn from the population. What will happen to the SD of the sample averages if you increase the sample size to 1000?</a:t>
            </a:r>
            <a:endParaRPr sz="2400">
              <a:solidFill>
                <a:schemeClr val="dk1"/>
              </a:solidFill>
            </a:endParaRPr>
          </a:p>
          <a:p>
            <a:pPr indent="0" lvl="0" marL="0" rtl="0" algn="l">
              <a:spcBef>
                <a:spcPts val="480"/>
              </a:spcBef>
              <a:spcAft>
                <a:spcPts val="0"/>
              </a:spcAft>
              <a:buNone/>
            </a:pPr>
            <a:r>
              <a:rPr lang="en" sz="2400">
                <a:solidFill>
                  <a:srgbClr val="FF0000"/>
                </a:solidFill>
              </a:rPr>
              <a:t>The SD will decrease</a:t>
            </a:r>
            <a:endParaRPr sz="2400">
              <a:solidFill>
                <a:srgbClr val="FF0000"/>
              </a:solidFill>
            </a:endParaRPr>
          </a:p>
        </p:txBody>
      </p:sp>
      <p:pic>
        <p:nvPicPr>
          <p:cNvPr id="313" name="Google Shape;313;p47"/>
          <p:cNvPicPr preferRelativeResize="0"/>
          <p:nvPr/>
        </p:nvPicPr>
        <p:blipFill rotWithShape="1">
          <a:blip r:embed="rId3">
            <a:alphaModFix/>
          </a:blip>
          <a:srcRect b="3510" l="34557" r="34147" t="49997"/>
          <a:stretch/>
        </p:blipFill>
        <p:spPr>
          <a:xfrm>
            <a:off x="6383050" y="3046700"/>
            <a:ext cx="2340050" cy="1598650"/>
          </a:xfrm>
          <a:prstGeom prst="rect">
            <a:avLst/>
          </a:prstGeom>
          <a:noFill/>
          <a:ln>
            <a:noFill/>
          </a:ln>
        </p:spPr>
      </p:pic>
      <p:pic>
        <p:nvPicPr>
          <p:cNvPr id="314" name="Google Shape;314;p47"/>
          <p:cNvPicPr preferRelativeResize="0"/>
          <p:nvPr/>
        </p:nvPicPr>
        <p:blipFill rotWithShape="1">
          <a:blip r:embed="rId4">
            <a:alphaModFix/>
          </a:blip>
          <a:srcRect b="10618" l="0" r="0" t="0"/>
          <a:stretch/>
        </p:blipFill>
        <p:spPr>
          <a:xfrm>
            <a:off x="611325" y="3604675"/>
            <a:ext cx="4865750" cy="7639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457200" y="205975"/>
            <a:ext cx="84864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Sample Means Practice Problem #1c</a:t>
            </a:r>
            <a:endParaRPr/>
          </a:p>
          <a:p>
            <a:pPr indent="0" lvl="0" marL="0" rtl="0" algn="l">
              <a:lnSpc>
                <a:spcPct val="100000"/>
              </a:lnSpc>
              <a:spcBef>
                <a:spcPts val="0"/>
              </a:spcBef>
              <a:spcAft>
                <a:spcPts val="0"/>
              </a:spcAft>
              <a:buSzPts val="2800"/>
              <a:buNone/>
            </a:pPr>
            <a:r>
              <a:t/>
            </a:r>
            <a:endParaRPr/>
          </a:p>
        </p:txBody>
      </p:sp>
      <p:sp>
        <p:nvSpPr>
          <p:cNvPr id="320" name="Google Shape;320;p48"/>
          <p:cNvSpPr txBox="1"/>
          <p:nvPr/>
        </p:nvSpPr>
        <p:spPr>
          <a:xfrm>
            <a:off x="1580725" y="3320125"/>
            <a:ext cx="5800200" cy="759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endParaRPr>
          </a:p>
        </p:txBody>
      </p:sp>
      <p:sp>
        <p:nvSpPr>
          <p:cNvPr id="321" name="Google Shape;321;p48"/>
          <p:cNvSpPr txBox="1"/>
          <p:nvPr/>
        </p:nvSpPr>
        <p:spPr>
          <a:xfrm>
            <a:off x="509725" y="1007850"/>
            <a:ext cx="8166900" cy="36954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None/>
            </a:pPr>
            <a:r>
              <a:rPr lang="en" sz="2400">
                <a:solidFill>
                  <a:schemeClr val="dk1"/>
                </a:solidFill>
              </a:rPr>
              <a:t>A population has average 50 and SD 10. The histogram below is the empirical distribution of the averages of 10,000 random samples of size 100 drawn from the population. What will happen to the SD of the sample averages if you increase the number of samples to 20,000?</a:t>
            </a:r>
            <a:endParaRPr sz="2400">
              <a:solidFill>
                <a:schemeClr val="dk1"/>
              </a:solidFill>
            </a:endParaRPr>
          </a:p>
          <a:p>
            <a:pPr indent="0" lvl="0" marL="0" rtl="0" algn="l">
              <a:spcBef>
                <a:spcPts val="480"/>
              </a:spcBef>
              <a:spcAft>
                <a:spcPts val="0"/>
              </a:spcAft>
              <a:buNone/>
            </a:pPr>
            <a:r>
              <a:t/>
            </a:r>
            <a:endParaRPr sz="2400">
              <a:solidFill>
                <a:schemeClr val="dk1"/>
              </a:solidFill>
            </a:endParaRPr>
          </a:p>
        </p:txBody>
      </p:sp>
      <p:pic>
        <p:nvPicPr>
          <p:cNvPr id="322" name="Google Shape;322;p48"/>
          <p:cNvPicPr preferRelativeResize="0"/>
          <p:nvPr/>
        </p:nvPicPr>
        <p:blipFill rotWithShape="1">
          <a:blip r:embed="rId3">
            <a:alphaModFix/>
          </a:blip>
          <a:srcRect b="3510" l="34557" r="34147" t="49997"/>
          <a:stretch/>
        </p:blipFill>
        <p:spPr>
          <a:xfrm>
            <a:off x="6383050" y="3046700"/>
            <a:ext cx="2340050" cy="15986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9"/>
          <p:cNvSpPr txBox="1"/>
          <p:nvPr>
            <p:ph type="title"/>
          </p:nvPr>
        </p:nvSpPr>
        <p:spPr>
          <a:xfrm>
            <a:off x="457200" y="205975"/>
            <a:ext cx="84864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800"/>
              <a:t>Sample Means Practice Problem #1c </a:t>
            </a:r>
            <a:r>
              <a:rPr lang="en" sz="2800">
                <a:solidFill>
                  <a:srgbClr val="FF0000"/>
                </a:solidFill>
              </a:rPr>
              <a:t>[Solution]</a:t>
            </a:r>
            <a:endParaRPr sz="2800"/>
          </a:p>
          <a:p>
            <a:pPr indent="0" lvl="0" marL="0" rtl="0" algn="l">
              <a:lnSpc>
                <a:spcPct val="100000"/>
              </a:lnSpc>
              <a:spcBef>
                <a:spcPts val="0"/>
              </a:spcBef>
              <a:spcAft>
                <a:spcPts val="0"/>
              </a:spcAft>
              <a:buClr>
                <a:schemeClr val="dk1"/>
              </a:buClr>
              <a:buSzPts val="1100"/>
              <a:buFont typeface="Arial"/>
              <a:buNone/>
            </a:pPr>
            <a:r>
              <a:t/>
            </a:r>
            <a:endParaRPr sz="2800"/>
          </a:p>
          <a:p>
            <a:pPr indent="0" lvl="0" marL="0" rtl="0" algn="l">
              <a:lnSpc>
                <a:spcPct val="100000"/>
              </a:lnSpc>
              <a:spcBef>
                <a:spcPts val="0"/>
              </a:spcBef>
              <a:spcAft>
                <a:spcPts val="0"/>
              </a:spcAft>
              <a:buSzPts val="2800"/>
              <a:buNone/>
            </a:pPr>
            <a:r>
              <a:t/>
            </a:r>
            <a:endParaRPr sz="2800"/>
          </a:p>
        </p:txBody>
      </p:sp>
      <p:sp>
        <p:nvSpPr>
          <p:cNvPr id="328" name="Google Shape;328;p49"/>
          <p:cNvSpPr txBox="1"/>
          <p:nvPr/>
        </p:nvSpPr>
        <p:spPr>
          <a:xfrm>
            <a:off x="1580725" y="3320125"/>
            <a:ext cx="5800200" cy="759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endParaRPr>
          </a:p>
        </p:txBody>
      </p:sp>
      <p:sp>
        <p:nvSpPr>
          <p:cNvPr id="329" name="Google Shape;329;p49"/>
          <p:cNvSpPr txBox="1"/>
          <p:nvPr/>
        </p:nvSpPr>
        <p:spPr>
          <a:xfrm>
            <a:off x="509725" y="1007850"/>
            <a:ext cx="8166900" cy="36954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None/>
            </a:pPr>
            <a:r>
              <a:rPr lang="en" sz="2400">
                <a:solidFill>
                  <a:schemeClr val="dk1"/>
                </a:solidFill>
              </a:rPr>
              <a:t>A population has average 50 and SD 10. The histogram below is the empirical distribution of the averages of 10,000 random samples of size 100 drawn from the population. What will happen to the SD of the sample averages if you </a:t>
            </a:r>
            <a:r>
              <a:rPr lang="en" sz="2400">
                <a:solidFill>
                  <a:schemeClr val="dk1"/>
                </a:solidFill>
              </a:rPr>
              <a:t>increase the number of samples to 20,000?</a:t>
            </a:r>
            <a:endParaRPr sz="2400">
              <a:solidFill>
                <a:schemeClr val="dk1"/>
              </a:solidFill>
            </a:endParaRPr>
          </a:p>
          <a:p>
            <a:pPr indent="0" lvl="0" marL="0" rtl="0" algn="l">
              <a:spcBef>
                <a:spcPts val="480"/>
              </a:spcBef>
              <a:spcAft>
                <a:spcPts val="0"/>
              </a:spcAft>
              <a:buNone/>
            </a:pPr>
            <a:r>
              <a:rPr lang="en" sz="2400">
                <a:solidFill>
                  <a:srgbClr val="FF0000"/>
                </a:solidFill>
              </a:rPr>
              <a:t>The SD will stay about the same</a:t>
            </a:r>
            <a:endParaRPr sz="2400">
              <a:solidFill>
                <a:srgbClr val="FF0000"/>
              </a:solidFill>
            </a:endParaRPr>
          </a:p>
        </p:txBody>
      </p:sp>
      <p:pic>
        <p:nvPicPr>
          <p:cNvPr id="330" name="Google Shape;330;p49"/>
          <p:cNvPicPr preferRelativeResize="0"/>
          <p:nvPr/>
        </p:nvPicPr>
        <p:blipFill rotWithShape="1">
          <a:blip r:embed="rId3">
            <a:alphaModFix/>
          </a:blip>
          <a:srcRect b="3510" l="34557" r="34147" t="49997"/>
          <a:stretch/>
        </p:blipFill>
        <p:spPr>
          <a:xfrm>
            <a:off x="6383050" y="3046700"/>
            <a:ext cx="2340050" cy="1598650"/>
          </a:xfrm>
          <a:prstGeom prst="rect">
            <a:avLst/>
          </a:prstGeom>
          <a:noFill/>
          <a:ln>
            <a:noFill/>
          </a:ln>
        </p:spPr>
      </p:pic>
      <p:pic>
        <p:nvPicPr>
          <p:cNvPr id="331" name="Google Shape;331;p49"/>
          <p:cNvPicPr preferRelativeResize="0"/>
          <p:nvPr/>
        </p:nvPicPr>
        <p:blipFill rotWithShape="1">
          <a:blip r:embed="rId4">
            <a:alphaModFix/>
          </a:blip>
          <a:srcRect b="10618" l="0" r="0" t="0"/>
          <a:stretch/>
        </p:blipFill>
        <p:spPr>
          <a:xfrm>
            <a:off x="658400" y="3881450"/>
            <a:ext cx="4865750" cy="7639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0"/>
          <p:cNvSpPr txBox="1"/>
          <p:nvPr>
            <p:ph type="title"/>
          </p:nvPr>
        </p:nvSpPr>
        <p:spPr>
          <a:xfrm>
            <a:off x="457200" y="205975"/>
            <a:ext cx="84864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Sample Means Practice Problem #2</a:t>
            </a:r>
            <a:endParaRPr/>
          </a:p>
          <a:p>
            <a:pPr indent="0" lvl="0" marL="0" rtl="0" algn="l">
              <a:lnSpc>
                <a:spcPct val="100000"/>
              </a:lnSpc>
              <a:spcBef>
                <a:spcPts val="0"/>
              </a:spcBef>
              <a:spcAft>
                <a:spcPts val="0"/>
              </a:spcAft>
              <a:buSzPts val="2800"/>
              <a:buNone/>
            </a:pPr>
            <a:r>
              <a:t/>
            </a:r>
            <a:endParaRPr/>
          </a:p>
        </p:txBody>
      </p:sp>
      <p:pic>
        <p:nvPicPr>
          <p:cNvPr id="337" name="Google Shape;337;p50"/>
          <p:cNvPicPr preferRelativeResize="0"/>
          <p:nvPr/>
        </p:nvPicPr>
        <p:blipFill rotWithShape="1">
          <a:blip r:embed="rId3">
            <a:alphaModFix/>
          </a:blip>
          <a:srcRect b="0" l="0" r="0" t="0"/>
          <a:stretch/>
        </p:blipFill>
        <p:spPr>
          <a:xfrm>
            <a:off x="1028950" y="1024600"/>
            <a:ext cx="7200900" cy="2295525"/>
          </a:xfrm>
          <a:prstGeom prst="rect">
            <a:avLst/>
          </a:prstGeom>
          <a:noFill/>
          <a:ln>
            <a:noFill/>
          </a:ln>
        </p:spPr>
      </p:pic>
      <p:sp>
        <p:nvSpPr>
          <p:cNvPr id="338" name="Google Shape;338;p50"/>
          <p:cNvSpPr txBox="1"/>
          <p:nvPr/>
        </p:nvSpPr>
        <p:spPr>
          <a:xfrm>
            <a:off x="1580725" y="3320125"/>
            <a:ext cx="5800200" cy="759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lang="en" sz="2000"/>
              <a:t>Assume normal distribution</a:t>
            </a:r>
            <a:endParaRPr b="1" sz="2000"/>
          </a:p>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rPr>
              <a:t>Write your answer in terms of the population SD</a:t>
            </a:r>
            <a:endParaRPr b="1" i="0" sz="2000" u="none" cap="none" strike="noStrike">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1"/>
          <p:cNvSpPr txBox="1"/>
          <p:nvPr>
            <p:ph type="title"/>
          </p:nvPr>
        </p:nvSpPr>
        <p:spPr>
          <a:xfrm>
            <a:off x="457200" y="205975"/>
            <a:ext cx="85485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Sample Means Practice Problem #2 </a:t>
            </a:r>
            <a:r>
              <a:rPr lang="en" sz="3000">
                <a:solidFill>
                  <a:srgbClr val="FF0000"/>
                </a:solidFill>
              </a:rPr>
              <a:t>[Solution]</a:t>
            </a:r>
            <a:endParaRPr sz="3000"/>
          </a:p>
          <a:p>
            <a:pPr indent="0" lvl="0" marL="0" rtl="0" algn="l">
              <a:lnSpc>
                <a:spcPct val="100000"/>
              </a:lnSpc>
              <a:spcBef>
                <a:spcPts val="0"/>
              </a:spcBef>
              <a:spcAft>
                <a:spcPts val="0"/>
              </a:spcAft>
              <a:buSzPts val="2800"/>
              <a:buNone/>
            </a:pPr>
            <a:r>
              <a:t/>
            </a:r>
            <a:endParaRPr sz="3000"/>
          </a:p>
        </p:txBody>
      </p:sp>
      <p:pic>
        <p:nvPicPr>
          <p:cNvPr id="344" name="Google Shape;344;p51"/>
          <p:cNvPicPr preferRelativeResize="0"/>
          <p:nvPr/>
        </p:nvPicPr>
        <p:blipFill rotWithShape="1">
          <a:blip r:embed="rId3">
            <a:alphaModFix/>
          </a:blip>
          <a:srcRect b="0" l="0" r="0" t="0"/>
          <a:stretch/>
        </p:blipFill>
        <p:spPr>
          <a:xfrm>
            <a:off x="971550" y="1051875"/>
            <a:ext cx="7200900" cy="2295525"/>
          </a:xfrm>
          <a:prstGeom prst="rect">
            <a:avLst/>
          </a:prstGeom>
          <a:noFill/>
          <a:ln>
            <a:noFill/>
          </a:ln>
        </p:spPr>
      </p:pic>
      <p:pic>
        <p:nvPicPr>
          <p:cNvPr id="345" name="Google Shape;345;p51"/>
          <p:cNvPicPr preferRelativeResize="0"/>
          <p:nvPr/>
        </p:nvPicPr>
        <p:blipFill rotWithShape="1">
          <a:blip r:embed="rId4">
            <a:alphaModFix/>
          </a:blip>
          <a:srcRect b="10618" l="0" r="0" t="0"/>
          <a:stretch/>
        </p:blipFill>
        <p:spPr>
          <a:xfrm>
            <a:off x="5357871" y="2526425"/>
            <a:ext cx="3647879" cy="572700"/>
          </a:xfrm>
          <a:prstGeom prst="rect">
            <a:avLst/>
          </a:prstGeom>
          <a:noFill/>
          <a:ln>
            <a:noFill/>
          </a:ln>
        </p:spPr>
      </p:pic>
      <p:sp>
        <p:nvSpPr>
          <p:cNvPr id="346" name="Google Shape;346;p51"/>
          <p:cNvSpPr txBox="1"/>
          <p:nvPr/>
        </p:nvSpPr>
        <p:spPr>
          <a:xfrm>
            <a:off x="1316400" y="3233025"/>
            <a:ext cx="6511200" cy="759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en" sz="1800" u="none" cap="none" strike="noStrike">
                <a:solidFill>
                  <a:srgbClr val="FF0000"/>
                </a:solidFill>
              </a:rPr>
              <a:t>68% CI = average ± 1 SD, width = 2 SDs</a:t>
            </a:r>
            <a:endParaRPr i="0" sz="1800" u="none" cap="none" strike="noStrike">
              <a:solidFill>
                <a:srgbClr val="FF0000"/>
              </a:solidFill>
            </a:endParaRPr>
          </a:p>
          <a:p>
            <a:pPr indent="0" lvl="0" marL="0" marR="0" rtl="0" algn="ctr">
              <a:lnSpc>
                <a:spcPct val="100000"/>
              </a:lnSpc>
              <a:spcBef>
                <a:spcPts val="0"/>
              </a:spcBef>
              <a:spcAft>
                <a:spcPts val="0"/>
              </a:spcAft>
              <a:buClr>
                <a:srgbClr val="000000"/>
              </a:buClr>
              <a:buSzPts val="1800"/>
              <a:buFont typeface="Arial"/>
              <a:buNone/>
            </a:pPr>
            <a:r>
              <a:rPr i="0" lang="en" sz="1800" u="none" cap="none" strike="noStrike">
                <a:solidFill>
                  <a:srgbClr val="FF0000"/>
                </a:solidFill>
              </a:rPr>
              <a:t>0.025 </a:t>
            </a:r>
            <a:r>
              <a:rPr lang="en" sz="1800">
                <a:solidFill>
                  <a:srgbClr val="FF0000"/>
                </a:solidFill>
              </a:rPr>
              <a:t>&gt;</a:t>
            </a:r>
            <a:r>
              <a:rPr i="0" lang="en" sz="1800" u="none" cap="none" strike="noStrike">
                <a:solidFill>
                  <a:srgbClr val="FF0000"/>
                </a:solidFill>
              </a:rPr>
              <a:t>= 2 * SD = 2 * population SD / sqrt(sample size)</a:t>
            </a:r>
            <a:endParaRPr i="0" sz="1800" u="none" cap="none" strike="noStrike">
              <a:solidFill>
                <a:srgbClr val="FF0000"/>
              </a:solidFill>
            </a:endParaRPr>
          </a:p>
          <a:p>
            <a:pPr indent="0" lvl="0" marL="0" marR="0" rtl="0" algn="ctr">
              <a:lnSpc>
                <a:spcPct val="100000"/>
              </a:lnSpc>
              <a:spcBef>
                <a:spcPts val="0"/>
              </a:spcBef>
              <a:spcAft>
                <a:spcPts val="0"/>
              </a:spcAft>
              <a:buClr>
                <a:srgbClr val="000000"/>
              </a:buClr>
              <a:buSzPts val="1800"/>
              <a:buFont typeface="Arial"/>
              <a:buNone/>
            </a:pPr>
            <a:r>
              <a:rPr i="0" lang="en" sz="1800" u="none" cap="none" strike="noStrike">
                <a:solidFill>
                  <a:srgbClr val="FF0000"/>
                </a:solidFill>
              </a:rPr>
              <a:t>sqrt(sample size) = 2 * population SD / 0.025</a:t>
            </a:r>
            <a:endParaRPr i="0" sz="1800" u="none" cap="none" strike="noStrike">
              <a:solidFill>
                <a:srgbClr val="FF0000"/>
              </a:solidFill>
            </a:endParaRPr>
          </a:p>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rgbClr val="FF0000"/>
              </a:solidFill>
            </a:endParaRPr>
          </a:p>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FF0000"/>
                </a:solidFill>
              </a:rPr>
              <a:t>Sample size = (2*population SD / 0.025)</a:t>
            </a:r>
            <a:r>
              <a:rPr b="1" baseline="30000" i="0" lang="en" sz="1800" u="none" cap="none" strike="noStrike">
                <a:solidFill>
                  <a:srgbClr val="FF0000"/>
                </a:solidFill>
              </a:rPr>
              <a:t>2</a:t>
            </a:r>
            <a:endParaRPr b="1" baseline="30000" i="0" sz="1800" u="none" cap="none" strike="noStrike">
              <a:solidFill>
                <a:srgbClr val="FF0000"/>
              </a:solidFill>
            </a:endParaRPr>
          </a:p>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2"/>
          <p:cNvSpPr txBox="1"/>
          <p:nvPr>
            <p:ph type="title"/>
          </p:nvPr>
        </p:nvSpPr>
        <p:spPr>
          <a:xfrm>
            <a:off x="729450" y="1322450"/>
            <a:ext cx="7688400" cy="151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Extra Practice Problem: Sample Means and Related Topics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3"/>
          <p:cNvSpPr txBox="1"/>
          <p:nvPr>
            <p:ph type="title"/>
          </p:nvPr>
        </p:nvSpPr>
        <p:spPr>
          <a:xfrm>
            <a:off x="446850" y="195625"/>
            <a:ext cx="85050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Sample Means Practice Problem #3a</a:t>
            </a:r>
            <a:endParaRPr/>
          </a:p>
          <a:p>
            <a:pPr indent="0" lvl="0" marL="0" rtl="0" algn="l">
              <a:lnSpc>
                <a:spcPct val="100000"/>
              </a:lnSpc>
              <a:spcBef>
                <a:spcPts val="0"/>
              </a:spcBef>
              <a:spcAft>
                <a:spcPts val="0"/>
              </a:spcAft>
              <a:buSzPts val="2800"/>
              <a:buNone/>
            </a:pPr>
            <a:r>
              <a:t/>
            </a:r>
            <a:endParaRPr/>
          </a:p>
        </p:txBody>
      </p:sp>
      <p:pic>
        <p:nvPicPr>
          <p:cNvPr id="357" name="Google Shape;357;p53"/>
          <p:cNvPicPr preferRelativeResize="0"/>
          <p:nvPr/>
        </p:nvPicPr>
        <p:blipFill rotWithShape="1">
          <a:blip r:embed="rId3">
            <a:alphaModFix/>
          </a:blip>
          <a:srcRect b="0" l="0" r="0" t="0"/>
          <a:stretch/>
        </p:blipFill>
        <p:spPr>
          <a:xfrm>
            <a:off x="1352538" y="975550"/>
            <a:ext cx="6438900" cy="2447925"/>
          </a:xfrm>
          <a:prstGeom prst="rect">
            <a:avLst/>
          </a:prstGeom>
          <a:noFill/>
          <a:ln>
            <a:noFill/>
          </a:ln>
        </p:spPr>
      </p:pic>
      <p:pic>
        <p:nvPicPr>
          <p:cNvPr id="358" name="Google Shape;358;p53"/>
          <p:cNvPicPr preferRelativeResize="0"/>
          <p:nvPr/>
        </p:nvPicPr>
        <p:blipFill rotWithShape="1">
          <a:blip r:embed="rId4">
            <a:alphaModFix/>
          </a:blip>
          <a:srcRect b="0" l="0" r="0" t="0"/>
          <a:stretch/>
        </p:blipFill>
        <p:spPr>
          <a:xfrm>
            <a:off x="2314575" y="3541975"/>
            <a:ext cx="4514850" cy="11525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4"/>
          <p:cNvSpPr txBox="1"/>
          <p:nvPr>
            <p:ph type="title"/>
          </p:nvPr>
        </p:nvSpPr>
        <p:spPr>
          <a:xfrm>
            <a:off x="457200" y="205975"/>
            <a:ext cx="86868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Sample Means Practice Problem #3a </a:t>
            </a:r>
            <a:r>
              <a:rPr lang="en" sz="3000">
                <a:solidFill>
                  <a:srgbClr val="FF0000"/>
                </a:solidFill>
              </a:rPr>
              <a:t>[Solution]</a:t>
            </a:r>
            <a:endParaRPr sz="3000"/>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pic>
        <p:nvPicPr>
          <p:cNvPr id="364" name="Google Shape;364;p54"/>
          <p:cNvPicPr preferRelativeResize="0"/>
          <p:nvPr/>
        </p:nvPicPr>
        <p:blipFill rotWithShape="1">
          <a:blip r:embed="rId3">
            <a:alphaModFix/>
          </a:blip>
          <a:srcRect b="0" l="0" r="0" t="0"/>
          <a:stretch/>
        </p:blipFill>
        <p:spPr>
          <a:xfrm>
            <a:off x="1352538" y="881863"/>
            <a:ext cx="6438900" cy="2447925"/>
          </a:xfrm>
          <a:prstGeom prst="rect">
            <a:avLst/>
          </a:prstGeom>
          <a:noFill/>
          <a:ln>
            <a:noFill/>
          </a:ln>
        </p:spPr>
      </p:pic>
      <p:pic>
        <p:nvPicPr>
          <p:cNvPr id="365" name="Google Shape;365;p54"/>
          <p:cNvPicPr preferRelativeResize="0"/>
          <p:nvPr/>
        </p:nvPicPr>
        <p:blipFill rotWithShape="1">
          <a:blip r:embed="rId4">
            <a:alphaModFix/>
          </a:blip>
          <a:srcRect b="0" l="0" r="0" t="0"/>
          <a:stretch/>
        </p:blipFill>
        <p:spPr>
          <a:xfrm>
            <a:off x="2314575" y="3504325"/>
            <a:ext cx="4514850" cy="1152525"/>
          </a:xfrm>
          <a:prstGeom prst="rect">
            <a:avLst/>
          </a:prstGeom>
          <a:noFill/>
          <a:ln>
            <a:noFill/>
          </a:ln>
        </p:spPr>
      </p:pic>
      <p:sp>
        <p:nvSpPr>
          <p:cNvPr id="366" name="Google Shape;366;p54"/>
          <p:cNvSpPr/>
          <p:nvPr/>
        </p:nvSpPr>
        <p:spPr>
          <a:xfrm>
            <a:off x="2504475" y="4056825"/>
            <a:ext cx="270900" cy="2691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5"/>
          <p:cNvSpPr txBox="1"/>
          <p:nvPr>
            <p:ph type="title"/>
          </p:nvPr>
        </p:nvSpPr>
        <p:spPr>
          <a:xfrm>
            <a:off x="457200" y="205975"/>
            <a:ext cx="84015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Sample Means Practice Problem #3b</a:t>
            </a:r>
            <a:endParaRPr/>
          </a:p>
          <a:p>
            <a:pPr indent="0" lvl="0" marL="0" rtl="0" algn="l">
              <a:lnSpc>
                <a:spcPct val="100000"/>
              </a:lnSpc>
              <a:spcBef>
                <a:spcPts val="0"/>
              </a:spcBef>
              <a:spcAft>
                <a:spcPts val="0"/>
              </a:spcAft>
              <a:buSzPts val="2800"/>
              <a:buNone/>
            </a:pPr>
            <a:r>
              <a:t/>
            </a:r>
            <a:endParaRPr/>
          </a:p>
        </p:txBody>
      </p:sp>
      <p:pic>
        <p:nvPicPr>
          <p:cNvPr id="372" name="Google Shape;372;p55"/>
          <p:cNvPicPr preferRelativeResize="0"/>
          <p:nvPr/>
        </p:nvPicPr>
        <p:blipFill rotWithShape="1">
          <a:blip r:embed="rId3">
            <a:alphaModFix/>
          </a:blip>
          <a:srcRect b="0" l="0" r="0" t="0"/>
          <a:stretch/>
        </p:blipFill>
        <p:spPr>
          <a:xfrm>
            <a:off x="1352538" y="1051750"/>
            <a:ext cx="6438900" cy="2447925"/>
          </a:xfrm>
          <a:prstGeom prst="rect">
            <a:avLst/>
          </a:prstGeom>
          <a:noFill/>
          <a:ln>
            <a:noFill/>
          </a:ln>
        </p:spPr>
      </p:pic>
      <p:pic>
        <p:nvPicPr>
          <p:cNvPr id="373" name="Google Shape;373;p55"/>
          <p:cNvPicPr preferRelativeResize="0"/>
          <p:nvPr/>
        </p:nvPicPr>
        <p:blipFill rotWithShape="1">
          <a:blip r:embed="rId4">
            <a:alphaModFix/>
          </a:blip>
          <a:srcRect b="0" l="0" r="0" t="0"/>
          <a:stretch/>
        </p:blipFill>
        <p:spPr>
          <a:xfrm>
            <a:off x="2381250" y="3582850"/>
            <a:ext cx="4381500" cy="11430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56"/>
          <p:cNvSpPr txBox="1"/>
          <p:nvPr>
            <p:ph type="title"/>
          </p:nvPr>
        </p:nvSpPr>
        <p:spPr>
          <a:xfrm>
            <a:off x="457200" y="205975"/>
            <a:ext cx="85983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Sample Means Practice Problem #3b</a:t>
            </a:r>
            <a:r>
              <a:rPr lang="en" sz="3000">
                <a:solidFill>
                  <a:srgbClr val="FF0000"/>
                </a:solidFill>
              </a:rPr>
              <a:t>[Solution]</a:t>
            </a:r>
            <a:endParaRPr sz="3000"/>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pic>
        <p:nvPicPr>
          <p:cNvPr id="379" name="Google Shape;379;p56"/>
          <p:cNvPicPr preferRelativeResize="0"/>
          <p:nvPr/>
        </p:nvPicPr>
        <p:blipFill rotWithShape="1">
          <a:blip r:embed="rId3">
            <a:alphaModFix/>
          </a:blip>
          <a:srcRect b="0" l="0" r="0" t="0"/>
          <a:stretch/>
        </p:blipFill>
        <p:spPr>
          <a:xfrm>
            <a:off x="1352538" y="1051750"/>
            <a:ext cx="6438900" cy="2447925"/>
          </a:xfrm>
          <a:prstGeom prst="rect">
            <a:avLst/>
          </a:prstGeom>
          <a:noFill/>
          <a:ln>
            <a:noFill/>
          </a:ln>
        </p:spPr>
      </p:pic>
      <p:pic>
        <p:nvPicPr>
          <p:cNvPr id="380" name="Google Shape;380;p56"/>
          <p:cNvPicPr preferRelativeResize="0"/>
          <p:nvPr/>
        </p:nvPicPr>
        <p:blipFill rotWithShape="1">
          <a:blip r:embed="rId4">
            <a:alphaModFix/>
          </a:blip>
          <a:srcRect b="0" l="0" r="0" t="0"/>
          <a:stretch/>
        </p:blipFill>
        <p:spPr>
          <a:xfrm>
            <a:off x="2381250" y="3551800"/>
            <a:ext cx="4381500" cy="1143000"/>
          </a:xfrm>
          <a:prstGeom prst="rect">
            <a:avLst/>
          </a:prstGeom>
          <a:noFill/>
          <a:ln>
            <a:noFill/>
          </a:ln>
        </p:spPr>
      </p:pic>
      <p:sp>
        <p:nvSpPr>
          <p:cNvPr id="381" name="Google Shape;381;p56"/>
          <p:cNvSpPr/>
          <p:nvPr/>
        </p:nvSpPr>
        <p:spPr>
          <a:xfrm>
            <a:off x="2575475" y="4426700"/>
            <a:ext cx="350400" cy="316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2"/>
          <p:cNvSpPr txBox="1"/>
          <p:nvPr>
            <p:ph idx="1" type="body"/>
          </p:nvPr>
        </p:nvSpPr>
        <p:spPr>
          <a:xfrm>
            <a:off x="457200" y="971550"/>
            <a:ext cx="8229600" cy="36231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sz="1800"/>
              <a:t>If Stephen Curry average points per game in standard units is 2, then what is Andrew Bogut’s average points per game in standard units?</a:t>
            </a:r>
            <a:endParaRPr sz="1800">
              <a:solidFill>
                <a:srgbClr val="FF0000"/>
              </a:solidFill>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t/>
            </a:r>
            <a:endParaRPr sz="1800">
              <a:solidFill>
                <a:srgbClr val="FF0000"/>
              </a:solidFill>
            </a:endParaRPr>
          </a:p>
        </p:txBody>
      </p:sp>
      <p:pic>
        <p:nvPicPr>
          <p:cNvPr id="68" name="Google Shape;68;p12"/>
          <p:cNvPicPr preferRelativeResize="0"/>
          <p:nvPr/>
        </p:nvPicPr>
        <p:blipFill rotWithShape="1">
          <a:blip r:embed="rId3">
            <a:alphaModFix/>
          </a:blip>
          <a:srcRect b="50644" l="0" r="0" t="0"/>
          <a:stretch/>
        </p:blipFill>
        <p:spPr>
          <a:xfrm>
            <a:off x="247100" y="971550"/>
            <a:ext cx="8335500" cy="1627624"/>
          </a:xfrm>
          <a:prstGeom prst="rect">
            <a:avLst/>
          </a:prstGeom>
          <a:noFill/>
          <a:ln>
            <a:noFill/>
          </a:ln>
        </p:spPr>
      </p:pic>
      <p:pic>
        <p:nvPicPr>
          <p:cNvPr id="69" name="Google Shape;69;p12"/>
          <p:cNvPicPr preferRelativeResize="0"/>
          <p:nvPr/>
        </p:nvPicPr>
        <p:blipFill rotWithShape="1">
          <a:blip r:embed="rId3">
            <a:alphaModFix/>
          </a:blip>
          <a:srcRect b="16134" l="1284" r="59556" t="56439"/>
          <a:stretch/>
        </p:blipFill>
        <p:spPr>
          <a:xfrm>
            <a:off x="5415650" y="1488875"/>
            <a:ext cx="3581400" cy="992400"/>
          </a:xfrm>
          <a:prstGeom prst="rect">
            <a:avLst/>
          </a:prstGeom>
          <a:noFill/>
          <a:ln>
            <a:noFill/>
          </a:ln>
        </p:spPr>
      </p:pic>
      <p:sp>
        <p:nvSpPr>
          <p:cNvPr id="70" name="Google Shape;70;p12"/>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Practice</a:t>
            </a:r>
            <a:endParaRPr/>
          </a:p>
        </p:txBody>
      </p:sp>
      <p:sp>
        <p:nvSpPr>
          <p:cNvPr id="71" name="Google Shape;71;p12"/>
          <p:cNvSpPr txBox="1"/>
          <p:nvPr>
            <p:ph idx="1" type="body"/>
          </p:nvPr>
        </p:nvSpPr>
        <p:spPr>
          <a:xfrm>
            <a:off x="457200" y="2423850"/>
            <a:ext cx="8183100" cy="992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sz="1600"/>
              <a:t>If Stephen Curry average points per game in standard units is 2, then what is Andrew Bogut’s average points per game in standard units?</a:t>
            </a:r>
            <a:endParaRPr sz="1600"/>
          </a:p>
          <a:p>
            <a:pPr indent="0" lvl="0" marL="0" rtl="0" algn="ctr">
              <a:spcBef>
                <a:spcPts val="0"/>
              </a:spcBef>
              <a:spcAft>
                <a:spcPts val="0"/>
              </a:spcAft>
              <a:buNone/>
            </a:pPr>
            <a:r>
              <a:rPr lang="en" sz="1600">
                <a:solidFill>
                  <a:srgbClr val="FF0000"/>
                </a:solidFill>
              </a:rPr>
              <a:t>Value in Standard Units = (Value - average) / SD</a:t>
            </a:r>
            <a:endParaRPr sz="1600">
              <a:solidFill>
                <a:srgbClr val="FF0000"/>
              </a:solidFill>
            </a:endParaRPr>
          </a:p>
          <a:p>
            <a:pPr indent="0" lvl="0" marL="0" rtl="0" algn="l">
              <a:spcBef>
                <a:spcPts val="0"/>
              </a:spcBef>
              <a:spcAft>
                <a:spcPts val="0"/>
              </a:spcAft>
              <a:buNone/>
            </a:pPr>
            <a:r>
              <a:t/>
            </a:r>
            <a:endParaRPr sz="1600">
              <a:solidFill>
                <a:srgbClr val="FF0000"/>
              </a:solidFill>
            </a:endParaRPr>
          </a:p>
          <a:p>
            <a:pPr indent="0" lvl="0" marL="0" rtl="0" algn="l">
              <a:spcBef>
                <a:spcPts val="0"/>
              </a:spcBef>
              <a:spcAft>
                <a:spcPts val="0"/>
              </a:spcAft>
              <a:buNone/>
            </a:pPr>
            <a:r>
              <a:t/>
            </a:r>
            <a:endParaRPr sz="1600">
              <a:solidFill>
                <a:srgbClr val="FF0000"/>
              </a:solidFill>
            </a:endParaRPr>
          </a:p>
        </p:txBody>
      </p:sp>
      <p:graphicFrame>
        <p:nvGraphicFramePr>
          <p:cNvPr id="72" name="Google Shape;72;p12"/>
          <p:cNvGraphicFramePr/>
          <p:nvPr/>
        </p:nvGraphicFramePr>
        <p:xfrm>
          <a:off x="514900" y="3416250"/>
          <a:ext cx="3000000" cy="3000000"/>
        </p:xfrm>
        <a:graphic>
          <a:graphicData uri="http://schemas.openxmlformats.org/drawingml/2006/table">
            <a:tbl>
              <a:tblPr>
                <a:noFill/>
                <a:tableStyleId>{4C785447-043E-42BA-A812-3DFCB75623F5}</a:tableStyleId>
              </a:tblPr>
              <a:tblGrid>
                <a:gridCol w="4033850"/>
                <a:gridCol w="4033850"/>
              </a:tblGrid>
              <a:tr h="1563975">
                <a:tc>
                  <a:txBody>
                    <a:bodyPr/>
                    <a:lstStyle/>
                    <a:p>
                      <a:pPr indent="0" lvl="0" marL="0" rtl="0" algn="l">
                        <a:spcBef>
                          <a:spcPts val="0"/>
                        </a:spcBef>
                        <a:spcAft>
                          <a:spcPts val="0"/>
                        </a:spcAft>
                        <a:buNone/>
                      </a:pPr>
                      <a:r>
                        <a:rPr lang="en" sz="1600">
                          <a:solidFill>
                            <a:srgbClr val="FF0000"/>
                          </a:solidFill>
                        </a:rPr>
                        <a:t>Stephen Curry: 29 points per game </a:t>
                      </a:r>
                      <a:endParaRPr sz="1600">
                        <a:solidFill>
                          <a:srgbClr val="FF0000"/>
                        </a:solidFill>
                      </a:endParaRPr>
                    </a:p>
                    <a:p>
                      <a:pPr indent="0" lvl="0" marL="0" rtl="0" algn="l">
                        <a:spcBef>
                          <a:spcPts val="0"/>
                        </a:spcBef>
                        <a:spcAft>
                          <a:spcPts val="0"/>
                        </a:spcAft>
                        <a:buNone/>
                      </a:pPr>
                      <a:r>
                        <a:rPr lang="en" sz="1600">
                          <a:solidFill>
                            <a:srgbClr val="FF0000"/>
                          </a:solidFill>
                        </a:rPr>
                        <a:t>		</a:t>
                      </a:r>
                      <a:endParaRPr sz="1600">
                        <a:solidFill>
                          <a:srgbClr val="FF0000"/>
                        </a:solidFill>
                      </a:endParaRPr>
                    </a:p>
                    <a:p>
                      <a:pPr indent="0" lvl="0" marL="0" rtl="0" algn="l">
                        <a:spcBef>
                          <a:spcPts val="0"/>
                        </a:spcBef>
                        <a:spcAft>
                          <a:spcPts val="0"/>
                        </a:spcAft>
                        <a:buNone/>
                      </a:pPr>
                      <a:r>
                        <a:rPr lang="en" sz="1600">
                          <a:solidFill>
                            <a:srgbClr val="FF0000"/>
                          </a:solidFill>
                        </a:rPr>
                        <a:t>2 = 29 - 13 / SD</a:t>
                      </a:r>
                      <a:endParaRPr sz="1600">
                        <a:solidFill>
                          <a:srgbClr val="FF0000"/>
                        </a:solidFill>
                      </a:endParaRPr>
                    </a:p>
                    <a:p>
                      <a:pPr indent="0" lvl="0" marL="0" rtl="0" algn="l">
                        <a:spcBef>
                          <a:spcPts val="0"/>
                        </a:spcBef>
                        <a:spcAft>
                          <a:spcPts val="0"/>
                        </a:spcAft>
                        <a:buNone/>
                      </a:pPr>
                      <a:r>
                        <a:rPr lang="en" sz="1600">
                          <a:solidFill>
                            <a:srgbClr val="FF0000"/>
                          </a:solidFill>
                        </a:rPr>
                        <a:t>2 = 16 / SD </a:t>
                      </a:r>
                      <a:endParaRPr sz="1600">
                        <a:solidFill>
                          <a:srgbClr val="FF0000"/>
                        </a:solidFill>
                      </a:endParaRPr>
                    </a:p>
                    <a:p>
                      <a:pPr indent="0" lvl="0" marL="0" rtl="0" algn="l">
                        <a:spcBef>
                          <a:spcPts val="0"/>
                        </a:spcBef>
                        <a:spcAft>
                          <a:spcPts val="0"/>
                        </a:spcAft>
                        <a:buNone/>
                      </a:pPr>
                      <a:r>
                        <a:rPr lang="en" sz="1600">
                          <a:solidFill>
                            <a:srgbClr val="FF0000"/>
                          </a:solidFill>
                        </a:rPr>
                        <a:t>SD = 8 for points per game</a:t>
                      </a:r>
                      <a:endParaRPr sz="1600"/>
                    </a:p>
                  </a:txBody>
                  <a:tcPr marT="91425" marB="91425" marR="91425" marL="91425"/>
                </a:tc>
                <a:tc>
                  <a:txBody>
                    <a:bodyPr/>
                    <a:lstStyle/>
                    <a:p>
                      <a:pPr indent="0" lvl="0" marL="0" rtl="0" algn="l">
                        <a:spcBef>
                          <a:spcPts val="0"/>
                        </a:spcBef>
                        <a:spcAft>
                          <a:spcPts val="0"/>
                        </a:spcAft>
                        <a:buNone/>
                      </a:pPr>
                      <a:r>
                        <a:rPr lang="en" sz="1600">
                          <a:solidFill>
                            <a:srgbClr val="FF0000"/>
                          </a:solidFill>
                        </a:rPr>
                        <a:t>Andrew Bogut: 5 points per game</a:t>
                      </a:r>
                      <a:endParaRPr sz="1600">
                        <a:solidFill>
                          <a:srgbClr val="FF0000"/>
                        </a:solidFill>
                      </a:endParaRPr>
                    </a:p>
                    <a:p>
                      <a:pPr indent="0" lvl="0" marL="0" rtl="0" algn="l">
                        <a:spcBef>
                          <a:spcPts val="0"/>
                        </a:spcBef>
                        <a:spcAft>
                          <a:spcPts val="0"/>
                        </a:spcAft>
                        <a:buNone/>
                      </a:pPr>
                      <a:r>
                        <a:t/>
                      </a:r>
                      <a:endParaRPr sz="1600">
                        <a:solidFill>
                          <a:srgbClr val="FF0000"/>
                        </a:solidFill>
                      </a:endParaRPr>
                    </a:p>
                    <a:p>
                      <a:pPr indent="0" lvl="0" marL="0" rtl="0" algn="l">
                        <a:spcBef>
                          <a:spcPts val="0"/>
                        </a:spcBef>
                        <a:spcAft>
                          <a:spcPts val="0"/>
                        </a:spcAft>
                        <a:buNone/>
                      </a:pPr>
                      <a:r>
                        <a:rPr lang="en" sz="1600">
                          <a:solidFill>
                            <a:srgbClr val="FF0000"/>
                          </a:solidFill>
                        </a:rPr>
                        <a:t>Standard Units = 5 - 13 / 8</a:t>
                      </a:r>
                      <a:endParaRPr sz="1600">
                        <a:solidFill>
                          <a:srgbClr val="FF0000"/>
                        </a:solidFill>
                      </a:endParaRPr>
                    </a:p>
                    <a:p>
                      <a:pPr indent="0" lvl="0" marL="0" rtl="0" algn="l">
                        <a:spcBef>
                          <a:spcPts val="0"/>
                        </a:spcBef>
                        <a:spcAft>
                          <a:spcPts val="0"/>
                        </a:spcAft>
                        <a:buNone/>
                      </a:pPr>
                      <a:r>
                        <a:rPr lang="en" sz="1600">
                          <a:solidFill>
                            <a:srgbClr val="FF0000"/>
                          </a:solidFill>
                        </a:rPr>
                        <a:t>SU = -8 / 8</a:t>
                      </a:r>
                      <a:endParaRPr sz="1600">
                        <a:solidFill>
                          <a:srgbClr val="FF0000"/>
                        </a:solidFill>
                      </a:endParaRPr>
                    </a:p>
                    <a:p>
                      <a:pPr indent="0" lvl="0" marL="0" rtl="0" algn="l">
                        <a:spcBef>
                          <a:spcPts val="0"/>
                        </a:spcBef>
                        <a:spcAft>
                          <a:spcPts val="0"/>
                        </a:spcAft>
                        <a:buNone/>
                      </a:pPr>
                      <a:r>
                        <a:rPr lang="en" sz="1600">
                          <a:solidFill>
                            <a:srgbClr val="FF0000"/>
                          </a:solidFill>
                        </a:rPr>
                        <a:t>SU = -1</a:t>
                      </a:r>
                      <a:endParaRPr sz="1600">
                        <a:solidFill>
                          <a:srgbClr val="FF0000"/>
                        </a:solidFill>
                      </a:endParaRPr>
                    </a:p>
                  </a:txBody>
                  <a:tcPr marT="91425" marB="91425" marR="91425" marL="91425"/>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7"/>
          <p:cNvSpPr txBox="1"/>
          <p:nvPr>
            <p:ph type="title"/>
          </p:nvPr>
        </p:nvSpPr>
        <p:spPr>
          <a:xfrm>
            <a:off x="457200" y="205975"/>
            <a:ext cx="85155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Sample Means Practice Problem #3c</a:t>
            </a:r>
            <a:endParaRPr/>
          </a:p>
          <a:p>
            <a:pPr indent="0" lvl="0" marL="0" rtl="0" algn="l">
              <a:lnSpc>
                <a:spcPct val="100000"/>
              </a:lnSpc>
              <a:spcBef>
                <a:spcPts val="0"/>
              </a:spcBef>
              <a:spcAft>
                <a:spcPts val="0"/>
              </a:spcAft>
              <a:buSzPts val="2800"/>
              <a:buNone/>
            </a:pPr>
            <a:r>
              <a:t/>
            </a:r>
            <a:endParaRPr/>
          </a:p>
        </p:txBody>
      </p:sp>
      <p:pic>
        <p:nvPicPr>
          <p:cNvPr id="387" name="Google Shape;387;p57"/>
          <p:cNvPicPr preferRelativeResize="0"/>
          <p:nvPr/>
        </p:nvPicPr>
        <p:blipFill rotWithShape="1">
          <a:blip r:embed="rId3">
            <a:alphaModFix/>
          </a:blip>
          <a:srcRect b="0" l="0" r="0" t="0"/>
          <a:stretch/>
        </p:blipFill>
        <p:spPr>
          <a:xfrm>
            <a:off x="1352538" y="1031713"/>
            <a:ext cx="6438900" cy="2447925"/>
          </a:xfrm>
          <a:prstGeom prst="rect">
            <a:avLst/>
          </a:prstGeom>
          <a:noFill/>
          <a:ln>
            <a:noFill/>
          </a:ln>
        </p:spPr>
      </p:pic>
      <p:pic>
        <p:nvPicPr>
          <p:cNvPr id="388" name="Google Shape;388;p57"/>
          <p:cNvPicPr preferRelativeResize="0"/>
          <p:nvPr/>
        </p:nvPicPr>
        <p:blipFill rotWithShape="1">
          <a:blip r:embed="rId4">
            <a:alphaModFix/>
          </a:blip>
          <a:srcRect b="0" l="0" r="0" t="0"/>
          <a:stretch/>
        </p:blipFill>
        <p:spPr>
          <a:xfrm>
            <a:off x="1490663" y="3629475"/>
            <a:ext cx="6162675" cy="4381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8"/>
          <p:cNvSpPr txBox="1"/>
          <p:nvPr>
            <p:ph type="title"/>
          </p:nvPr>
        </p:nvSpPr>
        <p:spPr>
          <a:xfrm>
            <a:off x="457200" y="205975"/>
            <a:ext cx="86868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Sample Means Practice Problem #3c </a:t>
            </a:r>
            <a:r>
              <a:rPr lang="en" sz="3000">
                <a:solidFill>
                  <a:srgbClr val="FF0000"/>
                </a:solidFill>
              </a:rPr>
              <a:t>[Solution]</a:t>
            </a:r>
            <a:endParaRPr sz="3000"/>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pic>
        <p:nvPicPr>
          <p:cNvPr id="394" name="Google Shape;394;p58"/>
          <p:cNvPicPr preferRelativeResize="0"/>
          <p:nvPr/>
        </p:nvPicPr>
        <p:blipFill rotWithShape="1">
          <a:blip r:embed="rId3">
            <a:alphaModFix/>
          </a:blip>
          <a:srcRect b="0" l="0" r="0" t="0"/>
          <a:stretch/>
        </p:blipFill>
        <p:spPr>
          <a:xfrm>
            <a:off x="1352538" y="1051750"/>
            <a:ext cx="6438900" cy="2447925"/>
          </a:xfrm>
          <a:prstGeom prst="rect">
            <a:avLst/>
          </a:prstGeom>
          <a:noFill/>
          <a:ln>
            <a:noFill/>
          </a:ln>
        </p:spPr>
      </p:pic>
      <p:pic>
        <p:nvPicPr>
          <p:cNvPr id="395" name="Google Shape;395;p58"/>
          <p:cNvPicPr preferRelativeResize="0"/>
          <p:nvPr/>
        </p:nvPicPr>
        <p:blipFill rotWithShape="1">
          <a:blip r:embed="rId4">
            <a:alphaModFix/>
          </a:blip>
          <a:srcRect b="0" l="0" r="0" t="0"/>
          <a:stretch/>
        </p:blipFill>
        <p:spPr>
          <a:xfrm>
            <a:off x="1445688" y="3669550"/>
            <a:ext cx="6162675" cy="438150"/>
          </a:xfrm>
          <a:prstGeom prst="rect">
            <a:avLst/>
          </a:prstGeom>
          <a:noFill/>
          <a:ln>
            <a:noFill/>
          </a:ln>
        </p:spPr>
      </p:pic>
      <p:sp>
        <p:nvSpPr>
          <p:cNvPr id="396" name="Google Shape;396;p58"/>
          <p:cNvSpPr/>
          <p:nvPr/>
        </p:nvSpPr>
        <p:spPr>
          <a:xfrm>
            <a:off x="3849875" y="3891250"/>
            <a:ext cx="283200" cy="2601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59"/>
          <p:cNvSpPr txBox="1"/>
          <p:nvPr>
            <p:ph type="title"/>
          </p:nvPr>
        </p:nvSpPr>
        <p:spPr>
          <a:xfrm>
            <a:off x="457200" y="205975"/>
            <a:ext cx="81429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Sample Means Practice Problem #3d</a:t>
            </a:r>
            <a:endParaRPr/>
          </a:p>
          <a:p>
            <a:pPr indent="0" lvl="0" marL="0" rtl="0" algn="l">
              <a:lnSpc>
                <a:spcPct val="100000"/>
              </a:lnSpc>
              <a:spcBef>
                <a:spcPts val="0"/>
              </a:spcBef>
              <a:spcAft>
                <a:spcPts val="0"/>
              </a:spcAft>
              <a:buSzPts val="2800"/>
              <a:buNone/>
            </a:pPr>
            <a:r>
              <a:t/>
            </a:r>
            <a:endParaRPr/>
          </a:p>
        </p:txBody>
      </p:sp>
      <p:pic>
        <p:nvPicPr>
          <p:cNvPr id="402" name="Google Shape;402;p59"/>
          <p:cNvPicPr preferRelativeResize="0"/>
          <p:nvPr/>
        </p:nvPicPr>
        <p:blipFill rotWithShape="1">
          <a:blip r:embed="rId3">
            <a:alphaModFix/>
          </a:blip>
          <a:srcRect b="0" l="0" r="0" t="0"/>
          <a:stretch/>
        </p:blipFill>
        <p:spPr>
          <a:xfrm>
            <a:off x="1352538" y="881875"/>
            <a:ext cx="6438900" cy="2447925"/>
          </a:xfrm>
          <a:prstGeom prst="rect">
            <a:avLst/>
          </a:prstGeom>
          <a:noFill/>
          <a:ln>
            <a:noFill/>
          </a:ln>
        </p:spPr>
      </p:pic>
      <p:pic>
        <p:nvPicPr>
          <p:cNvPr id="403" name="Google Shape;403;p59"/>
          <p:cNvPicPr preferRelativeResize="0"/>
          <p:nvPr/>
        </p:nvPicPr>
        <p:blipFill rotWithShape="1">
          <a:blip r:embed="rId4">
            <a:alphaModFix/>
          </a:blip>
          <a:srcRect b="0" l="0" r="0" t="0"/>
          <a:stretch/>
        </p:blipFill>
        <p:spPr>
          <a:xfrm>
            <a:off x="1514475" y="3466750"/>
            <a:ext cx="6115050" cy="11430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60"/>
          <p:cNvSpPr txBox="1"/>
          <p:nvPr>
            <p:ph type="title"/>
          </p:nvPr>
        </p:nvSpPr>
        <p:spPr>
          <a:xfrm>
            <a:off x="457200" y="205975"/>
            <a:ext cx="86868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Sample Means Practice Problem #3d</a:t>
            </a:r>
            <a:r>
              <a:rPr lang="en" sz="3000">
                <a:solidFill>
                  <a:srgbClr val="FF0000"/>
                </a:solidFill>
              </a:rPr>
              <a:t>[Solution]</a:t>
            </a:r>
            <a:endParaRPr sz="3000"/>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pic>
        <p:nvPicPr>
          <p:cNvPr id="409" name="Google Shape;409;p60"/>
          <p:cNvPicPr preferRelativeResize="0"/>
          <p:nvPr/>
        </p:nvPicPr>
        <p:blipFill rotWithShape="1">
          <a:blip r:embed="rId3">
            <a:alphaModFix/>
          </a:blip>
          <a:srcRect b="0" l="0" r="0" t="0"/>
          <a:stretch/>
        </p:blipFill>
        <p:spPr>
          <a:xfrm>
            <a:off x="1352538" y="927575"/>
            <a:ext cx="6438900" cy="2447925"/>
          </a:xfrm>
          <a:prstGeom prst="rect">
            <a:avLst/>
          </a:prstGeom>
          <a:noFill/>
          <a:ln>
            <a:noFill/>
          </a:ln>
        </p:spPr>
      </p:pic>
      <p:pic>
        <p:nvPicPr>
          <p:cNvPr id="410" name="Google Shape;410;p60"/>
          <p:cNvPicPr preferRelativeResize="0"/>
          <p:nvPr/>
        </p:nvPicPr>
        <p:blipFill rotWithShape="1">
          <a:blip r:embed="rId4">
            <a:alphaModFix/>
          </a:blip>
          <a:srcRect b="0" l="0" r="0" t="0"/>
          <a:stretch/>
        </p:blipFill>
        <p:spPr>
          <a:xfrm>
            <a:off x="1514475" y="3518500"/>
            <a:ext cx="6115050" cy="1143000"/>
          </a:xfrm>
          <a:prstGeom prst="rect">
            <a:avLst/>
          </a:prstGeom>
          <a:noFill/>
          <a:ln>
            <a:noFill/>
          </a:ln>
        </p:spPr>
      </p:pic>
      <p:sp>
        <p:nvSpPr>
          <p:cNvPr id="411" name="Google Shape;411;p60"/>
          <p:cNvSpPr/>
          <p:nvPr/>
        </p:nvSpPr>
        <p:spPr>
          <a:xfrm>
            <a:off x="1686275" y="4443725"/>
            <a:ext cx="350400" cy="316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61"/>
          <p:cNvSpPr txBox="1"/>
          <p:nvPr>
            <p:ph type="title"/>
          </p:nvPr>
        </p:nvSpPr>
        <p:spPr>
          <a:xfrm>
            <a:off x="457200" y="205975"/>
            <a:ext cx="8577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Sample Means Practice Problem #3e</a:t>
            </a:r>
            <a:endParaRPr/>
          </a:p>
          <a:p>
            <a:pPr indent="0" lvl="0" marL="0" rtl="0" algn="l">
              <a:lnSpc>
                <a:spcPct val="100000"/>
              </a:lnSpc>
              <a:spcBef>
                <a:spcPts val="0"/>
              </a:spcBef>
              <a:spcAft>
                <a:spcPts val="0"/>
              </a:spcAft>
              <a:buSzPts val="2800"/>
              <a:buNone/>
            </a:pPr>
            <a:r>
              <a:t/>
            </a:r>
            <a:endParaRPr/>
          </a:p>
        </p:txBody>
      </p:sp>
      <p:pic>
        <p:nvPicPr>
          <p:cNvPr id="417" name="Google Shape;417;p61"/>
          <p:cNvPicPr preferRelativeResize="0"/>
          <p:nvPr/>
        </p:nvPicPr>
        <p:blipFill rotWithShape="1">
          <a:blip r:embed="rId3">
            <a:alphaModFix/>
          </a:blip>
          <a:srcRect b="0" l="0" r="0" t="0"/>
          <a:stretch/>
        </p:blipFill>
        <p:spPr>
          <a:xfrm>
            <a:off x="1352538" y="1051750"/>
            <a:ext cx="6438900" cy="2447925"/>
          </a:xfrm>
          <a:prstGeom prst="rect">
            <a:avLst/>
          </a:prstGeom>
          <a:noFill/>
          <a:ln>
            <a:noFill/>
          </a:ln>
        </p:spPr>
      </p:pic>
      <p:pic>
        <p:nvPicPr>
          <p:cNvPr id="418" name="Google Shape;418;p61"/>
          <p:cNvPicPr preferRelativeResize="0"/>
          <p:nvPr/>
        </p:nvPicPr>
        <p:blipFill rotWithShape="1">
          <a:blip r:embed="rId4">
            <a:alphaModFix/>
          </a:blip>
          <a:srcRect b="0" l="0" r="0" t="0"/>
          <a:stretch/>
        </p:blipFill>
        <p:spPr>
          <a:xfrm>
            <a:off x="1528750" y="3584250"/>
            <a:ext cx="6086475" cy="13144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62"/>
          <p:cNvSpPr txBox="1"/>
          <p:nvPr>
            <p:ph type="title"/>
          </p:nvPr>
        </p:nvSpPr>
        <p:spPr>
          <a:xfrm>
            <a:off x="457200" y="205975"/>
            <a:ext cx="86085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Sample Means Practice Problem #3e</a:t>
            </a:r>
            <a:r>
              <a:rPr lang="en" sz="3000">
                <a:solidFill>
                  <a:srgbClr val="FF0000"/>
                </a:solidFill>
              </a:rPr>
              <a:t>[Solution]</a:t>
            </a:r>
            <a:endParaRPr sz="3000"/>
          </a:p>
          <a:p>
            <a:pPr indent="0" lvl="0" marL="0" rtl="0" algn="l">
              <a:lnSpc>
                <a:spcPct val="100000"/>
              </a:lnSpc>
              <a:spcBef>
                <a:spcPts val="0"/>
              </a:spcBef>
              <a:spcAft>
                <a:spcPts val="0"/>
              </a:spcAft>
              <a:buSzPts val="2800"/>
              <a:buNone/>
            </a:pPr>
            <a:r>
              <a:t/>
            </a:r>
            <a:endParaRPr sz="3000"/>
          </a:p>
          <a:p>
            <a:pPr indent="0" lvl="0" marL="0" rtl="0" algn="l">
              <a:lnSpc>
                <a:spcPct val="100000"/>
              </a:lnSpc>
              <a:spcBef>
                <a:spcPts val="0"/>
              </a:spcBef>
              <a:spcAft>
                <a:spcPts val="0"/>
              </a:spcAft>
              <a:buSzPts val="2800"/>
              <a:buNone/>
            </a:pPr>
            <a:r>
              <a:t/>
            </a:r>
            <a:endParaRPr sz="3000"/>
          </a:p>
        </p:txBody>
      </p:sp>
      <p:pic>
        <p:nvPicPr>
          <p:cNvPr id="424" name="Google Shape;424;p62"/>
          <p:cNvPicPr preferRelativeResize="0"/>
          <p:nvPr/>
        </p:nvPicPr>
        <p:blipFill rotWithShape="1">
          <a:blip r:embed="rId3">
            <a:alphaModFix/>
          </a:blip>
          <a:srcRect b="0" l="0" r="0" t="0"/>
          <a:stretch/>
        </p:blipFill>
        <p:spPr>
          <a:xfrm>
            <a:off x="1352538" y="943950"/>
            <a:ext cx="6438900" cy="2447925"/>
          </a:xfrm>
          <a:prstGeom prst="rect">
            <a:avLst/>
          </a:prstGeom>
          <a:noFill/>
          <a:ln>
            <a:noFill/>
          </a:ln>
        </p:spPr>
      </p:pic>
      <p:pic>
        <p:nvPicPr>
          <p:cNvPr id="425" name="Google Shape;425;p62"/>
          <p:cNvPicPr preferRelativeResize="0"/>
          <p:nvPr/>
        </p:nvPicPr>
        <p:blipFill rotWithShape="1">
          <a:blip r:embed="rId4">
            <a:alphaModFix/>
          </a:blip>
          <a:srcRect b="0" l="0" r="0" t="0"/>
          <a:stretch/>
        </p:blipFill>
        <p:spPr>
          <a:xfrm>
            <a:off x="1528750" y="3391875"/>
            <a:ext cx="6086475" cy="1314450"/>
          </a:xfrm>
          <a:prstGeom prst="rect">
            <a:avLst/>
          </a:prstGeom>
          <a:noFill/>
          <a:ln>
            <a:noFill/>
          </a:ln>
        </p:spPr>
      </p:pic>
      <p:sp>
        <p:nvSpPr>
          <p:cNvPr id="426" name="Google Shape;426;p62"/>
          <p:cNvSpPr/>
          <p:nvPr/>
        </p:nvSpPr>
        <p:spPr>
          <a:xfrm>
            <a:off x="1706975" y="4389825"/>
            <a:ext cx="350400" cy="316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63"/>
          <p:cNvSpPr txBox="1"/>
          <p:nvPr>
            <p:ph type="title"/>
          </p:nvPr>
        </p:nvSpPr>
        <p:spPr>
          <a:xfrm>
            <a:off x="457200" y="205975"/>
            <a:ext cx="81015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Sample Means Practice Problem #3f</a:t>
            </a:r>
            <a:endParaRPr/>
          </a:p>
          <a:p>
            <a:pPr indent="0" lvl="0" marL="0" rtl="0" algn="l">
              <a:lnSpc>
                <a:spcPct val="100000"/>
              </a:lnSpc>
              <a:spcBef>
                <a:spcPts val="0"/>
              </a:spcBef>
              <a:spcAft>
                <a:spcPts val="0"/>
              </a:spcAft>
              <a:buSzPts val="2800"/>
              <a:buNone/>
            </a:pPr>
            <a:r>
              <a:t/>
            </a:r>
            <a:endParaRPr/>
          </a:p>
        </p:txBody>
      </p:sp>
      <p:pic>
        <p:nvPicPr>
          <p:cNvPr id="432" name="Google Shape;432;p63"/>
          <p:cNvPicPr preferRelativeResize="0"/>
          <p:nvPr/>
        </p:nvPicPr>
        <p:blipFill rotWithShape="1">
          <a:blip r:embed="rId3">
            <a:alphaModFix/>
          </a:blip>
          <a:srcRect b="0" l="0" r="0" t="0"/>
          <a:stretch/>
        </p:blipFill>
        <p:spPr>
          <a:xfrm>
            <a:off x="1352538" y="1051750"/>
            <a:ext cx="6438900" cy="2447925"/>
          </a:xfrm>
          <a:prstGeom prst="rect">
            <a:avLst/>
          </a:prstGeom>
          <a:noFill/>
          <a:ln>
            <a:noFill/>
          </a:ln>
        </p:spPr>
      </p:pic>
      <p:pic>
        <p:nvPicPr>
          <p:cNvPr id="433" name="Google Shape;433;p63"/>
          <p:cNvPicPr preferRelativeResize="0"/>
          <p:nvPr/>
        </p:nvPicPr>
        <p:blipFill rotWithShape="1">
          <a:blip r:embed="rId4">
            <a:alphaModFix/>
          </a:blip>
          <a:srcRect b="0" l="0" r="0" t="0"/>
          <a:stretch/>
        </p:blipFill>
        <p:spPr>
          <a:xfrm>
            <a:off x="1533525" y="3669550"/>
            <a:ext cx="6076950" cy="4191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64"/>
          <p:cNvSpPr txBox="1"/>
          <p:nvPr>
            <p:ph type="title"/>
          </p:nvPr>
        </p:nvSpPr>
        <p:spPr>
          <a:xfrm>
            <a:off x="457200" y="205975"/>
            <a:ext cx="86868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Sample Means Practice Problem #3f </a:t>
            </a:r>
            <a:r>
              <a:rPr lang="en" sz="3000">
                <a:solidFill>
                  <a:srgbClr val="FF0000"/>
                </a:solidFill>
              </a:rPr>
              <a:t>[Solution]</a:t>
            </a:r>
            <a:endParaRPr sz="3000"/>
          </a:p>
          <a:p>
            <a:pPr indent="0" lvl="0" marL="0" rtl="0" algn="l">
              <a:lnSpc>
                <a:spcPct val="100000"/>
              </a:lnSpc>
              <a:spcBef>
                <a:spcPts val="0"/>
              </a:spcBef>
              <a:spcAft>
                <a:spcPts val="0"/>
              </a:spcAft>
              <a:buSzPts val="2800"/>
              <a:buNone/>
            </a:pPr>
            <a:r>
              <a:t/>
            </a:r>
            <a:endParaRPr sz="3000"/>
          </a:p>
          <a:p>
            <a:pPr indent="0" lvl="0" marL="0" rtl="0" algn="l">
              <a:lnSpc>
                <a:spcPct val="100000"/>
              </a:lnSpc>
              <a:spcBef>
                <a:spcPts val="0"/>
              </a:spcBef>
              <a:spcAft>
                <a:spcPts val="0"/>
              </a:spcAft>
              <a:buSzPts val="2800"/>
              <a:buNone/>
            </a:pPr>
            <a:r>
              <a:t/>
            </a:r>
            <a:endParaRPr sz="3000"/>
          </a:p>
        </p:txBody>
      </p:sp>
      <p:pic>
        <p:nvPicPr>
          <p:cNvPr id="439" name="Google Shape;439;p64"/>
          <p:cNvPicPr preferRelativeResize="0"/>
          <p:nvPr/>
        </p:nvPicPr>
        <p:blipFill rotWithShape="1">
          <a:blip r:embed="rId3">
            <a:alphaModFix/>
          </a:blip>
          <a:srcRect b="0" l="0" r="0" t="0"/>
          <a:stretch/>
        </p:blipFill>
        <p:spPr>
          <a:xfrm>
            <a:off x="1352538" y="1051750"/>
            <a:ext cx="6438900" cy="2447925"/>
          </a:xfrm>
          <a:prstGeom prst="rect">
            <a:avLst/>
          </a:prstGeom>
          <a:noFill/>
          <a:ln>
            <a:noFill/>
          </a:ln>
        </p:spPr>
      </p:pic>
      <p:pic>
        <p:nvPicPr>
          <p:cNvPr id="440" name="Google Shape;440;p64"/>
          <p:cNvPicPr preferRelativeResize="0"/>
          <p:nvPr/>
        </p:nvPicPr>
        <p:blipFill rotWithShape="1">
          <a:blip r:embed="rId4">
            <a:alphaModFix/>
          </a:blip>
          <a:srcRect b="0" l="0" r="0" t="0"/>
          <a:stretch/>
        </p:blipFill>
        <p:spPr>
          <a:xfrm>
            <a:off x="1533525" y="3685975"/>
            <a:ext cx="6076950" cy="419100"/>
          </a:xfrm>
          <a:prstGeom prst="rect">
            <a:avLst/>
          </a:prstGeom>
          <a:noFill/>
          <a:ln>
            <a:noFill/>
          </a:ln>
        </p:spPr>
      </p:pic>
      <p:sp>
        <p:nvSpPr>
          <p:cNvPr id="441" name="Google Shape;441;p64"/>
          <p:cNvSpPr/>
          <p:nvPr/>
        </p:nvSpPr>
        <p:spPr>
          <a:xfrm>
            <a:off x="5810475" y="3854775"/>
            <a:ext cx="350400" cy="316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65"/>
          <p:cNvSpPr txBox="1"/>
          <p:nvPr>
            <p:ph type="title"/>
          </p:nvPr>
        </p:nvSpPr>
        <p:spPr>
          <a:xfrm>
            <a:off x="457200" y="205975"/>
            <a:ext cx="83499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Sample Means Practice Problem #3g</a:t>
            </a:r>
            <a:endParaRPr/>
          </a:p>
          <a:p>
            <a:pPr indent="0" lvl="0" marL="0" rtl="0" algn="l">
              <a:lnSpc>
                <a:spcPct val="100000"/>
              </a:lnSpc>
              <a:spcBef>
                <a:spcPts val="0"/>
              </a:spcBef>
              <a:spcAft>
                <a:spcPts val="0"/>
              </a:spcAft>
              <a:buSzPts val="2800"/>
              <a:buNone/>
            </a:pPr>
            <a:r>
              <a:t/>
            </a:r>
            <a:endParaRPr/>
          </a:p>
        </p:txBody>
      </p:sp>
      <p:pic>
        <p:nvPicPr>
          <p:cNvPr id="447" name="Google Shape;447;p65"/>
          <p:cNvPicPr preferRelativeResize="0"/>
          <p:nvPr/>
        </p:nvPicPr>
        <p:blipFill rotWithShape="1">
          <a:blip r:embed="rId3">
            <a:alphaModFix/>
          </a:blip>
          <a:srcRect b="0" l="0" r="0" t="0"/>
          <a:stretch/>
        </p:blipFill>
        <p:spPr>
          <a:xfrm>
            <a:off x="1352538" y="1051750"/>
            <a:ext cx="6438900" cy="2447925"/>
          </a:xfrm>
          <a:prstGeom prst="rect">
            <a:avLst/>
          </a:prstGeom>
          <a:noFill/>
          <a:ln>
            <a:noFill/>
          </a:ln>
        </p:spPr>
      </p:pic>
      <p:pic>
        <p:nvPicPr>
          <p:cNvPr id="448" name="Google Shape;448;p65"/>
          <p:cNvPicPr preferRelativeResize="0"/>
          <p:nvPr/>
        </p:nvPicPr>
        <p:blipFill rotWithShape="1">
          <a:blip r:embed="rId4">
            <a:alphaModFix/>
          </a:blip>
          <a:srcRect b="0" l="0" r="0" t="0"/>
          <a:stretch/>
        </p:blipFill>
        <p:spPr>
          <a:xfrm>
            <a:off x="1476375" y="3674700"/>
            <a:ext cx="6191250" cy="6286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66"/>
          <p:cNvSpPr txBox="1"/>
          <p:nvPr>
            <p:ph type="title"/>
          </p:nvPr>
        </p:nvSpPr>
        <p:spPr>
          <a:xfrm>
            <a:off x="457200" y="205975"/>
            <a:ext cx="86085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Sample Means Practice Problem #3g</a:t>
            </a:r>
            <a:r>
              <a:rPr lang="en" sz="3000">
                <a:solidFill>
                  <a:srgbClr val="FF0000"/>
                </a:solidFill>
              </a:rPr>
              <a:t>[Solution]</a:t>
            </a:r>
            <a:endParaRPr sz="3000"/>
          </a:p>
          <a:p>
            <a:pPr indent="0" lvl="0" marL="0" rtl="0" algn="l">
              <a:lnSpc>
                <a:spcPct val="100000"/>
              </a:lnSpc>
              <a:spcBef>
                <a:spcPts val="0"/>
              </a:spcBef>
              <a:spcAft>
                <a:spcPts val="0"/>
              </a:spcAft>
              <a:buSzPts val="2800"/>
              <a:buNone/>
            </a:pPr>
            <a:r>
              <a:t/>
            </a:r>
            <a:endParaRPr sz="3000"/>
          </a:p>
          <a:p>
            <a:pPr indent="0" lvl="0" marL="0" rtl="0" algn="l">
              <a:lnSpc>
                <a:spcPct val="100000"/>
              </a:lnSpc>
              <a:spcBef>
                <a:spcPts val="0"/>
              </a:spcBef>
              <a:spcAft>
                <a:spcPts val="0"/>
              </a:spcAft>
              <a:buSzPts val="2800"/>
              <a:buNone/>
            </a:pPr>
            <a:r>
              <a:t/>
            </a:r>
            <a:endParaRPr sz="3000"/>
          </a:p>
        </p:txBody>
      </p:sp>
      <p:pic>
        <p:nvPicPr>
          <p:cNvPr id="454" name="Google Shape;454;p66"/>
          <p:cNvPicPr preferRelativeResize="0"/>
          <p:nvPr/>
        </p:nvPicPr>
        <p:blipFill rotWithShape="1">
          <a:blip r:embed="rId3">
            <a:alphaModFix/>
          </a:blip>
          <a:srcRect b="0" l="0" r="0" t="0"/>
          <a:stretch/>
        </p:blipFill>
        <p:spPr>
          <a:xfrm>
            <a:off x="1352538" y="1051750"/>
            <a:ext cx="6438900" cy="2447925"/>
          </a:xfrm>
          <a:prstGeom prst="rect">
            <a:avLst/>
          </a:prstGeom>
          <a:noFill/>
          <a:ln>
            <a:noFill/>
          </a:ln>
        </p:spPr>
      </p:pic>
      <p:pic>
        <p:nvPicPr>
          <p:cNvPr id="455" name="Google Shape;455;p66"/>
          <p:cNvPicPr preferRelativeResize="0"/>
          <p:nvPr/>
        </p:nvPicPr>
        <p:blipFill rotWithShape="1">
          <a:blip r:embed="rId4">
            <a:alphaModFix/>
          </a:blip>
          <a:srcRect b="0" l="0" r="0" t="0"/>
          <a:stretch/>
        </p:blipFill>
        <p:spPr>
          <a:xfrm>
            <a:off x="1476375" y="3674700"/>
            <a:ext cx="6191250" cy="628650"/>
          </a:xfrm>
          <a:prstGeom prst="rect">
            <a:avLst/>
          </a:prstGeom>
          <a:noFill/>
          <a:ln>
            <a:noFill/>
          </a:ln>
        </p:spPr>
      </p:pic>
      <p:sp>
        <p:nvSpPr>
          <p:cNvPr id="456" name="Google Shape;456;p66"/>
          <p:cNvSpPr/>
          <p:nvPr/>
        </p:nvSpPr>
        <p:spPr>
          <a:xfrm>
            <a:off x="2826100" y="3986850"/>
            <a:ext cx="350400" cy="316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Google Shape;77;p13"/>
          <p:cNvPicPr preferRelativeResize="0"/>
          <p:nvPr/>
        </p:nvPicPr>
        <p:blipFill rotWithShape="1">
          <a:blip r:embed="rId3">
            <a:alphaModFix/>
          </a:blip>
          <a:srcRect b="0" l="0" r="0" t="0"/>
          <a:stretch/>
        </p:blipFill>
        <p:spPr>
          <a:xfrm>
            <a:off x="728862" y="881875"/>
            <a:ext cx="7460374" cy="2951625"/>
          </a:xfrm>
          <a:prstGeom prst="rect">
            <a:avLst/>
          </a:prstGeom>
          <a:noFill/>
          <a:ln>
            <a:noFill/>
          </a:ln>
        </p:spPr>
      </p:pic>
      <p:sp>
        <p:nvSpPr>
          <p:cNvPr id="78" name="Google Shape;78;p13"/>
          <p:cNvSpPr txBox="1"/>
          <p:nvPr/>
        </p:nvSpPr>
        <p:spPr>
          <a:xfrm>
            <a:off x="792700" y="3756175"/>
            <a:ext cx="8051400" cy="15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600"/>
              <a:buFont typeface="Arial"/>
              <a:buNone/>
            </a:pPr>
            <a:r>
              <a:rPr lang="en" sz="1600">
                <a:solidFill>
                  <a:schemeClr val="dk1"/>
                </a:solidFill>
              </a:rPr>
              <a:t>What range of minutes per game includes at least 75% of all the distribution data?</a:t>
            </a:r>
            <a:endParaRPr sz="1600">
              <a:solidFill>
                <a:schemeClr val="dk1"/>
              </a:solidFill>
            </a:endParaRPr>
          </a:p>
          <a:p>
            <a:pPr indent="0" lvl="0" marL="0" marR="0" rtl="0" algn="l">
              <a:lnSpc>
                <a:spcPct val="100000"/>
              </a:lnSpc>
              <a:spcBef>
                <a:spcPts val="0"/>
              </a:spcBef>
              <a:spcAft>
                <a:spcPts val="0"/>
              </a:spcAft>
              <a:buClr>
                <a:srgbClr val="000000"/>
              </a:buClr>
              <a:buSzPts val="1600"/>
              <a:buFont typeface="Arial"/>
              <a:buNone/>
            </a:pPr>
            <a:r>
              <a:t/>
            </a:r>
            <a:endParaRPr sz="1600">
              <a:solidFill>
                <a:schemeClr val="dk1"/>
              </a:solidFill>
            </a:endParaRPr>
          </a:p>
        </p:txBody>
      </p:sp>
      <p:sp>
        <p:nvSpPr>
          <p:cNvPr id="79" name="Google Shape;79;p13"/>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Practice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14"/>
          <p:cNvPicPr preferRelativeResize="0"/>
          <p:nvPr/>
        </p:nvPicPr>
        <p:blipFill rotWithShape="1">
          <a:blip r:embed="rId3">
            <a:alphaModFix/>
          </a:blip>
          <a:srcRect b="0" l="0" r="0" t="0"/>
          <a:stretch/>
        </p:blipFill>
        <p:spPr>
          <a:xfrm>
            <a:off x="702226" y="961800"/>
            <a:ext cx="6638299" cy="2626375"/>
          </a:xfrm>
          <a:prstGeom prst="rect">
            <a:avLst/>
          </a:prstGeom>
          <a:noFill/>
          <a:ln>
            <a:noFill/>
          </a:ln>
        </p:spPr>
      </p:pic>
      <p:sp>
        <p:nvSpPr>
          <p:cNvPr id="85" name="Google Shape;85;p14"/>
          <p:cNvSpPr txBox="1"/>
          <p:nvPr/>
        </p:nvSpPr>
        <p:spPr>
          <a:xfrm>
            <a:off x="792700" y="3408575"/>
            <a:ext cx="8051400" cy="179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i="0" lang="en" sz="1600" u="none" cap="none" strike="noStrike">
                <a:solidFill>
                  <a:schemeClr val="dk1"/>
                </a:solidFill>
              </a:rPr>
              <a:t>What </a:t>
            </a:r>
            <a:r>
              <a:rPr lang="en" sz="1600">
                <a:solidFill>
                  <a:schemeClr val="dk1"/>
                </a:solidFill>
              </a:rPr>
              <a:t>range of minutes per game includes at least 75% of all the distribution data?</a:t>
            </a:r>
            <a:endParaRPr i="0" sz="1600" u="none" cap="none" strike="noStrike">
              <a:solidFill>
                <a:schemeClr val="dk1"/>
              </a:solidFill>
            </a:endParaRPr>
          </a:p>
          <a:p>
            <a:pPr indent="0" lvl="0" marL="0" rtl="0" algn="l">
              <a:spcBef>
                <a:spcPts val="0"/>
              </a:spcBef>
              <a:spcAft>
                <a:spcPts val="0"/>
              </a:spcAft>
              <a:buClr>
                <a:schemeClr val="dk1"/>
              </a:buClr>
              <a:buSzPts val="1600"/>
              <a:buFont typeface="Arial"/>
              <a:buNone/>
            </a:pPr>
            <a:r>
              <a:rPr lang="en" sz="1600">
                <a:solidFill>
                  <a:srgbClr val="FF0000"/>
                </a:solidFill>
              </a:rPr>
              <a:t>According to Chebyshev's bounds, the proportion in the range “average </a:t>
            </a:r>
            <a:r>
              <a:rPr lang="en" sz="1600">
                <a:solidFill>
                  <a:schemeClr val="accent2"/>
                </a:solidFill>
              </a:rPr>
              <a:t>±</a:t>
            </a:r>
            <a:r>
              <a:rPr lang="en" sz="1600">
                <a:solidFill>
                  <a:srgbClr val="FF0000"/>
                </a:solidFill>
              </a:rPr>
              <a:t> 2 SDs is at least 1 - 1/4 or roughly 75%</a:t>
            </a:r>
            <a:endParaRPr sz="1600">
              <a:solidFill>
                <a:srgbClr val="FF0000"/>
              </a:solidFill>
            </a:endParaRPr>
          </a:p>
          <a:p>
            <a:pPr indent="0" lvl="0" marL="0" rtl="0" algn="l">
              <a:spcBef>
                <a:spcPts val="0"/>
              </a:spcBef>
              <a:spcAft>
                <a:spcPts val="0"/>
              </a:spcAft>
              <a:buClr>
                <a:schemeClr val="dk1"/>
              </a:buClr>
              <a:buSzPts val="1600"/>
              <a:buFont typeface="Arial"/>
              <a:buNone/>
            </a:pPr>
            <a:r>
              <a:t/>
            </a:r>
            <a:endParaRPr sz="1600">
              <a:solidFill>
                <a:srgbClr val="FF0000"/>
              </a:solidFill>
            </a:endParaRPr>
          </a:p>
          <a:p>
            <a:pPr indent="0" lvl="0" marL="0" rtl="0" algn="l">
              <a:spcBef>
                <a:spcPts val="0"/>
              </a:spcBef>
              <a:spcAft>
                <a:spcPts val="0"/>
              </a:spcAft>
              <a:buClr>
                <a:schemeClr val="dk1"/>
              </a:buClr>
              <a:buSzPts val="1600"/>
              <a:buFont typeface="Arial"/>
              <a:buNone/>
            </a:pPr>
            <a:r>
              <a:rPr lang="en" sz="1600">
                <a:solidFill>
                  <a:srgbClr val="FF0000"/>
                </a:solidFill>
              </a:rPr>
              <a:t>24 </a:t>
            </a:r>
            <a:r>
              <a:rPr lang="en" sz="1600">
                <a:solidFill>
                  <a:schemeClr val="accent2"/>
                </a:solidFill>
              </a:rPr>
              <a:t>± (2 x 10) → 4 minutes - 44 minutes</a:t>
            </a:r>
            <a:endParaRPr sz="1600">
              <a:solidFill>
                <a:srgbClr val="FF0000"/>
              </a:solidFill>
            </a:endParaRPr>
          </a:p>
          <a:p>
            <a:pPr indent="0" lvl="0" marL="0" marR="0" rtl="0" algn="l">
              <a:lnSpc>
                <a:spcPct val="100000"/>
              </a:lnSpc>
              <a:spcBef>
                <a:spcPts val="0"/>
              </a:spcBef>
              <a:spcAft>
                <a:spcPts val="0"/>
              </a:spcAft>
              <a:buClr>
                <a:srgbClr val="000000"/>
              </a:buClr>
              <a:buSzPts val="1600"/>
              <a:buFont typeface="Arial"/>
              <a:buNone/>
            </a:pPr>
            <a:r>
              <a:t/>
            </a:r>
            <a:endParaRPr sz="1600">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600"/>
              <a:buFont typeface="Arial"/>
              <a:buNone/>
            </a:pPr>
            <a:r>
              <a:t/>
            </a:r>
            <a:endParaRPr sz="1600">
              <a:latin typeface="Proxima Nova"/>
              <a:ea typeface="Proxima Nova"/>
              <a:cs typeface="Proxima Nova"/>
              <a:sym typeface="Proxima Nova"/>
            </a:endParaRPr>
          </a:p>
        </p:txBody>
      </p:sp>
      <p:sp>
        <p:nvSpPr>
          <p:cNvPr id="86" name="Google Shape;86;p14"/>
          <p:cNvSpPr/>
          <p:nvPr/>
        </p:nvSpPr>
        <p:spPr>
          <a:xfrm>
            <a:off x="2789400" y="2641325"/>
            <a:ext cx="612900" cy="210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2789400" y="2852225"/>
            <a:ext cx="612900" cy="152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Practice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5"/>
          <p:cNvSpPr txBox="1"/>
          <p:nvPr>
            <p:ph type="title"/>
          </p:nvPr>
        </p:nvSpPr>
        <p:spPr>
          <a:xfrm>
            <a:off x="1219200" y="2233804"/>
            <a:ext cx="6705600" cy="675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Normal Distribution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16"/>
          <p:cNvPicPr preferRelativeResize="0"/>
          <p:nvPr/>
        </p:nvPicPr>
        <p:blipFill rotWithShape="1">
          <a:blip r:embed="rId3">
            <a:alphaModFix/>
          </a:blip>
          <a:srcRect b="0" l="9313" r="0" t="13971"/>
          <a:stretch/>
        </p:blipFill>
        <p:spPr>
          <a:xfrm>
            <a:off x="625300" y="1466700"/>
            <a:ext cx="3845124" cy="2638675"/>
          </a:xfrm>
          <a:prstGeom prst="rect">
            <a:avLst/>
          </a:prstGeom>
          <a:noFill/>
          <a:ln>
            <a:noFill/>
          </a:ln>
        </p:spPr>
      </p:pic>
      <p:sp>
        <p:nvSpPr>
          <p:cNvPr id="99" name="Google Shape;99;p16"/>
          <p:cNvSpPr txBox="1"/>
          <p:nvPr>
            <p:ph type="title"/>
          </p:nvPr>
        </p:nvSpPr>
        <p:spPr>
          <a:xfrm>
            <a:off x="311700" y="2707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Normal Distribution</a:t>
            </a:r>
            <a:endParaRPr/>
          </a:p>
        </p:txBody>
      </p:sp>
      <p:sp>
        <p:nvSpPr>
          <p:cNvPr id="100" name="Google Shape;100;p16"/>
          <p:cNvSpPr txBox="1"/>
          <p:nvPr/>
        </p:nvSpPr>
        <p:spPr>
          <a:xfrm>
            <a:off x="4875750" y="1014600"/>
            <a:ext cx="4107900" cy="3456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C4820E"/>
              </a:buClr>
              <a:buSzPts val="1800"/>
              <a:buChar char="●"/>
            </a:pPr>
            <a:r>
              <a:rPr lang="en" sz="1800">
                <a:solidFill>
                  <a:schemeClr val="dk1"/>
                </a:solidFill>
              </a:rPr>
              <a:t>Properties:</a:t>
            </a:r>
            <a:endParaRPr sz="1800">
              <a:solidFill>
                <a:schemeClr val="dk1"/>
              </a:solidFill>
            </a:endParaRPr>
          </a:p>
          <a:p>
            <a:pPr indent="-342900" lvl="1" marL="914400" rtl="0" algn="l">
              <a:lnSpc>
                <a:spcPct val="115000"/>
              </a:lnSpc>
              <a:spcBef>
                <a:spcPts val="0"/>
              </a:spcBef>
              <a:spcAft>
                <a:spcPts val="0"/>
              </a:spcAft>
              <a:buClr>
                <a:srgbClr val="C4820E"/>
              </a:buClr>
              <a:buSzPts val="1800"/>
              <a:buChar char="○"/>
            </a:pPr>
            <a:r>
              <a:rPr lang="en" sz="1800">
                <a:solidFill>
                  <a:schemeClr val="dk1"/>
                </a:solidFill>
              </a:rPr>
              <a:t>Symmetric</a:t>
            </a:r>
            <a:endParaRPr sz="1800">
              <a:solidFill>
                <a:schemeClr val="dk1"/>
              </a:solidFill>
            </a:endParaRPr>
          </a:p>
          <a:p>
            <a:pPr indent="-342900" lvl="1" marL="914400" rtl="0" algn="l">
              <a:lnSpc>
                <a:spcPct val="115000"/>
              </a:lnSpc>
              <a:spcBef>
                <a:spcPts val="0"/>
              </a:spcBef>
              <a:spcAft>
                <a:spcPts val="0"/>
              </a:spcAft>
              <a:buClr>
                <a:srgbClr val="C4820E"/>
              </a:buClr>
              <a:buSzPts val="1800"/>
              <a:buChar char="○"/>
            </a:pPr>
            <a:r>
              <a:rPr lang="en" sz="1800">
                <a:solidFill>
                  <a:schemeClr val="dk1"/>
                </a:solidFill>
              </a:rPr>
              <a:t>Mean = Median</a:t>
            </a:r>
            <a:endParaRPr sz="1800">
              <a:solidFill>
                <a:schemeClr val="dk1"/>
              </a:solidFill>
            </a:endParaRPr>
          </a:p>
          <a:p>
            <a:pPr indent="-342900" lvl="1" marL="914400" rtl="0" algn="l">
              <a:lnSpc>
                <a:spcPct val="115000"/>
              </a:lnSpc>
              <a:spcBef>
                <a:spcPts val="0"/>
              </a:spcBef>
              <a:spcAft>
                <a:spcPts val="0"/>
              </a:spcAft>
              <a:buClr>
                <a:srgbClr val="C4820E"/>
              </a:buClr>
              <a:buSzPts val="1800"/>
              <a:buChar char="○"/>
            </a:pPr>
            <a:r>
              <a:rPr lang="en" sz="1800">
                <a:solidFill>
                  <a:schemeClr val="dk1"/>
                </a:solidFill>
              </a:rPr>
              <a:t>1 SD = distance between mean and points of inflection </a:t>
            </a:r>
            <a:endParaRPr sz="1800">
              <a:solidFill>
                <a:schemeClr val="dk1"/>
              </a:solidFill>
            </a:endParaRPr>
          </a:p>
          <a:p>
            <a:pPr indent="-342900" lvl="0" marL="457200" rtl="0" algn="l">
              <a:lnSpc>
                <a:spcPct val="115000"/>
              </a:lnSpc>
              <a:spcBef>
                <a:spcPts val="0"/>
              </a:spcBef>
              <a:spcAft>
                <a:spcPts val="0"/>
              </a:spcAft>
              <a:buClr>
                <a:srgbClr val="C4820E"/>
              </a:buClr>
              <a:buSzPts val="1800"/>
              <a:buChar char="●"/>
            </a:pPr>
            <a:r>
              <a:rPr lang="en" sz="1800">
                <a:solidFill>
                  <a:schemeClr val="dk1"/>
                </a:solidFill>
              </a:rPr>
              <a:t>The area under the curve is 1.</a:t>
            </a:r>
            <a:endParaRPr sz="1800">
              <a:solidFill>
                <a:schemeClr val="dk1"/>
              </a:solidFill>
            </a:endParaRPr>
          </a:p>
          <a:p>
            <a:pPr indent="-342900" lvl="0" marL="457200" marR="0" rtl="0" algn="l">
              <a:lnSpc>
                <a:spcPct val="115000"/>
              </a:lnSpc>
              <a:spcBef>
                <a:spcPts val="0"/>
              </a:spcBef>
              <a:spcAft>
                <a:spcPts val="0"/>
              </a:spcAft>
              <a:buClr>
                <a:srgbClr val="C4820E"/>
              </a:buClr>
              <a:buSzPts val="1800"/>
              <a:buFont typeface="Proxima Nova"/>
              <a:buChar char="●"/>
            </a:pPr>
            <a:r>
              <a:rPr i="0" lang="en" sz="1800" u="none" cap="none" strike="noStrike">
                <a:solidFill>
                  <a:schemeClr val="dk1"/>
                </a:solidFill>
              </a:rPr>
              <a:t>Note that the horizontal axis is represented in</a:t>
            </a:r>
            <a:r>
              <a:rPr b="1" i="0" lang="en" sz="1800" u="none" cap="none" strike="noStrike">
                <a:solidFill>
                  <a:schemeClr val="dk1"/>
                </a:solidFill>
              </a:rPr>
              <a:t> standard units</a:t>
            </a:r>
            <a:r>
              <a:rPr b="1" lang="en" sz="1800">
                <a:solidFill>
                  <a:schemeClr val="dk1"/>
                </a:solidFill>
              </a:rPr>
              <a:t>.</a:t>
            </a:r>
            <a:endParaRPr i="0" sz="1800" u="none" cap="none" strike="noStrike">
              <a:solidFill>
                <a:schemeClr val="dk1"/>
              </a:solidFill>
            </a:endParaRPr>
          </a:p>
        </p:txBody>
      </p:sp>
      <p:sp>
        <p:nvSpPr>
          <p:cNvPr id="101" name="Google Shape;101;p16"/>
          <p:cNvSpPr/>
          <p:nvPr/>
        </p:nvSpPr>
        <p:spPr>
          <a:xfrm>
            <a:off x="2043475" y="2692650"/>
            <a:ext cx="60300" cy="100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3110275" y="2692650"/>
            <a:ext cx="60300" cy="100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1"/>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1"/>
                                        <p:tgtEl>
                                          <p:spTgt spid="1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animEffect filter="fade" transition="in">
                                      <p:cBhvr>
                                        <p:cTn dur="1"/>
                                        <p:tgtEl>
                                          <p:spTgt spid="1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animEffect filter="fade" transition="in">
                                      <p:cBhvr>
                                        <p:cTn dur="1"/>
                                        <p:tgtEl>
                                          <p:spTgt spid="1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5" st="5"/>
                                            </p:txEl>
                                          </p:spTgt>
                                        </p:tgtEl>
                                        <p:attrNameLst>
                                          <p:attrName>style.visibility</p:attrName>
                                        </p:attrNameLst>
                                      </p:cBhvr>
                                      <p:to>
                                        <p:strVal val="visible"/>
                                      </p:to>
                                    </p:set>
                                    <p:animEffect filter="fade" transition="in">
                                      <p:cBhvr>
                                        <p:cTn dur="1"/>
                                        <p:tgtEl>
                                          <p:spTgt spid="10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a:themeElements>
    <a:clrScheme name="Custom 430">
      <a:dk1>
        <a:srgbClr val="3B3B3B"/>
      </a:dk1>
      <a:lt1>
        <a:srgbClr val="FFFFFF"/>
      </a:lt1>
      <a:dk2>
        <a:srgbClr val="3369FC"/>
      </a:dk2>
      <a:lt2>
        <a:srgbClr val="CCCCCC"/>
      </a:lt2>
      <a:accent1>
        <a:srgbClr val="0056FB"/>
      </a:accent1>
      <a:accent2>
        <a:srgbClr val="F50017"/>
      </a:accent2>
      <a:accent3>
        <a:srgbClr val="FF8608"/>
      </a:accent3>
      <a:accent4>
        <a:srgbClr val="069924"/>
      </a:accent4>
      <a:accent5>
        <a:srgbClr val="60B4F6"/>
      </a:accent5>
      <a:accent6>
        <a:srgbClr val="F0C631"/>
      </a:accent6>
      <a:hlink>
        <a:srgbClr val="0056FB"/>
      </a:hlink>
      <a:folHlink>
        <a:srgbClr val="4142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