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5143500" cx="9144000"/>
  <p:notesSz cx="6858000" cy="9144000"/>
  <p:embeddedFontLst>
    <p:embeddedFont>
      <p:font typeface="Roboto"/>
      <p:regular r:id="rId73"/>
      <p:bold r:id="rId74"/>
      <p:italic r:id="rId75"/>
      <p:boldItalic r:id="rId76"/>
    </p:embeddedFont>
    <p:embeddedFont>
      <p:font typeface="Lato"/>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A6FE69-8A9B-482D-92E3-83FD722D3506}">
  <a:tblStyle styleId="{99A6FE69-8A9B-482D-92E3-83FD722D350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italic.fntdata"/><Relationship Id="rId30" Type="http://schemas.openxmlformats.org/officeDocument/2006/relationships/slide" Target="slides/slide25.xml"/><Relationship Id="rId74" Type="http://schemas.openxmlformats.org/officeDocument/2006/relationships/font" Target="fonts/Roboto-bold.fntdata"/><Relationship Id="rId33" Type="http://schemas.openxmlformats.org/officeDocument/2006/relationships/slide" Target="slides/slide28.xml"/><Relationship Id="rId77" Type="http://schemas.openxmlformats.org/officeDocument/2006/relationships/font" Target="fonts/Lato-regular.fntdata"/><Relationship Id="rId32" Type="http://schemas.openxmlformats.org/officeDocument/2006/relationships/slide" Target="slides/slide27.xml"/><Relationship Id="rId76" Type="http://schemas.openxmlformats.org/officeDocument/2006/relationships/font" Target="fonts/Roboto-boldItalic.fntdata"/><Relationship Id="rId35" Type="http://schemas.openxmlformats.org/officeDocument/2006/relationships/slide" Target="slides/slide30.xml"/><Relationship Id="rId79" Type="http://schemas.openxmlformats.org/officeDocument/2006/relationships/font" Target="fonts/Lato-italic.fntdata"/><Relationship Id="rId34" Type="http://schemas.openxmlformats.org/officeDocument/2006/relationships/slide" Target="slides/slide29.xml"/><Relationship Id="rId78" Type="http://schemas.openxmlformats.org/officeDocument/2006/relationships/font" Target="fonts/La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Google Shape;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b4eb524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b4eb524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b4eb524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b4eb524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b4eb524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4eb524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b4eb524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b4eb524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c137726e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6c137726ef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want to put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c137726e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6c137726ef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Think about what the parameter is in this case- the predicted value of x=200 of the underlying regression line/model from which the data comes from, not that of the regression line for this sample.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Residual plot is Dugong example in textbook https://www.inferentialthinking.com/chapters/13/5/visual-diagnostics.html</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Residual plot is Dugong example in textbook https://www.inferentialthinking.com/chapters/13/5/visual-diagnostics.html</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know that the r= x_su * y_su</a:t>
            </a:r>
            <a:endParaRPr/>
          </a:p>
          <a:p>
            <a:pPr indent="0" lvl="0" marL="0" rtl="0" algn="l">
              <a:lnSpc>
                <a:spcPct val="100000"/>
              </a:lnSpc>
              <a:spcBef>
                <a:spcPts val="0"/>
              </a:spcBef>
              <a:spcAft>
                <a:spcPts val="0"/>
              </a:spcAft>
              <a:buSzPts val="1400"/>
              <a:buNone/>
            </a:pPr>
            <a:r>
              <a:rPr lang="en"/>
              <a:t>And slope = r * np.std(y)/np.std(x)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b4eb52441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7b4eb52441_4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b4eb52441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7b4eb52441_4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b4eb52441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7b4eb52441_4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b4eb52441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7b4eb52441_4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b4eb52441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7b4eb52441_4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b4eb52441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7b4eb52441_4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b4eb52441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7b4eb52441_4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
              <a:t>Use slope from part b: </a:t>
            </a:r>
            <a:r>
              <a:rPr lang="en"/>
              <a:t>r * (SD</a:t>
            </a:r>
            <a:r>
              <a:rPr baseline="-25000" lang="en"/>
              <a:t>y</a:t>
            </a:r>
            <a:r>
              <a:rPr lang="en"/>
              <a:t>)/(SD</a:t>
            </a:r>
            <a:r>
              <a:rPr baseline="-25000" lang="en"/>
              <a:t>x</a:t>
            </a:r>
            <a:r>
              <a:rPr lang="en"/>
              <a:t>) = .88 * (2/20) = 0.088</a:t>
            </a:r>
            <a:endParaRPr/>
          </a:p>
          <a:p>
            <a:pPr indent="0" lvl="0" marL="0" rtl="0" algn="l">
              <a:spcBef>
                <a:spcPts val="0"/>
              </a:spcBef>
              <a:spcAft>
                <a:spcPts val="0"/>
              </a:spcAft>
              <a:buSzPts val="1400"/>
              <a:buNone/>
            </a:pPr>
            <a:r>
              <a:rPr lang="en"/>
              <a:t>Intercept = mean(y) - slope* mean(x) = -4.28</a:t>
            </a:r>
            <a:endParaRPr/>
          </a:p>
          <a:p>
            <a:pPr indent="0" lvl="0" marL="0" rtl="0" algn="l">
              <a:spcBef>
                <a:spcPts val="0"/>
              </a:spcBef>
              <a:spcAft>
                <a:spcPts val="0"/>
              </a:spcAft>
              <a:buSzPts val="1400"/>
              <a:buNone/>
            </a:pPr>
            <a:r>
              <a:rPr lang="en"/>
              <a:t>Plug into equation</a:t>
            </a:r>
            <a:endParaRPr/>
          </a:p>
          <a:p>
            <a:pPr indent="0" lvl="0" marL="0" rtl="0" algn="l">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75d0a149a_2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775d0a149a_24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b581aab8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7b581aab8b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b581aab8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7b581aab8b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b581aab8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7b581aab8b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b581aab8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7b581aab8b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5d0a149a_2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775d0a149a_2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b581aab8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7b581aab8b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b581aab8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7b581aab8b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b581aab8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7b581aab8b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b581aab8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7b581aab8b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b581aab8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7b581aab8b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b581aab8b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7b581aab8b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b581aab8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7b581aab8b_1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Note: these formulas are when you are given x and y in regular (not standard) units, and want slope and intercept back in regular (not standard) units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971800" y="1657350"/>
            <a:ext cx="5586300" cy="878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i="0" sz="3600" u="none" cap="none" strike="noStrike">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10" name="Google Shape;10;p2"/>
          <p:cNvSpPr txBox="1"/>
          <p:nvPr>
            <p:ph idx="1" type="subTitle"/>
          </p:nvPr>
        </p:nvSpPr>
        <p:spPr>
          <a:xfrm>
            <a:off x="2971800" y="2571750"/>
            <a:ext cx="5586300" cy="5142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cxnSp>
        <p:nvCxnSpPr>
          <p:cNvPr id="11" name="Google Shape;11;p2"/>
          <p:cNvCxnSpPr/>
          <p:nvPr/>
        </p:nvCxnSpPr>
        <p:spPr>
          <a:xfrm flipH="1" rot="10800000">
            <a:off x="2940417" y="2536424"/>
            <a:ext cx="5594100" cy="300"/>
          </a:xfrm>
          <a:prstGeom prst="straightConnector1">
            <a:avLst/>
          </a:prstGeom>
          <a:noFill/>
          <a:ln cap="flat" cmpd="sng" w="9525">
            <a:solidFill>
              <a:srgbClr val="CCCCCC"/>
            </a:solidFill>
            <a:prstDash val="solid"/>
            <a:round/>
            <a:headEnd len="med" w="med" type="none"/>
            <a:tailEnd len="med" w="med" type="none"/>
          </a:ln>
        </p:spPr>
      </p:cxnSp>
      <p:sp>
        <p:nvSpPr>
          <p:cNvPr id="12" name="Google Shape;12;p2"/>
          <p:cNvSpPr txBox="1"/>
          <p:nvPr/>
        </p:nvSpPr>
        <p:spPr>
          <a:xfrm>
            <a:off x="1335524" y="2088768"/>
            <a:ext cx="1474500" cy="10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3262"/>
                </a:solidFill>
              </a:rPr>
              <a:t>D</a:t>
            </a:r>
            <a:r>
              <a:rPr b="1" lang="en" sz="2000">
                <a:solidFill>
                  <a:srgbClr val="003262"/>
                </a:solidFill>
              </a:rPr>
              <a:t>ATA</a:t>
            </a:r>
            <a:r>
              <a:rPr b="1" lang="en" sz="2800">
                <a:solidFill>
                  <a:srgbClr val="003262"/>
                </a:solidFill>
              </a:rPr>
              <a:t> 8</a:t>
            </a:r>
            <a:endParaRPr b="1" sz="2800">
              <a:solidFill>
                <a:srgbClr val="003262"/>
              </a:solidFill>
            </a:endParaRPr>
          </a:p>
          <a:p>
            <a:pPr indent="0" lvl="0" marL="0" rtl="0" algn="l">
              <a:spcBef>
                <a:spcPts val="0"/>
              </a:spcBef>
              <a:spcAft>
                <a:spcPts val="0"/>
              </a:spcAft>
              <a:buNone/>
            </a:pPr>
            <a:r>
              <a:rPr b="1" lang="en">
                <a:solidFill>
                  <a:srgbClr val="C4820E"/>
                </a:solidFill>
              </a:rPr>
              <a:t>Spring 2020</a:t>
            </a:r>
            <a:r>
              <a:rPr b="1" lang="en">
                <a:solidFill>
                  <a:srgbClr val="C4820E"/>
                </a:solidFill>
              </a:rPr>
              <a:t>	</a:t>
            </a:r>
            <a:endParaRPr b="1">
              <a:solidFill>
                <a:srgbClr val="C4820E"/>
              </a:solidFill>
            </a:endParaRPr>
          </a:p>
        </p:txBody>
      </p:sp>
      <p:pic>
        <p:nvPicPr>
          <p:cNvPr id="13" name="Google Shape;13;p2"/>
          <p:cNvPicPr preferRelativeResize="0"/>
          <p:nvPr/>
        </p:nvPicPr>
        <p:blipFill>
          <a:blip r:embed="rId2">
            <a:alphaModFix/>
          </a:blip>
          <a:stretch>
            <a:fillRect/>
          </a:stretch>
        </p:blipFill>
        <p:spPr>
          <a:xfrm>
            <a:off x="557124" y="2237985"/>
            <a:ext cx="726225" cy="5809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cxnSp>
        <p:nvCxnSpPr>
          <p:cNvPr id="16" name="Google Shape;16;p3"/>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17" name="Google Shape;17;p3"/>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
        <p:nvSpPr>
          <p:cNvPr id="18" name="Google Shape;18;p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sp>
        <p:nvSpPr>
          <p:cNvPr id="21" name="Google Shape;21;p4"/>
          <p:cNvSpPr txBox="1"/>
          <p:nvPr>
            <p:ph idx="1" type="body"/>
          </p:nvPr>
        </p:nvSpPr>
        <p:spPr>
          <a:xfrm>
            <a:off x="457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2" name="Google Shape;22;p4"/>
          <p:cNvSpPr txBox="1"/>
          <p:nvPr>
            <p:ph idx="2" type="body"/>
          </p:nvPr>
        </p:nvSpPr>
        <p:spPr>
          <a:xfrm>
            <a:off x="4648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solidFill>
                  <a:schemeClr val="dk1"/>
                </a:solidFill>
              </a:defRPr>
            </a:lvl2pPr>
            <a:lvl3pPr indent="-381000" lvl="2" marL="1371600" rtl="0">
              <a:spcBef>
                <a:spcPts val="0"/>
              </a:spcBef>
              <a:spcAft>
                <a:spcPts val="0"/>
              </a:spcAft>
              <a:buSzPts val="2400"/>
              <a:buChar char="■"/>
              <a:defRPr sz="2400">
                <a:solidFill>
                  <a:schemeClr val="dk1"/>
                </a:solidFill>
              </a:defRPr>
            </a:lvl3pPr>
            <a:lvl4pPr indent="-342900" lvl="3" marL="1828800" rtl="0">
              <a:spcBef>
                <a:spcPts val="0"/>
              </a:spcBef>
              <a:spcAft>
                <a:spcPts val="0"/>
              </a:spcAft>
              <a:buSzPts val="1800"/>
              <a:buChar char="●"/>
              <a:defRPr sz="1800">
                <a:solidFill>
                  <a:schemeClr val="dk1"/>
                </a:solidFill>
              </a:defRPr>
            </a:lvl4pPr>
            <a:lvl5pPr indent="-342900" lvl="4" marL="2286000" rtl="0">
              <a:spcBef>
                <a:spcPts val="0"/>
              </a:spcBef>
              <a:spcAft>
                <a:spcPts val="0"/>
              </a:spcAft>
              <a:buSzPts val="1800"/>
              <a:buChar char="○"/>
              <a:defRPr sz="1800">
                <a:solidFill>
                  <a:schemeClr val="dk1"/>
                </a:solidFill>
              </a:defRPr>
            </a:lvl5pPr>
            <a:lvl6pPr indent="-342900" lvl="5" marL="2743200" rtl="0">
              <a:spcBef>
                <a:spcPts val="0"/>
              </a:spcBef>
              <a:spcAft>
                <a:spcPts val="0"/>
              </a:spcAft>
              <a:buSzPts val="1800"/>
              <a:buChar char="■"/>
              <a:defRPr sz="1800">
                <a:solidFill>
                  <a:schemeClr val="dk1"/>
                </a:solidFill>
              </a:defRPr>
            </a:lvl6pPr>
            <a:lvl7pPr indent="-342900" lvl="6" marL="3200400" rtl="0">
              <a:spcBef>
                <a:spcPts val="0"/>
              </a:spcBef>
              <a:spcAft>
                <a:spcPts val="0"/>
              </a:spcAft>
              <a:buSzPts val="1800"/>
              <a:buChar char="●"/>
              <a:defRPr sz="1800">
                <a:solidFill>
                  <a:schemeClr val="dk1"/>
                </a:solidFill>
              </a:defRPr>
            </a:lvl7pPr>
            <a:lvl8pPr indent="-342900" lvl="7" marL="3657600" rtl="0">
              <a:spcBef>
                <a:spcPts val="0"/>
              </a:spcBef>
              <a:spcAft>
                <a:spcPts val="0"/>
              </a:spcAft>
              <a:buSzPts val="1800"/>
              <a:buChar char="○"/>
              <a:defRPr sz="1800">
                <a:solidFill>
                  <a:schemeClr val="dk1"/>
                </a:solidFill>
              </a:defRPr>
            </a:lvl8pPr>
            <a:lvl9pPr indent="-342900" lvl="8" marL="4114800" rtl="0">
              <a:spcBef>
                <a:spcPts val="0"/>
              </a:spcBef>
              <a:spcAft>
                <a:spcPts val="0"/>
              </a:spcAft>
              <a:buSzPts val="1800"/>
              <a:buChar char="■"/>
              <a:defRPr sz="1800"/>
            </a:lvl9pPr>
          </a:lstStyle>
          <a:p/>
        </p:txBody>
      </p:sp>
      <p:cxnSp>
        <p:nvCxnSpPr>
          <p:cNvPr id="23" name="Google Shape;23;p4"/>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4" name="Google Shape;24;p4"/>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p:txBody>
      </p:sp>
      <p:cxnSp>
        <p:nvCxnSpPr>
          <p:cNvPr id="27" name="Google Shape;27;p5"/>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8" name="Google Shape;28;p5"/>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p:cSld name="TITLE_ONLY_1">
    <p:spTree>
      <p:nvGrpSpPr>
        <p:cNvPr id="29" name="Shape 29"/>
        <p:cNvGrpSpPr/>
        <p:nvPr/>
      </p:nvGrpSpPr>
      <p:grpSpPr>
        <a:xfrm>
          <a:off x="0" y="0"/>
          <a:ext cx="0" cy="0"/>
          <a:chOff x="0" y="0"/>
          <a:chExt cx="0" cy="0"/>
        </a:xfrm>
      </p:grpSpPr>
      <p:sp>
        <p:nvSpPr>
          <p:cNvPr id="30" name="Google Shape;30;p6"/>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solidFill>
                  <a:schemeClr val="dk2"/>
                </a:solidFill>
              </a:defRPr>
            </a:lvl2pPr>
            <a:lvl3pPr lvl="2" rtl="0" algn="ctr">
              <a:spcBef>
                <a:spcPts val="0"/>
              </a:spcBef>
              <a:spcAft>
                <a:spcPts val="0"/>
              </a:spcAft>
              <a:buSzPts val="3600"/>
              <a:buNone/>
              <a:defRPr>
                <a:solidFill>
                  <a:schemeClr val="dk2"/>
                </a:solidFill>
              </a:defRPr>
            </a:lvl3pPr>
            <a:lvl4pPr lvl="3" rtl="0" algn="ctr">
              <a:spcBef>
                <a:spcPts val="0"/>
              </a:spcBef>
              <a:spcAft>
                <a:spcPts val="0"/>
              </a:spcAft>
              <a:buSzPts val="3600"/>
              <a:buNone/>
              <a:defRPr>
                <a:solidFill>
                  <a:schemeClr val="dk2"/>
                </a:solidFill>
              </a:defRPr>
            </a:lvl4pPr>
            <a:lvl5pPr lvl="4" rtl="0" algn="ctr">
              <a:spcBef>
                <a:spcPts val="0"/>
              </a:spcBef>
              <a:spcAft>
                <a:spcPts val="0"/>
              </a:spcAft>
              <a:buSzPts val="3600"/>
              <a:buNone/>
              <a:defRPr>
                <a:solidFill>
                  <a:schemeClr val="dk2"/>
                </a:solidFill>
              </a:defRPr>
            </a:lvl5pPr>
            <a:lvl6pPr lvl="5" rtl="0" algn="ctr">
              <a:spcBef>
                <a:spcPts val="0"/>
              </a:spcBef>
              <a:spcAft>
                <a:spcPts val="0"/>
              </a:spcAft>
              <a:buSzPts val="3600"/>
              <a:buNone/>
              <a:defRPr>
                <a:solidFill>
                  <a:schemeClr val="dk2"/>
                </a:solidFill>
              </a:defRPr>
            </a:lvl6pPr>
            <a:lvl7pPr lvl="6" rtl="0" algn="ctr">
              <a:spcBef>
                <a:spcPts val="0"/>
              </a:spcBef>
              <a:spcAft>
                <a:spcPts val="0"/>
              </a:spcAft>
              <a:buSzPts val="3600"/>
              <a:buNone/>
              <a:defRPr>
                <a:solidFill>
                  <a:schemeClr val="dk2"/>
                </a:solidFill>
              </a:defRPr>
            </a:lvl7pPr>
            <a:lvl8pPr lvl="7" rtl="0" algn="ctr">
              <a:spcBef>
                <a:spcPts val="0"/>
              </a:spcBef>
              <a:spcAft>
                <a:spcPts val="0"/>
              </a:spcAft>
              <a:buSzPts val="3600"/>
              <a:buNone/>
              <a:defRPr>
                <a:solidFill>
                  <a:schemeClr val="dk2"/>
                </a:solidFill>
              </a:defRPr>
            </a:lvl8pPr>
            <a:lvl9pPr lvl="8" rtl="0" algn="ctr">
              <a:spcBef>
                <a:spcPts val="0"/>
              </a:spcBef>
              <a:spcAft>
                <a:spcPts val="0"/>
              </a:spcAft>
              <a:buSzPts val="3600"/>
              <a:buNone/>
              <a:defRPr>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7"/>
          <p:cNvGrpSpPr/>
          <p:nvPr/>
        </p:nvGrpSpPr>
        <p:grpSpPr>
          <a:xfrm>
            <a:off x="830394" y="1191276"/>
            <a:ext cx="745764" cy="45826"/>
            <a:chOff x="4580561" y="2589004"/>
            <a:chExt cx="1064464" cy="25200"/>
          </a:xfrm>
        </p:grpSpPr>
        <p:sp>
          <p:nvSpPr>
            <p:cNvPr id="33" name="Google Shape;33;p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3B7EA1"/>
              </a:buClr>
              <a:buSzPts val="3600"/>
              <a:buFont typeface="Arial"/>
              <a:buNone/>
              <a:defRPr b="1" i="0" sz="3600" u="none" cap="none" strike="noStrike">
                <a:solidFill>
                  <a:srgbClr val="3B7EA1"/>
                </a:solidFill>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lgn="l">
              <a:spcBef>
                <a:spcPts val="48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gif"/><Relationship Id="rId4" Type="http://schemas.openxmlformats.org/officeDocument/2006/relationships/image" Target="../media/image2.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3.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3.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3.png"/><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gif"/><Relationship Id="rId4" Type="http://schemas.openxmlformats.org/officeDocument/2006/relationships/image" Target="../media/image14.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5.png"/><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8"/>
          <p:cNvSpPr txBox="1"/>
          <p:nvPr>
            <p:ph type="ctrTitle"/>
          </p:nvPr>
        </p:nvSpPr>
        <p:spPr>
          <a:xfrm>
            <a:off x="2971800" y="1657350"/>
            <a:ext cx="5586300" cy="87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Topical Review 4</a:t>
            </a:r>
            <a:endParaRPr/>
          </a:p>
        </p:txBody>
      </p:sp>
      <p:sp>
        <p:nvSpPr>
          <p:cNvPr id="42" name="Google Shape;42;p8"/>
          <p:cNvSpPr txBox="1"/>
          <p:nvPr>
            <p:ph idx="1" type="subTitle"/>
          </p:nvPr>
        </p:nvSpPr>
        <p:spPr>
          <a:xfrm>
            <a:off x="2971800" y="2571750"/>
            <a:ext cx="55863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Regression, Least Squares, Residuals, Regression Inference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TAs: Ravi Singhal, Oscar Syu, and Vikram Chandran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should I be studying?</a:t>
            </a:r>
            <a:endParaRPr/>
          </a:p>
        </p:txBody>
      </p:sp>
      <p:sp>
        <p:nvSpPr>
          <p:cNvPr id="126" name="Google Shape;126;p17"/>
          <p:cNvSpPr txBox="1"/>
          <p:nvPr>
            <p:ph idx="1" type="body"/>
          </p:nvPr>
        </p:nvSpPr>
        <p:spPr>
          <a:xfrm>
            <a:off x="311700" y="9250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Know how to use the formulas for </a:t>
            </a:r>
            <a:r>
              <a:rPr lang="en" sz="2400">
                <a:solidFill>
                  <a:schemeClr val="accent4"/>
                </a:solidFill>
              </a:rPr>
              <a:t>r, standard units, slope, </a:t>
            </a:r>
            <a:r>
              <a:rPr lang="en" sz="2400"/>
              <a:t>and</a:t>
            </a:r>
            <a:r>
              <a:rPr lang="en" sz="2400">
                <a:solidFill>
                  <a:schemeClr val="accent4"/>
                </a:solidFill>
              </a:rPr>
              <a:t> intercept</a:t>
            </a:r>
            <a:r>
              <a:rPr lang="en" sz="2400"/>
              <a:t> when given data</a:t>
            </a:r>
            <a:endParaRPr sz="2400"/>
          </a:p>
          <a:p>
            <a:pPr indent="-381000" lvl="0" marL="457200" rtl="0" algn="l">
              <a:lnSpc>
                <a:spcPct val="115000"/>
              </a:lnSpc>
              <a:spcBef>
                <a:spcPts val="1000"/>
              </a:spcBef>
              <a:spcAft>
                <a:spcPts val="0"/>
              </a:spcAft>
              <a:buSzPts val="2400"/>
              <a:buChar char="●"/>
            </a:pPr>
            <a:r>
              <a:rPr lang="en" sz="2400"/>
              <a:t>Know the </a:t>
            </a:r>
            <a:r>
              <a:rPr lang="en" sz="2400">
                <a:solidFill>
                  <a:schemeClr val="accent4"/>
                </a:solidFill>
              </a:rPr>
              <a:t>relationship between residuals and predictions, </a:t>
            </a:r>
            <a:r>
              <a:rPr lang="en" sz="2400">
                <a:solidFill>
                  <a:srgbClr val="000000"/>
                </a:solidFill>
              </a:rPr>
              <a:t>and </a:t>
            </a:r>
            <a:r>
              <a:rPr lang="en" sz="2400">
                <a:solidFill>
                  <a:schemeClr val="accent4"/>
                </a:solidFill>
              </a:rPr>
              <a:t>how to understand a residual plot</a:t>
            </a:r>
            <a:endParaRPr sz="2400">
              <a:solidFill>
                <a:schemeClr val="accent4"/>
              </a:solidFill>
            </a:endParaRPr>
          </a:p>
          <a:p>
            <a:pPr indent="-381000" lvl="0" marL="457200" rtl="0" algn="l">
              <a:lnSpc>
                <a:spcPct val="115000"/>
              </a:lnSpc>
              <a:spcBef>
                <a:spcPts val="1000"/>
              </a:spcBef>
              <a:spcAft>
                <a:spcPts val="0"/>
              </a:spcAft>
              <a:buSzPts val="2400"/>
              <a:buChar char="●"/>
            </a:pPr>
            <a:r>
              <a:rPr lang="en" sz="2400"/>
              <a:t>How to </a:t>
            </a:r>
            <a:r>
              <a:rPr lang="en" sz="2400">
                <a:solidFill>
                  <a:schemeClr val="accent4"/>
                </a:solidFill>
              </a:rPr>
              <a:t>generate prediction intervals</a:t>
            </a:r>
            <a:r>
              <a:rPr lang="en" sz="2400"/>
              <a:t> (bootstrap)</a:t>
            </a:r>
            <a:endParaRPr sz="2400"/>
          </a:p>
          <a:p>
            <a:pPr indent="-342900" lvl="1" marL="914400" rtl="0" algn="l">
              <a:lnSpc>
                <a:spcPct val="115000"/>
              </a:lnSpc>
              <a:spcBef>
                <a:spcPts val="1000"/>
              </a:spcBef>
              <a:spcAft>
                <a:spcPts val="0"/>
              </a:spcAft>
              <a:buSzPts val="1800"/>
              <a:buChar char="○"/>
            </a:pPr>
            <a:r>
              <a:rPr lang="en" sz="1800"/>
              <a:t>R</a:t>
            </a:r>
            <a:r>
              <a:rPr lang="en" sz="1800"/>
              <a:t>esample points (x-y pairs)</a:t>
            </a:r>
            <a:endParaRPr sz="1800"/>
          </a:p>
          <a:p>
            <a:pPr indent="-342900" lvl="1" marL="914400" rtl="0" algn="l">
              <a:lnSpc>
                <a:spcPct val="115000"/>
              </a:lnSpc>
              <a:spcBef>
                <a:spcPts val="0"/>
              </a:spcBef>
              <a:spcAft>
                <a:spcPts val="0"/>
              </a:spcAft>
              <a:buSzPts val="1800"/>
              <a:buChar char="○"/>
            </a:pPr>
            <a:r>
              <a:rPr lang="en" sz="1800"/>
              <a:t>Generate a regression line for each resample</a:t>
            </a:r>
            <a:endParaRPr sz="1800"/>
          </a:p>
          <a:p>
            <a:pPr indent="-342900" lvl="1" marL="914400" rtl="0" algn="l">
              <a:lnSpc>
                <a:spcPct val="115000"/>
              </a:lnSpc>
              <a:spcBef>
                <a:spcPts val="0"/>
              </a:spcBef>
              <a:spcAft>
                <a:spcPts val="0"/>
              </a:spcAft>
              <a:buSzPts val="1800"/>
              <a:buChar char="○"/>
            </a:pPr>
            <a:r>
              <a:rPr lang="en" sz="1800"/>
              <a:t>Use each line to make a prediction for y</a:t>
            </a:r>
            <a:endParaRPr sz="1800"/>
          </a:p>
          <a:p>
            <a:pPr indent="-342900" lvl="1" marL="914400" rtl="0" algn="l">
              <a:lnSpc>
                <a:spcPct val="115000"/>
              </a:lnSpc>
              <a:spcBef>
                <a:spcPts val="0"/>
              </a:spcBef>
              <a:spcAft>
                <a:spcPts val="0"/>
              </a:spcAft>
              <a:buSzPts val="1800"/>
              <a:buChar char="○"/>
            </a:pPr>
            <a:r>
              <a:rPr lang="en" sz="1800"/>
              <a:t>Get a confidence interval of those predictions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57200" y="205975"/>
            <a:ext cx="80493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Conceptual Understanding (T/F)</a:t>
            </a:r>
            <a:endParaRPr/>
          </a:p>
        </p:txBody>
      </p:sp>
      <p:sp>
        <p:nvSpPr>
          <p:cNvPr id="132" name="Google Shape;132;p18"/>
          <p:cNvSpPr txBox="1"/>
          <p:nvPr>
            <p:ph idx="1" type="body"/>
          </p:nvPr>
        </p:nvSpPr>
        <p:spPr>
          <a:xfrm>
            <a:off x="457200" y="996025"/>
            <a:ext cx="8229600" cy="362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If it’s </a:t>
            </a:r>
            <a:r>
              <a:rPr lang="en"/>
              <a:t>inappropriate</a:t>
            </a:r>
            <a:r>
              <a:rPr lang="en"/>
              <a:t> to use linear regression on some data, the residual plot for that data will not have an average of 0.</a:t>
            </a:r>
            <a:endParaRPr/>
          </a:p>
          <a:p>
            <a:pPr indent="-342900" lvl="0" marL="457200" rtl="0" algn="l">
              <a:lnSpc>
                <a:spcPct val="115000"/>
              </a:lnSpc>
              <a:spcBef>
                <a:spcPts val="0"/>
              </a:spcBef>
              <a:spcAft>
                <a:spcPts val="0"/>
              </a:spcAft>
              <a:buSzPts val="1800"/>
              <a:buAutoNum type="arabicPeriod"/>
            </a:pPr>
            <a:r>
              <a:rPr lang="en"/>
              <a:t>If it’s inappropriate to use linear regression on some data</a:t>
            </a:r>
            <a:r>
              <a:rPr lang="en"/>
              <a:t>, the residual plot for that data will show a pattern.</a:t>
            </a:r>
            <a:endParaRPr/>
          </a:p>
          <a:p>
            <a:pPr indent="-342900" lvl="0" marL="457200" rtl="0" algn="l">
              <a:lnSpc>
                <a:spcPct val="115000"/>
              </a:lnSpc>
              <a:spcBef>
                <a:spcPts val="0"/>
              </a:spcBef>
              <a:spcAft>
                <a:spcPts val="0"/>
              </a:spcAft>
              <a:buSzPts val="1800"/>
              <a:buAutoNum type="arabicPeriod"/>
            </a:pPr>
            <a:r>
              <a:rPr lang="en"/>
              <a:t>If I score 2 SD above the mean on the first midterm, the theory of regression will predict that I will score 2 SD above the mean on the second midterm as well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457200" y="205975"/>
            <a:ext cx="7540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Conceptual Understanding (T/F)</a:t>
            </a:r>
            <a:endParaRPr/>
          </a:p>
        </p:txBody>
      </p:sp>
      <p:sp>
        <p:nvSpPr>
          <p:cNvPr id="138" name="Google Shape;138;p19"/>
          <p:cNvSpPr txBox="1"/>
          <p:nvPr>
            <p:ph idx="1" type="body"/>
          </p:nvPr>
        </p:nvSpPr>
        <p:spPr>
          <a:xfrm>
            <a:off x="268825" y="865400"/>
            <a:ext cx="8671200" cy="3505500"/>
          </a:xfrm>
          <a:prstGeom prst="rect">
            <a:avLst/>
          </a:prstGeom>
          <a:noFill/>
          <a:ln>
            <a:noFill/>
          </a:ln>
        </p:spPr>
        <p:txBody>
          <a:bodyPr anchorCtr="0" anchor="t" bIns="91425" lIns="91425" spcFirstLastPara="1" rIns="91425" wrap="square" tIns="91425">
            <a:noAutofit/>
          </a:bodyPr>
          <a:lstStyle/>
          <a:p>
            <a:pPr indent="-317500" lvl="0" marL="457200" rtl="0" algn="l">
              <a:spcBef>
                <a:spcPts val="480"/>
              </a:spcBef>
              <a:spcAft>
                <a:spcPts val="0"/>
              </a:spcAft>
              <a:buSzPts val="1400"/>
              <a:buAutoNum type="arabicPeriod"/>
            </a:pPr>
            <a:r>
              <a:rPr lang="en" sz="1400"/>
              <a:t>If it’s inappropriate to use linear regression on some data, the residual plot for that data will not have an average of 0.</a:t>
            </a:r>
            <a:endParaRPr sz="1400"/>
          </a:p>
          <a:p>
            <a:pPr indent="-355600" lvl="1" marL="914400" rtl="0" algn="l">
              <a:lnSpc>
                <a:spcPct val="115000"/>
              </a:lnSpc>
              <a:spcBef>
                <a:spcPts val="0"/>
              </a:spcBef>
              <a:spcAft>
                <a:spcPts val="0"/>
              </a:spcAft>
              <a:buClr>
                <a:srgbClr val="FF0000"/>
              </a:buClr>
              <a:buSzPts val="2000"/>
              <a:buAutoNum type="alphaLcPeriod"/>
            </a:pPr>
            <a:r>
              <a:rPr b="1" lang="en" sz="2000">
                <a:solidFill>
                  <a:srgbClr val="FF0000"/>
                </a:solidFill>
              </a:rPr>
              <a:t>False, residuals will always have an average of 0</a:t>
            </a:r>
            <a:endParaRPr b="1" sz="2000">
              <a:solidFill>
                <a:srgbClr val="FF0000"/>
              </a:solidFill>
            </a:endParaRPr>
          </a:p>
          <a:p>
            <a:pPr indent="0" lvl="0" marL="914400" rtl="0" algn="l">
              <a:lnSpc>
                <a:spcPct val="115000"/>
              </a:lnSpc>
              <a:spcBef>
                <a:spcPts val="0"/>
              </a:spcBef>
              <a:spcAft>
                <a:spcPts val="0"/>
              </a:spcAft>
              <a:buNone/>
            </a:pPr>
            <a:r>
              <a:t/>
            </a:r>
            <a:endParaRPr b="1" sz="600">
              <a:solidFill>
                <a:srgbClr val="FF0000"/>
              </a:solidFill>
            </a:endParaRPr>
          </a:p>
          <a:p>
            <a:pPr indent="-317500" lvl="0" marL="457200" rtl="0" algn="l">
              <a:spcBef>
                <a:spcPts val="480"/>
              </a:spcBef>
              <a:spcAft>
                <a:spcPts val="0"/>
              </a:spcAft>
              <a:buSzPts val="1400"/>
              <a:buAutoNum type="arabicPeriod"/>
            </a:pPr>
            <a:r>
              <a:rPr lang="en" sz="1400"/>
              <a:t>If it’s inappropriate to use linear regression on some data, the residual plot for that data will show a pattern.</a:t>
            </a:r>
            <a:endParaRPr sz="1400"/>
          </a:p>
          <a:p>
            <a:pPr indent="-355600" lvl="1" marL="914400" rtl="0" algn="l">
              <a:lnSpc>
                <a:spcPct val="115000"/>
              </a:lnSpc>
              <a:spcBef>
                <a:spcPts val="0"/>
              </a:spcBef>
              <a:spcAft>
                <a:spcPts val="0"/>
              </a:spcAft>
              <a:buClr>
                <a:srgbClr val="FF0000"/>
              </a:buClr>
              <a:buSzPts val="2000"/>
              <a:buAutoNum type="alphaLcPeriod"/>
            </a:pPr>
            <a:r>
              <a:rPr b="1" lang="en" sz="2000">
                <a:solidFill>
                  <a:srgbClr val="FF0000"/>
                </a:solidFill>
              </a:rPr>
              <a:t>True, this is how you determine whether a regression is appropriate or not</a:t>
            </a:r>
            <a:endParaRPr b="1" sz="2000">
              <a:solidFill>
                <a:srgbClr val="FF0000"/>
              </a:solidFill>
            </a:endParaRPr>
          </a:p>
          <a:p>
            <a:pPr indent="0" lvl="0" marL="914400" rtl="0" algn="l">
              <a:lnSpc>
                <a:spcPct val="115000"/>
              </a:lnSpc>
              <a:spcBef>
                <a:spcPts val="0"/>
              </a:spcBef>
              <a:spcAft>
                <a:spcPts val="0"/>
              </a:spcAft>
              <a:buNone/>
            </a:pPr>
            <a:r>
              <a:t/>
            </a:r>
            <a:endParaRPr b="1" sz="600">
              <a:solidFill>
                <a:srgbClr val="FF0000"/>
              </a:solidFill>
            </a:endParaRPr>
          </a:p>
          <a:p>
            <a:pPr indent="-317500" lvl="0" marL="457200" rtl="0" algn="l">
              <a:lnSpc>
                <a:spcPct val="115000"/>
              </a:lnSpc>
              <a:spcBef>
                <a:spcPts val="0"/>
              </a:spcBef>
              <a:spcAft>
                <a:spcPts val="0"/>
              </a:spcAft>
              <a:buSzPts val="1400"/>
              <a:buAutoNum type="arabicPeriod"/>
            </a:pPr>
            <a:r>
              <a:rPr lang="en" sz="1400"/>
              <a:t>If I score 2 SD above the mean on the first midterm, the theory of regression will predict that I will score 2 SD above the mean on the second midterm as well</a:t>
            </a:r>
            <a:endParaRPr sz="1400"/>
          </a:p>
          <a:p>
            <a:pPr indent="-355600" lvl="1" marL="914400" rtl="0" algn="l">
              <a:lnSpc>
                <a:spcPct val="115000"/>
              </a:lnSpc>
              <a:spcBef>
                <a:spcPts val="0"/>
              </a:spcBef>
              <a:spcAft>
                <a:spcPts val="0"/>
              </a:spcAft>
              <a:buClr>
                <a:srgbClr val="FF0000"/>
              </a:buClr>
              <a:buSzPts val="2000"/>
              <a:buAutoNum type="alphaLcPeriod"/>
            </a:pPr>
            <a:r>
              <a:rPr b="1" lang="en" sz="2000">
                <a:solidFill>
                  <a:srgbClr val="FF0000"/>
                </a:solidFill>
              </a:rPr>
              <a:t>False, regression is about finding a graph of averages, and the regression will actually predict you get closer to the mean (regression to the mean)</a:t>
            </a:r>
            <a:endParaRPr b="1" sz="20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0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questions</a:t>
            </a:r>
            <a:endParaRPr/>
          </a:p>
        </p:txBody>
      </p:sp>
      <p:sp>
        <p:nvSpPr>
          <p:cNvPr id="144" name="Google Shape;144;p20"/>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AutoNum type="arabicPeriod"/>
            </a:pPr>
            <a:r>
              <a:rPr lang="en"/>
              <a:t>[T/F] Suppose the correlation coefficient, r, between number of athletes active in competition and age was -0.85. We should conclude that age is correlated with number of active athletes. </a:t>
            </a:r>
            <a:endParaRPr/>
          </a:p>
          <a:p>
            <a:pPr indent="-381000" lvl="0" marL="457200" rtl="0" algn="l">
              <a:spcBef>
                <a:spcPts val="0"/>
              </a:spcBef>
              <a:spcAft>
                <a:spcPts val="0"/>
              </a:spcAft>
              <a:buSzPts val="2400"/>
              <a:buAutoNum type="arabicPeriod"/>
            </a:pPr>
            <a:r>
              <a:rPr lang="en"/>
              <a:t>If the correlation of hours using a laptop and near-sightedness is 0.7, what is the correlation of near-sightedness and hours on a laptop?</a:t>
            </a:r>
            <a:endParaRPr/>
          </a:p>
          <a:p>
            <a:pPr indent="0" lvl="0" marL="0" rtl="0" algn="l">
              <a:spcBef>
                <a:spcPts val="48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questions</a:t>
            </a:r>
            <a:endParaRPr/>
          </a:p>
        </p:txBody>
      </p:sp>
      <p:sp>
        <p:nvSpPr>
          <p:cNvPr id="150" name="Google Shape;150;p21"/>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AutoNum type="arabicPeriod"/>
            </a:pPr>
            <a:r>
              <a:rPr lang="en"/>
              <a:t>[T/F] Suppose the correlation coefficient, r, between number of athletes active in competition and age was -0.85. We should conclude that age is correlated with number of active athletes. </a:t>
            </a:r>
            <a:endParaRPr/>
          </a:p>
          <a:p>
            <a:pPr indent="0" lvl="0" marL="457200" rtl="0" algn="l">
              <a:spcBef>
                <a:spcPts val="480"/>
              </a:spcBef>
              <a:spcAft>
                <a:spcPts val="0"/>
              </a:spcAft>
              <a:buNone/>
            </a:pPr>
            <a:r>
              <a:rPr lang="en">
                <a:solidFill>
                  <a:srgbClr val="FF0000"/>
                </a:solidFill>
              </a:rPr>
              <a:t>True, we can determine a negative association.</a:t>
            </a:r>
            <a:endParaRPr>
              <a:solidFill>
                <a:srgbClr val="FF0000"/>
              </a:solidFill>
            </a:endParaRPr>
          </a:p>
          <a:p>
            <a:pPr indent="-381000" lvl="0" marL="457200" rtl="0" algn="l">
              <a:spcBef>
                <a:spcPts val="480"/>
              </a:spcBef>
              <a:spcAft>
                <a:spcPts val="0"/>
              </a:spcAft>
              <a:buSzPts val="2400"/>
              <a:buAutoNum type="arabicPeriod"/>
            </a:pPr>
            <a:r>
              <a:rPr lang="en"/>
              <a:t>If the correlation of hours using a laptop and near-sightedness is 0.7, what is the correlation of near-sightedness and hours on a laptop?</a:t>
            </a:r>
            <a:endParaRPr/>
          </a:p>
          <a:p>
            <a:pPr indent="0" lvl="0" marL="457200" rtl="0" algn="l">
              <a:spcBef>
                <a:spcPts val="480"/>
              </a:spcBef>
              <a:spcAft>
                <a:spcPts val="0"/>
              </a:spcAft>
              <a:buNone/>
            </a:pPr>
            <a:r>
              <a:rPr lang="en">
                <a:solidFill>
                  <a:schemeClr val="accent2"/>
                </a:solidFill>
              </a:rPr>
              <a:t>r = 0.7. Switching the axes does not change r.</a:t>
            </a:r>
            <a:endParaRPr>
              <a:solidFill>
                <a:schemeClr val="accent2"/>
              </a:solidFill>
            </a:endParaRPr>
          </a:p>
          <a:p>
            <a:pPr indent="0" lvl="0" marL="0" rtl="0" algn="l">
              <a:spcBef>
                <a:spcPts val="48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Questions</a:t>
            </a:r>
            <a:endParaRPr/>
          </a:p>
        </p:txBody>
      </p:sp>
      <p:sp>
        <p:nvSpPr>
          <p:cNvPr id="156" name="Google Shape;156;p22"/>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3. </a:t>
            </a:r>
            <a:r>
              <a:rPr lang="en"/>
              <a:t>In the calculation of root mean squared error, why is it important for us to square the residual before taking the sum?</a:t>
            </a:r>
            <a:endParaRPr/>
          </a:p>
          <a:p>
            <a:pPr indent="0" lvl="0" marL="0" rtl="0" algn="l">
              <a:spcBef>
                <a:spcPts val="48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Questions</a:t>
            </a:r>
            <a:endParaRPr/>
          </a:p>
        </p:txBody>
      </p:sp>
      <p:sp>
        <p:nvSpPr>
          <p:cNvPr id="162" name="Google Shape;162;p23"/>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
        <p:nvSpPr>
          <p:cNvPr id="163" name="Google Shape;163;p23"/>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3. In the calculation of root mean squared error, why is it important for us to square the residual before taking the sum?</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solidFill>
                  <a:srgbClr val="FF0000"/>
                </a:solidFill>
              </a:rPr>
              <a:t>Because if we don’t square them, then the sum of the differences will be zero. The positives and the negatives will cancel each other out. Squaring our residuals gets rid of the negatives, giving us a better way of quantifying error.</a:t>
            </a:r>
            <a:endParaRPr>
              <a:solidFill>
                <a:srgbClr val="FF0000"/>
              </a:solidFill>
            </a:endParaRPr>
          </a:p>
          <a:p>
            <a:pPr indent="0" lvl="0" marL="0" rtl="0" algn="l">
              <a:spcBef>
                <a:spcPts val="480"/>
              </a:spcBef>
              <a:spcAft>
                <a:spcPts val="0"/>
              </a:spcAft>
              <a:buNone/>
            </a:pPr>
            <a:r>
              <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57200" y="205975"/>
            <a:ext cx="82131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Confidence Intervals for Prediction</a:t>
            </a:r>
            <a:endParaRPr/>
          </a:p>
        </p:txBody>
      </p:sp>
      <p:sp>
        <p:nvSpPr>
          <p:cNvPr id="169" name="Google Shape;169;p24"/>
          <p:cNvSpPr txBox="1"/>
          <p:nvPr>
            <p:ph idx="1" type="body"/>
          </p:nvPr>
        </p:nvSpPr>
        <p:spPr>
          <a:xfrm>
            <a:off x="457200" y="981300"/>
            <a:ext cx="4530300" cy="37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Discuss: Using the sample of chapters shown to the right, how can I estimate the number of characters in a chapter given that I know there are 200 periods in the chapter?</a:t>
            </a:r>
            <a:endParaRPr sz="2200"/>
          </a:p>
          <a:p>
            <a:pPr indent="0" lvl="0" marL="0" rtl="0" algn="l">
              <a:lnSpc>
                <a:spcPct val="115000"/>
              </a:lnSpc>
              <a:spcBef>
                <a:spcPts val="1600"/>
              </a:spcBef>
              <a:spcAft>
                <a:spcPts val="1600"/>
              </a:spcAft>
              <a:buSzPts val="1800"/>
              <a:buNone/>
            </a:pPr>
            <a:r>
              <a:rPr lang="en" sz="2200"/>
              <a:t>Discuss: If I had a different sample, would my estimate stay the same or be different? Why?</a:t>
            </a:r>
            <a:endParaRPr sz="2200"/>
          </a:p>
        </p:txBody>
      </p:sp>
      <p:pic>
        <p:nvPicPr>
          <p:cNvPr id="170" name="Google Shape;170;p24"/>
          <p:cNvPicPr preferRelativeResize="0"/>
          <p:nvPr/>
        </p:nvPicPr>
        <p:blipFill rotWithShape="1">
          <a:blip r:embed="rId3">
            <a:alphaModFix/>
          </a:blip>
          <a:srcRect b="0" l="0" r="0" t="0"/>
          <a:stretch/>
        </p:blipFill>
        <p:spPr>
          <a:xfrm>
            <a:off x="5534100" y="1112865"/>
            <a:ext cx="3364799" cy="2917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205975"/>
            <a:ext cx="8322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Confidence Intervals for Prediction</a:t>
            </a:r>
            <a:endParaRPr/>
          </a:p>
          <a:p>
            <a:pPr indent="0" lvl="0" marL="0" rtl="0" algn="l">
              <a:lnSpc>
                <a:spcPct val="100000"/>
              </a:lnSpc>
              <a:spcBef>
                <a:spcPts val="0"/>
              </a:spcBef>
              <a:spcAft>
                <a:spcPts val="0"/>
              </a:spcAft>
              <a:buSzPts val="3000"/>
              <a:buNone/>
            </a:pPr>
            <a:r>
              <a:t/>
            </a:r>
            <a:endParaRPr/>
          </a:p>
        </p:txBody>
      </p:sp>
      <p:sp>
        <p:nvSpPr>
          <p:cNvPr id="176" name="Google Shape;176;p25"/>
          <p:cNvSpPr txBox="1"/>
          <p:nvPr>
            <p:ph idx="1" type="body"/>
          </p:nvPr>
        </p:nvSpPr>
        <p:spPr>
          <a:xfrm>
            <a:off x="457200" y="873050"/>
            <a:ext cx="5076900" cy="37350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2200"/>
              <a:t>Using the sample of chapters shown to the right, how can I estimate the number of characters in a chapter given that I know there are 200 periods in the chapter?</a:t>
            </a:r>
            <a:endParaRPr sz="2200"/>
          </a:p>
          <a:p>
            <a:pPr indent="0" lvl="0" marL="0" rtl="0" algn="l">
              <a:lnSpc>
                <a:spcPct val="115000"/>
              </a:lnSpc>
              <a:spcBef>
                <a:spcPts val="1600"/>
              </a:spcBef>
              <a:spcAft>
                <a:spcPts val="0"/>
              </a:spcAft>
              <a:buSzPts val="1800"/>
              <a:buNone/>
            </a:pPr>
            <a:r>
              <a:rPr lang="en" sz="2200">
                <a:solidFill>
                  <a:srgbClr val="FF0000"/>
                </a:solidFill>
              </a:rPr>
              <a:t>Find the regression line using the sample. The x-variable is Periods and the y-variable is Characters. Then predict the # Characters by plugging in x=200 Periods.</a:t>
            </a:r>
            <a:endParaRPr sz="2200">
              <a:solidFill>
                <a:srgbClr val="FF0000"/>
              </a:solidFill>
            </a:endParaRPr>
          </a:p>
          <a:p>
            <a:pPr indent="0" lvl="0" marL="0" rtl="0" algn="l">
              <a:lnSpc>
                <a:spcPct val="115000"/>
              </a:lnSpc>
              <a:spcBef>
                <a:spcPts val="1600"/>
              </a:spcBef>
              <a:spcAft>
                <a:spcPts val="1600"/>
              </a:spcAft>
              <a:buSzPts val="1800"/>
              <a:buNone/>
            </a:pPr>
            <a:r>
              <a:t/>
            </a:r>
            <a:endParaRPr>
              <a:solidFill>
                <a:srgbClr val="FF0000"/>
              </a:solidFill>
            </a:endParaRPr>
          </a:p>
        </p:txBody>
      </p:sp>
      <p:pic>
        <p:nvPicPr>
          <p:cNvPr id="177" name="Google Shape;177;p25"/>
          <p:cNvPicPr preferRelativeResize="0"/>
          <p:nvPr/>
        </p:nvPicPr>
        <p:blipFill rotWithShape="1">
          <a:blip r:embed="rId3">
            <a:alphaModFix/>
          </a:blip>
          <a:srcRect b="0" l="0" r="0" t="0"/>
          <a:stretch/>
        </p:blipFill>
        <p:spPr>
          <a:xfrm>
            <a:off x="5534100" y="1112865"/>
            <a:ext cx="3364799" cy="2917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457200" y="205975"/>
            <a:ext cx="8322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Confidence Intervals for Prediction</a:t>
            </a:r>
            <a:endParaRPr/>
          </a:p>
          <a:p>
            <a:pPr indent="0" lvl="0" marL="0" rtl="0" algn="l">
              <a:lnSpc>
                <a:spcPct val="100000"/>
              </a:lnSpc>
              <a:spcBef>
                <a:spcPts val="0"/>
              </a:spcBef>
              <a:spcAft>
                <a:spcPts val="0"/>
              </a:spcAft>
              <a:buSzPts val="3000"/>
              <a:buNone/>
            </a:pPr>
            <a:r>
              <a:t/>
            </a:r>
            <a:endParaRPr/>
          </a:p>
        </p:txBody>
      </p:sp>
      <p:sp>
        <p:nvSpPr>
          <p:cNvPr id="183" name="Google Shape;183;p26"/>
          <p:cNvSpPr txBox="1"/>
          <p:nvPr>
            <p:ph idx="1" type="body"/>
          </p:nvPr>
        </p:nvSpPr>
        <p:spPr>
          <a:xfrm>
            <a:off x="457200" y="873050"/>
            <a:ext cx="5076900" cy="37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If I had a different sample, would my estimate stay the same or be different? Why? </a:t>
            </a:r>
            <a:endParaRPr/>
          </a:p>
          <a:p>
            <a:pPr indent="0" lvl="0" marL="0" rtl="0" algn="l">
              <a:lnSpc>
                <a:spcPct val="115000"/>
              </a:lnSpc>
              <a:spcBef>
                <a:spcPts val="1600"/>
              </a:spcBef>
              <a:spcAft>
                <a:spcPts val="1600"/>
              </a:spcAft>
              <a:buSzPts val="1800"/>
              <a:buNone/>
            </a:pPr>
            <a:r>
              <a:rPr lang="en">
                <a:solidFill>
                  <a:srgbClr val="FF0000"/>
                </a:solidFill>
              </a:rPr>
              <a:t>Different, because we will have a different regression line </a:t>
            </a:r>
            <a:endParaRPr>
              <a:solidFill>
                <a:srgbClr val="FF0000"/>
              </a:solidFill>
            </a:endParaRPr>
          </a:p>
        </p:txBody>
      </p:sp>
      <p:pic>
        <p:nvPicPr>
          <p:cNvPr id="184" name="Google Shape;184;p26"/>
          <p:cNvPicPr preferRelativeResize="0"/>
          <p:nvPr/>
        </p:nvPicPr>
        <p:blipFill rotWithShape="1">
          <a:blip r:embed="rId3">
            <a:alphaModFix/>
          </a:blip>
          <a:srcRect b="0" l="0" r="0" t="0"/>
          <a:stretch/>
        </p:blipFill>
        <p:spPr>
          <a:xfrm>
            <a:off x="5534100" y="1112865"/>
            <a:ext cx="3364799" cy="2917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Standard Units</a:t>
            </a:r>
            <a:endParaRPr/>
          </a:p>
        </p:txBody>
      </p:sp>
      <p:pic>
        <p:nvPicPr>
          <p:cNvPr id="48" name="Google Shape;48;p9"/>
          <p:cNvPicPr preferRelativeResize="0"/>
          <p:nvPr/>
        </p:nvPicPr>
        <p:blipFill rotWithShape="1">
          <a:blip r:embed="rId3">
            <a:alphaModFix/>
          </a:blip>
          <a:srcRect b="-22475" l="-2327" r="-5419" t="-31464"/>
          <a:stretch/>
        </p:blipFill>
        <p:spPr>
          <a:xfrm>
            <a:off x="1631875" y="746025"/>
            <a:ext cx="5880250" cy="1904500"/>
          </a:xfrm>
          <a:prstGeom prst="rect">
            <a:avLst/>
          </a:prstGeom>
          <a:noFill/>
          <a:ln>
            <a:noFill/>
          </a:ln>
        </p:spPr>
      </p:pic>
      <p:pic>
        <p:nvPicPr>
          <p:cNvPr id="49" name="Google Shape;49;p9"/>
          <p:cNvPicPr preferRelativeResize="0"/>
          <p:nvPr/>
        </p:nvPicPr>
        <p:blipFill>
          <a:blip r:embed="rId4">
            <a:alphaModFix/>
          </a:blip>
          <a:stretch>
            <a:fillRect/>
          </a:stretch>
        </p:blipFill>
        <p:spPr>
          <a:xfrm>
            <a:off x="670350" y="2353750"/>
            <a:ext cx="3286899" cy="2326399"/>
          </a:xfrm>
          <a:prstGeom prst="rect">
            <a:avLst/>
          </a:prstGeom>
          <a:noFill/>
          <a:ln>
            <a:noFill/>
          </a:ln>
        </p:spPr>
      </p:pic>
      <p:pic>
        <p:nvPicPr>
          <p:cNvPr id="50" name="Google Shape;50;p9"/>
          <p:cNvPicPr preferRelativeResize="0"/>
          <p:nvPr/>
        </p:nvPicPr>
        <p:blipFill>
          <a:blip r:embed="rId5">
            <a:alphaModFix/>
          </a:blip>
          <a:stretch>
            <a:fillRect/>
          </a:stretch>
        </p:blipFill>
        <p:spPr>
          <a:xfrm>
            <a:off x="5265037" y="2353750"/>
            <a:ext cx="3482861" cy="2326400"/>
          </a:xfrm>
          <a:prstGeom prst="rect">
            <a:avLst/>
          </a:prstGeom>
          <a:noFill/>
          <a:ln>
            <a:noFill/>
          </a:ln>
        </p:spPr>
      </p:pic>
      <p:cxnSp>
        <p:nvCxnSpPr>
          <p:cNvPr id="51" name="Google Shape;51;p9"/>
          <p:cNvCxnSpPr>
            <a:stCxn id="49" idx="3"/>
            <a:endCxn id="50" idx="1"/>
          </p:cNvCxnSpPr>
          <p:nvPr/>
        </p:nvCxnSpPr>
        <p:spPr>
          <a:xfrm>
            <a:off x="3957249" y="3516949"/>
            <a:ext cx="1307700" cy="0"/>
          </a:xfrm>
          <a:prstGeom prst="straightConnector1">
            <a:avLst/>
          </a:prstGeom>
          <a:noFill/>
          <a:ln cap="flat" cmpd="sng" w="9525">
            <a:solidFill>
              <a:schemeClr val="dk2"/>
            </a:solidFill>
            <a:prstDash val="solid"/>
            <a:round/>
            <a:headEnd len="med" w="med" type="none"/>
            <a:tailEnd len="med" w="med" type="triangle"/>
          </a:ln>
        </p:spPr>
      </p:cxnSp>
      <p:sp>
        <p:nvSpPr>
          <p:cNvPr id="52" name="Google Shape;52;p9"/>
          <p:cNvSpPr/>
          <p:nvPr/>
        </p:nvSpPr>
        <p:spPr>
          <a:xfrm>
            <a:off x="1751575" y="3345575"/>
            <a:ext cx="240900" cy="222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a:off x="6333875" y="3345575"/>
            <a:ext cx="240900" cy="222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457200" y="205975"/>
            <a:ext cx="82755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Confidence Intervals for Prediction</a:t>
            </a:r>
            <a:endParaRPr/>
          </a:p>
          <a:p>
            <a:pPr indent="0" lvl="0" marL="0" rtl="0" algn="l">
              <a:lnSpc>
                <a:spcPct val="100000"/>
              </a:lnSpc>
              <a:spcBef>
                <a:spcPts val="0"/>
              </a:spcBef>
              <a:spcAft>
                <a:spcPts val="0"/>
              </a:spcAft>
              <a:buSzPts val="3000"/>
              <a:buNone/>
            </a:pPr>
            <a:r>
              <a:t/>
            </a:r>
            <a:endParaRPr/>
          </a:p>
        </p:txBody>
      </p:sp>
      <p:sp>
        <p:nvSpPr>
          <p:cNvPr id="190" name="Google Shape;190;p27"/>
          <p:cNvSpPr txBox="1"/>
          <p:nvPr>
            <p:ph idx="1" type="body"/>
          </p:nvPr>
        </p:nvSpPr>
        <p:spPr>
          <a:xfrm>
            <a:off x="387900" y="1046400"/>
            <a:ext cx="5222400" cy="37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300"/>
              <a:t>With a different sample, I might get a different prediction for x = 200 Periods. </a:t>
            </a:r>
            <a:endParaRPr sz="2300"/>
          </a:p>
          <a:p>
            <a:pPr indent="0" lvl="0" marL="0" rtl="0" algn="l">
              <a:lnSpc>
                <a:spcPct val="115000"/>
              </a:lnSpc>
              <a:spcBef>
                <a:spcPts val="1600"/>
              </a:spcBef>
              <a:spcAft>
                <a:spcPts val="0"/>
              </a:spcAft>
              <a:buSzPts val="1800"/>
              <a:buNone/>
            </a:pPr>
            <a:r>
              <a:rPr lang="en" sz="2300"/>
              <a:t>Briefly discuss how I can quantify how different my predictions could be with different samples? What if I only have one original sample with no time or money to get new samples from the population?</a:t>
            </a:r>
            <a:endParaRPr sz="2300"/>
          </a:p>
          <a:p>
            <a:pPr indent="0" lvl="0" marL="0" rtl="0" algn="l">
              <a:lnSpc>
                <a:spcPct val="115000"/>
              </a:lnSpc>
              <a:spcBef>
                <a:spcPts val="1600"/>
              </a:spcBef>
              <a:spcAft>
                <a:spcPts val="1600"/>
              </a:spcAft>
              <a:buSzPts val="1800"/>
              <a:buNone/>
            </a:pPr>
            <a:r>
              <a:t/>
            </a:r>
            <a:endParaRPr sz="2300"/>
          </a:p>
        </p:txBody>
      </p:sp>
      <p:pic>
        <p:nvPicPr>
          <p:cNvPr id="191" name="Google Shape;191;p27"/>
          <p:cNvPicPr preferRelativeResize="0"/>
          <p:nvPr/>
        </p:nvPicPr>
        <p:blipFill rotWithShape="1">
          <a:blip r:embed="rId3">
            <a:alphaModFix/>
          </a:blip>
          <a:srcRect b="0" l="0" r="0" t="0"/>
          <a:stretch/>
        </p:blipFill>
        <p:spPr>
          <a:xfrm>
            <a:off x="5534100" y="1112865"/>
            <a:ext cx="3364799" cy="29177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457200" y="205975"/>
            <a:ext cx="82755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Confidence Intervals for Prediction</a:t>
            </a:r>
            <a:endParaRPr/>
          </a:p>
          <a:p>
            <a:pPr indent="0" lvl="0" marL="0" rtl="0" algn="l">
              <a:lnSpc>
                <a:spcPct val="100000"/>
              </a:lnSpc>
              <a:spcBef>
                <a:spcPts val="0"/>
              </a:spcBef>
              <a:spcAft>
                <a:spcPts val="0"/>
              </a:spcAft>
              <a:buSzPts val="3000"/>
              <a:buNone/>
            </a:pPr>
            <a:r>
              <a:t/>
            </a:r>
            <a:endParaRPr/>
          </a:p>
        </p:txBody>
      </p:sp>
      <p:sp>
        <p:nvSpPr>
          <p:cNvPr id="197" name="Google Shape;197;p28"/>
          <p:cNvSpPr txBox="1"/>
          <p:nvPr>
            <p:ph idx="1" type="body"/>
          </p:nvPr>
        </p:nvSpPr>
        <p:spPr>
          <a:xfrm>
            <a:off x="457200" y="741600"/>
            <a:ext cx="5025300" cy="37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700"/>
              <a:t>Briefly discuss how I can quantify how different my predictions could be with different samples? What if I only have one original sample with no time or money to get new samples from the population?</a:t>
            </a:r>
            <a:endParaRPr sz="1700"/>
          </a:p>
          <a:p>
            <a:pPr indent="0" lvl="0" marL="0" rtl="0" algn="l">
              <a:lnSpc>
                <a:spcPct val="115000"/>
              </a:lnSpc>
              <a:spcBef>
                <a:spcPts val="1600"/>
              </a:spcBef>
              <a:spcAft>
                <a:spcPts val="0"/>
              </a:spcAft>
              <a:buSzPts val="1800"/>
              <a:buNone/>
            </a:pPr>
            <a:r>
              <a:rPr lang="en">
                <a:solidFill>
                  <a:srgbClr val="FF0000"/>
                </a:solidFill>
              </a:rPr>
              <a:t>Bootstrap data many times and get a prediction for x=200 periods each time. Then compute a confidence interval that shows us where most of the predictions are.</a:t>
            </a:r>
            <a:endParaRPr sz="1800"/>
          </a:p>
          <a:p>
            <a:pPr indent="0" lvl="0" marL="0" rtl="0" algn="l">
              <a:lnSpc>
                <a:spcPct val="115000"/>
              </a:lnSpc>
              <a:spcBef>
                <a:spcPts val="1600"/>
              </a:spcBef>
              <a:spcAft>
                <a:spcPts val="1600"/>
              </a:spcAft>
              <a:buSzPts val="1800"/>
              <a:buNone/>
            </a:pPr>
            <a:r>
              <a:t/>
            </a:r>
            <a:endParaRPr sz="2300"/>
          </a:p>
        </p:txBody>
      </p:sp>
      <p:pic>
        <p:nvPicPr>
          <p:cNvPr id="198" name="Google Shape;198;p28"/>
          <p:cNvPicPr preferRelativeResize="0"/>
          <p:nvPr/>
        </p:nvPicPr>
        <p:blipFill rotWithShape="1">
          <a:blip r:embed="rId3">
            <a:alphaModFix/>
          </a:blip>
          <a:srcRect b="0" l="0" r="0" t="0"/>
          <a:stretch/>
        </p:blipFill>
        <p:spPr>
          <a:xfrm>
            <a:off x="5534100" y="1112865"/>
            <a:ext cx="3364799" cy="29177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457200" y="205975"/>
            <a:ext cx="8190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Confidence Intervals for Prediction</a:t>
            </a:r>
            <a:endParaRPr/>
          </a:p>
          <a:p>
            <a:pPr indent="0" lvl="0" marL="0" rtl="0" algn="l">
              <a:lnSpc>
                <a:spcPct val="100000"/>
              </a:lnSpc>
              <a:spcBef>
                <a:spcPts val="0"/>
              </a:spcBef>
              <a:spcAft>
                <a:spcPts val="0"/>
              </a:spcAft>
              <a:buSzPts val="3000"/>
              <a:buNone/>
            </a:pPr>
            <a:r>
              <a:t/>
            </a:r>
            <a:endParaRPr/>
          </a:p>
        </p:txBody>
      </p:sp>
      <p:sp>
        <p:nvSpPr>
          <p:cNvPr id="204" name="Google Shape;204;p29"/>
          <p:cNvSpPr txBox="1"/>
          <p:nvPr>
            <p:ph idx="1" type="body"/>
          </p:nvPr>
        </p:nvSpPr>
        <p:spPr>
          <a:xfrm>
            <a:off x="381000" y="941600"/>
            <a:ext cx="5076900" cy="40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I generate a confidence interval for predictions of the number of characters given x  = 200 periods in the chapter, the interval contains predictions of the height of</a:t>
            </a:r>
            <a:endParaRPr/>
          </a:p>
          <a:p>
            <a:pPr indent="-355600" lvl="0" marL="457200" rtl="0" algn="l">
              <a:lnSpc>
                <a:spcPct val="115000"/>
              </a:lnSpc>
              <a:spcBef>
                <a:spcPts val="1600"/>
              </a:spcBef>
              <a:spcAft>
                <a:spcPts val="0"/>
              </a:spcAft>
              <a:buSzPts val="2000"/>
              <a:buAutoNum type="alphaLcParenR"/>
            </a:pPr>
            <a:r>
              <a:rPr lang="en" sz="2000"/>
              <a:t>The regression line</a:t>
            </a:r>
            <a:endParaRPr sz="2000"/>
          </a:p>
          <a:p>
            <a:pPr indent="-355600" lvl="0" marL="457200" rtl="0" algn="l">
              <a:lnSpc>
                <a:spcPct val="115000"/>
              </a:lnSpc>
              <a:spcBef>
                <a:spcPts val="0"/>
              </a:spcBef>
              <a:spcAft>
                <a:spcPts val="0"/>
              </a:spcAft>
              <a:buSzPts val="2000"/>
              <a:buAutoNum type="alphaLcParenR"/>
            </a:pPr>
            <a:r>
              <a:rPr lang="en" sz="2000"/>
              <a:t>The true line in the regression model</a:t>
            </a:r>
            <a:endParaRPr sz="2000"/>
          </a:p>
          <a:p>
            <a:pPr indent="0" lvl="0" marL="0" rtl="0" algn="l">
              <a:lnSpc>
                <a:spcPct val="115000"/>
              </a:lnSpc>
              <a:spcBef>
                <a:spcPts val="1600"/>
              </a:spcBef>
              <a:spcAft>
                <a:spcPts val="1600"/>
              </a:spcAft>
              <a:buSzPts val="1800"/>
              <a:buNone/>
            </a:pPr>
            <a:r>
              <a:rPr lang="en"/>
              <a:t>At x = 200. Why?</a:t>
            </a:r>
            <a:endParaRPr/>
          </a:p>
        </p:txBody>
      </p:sp>
      <p:pic>
        <p:nvPicPr>
          <p:cNvPr id="205" name="Google Shape;205;p29"/>
          <p:cNvPicPr preferRelativeResize="0"/>
          <p:nvPr/>
        </p:nvPicPr>
        <p:blipFill rotWithShape="1">
          <a:blip r:embed="rId3">
            <a:alphaModFix/>
          </a:blip>
          <a:srcRect b="0" l="0" r="0" t="0"/>
          <a:stretch/>
        </p:blipFill>
        <p:spPr>
          <a:xfrm>
            <a:off x="5534100" y="1112865"/>
            <a:ext cx="3364799" cy="29177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20640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Confidence Intervals for Prediction</a:t>
            </a:r>
            <a:endParaRPr/>
          </a:p>
          <a:p>
            <a:pPr indent="0" lvl="0" marL="0" rtl="0" algn="l">
              <a:lnSpc>
                <a:spcPct val="100000"/>
              </a:lnSpc>
              <a:spcBef>
                <a:spcPts val="0"/>
              </a:spcBef>
              <a:spcAft>
                <a:spcPts val="0"/>
              </a:spcAft>
              <a:buSzPts val="3000"/>
              <a:buNone/>
            </a:pPr>
            <a:r>
              <a:t/>
            </a:r>
            <a:endParaRPr/>
          </a:p>
        </p:txBody>
      </p:sp>
      <p:sp>
        <p:nvSpPr>
          <p:cNvPr id="211" name="Google Shape;211;p30"/>
          <p:cNvSpPr txBox="1"/>
          <p:nvPr>
            <p:ph idx="1" type="body"/>
          </p:nvPr>
        </p:nvSpPr>
        <p:spPr>
          <a:xfrm>
            <a:off x="365275" y="870175"/>
            <a:ext cx="5361600" cy="40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If I generate a confidence interval of predictions of the number of characters given x  = 200 periods in the chapter, the interval contains predictions of the height of</a:t>
            </a:r>
            <a:endParaRPr sz="1600"/>
          </a:p>
          <a:p>
            <a:pPr indent="-330200" lvl="0" marL="457200" rtl="0" algn="l">
              <a:lnSpc>
                <a:spcPct val="115000"/>
              </a:lnSpc>
              <a:spcBef>
                <a:spcPts val="1600"/>
              </a:spcBef>
              <a:spcAft>
                <a:spcPts val="0"/>
              </a:spcAft>
              <a:buSzPts val="1600"/>
              <a:buAutoNum type="alphaLcParenR"/>
            </a:pPr>
            <a:r>
              <a:rPr lang="en" sz="1600"/>
              <a:t>The regression line</a:t>
            </a:r>
            <a:endParaRPr sz="1600"/>
          </a:p>
          <a:p>
            <a:pPr indent="-330200" lvl="0" marL="457200" rtl="0" algn="l">
              <a:lnSpc>
                <a:spcPct val="115000"/>
              </a:lnSpc>
              <a:spcBef>
                <a:spcPts val="0"/>
              </a:spcBef>
              <a:spcAft>
                <a:spcPts val="0"/>
              </a:spcAft>
              <a:buSzPts val="1600"/>
              <a:buAutoNum type="alphaLcParenR"/>
            </a:pPr>
            <a:r>
              <a:rPr lang="en" sz="1600"/>
              <a:t>The true line in the regression model</a:t>
            </a:r>
            <a:endParaRPr sz="1600"/>
          </a:p>
          <a:p>
            <a:pPr indent="0" lvl="0" marL="0" rtl="0" algn="l">
              <a:lnSpc>
                <a:spcPct val="115000"/>
              </a:lnSpc>
              <a:spcBef>
                <a:spcPts val="1600"/>
              </a:spcBef>
              <a:spcAft>
                <a:spcPts val="1600"/>
              </a:spcAft>
              <a:buSzPts val="1800"/>
              <a:buNone/>
            </a:pPr>
            <a:r>
              <a:rPr lang="en" sz="1600"/>
              <a:t>at x = 200. Why?</a:t>
            </a:r>
            <a:endParaRPr sz="1600"/>
          </a:p>
        </p:txBody>
      </p:sp>
      <p:sp>
        <p:nvSpPr>
          <p:cNvPr id="212" name="Google Shape;212;p30"/>
          <p:cNvSpPr txBox="1"/>
          <p:nvPr/>
        </p:nvSpPr>
        <p:spPr>
          <a:xfrm>
            <a:off x="338425" y="2961125"/>
            <a:ext cx="5195700" cy="13122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rgbClr val="FF0000"/>
                </a:solidFill>
                <a:latin typeface="Roboto"/>
                <a:ea typeface="Roboto"/>
                <a:cs typeface="Roboto"/>
                <a:sym typeface="Roboto"/>
              </a:rPr>
              <a:t>b</a:t>
            </a:r>
            <a:r>
              <a:rPr b="0" i="0" lang="en" sz="1800" u="none" cap="none" strike="noStrike">
                <a:solidFill>
                  <a:srgbClr val="FF0000"/>
                </a:solidFill>
                <a:latin typeface="Roboto"/>
                <a:ea typeface="Roboto"/>
                <a:cs typeface="Roboto"/>
                <a:sym typeface="Roboto"/>
              </a:rPr>
              <a:t>) We already have the height of the regression line at x = 200 for the given data. </a:t>
            </a:r>
            <a:r>
              <a:rPr lang="en" sz="1800">
                <a:solidFill>
                  <a:srgbClr val="FF0000"/>
                </a:solidFill>
                <a:latin typeface="Roboto"/>
                <a:ea typeface="Roboto"/>
                <a:cs typeface="Roboto"/>
                <a:sym typeface="Roboto"/>
              </a:rPr>
              <a:t>W</a:t>
            </a:r>
            <a:r>
              <a:rPr b="0" i="0" lang="en" sz="1800" u="none" cap="none" strike="noStrike">
                <a:solidFill>
                  <a:srgbClr val="FF0000"/>
                </a:solidFill>
                <a:latin typeface="Roboto"/>
                <a:ea typeface="Roboto"/>
                <a:cs typeface="Roboto"/>
                <a:sym typeface="Roboto"/>
              </a:rPr>
              <a:t>e use confidence intervals to estimate </a:t>
            </a:r>
            <a:r>
              <a:rPr lang="en" sz="1800">
                <a:solidFill>
                  <a:srgbClr val="FF0000"/>
                </a:solidFill>
                <a:latin typeface="Roboto"/>
                <a:ea typeface="Roboto"/>
                <a:cs typeface="Roboto"/>
                <a:sym typeface="Roboto"/>
              </a:rPr>
              <a:t>the heights given by the true line. Remember that confidence intervals are usually used to provide a range of estimates for a population parameter.</a:t>
            </a:r>
            <a:endParaRPr b="0" i="0" sz="1800" u="none" cap="none" strike="noStrike">
              <a:solidFill>
                <a:srgbClr val="FF0000"/>
              </a:solidFill>
              <a:latin typeface="Roboto"/>
              <a:ea typeface="Roboto"/>
              <a:cs typeface="Roboto"/>
              <a:sym typeface="Roboto"/>
            </a:endParaRPr>
          </a:p>
        </p:txBody>
      </p:sp>
      <p:pic>
        <p:nvPicPr>
          <p:cNvPr id="213" name="Google Shape;213;p30"/>
          <p:cNvPicPr preferRelativeResize="0"/>
          <p:nvPr/>
        </p:nvPicPr>
        <p:blipFill rotWithShape="1">
          <a:blip r:embed="rId3">
            <a:alphaModFix/>
          </a:blip>
          <a:srcRect b="0" l="0" r="0" t="0"/>
          <a:stretch/>
        </p:blipFill>
        <p:spPr>
          <a:xfrm>
            <a:off x="5534100" y="1112865"/>
            <a:ext cx="3364799" cy="29177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Residual Patterns</a:t>
            </a:r>
            <a:endParaRPr/>
          </a:p>
        </p:txBody>
      </p:sp>
      <p:sp>
        <p:nvSpPr>
          <p:cNvPr id="219" name="Google Shape;219;p31"/>
          <p:cNvSpPr txBox="1"/>
          <p:nvPr>
            <p:ph idx="1" type="body"/>
          </p:nvPr>
        </p:nvSpPr>
        <p:spPr>
          <a:xfrm>
            <a:off x="311700" y="1099325"/>
            <a:ext cx="4401000" cy="17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Was this residual plot generated from</a:t>
            </a:r>
            <a:endParaRPr/>
          </a:p>
          <a:p>
            <a:pPr indent="-342900" lvl="0" marL="457200" rtl="0" algn="l">
              <a:lnSpc>
                <a:spcPct val="115000"/>
              </a:lnSpc>
              <a:spcBef>
                <a:spcPts val="1600"/>
              </a:spcBef>
              <a:spcAft>
                <a:spcPts val="0"/>
              </a:spcAft>
              <a:buSzPts val="1800"/>
              <a:buAutoNum type="alphaLcParenR"/>
            </a:pPr>
            <a:r>
              <a:rPr lang="en"/>
              <a:t>Linear data</a:t>
            </a:r>
            <a:endParaRPr/>
          </a:p>
          <a:p>
            <a:pPr indent="-342900" lvl="0" marL="457200" rtl="0" algn="l">
              <a:lnSpc>
                <a:spcPct val="115000"/>
              </a:lnSpc>
              <a:spcBef>
                <a:spcPts val="0"/>
              </a:spcBef>
              <a:spcAft>
                <a:spcPts val="0"/>
              </a:spcAft>
              <a:buSzPts val="1800"/>
              <a:buAutoNum type="alphaLcParenR"/>
            </a:pPr>
            <a:r>
              <a:rPr lang="en"/>
              <a:t>Non-linear data</a:t>
            </a:r>
            <a:endParaRPr/>
          </a:p>
          <a:p>
            <a:pPr indent="0" lvl="0" marL="0" rtl="0" algn="l">
              <a:lnSpc>
                <a:spcPct val="115000"/>
              </a:lnSpc>
              <a:spcBef>
                <a:spcPts val="1600"/>
              </a:spcBef>
              <a:spcAft>
                <a:spcPts val="1600"/>
              </a:spcAft>
              <a:buSzPts val="1800"/>
              <a:buNone/>
            </a:pPr>
            <a:r>
              <a:rPr lang="en"/>
              <a:t>Why?</a:t>
            </a:r>
            <a:endParaRPr/>
          </a:p>
        </p:txBody>
      </p:sp>
      <p:pic>
        <p:nvPicPr>
          <p:cNvPr id="220" name="Google Shape;220;p31"/>
          <p:cNvPicPr preferRelativeResize="0"/>
          <p:nvPr/>
        </p:nvPicPr>
        <p:blipFill rotWithShape="1">
          <a:blip r:embed="rId3">
            <a:alphaModFix/>
          </a:blip>
          <a:srcRect b="0" l="0" r="0" t="0"/>
          <a:stretch/>
        </p:blipFill>
        <p:spPr>
          <a:xfrm>
            <a:off x="5023278" y="156650"/>
            <a:ext cx="3749401" cy="3578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Residual Patterns</a:t>
            </a:r>
            <a:endParaRPr/>
          </a:p>
        </p:txBody>
      </p:sp>
      <p:sp>
        <p:nvSpPr>
          <p:cNvPr id="226" name="Google Shape;226;p32"/>
          <p:cNvSpPr txBox="1"/>
          <p:nvPr>
            <p:ph idx="1" type="body"/>
          </p:nvPr>
        </p:nvSpPr>
        <p:spPr>
          <a:xfrm>
            <a:off x="311700" y="1099325"/>
            <a:ext cx="4401000" cy="17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Was this residual plot generated from</a:t>
            </a:r>
            <a:endParaRPr/>
          </a:p>
          <a:p>
            <a:pPr indent="-342900" lvl="0" marL="457200" rtl="0" algn="l">
              <a:lnSpc>
                <a:spcPct val="115000"/>
              </a:lnSpc>
              <a:spcBef>
                <a:spcPts val="1600"/>
              </a:spcBef>
              <a:spcAft>
                <a:spcPts val="0"/>
              </a:spcAft>
              <a:buSzPts val="1800"/>
              <a:buAutoNum type="alphaLcParenR"/>
            </a:pPr>
            <a:r>
              <a:rPr lang="en"/>
              <a:t>Linear data</a:t>
            </a:r>
            <a:endParaRPr/>
          </a:p>
          <a:p>
            <a:pPr indent="-342900" lvl="0" marL="457200" rtl="0" algn="l">
              <a:lnSpc>
                <a:spcPct val="115000"/>
              </a:lnSpc>
              <a:spcBef>
                <a:spcPts val="0"/>
              </a:spcBef>
              <a:spcAft>
                <a:spcPts val="0"/>
              </a:spcAft>
              <a:buSzPts val="1800"/>
              <a:buAutoNum type="alphaLcParenR"/>
            </a:pPr>
            <a:r>
              <a:rPr lang="en"/>
              <a:t>Non-linear data</a:t>
            </a:r>
            <a:endParaRPr/>
          </a:p>
          <a:p>
            <a:pPr indent="0" lvl="0" marL="0" rtl="0" algn="l">
              <a:lnSpc>
                <a:spcPct val="115000"/>
              </a:lnSpc>
              <a:spcBef>
                <a:spcPts val="1600"/>
              </a:spcBef>
              <a:spcAft>
                <a:spcPts val="1600"/>
              </a:spcAft>
              <a:buSzPts val="1800"/>
              <a:buNone/>
            </a:pPr>
            <a:r>
              <a:rPr lang="en"/>
              <a:t>Why?</a:t>
            </a:r>
            <a:endParaRPr/>
          </a:p>
        </p:txBody>
      </p:sp>
      <p:pic>
        <p:nvPicPr>
          <p:cNvPr id="227" name="Google Shape;227;p32"/>
          <p:cNvPicPr preferRelativeResize="0"/>
          <p:nvPr/>
        </p:nvPicPr>
        <p:blipFill rotWithShape="1">
          <a:blip r:embed="rId3">
            <a:alphaModFix/>
          </a:blip>
          <a:srcRect b="0" l="0" r="0" t="0"/>
          <a:stretch/>
        </p:blipFill>
        <p:spPr>
          <a:xfrm>
            <a:off x="5023278" y="156650"/>
            <a:ext cx="3749401" cy="3578101"/>
          </a:xfrm>
          <a:prstGeom prst="rect">
            <a:avLst/>
          </a:prstGeom>
          <a:noFill/>
          <a:ln>
            <a:noFill/>
          </a:ln>
        </p:spPr>
      </p:pic>
      <p:sp>
        <p:nvSpPr>
          <p:cNvPr id="228" name="Google Shape;228;p32"/>
          <p:cNvSpPr txBox="1"/>
          <p:nvPr/>
        </p:nvSpPr>
        <p:spPr>
          <a:xfrm>
            <a:off x="311700" y="3734750"/>
            <a:ext cx="4281900" cy="156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Roboto"/>
                <a:ea typeface="Roboto"/>
                <a:cs typeface="Roboto"/>
                <a:sym typeface="Roboto"/>
              </a:rPr>
              <a:t>B) The residuals are positive for small and large values of x, but negative for medium values of x.</a:t>
            </a:r>
            <a:endParaRPr b="0" i="0" sz="18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Roboto"/>
                <a:ea typeface="Roboto"/>
                <a:cs typeface="Roboto"/>
                <a:sym typeface="Roboto"/>
              </a:rPr>
              <a:t>Pattern: too high, too low, too high</a:t>
            </a:r>
            <a:endParaRPr b="0" i="0" sz="1800" u="none" cap="none" strike="noStrike">
              <a:solidFill>
                <a:srgbClr val="FF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Warm-up</a:t>
            </a:r>
            <a:endParaRPr/>
          </a:p>
        </p:txBody>
      </p:sp>
      <p:sp>
        <p:nvSpPr>
          <p:cNvPr id="234" name="Google Shape;234;p33"/>
          <p:cNvSpPr txBox="1"/>
          <p:nvPr>
            <p:ph idx="1" type="body"/>
          </p:nvPr>
        </p:nvSpPr>
        <p:spPr>
          <a:xfrm>
            <a:off x="311700" y="946925"/>
            <a:ext cx="6740400" cy="26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Suppose we have a table named </a:t>
            </a:r>
            <a:r>
              <a:rPr b="1" lang="en" sz="2000">
                <a:latin typeface="Courier New"/>
                <a:ea typeface="Courier New"/>
                <a:cs typeface="Courier New"/>
                <a:sym typeface="Courier New"/>
              </a:rPr>
              <a:t>income_growth</a:t>
            </a:r>
            <a:r>
              <a:rPr b="1" lang="en" sz="2000"/>
              <a:t> </a:t>
            </a:r>
            <a:r>
              <a:rPr lang="en" sz="2000"/>
              <a:t>with two columns named </a:t>
            </a:r>
            <a:r>
              <a:rPr b="1" lang="en" sz="2000"/>
              <a:t>Current_Income </a:t>
            </a:r>
            <a:r>
              <a:rPr lang="en" sz="2000"/>
              <a:t>(in thousands of dollars) and </a:t>
            </a:r>
            <a:r>
              <a:rPr b="1" lang="en" sz="2000"/>
              <a:t>Growth </a:t>
            </a:r>
            <a:r>
              <a:rPr lang="en" sz="2000"/>
              <a:t>(in percentage points)</a:t>
            </a:r>
            <a:r>
              <a:rPr b="1" lang="en" sz="2000"/>
              <a:t>. </a:t>
            </a:r>
            <a:r>
              <a:rPr lang="en" sz="2000"/>
              <a:t>Assuming incomes are distributed normally, the mean current income is 66.29, and the standard deviation is 29.65. </a:t>
            </a:r>
            <a:r>
              <a:rPr lang="en" sz="2000"/>
              <a:t>The mean income growth is 1.423% and the standard deviation is 1.484. </a:t>
            </a:r>
            <a:endParaRPr sz="2000"/>
          </a:p>
        </p:txBody>
      </p:sp>
      <p:graphicFrame>
        <p:nvGraphicFramePr>
          <p:cNvPr id="235" name="Google Shape;235;p33"/>
          <p:cNvGraphicFramePr/>
          <p:nvPr/>
        </p:nvGraphicFramePr>
        <p:xfrm>
          <a:off x="7252200" y="410000"/>
          <a:ext cx="3000000" cy="3000000"/>
        </p:xfrm>
        <a:graphic>
          <a:graphicData uri="http://schemas.openxmlformats.org/drawingml/2006/table">
            <a:tbl>
              <a:tblPr>
                <a:solidFill>
                  <a:srgbClr val="FFFFFF"/>
                </a:solidFill>
                <a:tableStyleId>{99A6FE69-8A9B-482D-92E3-83FD722D3506}</a:tableStyleId>
              </a:tblPr>
              <a:tblGrid>
                <a:gridCol w="962025"/>
                <a:gridCol w="514350"/>
              </a:tblGrid>
              <a:tr h="247650">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Current Income</a:t>
                      </a:r>
                      <a:endParaRPr b="1" sz="900" u="none" cap="none" strike="noStrike">
                        <a:highlight>
                          <a:srgbClr val="FFFFFF"/>
                        </a:highlight>
                      </a:endParaRPr>
                    </a:p>
                  </a:txBody>
                  <a:tcPr marT="57150" marB="57150" marR="57150" marL="57150" anchor="ctr"/>
                </a:tc>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Growth</a:t>
                      </a:r>
                      <a:endParaRPr b="1" sz="900" u="none" cap="none" strike="noStrike">
                        <a:highlight>
                          <a:srgbClr val="FFFFFF"/>
                        </a:highlight>
                      </a:endParaRPr>
                    </a:p>
                  </a:txBody>
                  <a:tcPr marT="57150" marB="57150" marR="57150" marL="57150" anchor="ctr"/>
                </a:tc>
              </a:tr>
              <a:tr h="257175">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11</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12</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13</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14</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17</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bl>
          </a:graphicData>
        </a:graphic>
      </p:graphicFrame>
      <p:sp>
        <p:nvSpPr>
          <p:cNvPr id="236" name="Google Shape;236;p33"/>
          <p:cNvSpPr txBox="1"/>
          <p:nvPr/>
        </p:nvSpPr>
        <p:spPr>
          <a:xfrm>
            <a:off x="311700" y="3296075"/>
            <a:ext cx="8416800" cy="980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600"/>
              </a:spcBef>
              <a:spcAft>
                <a:spcPts val="0"/>
              </a:spcAft>
              <a:buClr>
                <a:srgbClr val="C4820E"/>
              </a:buClr>
              <a:buSzPts val="2000"/>
              <a:buAutoNum type="alphaUcPeriod"/>
            </a:pPr>
            <a:r>
              <a:rPr lang="en" sz="2000">
                <a:solidFill>
                  <a:schemeClr val="dk1"/>
                </a:solidFill>
              </a:rPr>
              <a:t>Suppose we would like to find out how far each person’s income is from the mean income, in terms of squared distance. Write down a python expression that would do this.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Warm-up</a:t>
            </a:r>
            <a:endParaRPr/>
          </a:p>
        </p:txBody>
      </p:sp>
      <p:sp>
        <p:nvSpPr>
          <p:cNvPr id="242" name="Google Shape;242;p34"/>
          <p:cNvSpPr txBox="1"/>
          <p:nvPr>
            <p:ph idx="1" type="body"/>
          </p:nvPr>
        </p:nvSpPr>
        <p:spPr>
          <a:xfrm>
            <a:off x="311700" y="1099325"/>
            <a:ext cx="6789900" cy="342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lphaUcPeriod"/>
            </a:pPr>
            <a:r>
              <a:rPr lang="en"/>
              <a:t>Suppose we would like to find out how far each person’s income is from the mean height, in terms of squared distance. Write down a python expression that would do this.</a:t>
            </a:r>
            <a:endParaRPr/>
          </a:p>
          <a:p>
            <a:pPr indent="0" lvl="0" marL="0" rtl="0" algn="l">
              <a:lnSpc>
                <a:spcPct val="115000"/>
              </a:lnSpc>
              <a:spcBef>
                <a:spcPts val="1600"/>
              </a:spcBef>
              <a:spcAft>
                <a:spcPts val="0"/>
              </a:spcAft>
              <a:buSzPts val="1800"/>
              <a:buNone/>
            </a:pPr>
            <a:r>
              <a:rPr b="1" lang="en"/>
              <a:t> </a:t>
            </a:r>
            <a:r>
              <a:rPr b="1" lang="en">
                <a:solidFill>
                  <a:srgbClr val="FF0000"/>
                </a:solidFill>
              </a:rPr>
              <a:t>Solution</a:t>
            </a:r>
            <a:endParaRPr b="1">
              <a:solidFill>
                <a:srgbClr val="FF0000"/>
              </a:solidFill>
            </a:endParaRPr>
          </a:p>
          <a:p>
            <a:pPr indent="0" lvl="0" marL="0" rtl="0" algn="l">
              <a:lnSpc>
                <a:spcPct val="115000"/>
              </a:lnSpc>
              <a:spcBef>
                <a:spcPts val="1600"/>
              </a:spcBef>
              <a:spcAft>
                <a:spcPts val="1600"/>
              </a:spcAft>
              <a:buSzPts val="1800"/>
              <a:buNone/>
            </a:pPr>
            <a:r>
              <a:rPr b="1" lang="en" sz="1600">
                <a:solidFill>
                  <a:srgbClr val="FF0000"/>
                </a:solidFill>
                <a:latin typeface="Courier New"/>
                <a:ea typeface="Courier New"/>
                <a:cs typeface="Courier New"/>
                <a:sym typeface="Courier New"/>
              </a:rPr>
              <a:t>(income_growth.column(‘Current Income’) - 66.29) ** 2</a:t>
            </a:r>
            <a:endParaRPr b="1" sz="1600">
              <a:solidFill>
                <a:srgbClr val="FF0000"/>
              </a:solidFill>
              <a:latin typeface="Courier New"/>
              <a:ea typeface="Courier New"/>
              <a:cs typeface="Courier New"/>
              <a:sym typeface="Courier New"/>
            </a:endParaRPr>
          </a:p>
        </p:txBody>
      </p:sp>
      <p:graphicFrame>
        <p:nvGraphicFramePr>
          <p:cNvPr id="243" name="Google Shape;243;p34"/>
          <p:cNvGraphicFramePr/>
          <p:nvPr/>
        </p:nvGraphicFramePr>
        <p:xfrm>
          <a:off x="7252200" y="410000"/>
          <a:ext cx="3000000" cy="3000000"/>
        </p:xfrm>
        <a:graphic>
          <a:graphicData uri="http://schemas.openxmlformats.org/drawingml/2006/table">
            <a:tbl>
              <a:tblPr>
                <a:solidFill>
                  <a:srgbClr val="FFFFFF"/>
                </a:solidFill>
                <a:tableStyleId>{99A6FE69-8A9B-482D-92E3-83FD722D3506}</a:tableStyleId>
              </a:tblPr>
              <a:tblGrid>
                <a:gridCol w="962025"/>
                <a:gridCol w="514350"/>
              </a:tblGrid>
              <a:tr h="247650">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Current Income</a:t>
                      </a:r>
                      <a:endParaRPr b="1" sz="900" u="none" cap="none" strike="noStrike">
                        <a:highlight>
                          <a:srgbClr val="FFFFFF"/>
                        </a:highlight>
                      </a:endParaRPr>
                    </a:p>
                  </a:txBody>
                  <a:tcPr marT="57150" marB="57150" marR="57150" marL="57150" anchor="ctr"/>
                </a:tc>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Growth</a:t>
                      </a:r>
                      <a:endParaRPr b="1" sz="900" u="none" cap="none" strike="noStrike">
                        <a:highlight>
                          <a:srgbClr val="FFFFFF"/>
                        </a:highlight>
                      </a:endParaRPr>
                    </a:p>
                  </a:txBody>
                  <a:tcPr marT="57150" marB="57150" marR="57150" marL="57150" anchor="ctr"/>
                </a:tc>
              </a:tr>
              <a:tr h="257175">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11</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12</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13</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14</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17</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Warm-up</a:t>
            </a:r>
            <a:endParaRPr/>
          </a:p>
        </p:txBody>
      </p:sp>
      <p:sp>
        <p:nvSpPr>
          <p:cNvPr id="249" name="Google Shape;249;p35"/>
          <p:cNvSpPr txBox="1"/>
          <p:nvPr>
            <p:ph idx="1" type="body"/>
          </p:nvPr>
        </p:nvSpPr>
        <p:spPr>
          <a:xfrm>
            <a:off x="311700" y="1099325"/>
            <a:ext cx="6940500" cy="34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Suppose we have a table named </a:t>
            </a:r>
            <a:r>
              <a:rPr b="1" lang="en" sz="2000">
                <a:latin typeface="Courier New"/>
                <a:ea typeface="Courier New"/>
                <a:cs typeface="Courier New"/>
                <a:sym typeface="Courier New"/>
              </a:rPr>
              <a:t>income_growth</a:t>
            </a:r>
            <a:r>
              <a:rPr b="1" lang="en" sz="2000"/>
              <a:t> </a:t>
            </a:r>
            <a:r>
              <a:rPr lang="en" sz="2000"/>
              <a:t>with two columns named </a:t>
            </a:r>
            <a:r>
              <a:rPr b="1" lang="en" sz="2000"/>
              <a:t>Current_Income </a:t>
            </a:r>
            <a:r>
              <a:rPr lang="en" sz="2000"/>
              <a:t>(in thousands of dollars) and </a:t>
            </a:r>
            <a:r>
              <a:rPr b="1" lang="en" sz="2000"/>
              <a:t>Growth </a:t>
            </a:r>
            <a:r>
              <a:rPr lang="en" sz="2000"/>
              <a:t>(in percentage points)</a:t>
            </a:r>
            <a:r>
              <a:rPr b="1" lang="en" sz="2000"/>
              <a:t>. </a:t>
            </a:r>
            <a:r>
              <a:rPr lang="en" sz="2000"/>
              <a:t>Assuming incomes are distributed normally, the mean current income is 66.29, and the standard deviation is 29.65. The mean income growth is 1.423% and the standard deviation is 1.484. </a:t>
            </a:r>
            <a:endParaRPr sz="2000"/>
          </a:p>
          <a:p>
            <a:pPr indent="0" lvl="0" marL="0" rtl="0" algn="l">
              <a:lnSpc>
                <a:spcPct val="115000"/>
              </a:lnSpc>
              <a:spcBef>
                <a:spcPts val="1600"/>
              </a:spcBef>
              <a:spcAft>
                <a:spcPts val="0"/>
              </a:spcAft>
              <a:buSzPts val="1800"/>
              <a:buNone/>
            </a:pPr>
            <a:r>
              <a:rPr lang="en" sz="2000"/>
              <a:t>B. Now we would like to find the slope of the line to predict growth using Current_Income. Write code to achieve this.</a:t>
            </a:r>
            <a:endParaRPr sz="2000"/>
          </a:p>
          <a:p>
            <a:pPr indent="0" lvl="0" marL="0" rtl="0" algn="l">
              <a:lnSpc>
                <a:spcPct val="115000"/>
              </a:lnSpc>
              <a:spcBef>
                <a:spcPts val="1600"/>
              </a:spcBef>
              <a:spcAft>
                <a:spcPts val="1600"/>
              </a:spcAft>
              <a:buSzPts val="1800"/>
              <a:buNone/>
            </a:pPr>
            <a:r>
              <a:rPr lang="en" sz="2000"/>
              <a:t> </a:t>
            </a:r>
            <a:endParaRPr sz="2000">
              <a:solidFill>
                <a:srgbClr val="FF0000"/>
              </a:solidFill>
              <a:latin typeface="Arial"/>
              <a:ea typeface="Arial"/>
              <a:cs typeface="Arial"/>
              <a:sym typeface="Arial"/>
            </a:endParaRPr>
          </a:p>
        </p:txBody>
      </p:sp>
      <p:graphicFrame>
        <p:nvGraphicFramePr>
          <p:cNvPr id="250" name="Google Shape;250;p35"/>
          <p:cNvGraphicFramePr/>
          <p:nvPr/>
        </p:nvGraphicFramePr>
        <p:xfrm>
          <a:off x="7252200" y="410000"/>
          <a:ext cx="3000000" cy="3000000"/>
        </p:xfrm>
        <a:graphic>
          <a:graphicData uri="http://schemas.openxmlformats.org/drawingml/2006/table">
            <a:tbl>
              <a:tblPr>
                <a:solidFill>
                  <a:srgbClr val="FFFFFF"/>
                </a:solidFill>
                <a:tableStyleId>{99A6FE69-8A9B-482D-92E3-83FD722D3506}</a:tableStyleId>
              </a:tblPr>
              <a:tblGrid>
                <a:gridCol w="962025"/>
                <a:gridCol w="514350"/>
              </a:tblGrid>
              <a:tr h="247650">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Current Income</a:t>
                      </a:r>
                      <a:endParaRPr b="1" sz="900" u="none" cap="none" strike="noStrike">
                        <a:highlight>
                          <a:srgbClr val="FFFFFF"/>
                        </a:highlight>
                      </a:endParaRPr>
                    </a:p>
                  </a:txBody>
                  <a:tcPr marT="57150" marB="57150" marR="57150" marL="57150" anchor="ctr"/>
                </a:tc>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Growth</a:t>
                      </a:r>
                      <a:endParaRPr b="1" sz="900" u="none" cap="none" strike="noStrike">
                        <a:highlight>
                          <a:srgbClr val="FFFFFF"/>
                        </a:highlight>
                      </a:endParaRPr>
                    </a:p>
                  </a:txBody>
                  <a:tcPr marT="57150" marB="57150" marR="57150" marL="57150" anchor="ctr"/>
                </a:tc>
              </a:tr>
              <a:tr h="257175">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11</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12</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13</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14</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17</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Warm-up</a:t>
            </a:r>
            <a:endParaRPr/>
          </a:p>
        </p:txBody>
      </p:sp>
      <p:sp>
        <p:nvSpPr>
          <p:cNvPr id="256" name="Google Shape;256;p36"/>
          <p:cNvSpPr txBox="1"/>
          <p:nvPr>
            <p:ph idx="1" type="body"/>
          </p:nvPr>
        </p:nvSpPr>
        <p:spPr>
          <a:xfrm>
            <a:off x="311700" y="1023125"/>
            <a:ext cx="6703200" cy="318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 Now we would like to find the slope of the regression of Current_Income on growth. Write code to achieve this.</a:t>
            </a:r>
            <a:endParaRPr/>
          </a:p>
          <a:p>
            <a:pPr indent="0" lvl="0" marL="0" rtl="0" algn="l">
              <a:lnSpc>
                <a:spcPct val="115000"/>
              </a:lnSpc>
              <a:spcBef>
                <a:spcPts val="1600"/>
              </a:spcBef>
              <a:spcAft>
                <a:spcPts val="0"/>
              </a:spcAft>
              <a:buClr>
                <a:srgbClr val="000000"/>
              </a:buClr>
              <a:buSzPts val="1100"/>
              <a:buFont typeface="Arial"/>
              <a:buNone/>
            </a:pPr>
            <a:r>
              <a:rPr b="1" lang="en">
                <a:solidFill>
                  <a:srgbClr val="FF0000"/>
                </a:solidFill>
              </a:rPr>
              <a:t>Solution</a:t>
            </a:r>
            <a:endParaRPr b="1">
              <a:solidFill>
                <a:srgbClr val="FF0000"/>
              </a:solidFill>
            </a:endParaRPr>
          </a:p>
          <a:p>
            <a:pPr indent="0" lvl="0" marL="0" rtl="0" algn="l">
              <a:lnSpc>
                <a:spcPct val="115000"/>
              </a:lnSpc>
              <a:spcBef>
                <a:spcPts val="1600"/>
              </a:spcBef>
              <a:spcAft>
                <a:spcPts val="0"/>
              </a:spcAft>
              <a:buSzPts val="1800"/>
              <a:buNone/>
            </a:pPr>
            <a:r>
              <a:rPr b="1" lang="en" sz="1600">
                <a:solidFill>
                  <a:srgbClr val="FF0000"/>
                </a:solidFill>
                <a:latin typeface="Courier New"/>
                <a:ea typeface="Courier New"/>
                <a:cs typeface="Courier New"/>
                <a:sym typeface="Courier New"/>
              </a:rPr>
              <a:t>y_su = (income_growth.column(‘Growth’)-1.423)/1.484</a:t>
            </a:r>
            <a:endParaRPr b="1" sz="1600">
              <a:solidFill>
                <a:srgbClr val="FF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600">
                <a:solidFill>
                  <a:srgbClr val="FF0000"/>
                </a:solidFill>
                <a:latin typeface="Courier New"/>
                <a:ea typeface="Courier New"/>
                <a:cs typeface="Courier New"/>
                <a:sym typeface="Courier New"/>
              </a:rPr>
              <a:t>x_su = (income_growth.column(‘Current Income’)-66.29) /29.65</a:t>
            </a:r>
            <a:endParaRPr b="1" sz="1600">
              <a:solidFill>
                <a:srgbClr val="FF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b="1" lang="en" sz="1600">
                <a:solidFill>
                  <a:srgbClr val="FF0000"/>
                </a:solidFill>
                <a:latin typeface="Courier New"/>
                <a:ea typeface="Courier New"/>
                <a:cs typeface="Courier New"/>
                <a:sym typeface="Courier New"/>
              </a:rPr>
              <a:t>slope = np.mean(x_su * y_su) * 1.484 / 29.5 </a:t>
            </a:r>
            <a:endParaRPr b="1" sz="1600">
              <a:solidFill>
                <a:srgbClr val="FF0000"/>
              </a:solidFill>
              <a:latin typeface="Courier New"/>
              <a:ea typeface="Courier New"/>
              <a:cs typeface="Courier New"/>
              <a:sym typeface="Courier New"/>
            </a:endParaRPr>
          </a:p>
        </p:txBody>
      </p:sp>
      <p:graphicFrame>
        <p:nvGraphicFramePr>
          <p:cNvPr id="257" name="Google Shape;257;p36"/>
          <p:cNvGraphicFramePr/>
          <p:nvPr/>
        </p:nvGraphicFramePr>
        <p:xfrm>
          <a:off x="7252200" y="410000"/>
          <a:ext cx="3000000" cy="3000000"/>
        </p:xfrm>
        <a:graphic>
          <a:graphicData uri="http://schemas.openxmlformats.org/drawingml/2006/table">
            <a:tbl>
              <a:tblPr>
                <a:solidFill>
                  <a:srgbClr val="FFFFFF"/>
                </a:solidFill>
                <a:tableStyleId>{99A6FE69-8A9B-482D-92E3-83FD722D3506}</a:tableStyleId>
              </a:tblPr>
              <a:tblGrid>
                <a:gridCol w="962025"/>
                <a:gridCol w="514350"/>
              </a:tblGrid>
              <a:tr h="247650">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Current Income</a:t>
                      </a:r>
                      <a:endParaRPr b="1" sz="900" u="none" cap="none" strike="noStrike">
                        <a:highlight>
                          <a:srgbClr val="FFFFFF"/>
                        </a:highlight>
                      </a:endParaRPr>
                    </a:p>
                  </a:txBody>
                  <a:tcPr marT="57150" marB="57150" marR="57150" marL="57150" anchor="ctr"/>
                </a:tc>
                <a:tc>
                  <a:txBody>
                    <a:bodyPr/>
                    <a:lstStyle/>
                    <a:p>
                      <a:pPr indent="0" lvl="0" marL="0" marR="0" rtl="0" algn="r">
                        <a:lnSpc>
                          <a:spcPct val="115000"/>
                        </a:lnSpc>
                        <a:spcBef>
                          <a:spcPts val="0"/>
                        </a:spcBef>
                        <a:spcAft>
                          <a:spcPts val="0"/>
                        </a:spcAft>
                        <a:buClr>
                          <a:srgbClr val="000000"/>
                        </a:buClr>
                        <a:buSzPts val="900"/>
                        <a:buFont typeface="Arial"/>
                        <a:buNone/>
                      </a:pPr>
                      <a:r>
                        <a:rPr b="1" lang="en" sz="900" u="none" cap="none" strike="noStrike">
                          <a:highlight>
                            <a:srgbClr val="FFFFFF"/>
                          </a:highlight>
                        </a:rPr>
                        <a:t>Growth</a:t>
                      </a:r>
                      <a:endParaRPr b="1" sz="900" u="none" cap="none" strike="noStrike">
                        <a:highlight>
                          <a:srgbClr val="FFFFFF"/>
                        </a:highlight>
                      </a:endParaRPr>
                    </a:p>
                  </a:txBody>
                  <a:tcPr marT="57150" marB="57150" marR="57150" marL="57150" anchor="ctr"/>
                </a:tc>
              </a:tr>
              <a:tr h="257175">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11</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12</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-0.4%</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13</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14</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-0.3%</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17</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-0.2%</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r h="2476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-0.1%</a:t>
                      </a:r>
                      <a:endParaRPr sz="900" u="none" cap="none" strike="noStrike">
                        <a:highlight>
                          <a:srgbClr val="FFFFFF"/>
                        </a:highlight>
                      </a:endParaRPr>
                    </a:p>
                  </a:txBody>
                  <a:tcPr marT="57150" marB="57150" marR="57150" marL="5715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Correlation Coefficient (r)</a:t>
            </a:r>
            <a:endParaRPr/>
          </a:p>
        </p:txBody>
      </p:sp>
      <p:sp>
        <p:nvSpPr>
          <p:cNvPr id="59" name="Google Shape;59;p10"/>
          <p:cNvSpPr txBox="1"/>
          <p:nvPr>
            <p:ph idx="1" type="body"/>
          </p:nvPr>
        </p:nvSpPr>
        <p:spPr>
          <a:xfrm>
            <a:off x="311700" y="1110775"/>
            <a:ext cx="8520600" cy="108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i="1" lang="en"/>
              <a:t>r </a:t>
            </a:r>
            <a:r>
              <a:rPr lang="en"/>
              <a:t>only measures </a:t>
            </a:r>
            <a:r>
              <a:rPr b="1" lang="en"/>
              <a:t>linear association</a:t>
            </a:r>
            <a:endParaRPr b="1"/>
          </a:p>
          <a:p>
            <a:pPr indent="-381000" lvl="0" marL="457200" rtl="0" algn="l">
              <a:lnSpc>
                <a:spcPct val="115000"/>
              </a:lnSpc>
              <a:spcBef>
                <a:spcPts val="0"/>
              </a:spcBef>
              <a:spcAft>
                <a:spcPts val="0"/>
              </a:spcAft>
              <a:buSzPts val="2400"/>
              <a:buChar char="●"/>
            </a:pPr>
            <a:r>
              <a:rPr lang="en"/>
              <a:t>-1 &lt;= r &lt;= 1</a:t>
            </a:r>
            <a:endParaRPr/>
          </a:p>
          <a:p>
            <a:pPr indent="-342900" lvl="0" marL="457200" rtl="0" algn="l">
              <a:lnSpc>
                <a:spcPct val="115000"/>
              </a:lnSpc>
              <a:spcBef>
                <a:spcPts val="0"/>
              </a:spcBef>
              <a:spcAft>
                <a:spcPts val="0"/>
              </a:spcAft>
              <a:buSzPts val="1800"/>
              <a:buChar char="●"/>
            </a:pPr>
            <a:r>
              <a:rPr lang="en">
                <a:solidFill>
                  <a:schemeClr val="accent4"/>
                </a:solidFill>
              </a:rPr>
              <a:t>Always remember correlation does not imply causation!</a:t>
            </a:r>
            <a:endParaRPr>
              <a:solidFill>
                <a:schemeClr val="accent4"/>
              </a:solidFill>
            </a:endParaRPr>
          </a:p>
          <a:p>
            <a:pPr indent="0" lvl="0" marL="457200" rtl="0" algn="l">
              <a:lnSpc>
                <a:spcPct val="115000"/>
              </a:lnSpc>
              <a:spcBef>
                <a:spcPts val="1600"/>
              </a:spcBef>
              <a:spcAft>
                <a:spcPts val="1600"/>
              </a:spcAft>
              <a:buSzPts val="1800"/>
              <a:buNone/>
            </a:pPr>
            <a:r>
              <a:t/>
            </a:r>
            <a:endParaRPr sz="3000"/>
          </a:p>
        </p:txBody>
      </p:sp>
      <p:sp>
        <p:nvSpPr>
          <p:cNvPr id="60" name="Google Shape;60;p10"/>
          <p:cNvSpPr/>
          <p:nvPr/>
        </p:nvSpPr>
        <p:spPr>
          <a:xfrm>
            <a:off x="1278913" y="2863325"/>
            <a:ext cx="6102600" cy="1255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10"/>
          <p:cNvPicPr preferRelativeResize="0"/>
          <p:nvPr/>
        </p:nvPicPr>
        <p:blipFill rotWithShape="1">
          <a:blip r:embed="rId3">
            <a:alphaModFix/>
          </a:blip>
          <a:srcRect b="0" l="0" r="0" t="0"/>
          <a:stretch/>
        </p:blipFill>
        <p:spPr>
          <a:xfrm>
            <a:off x="1832014" y="2948225"/>
            <a:ext cx="4996435" cy="1085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263" name="Google Shape;263;p37"/>
          <p:cNvSpPr txBox="1"/>
          <p:nvPr/>
        </p:nvSpPr>
        <p:spPr>
          <a:xfrm>
            <a:off x="400050" y="1028700"/>
            <a:ext cx="83820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Predictions</a:t>
            </a:r>
            <a:endParaRPr b="1"/>
          </a:p>
          <a:p>
            <a:pPr indent="0" lvl="0" marL="0" rtl="0" algn="l">
              <a:spcBef>
                <a:spcPts val="0"/>
              </a:spcBef>
              <a:spcAft>
                <a:spcPts val="0"/>
              </a:spcAft>
              <a:buNone/>
            </a:pPr>
            <a:r>
              <a:rPr lang="en"/>
              <a:t>The </a:t>
            </a:r>
            <a:r>
              <a:rPr lang="en">
                <a:latin typeface="Courier New"/>
                <a:ea typeface="Courier New"/>
                <a:cs typeface="Courier New"/>
                <a:sym typeface="Courier New"/>
              </a:rPr>
              <a:t>uswnt </a:t>
            </a:r>
            <a:r>
              <a:rPr lang="en"/>
              <a:t>table contains player data for </a:t>
            </a:r>
            <a:r>
              <a:rPr lang="en"/>
              <a:t>the</a:t>
            </a:r>
            <a:r>
              <a:rPr lang="en"/>
              <a:t> U.S. Women’s National Soccer Team. Only the first five rows are shown. You have computed the following summary statistics from the full </a:t>
            </a:r>
            <a:r>
              <a:rPr lang="en">
                <a:latin typeface="Courier New"/>
                <a:ea typeface="Courier New"/>
                <a:cs typeface="Courier New"/>
                <a:sym typeface="Courier New"/>
              </a:rPr>
              <a:t>uswnt </a:t>
            </a:r>
            <a:r>
              <a:rPr lang="en"/>
              <a:t>table. </a:t>
            </a:r>
            <a:endParaRPr/>
          </a:p>
        </p:txBody>
      </p:sp>
      <p:sp>
        <p:nvSpPr>
          <p:cNvPr id="264" name="Google Shape;264;p37"/>
          <p:cNvSpPr txBox="1"/>
          <p:nvPr/>
        </p:nvSpPr>
        <p:spPr>
          <a:xfrm>
            <a:off x="400050" y="3802425"/>
            <a:ext cx="8382000" cy="46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lphaLcParenR"/>
            </a:pPr>
            <a:r>
              <a:rPr b="1" lang="en"/>
              <a:t>What is the value of Alex Morgan’s goals per game in standard units?</a:t>
            </a:r>
            <a:endParaRPr b="1"/>
          </a:p>
          <a:p>
            <a:pPr indent="0" lvl="0" marL="0" rtl="0" algn="l">
              <a:spcBef>
                <a:spcPts val="0"/>
              </a:spcBef>
              <a:spcAft>
                <a:spcPts val="0"/>
              </a:spcAft>
              <a:buNone/>
            </a:pPr>
            <a:r>
              <a:t/>
            </a:r>
            <a:endParaRPr/>
          </a:p>
        </p:txBody>
      </p:sp>
      <p:pic>
        <p:nvPicPr>
          <p:cNvPr id="265" name="Google Shape;265;p37"/>
          <p:cNvPicPr preferRelativeResize="0"/>
          <p:nvPr/>
        </p:nvPicPr>
        <p:blipFill>
          <a:blip r:embed="rId3">
            <a:alphaModFix/>
          </a:blip>
          <a:stretch>
            <a:fillRect/>
          </a:stretch>
        </p:blipFill>
        <p:spPr>
          <a:xfrm>
            <a:off x="457200" y="1885275"/>
            <a:ext cx="3227025" cy="1872825"/>
          </a:xfrm>
          <a:prstGeom prst="rect">
            <a:avLst/>
          </a:prstGeom>
          <a:noFill/>
          <a:ln>
            <a:noFill/>
          </a:ln>
        </p:spPr>
      </p:pic>
      <p:pic>
        <p:nvPicPr>
          <p:cNvPr id="266" name="Google Shape;266;p37"/>
          <p:cNvPicPr preferRelativeResize="0"/>
          <p:nvPr/>
        </p:nvPicPr>
        <p:blipFill>
          <a:blip r:embed="rId4">
            <a:alphaModFix/>
          </a:blip>
          <a:stretch>
            <a:fillRect/>
          </a:stretch>
        </p:blipFill>
        <p:spPr>
          <a:xfrm>
            <a:off x="3943350" y="1768438"/>
            <a:ext cx="2914650" cy="2106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272" name="Google Shape;272;p38"/>
          <p:cNvSpPr txBox="1"/>
          <p:nvPr/>
        </p:nvSpPr>
        <p:spPr>
          <a:xfrm>
            <a:off x="400050" y="1028700"/>
            <a:ext cx="83820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Predictions</a:t>
            </a:r>
            <a:endParaRPr b="1"/>
          </a:p>
          <a:p>
            <a:pPr indent="0" lvl="0" marL="0" rtl="0" algn="l">
              <a:spcBef>
                <a:spcPts val="0"/>
              </a:spcBef>
              <a:spcAft>
                <a:spcPts val="0"/>
              </a:spcAft>
              <a:buNone/>
            </a:pPr>
            <a:r>
              <a:rPr lang="en"/>
              <a:t>The </a:t>
            </a:r>
            <a:r>
              <a:rPr lang="en">
                <a:latin typeface="Courier New"/>
                <a:ea typeface="Courier New"/>
                <a:cs typeface="Courier New"/>
                <a:sym typeface="Courier New"/>
              </a:rPr>
              <a:t>uswnt </a:t>
            </a:r>
            <a:r>
              <a:rPr lang="en"/>
              <a:t>table contains player data for the U.S. Women’s National Soccer Team. Only the first five rows are shown. You have computed the following summary statistics from the full </a:t>
            </a:r>
            <a:r>
              <a:rPr lang="en">
                <a:latin typeface="Courier New"/>
                <a:ea typeface="Courier New"/>
                <a:cs typeface="Courier New"/>
                <a:sym typeface="Courier New"/>
              </a:rPr>
              <a:t>uswnt </a:t>
            </a:r>
            <a:r>
              <a:rPr lang="en"/>
              <a:t>table. </a:t>
            </a:r>
            <a:endParaRPr/>
          </a:p>
        </p:txBody>
      </p:sp>
      <p:sp>
        <p:nvSpPr>
          <p:cNvPr id="273" name="Google Shape;273;p38"/>
          <p:cNvSpPr txBox="1"/>
          <p:nvPr/>
        </p:nvSpPr>
        <p:spPr>
          <a:xfrm>
            <a:off x="400050" y="3802425"/>
            <a:ext cx="8382000" cy="46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lphaLcParenR"/>
            </a:pPr>
            <a:r>
              <a:rPr b="1" lang="en"/>
              <a:t>What is the value of Alex Morgan’s goals per game in standard units?</a:t>
            </a:r>
            <a:endParaRPr b="1"/>
          </a:p>
          <a:p>
            <a:pPr indent="0" lvl="0" marL="0" rtl="0" algn="l">
              <a:spcBef>
                <a:spcPts val="0"/>
              </a:spcBef>
              <a:spcAft>
                <a:spcPts val="0"/>
              </a:spcAft>
              <a:buNone/>
            </a:pPr>
            <a:r>
              <a:t/>
            </a:r>
            <a:endParaRPr/>
          </a:p>
        </p:txBody>
      </p:sp>
      <p:sp>
        <p:nvSpPr>
          <p:cNvPr id="274" name="Google Shape;274;p38"/>
          <p:cNvSpPr txBox="1"/>
          <p:nvPr/>
        </p:nvSpPr>
        <p:spPr>
          <a:xfrm>
            <a:off x="1171800" y="4105850"/>
            <a:ext cx="6800400" cy="6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Roboto"/>
                <a:ea typeface="Roboto"/>
                <a:cs typeface="Roboto"/>
                <a:sym typeface="Roboto"/>
              </a:rPr>
              <a:t>(</a:t>
            </a:r>
            <a:r>
              <a:rPr lang="en" sz="2400">
                <a:solidFill>
                  <a:srgbClr val="FF0000"/>
                </a:solidFill>
                <a:latin typeface="Roboto"/>
                <a:ea typeface="Roboto"/>
                <a:cs typeface="Roboto"/>
                <a:sym typeface="Roboto"/>
              </a:rPr>
              <a:t>7</a:t>
            </a:r>
            <a:r>
              <a:rPr b="0" i="0" lang="en" sz="2400" u="none" cap="none" strike="noStrike">
                <a:solidFill>
                  <a:srgbClr val="FF0000"/>
                </a:solidFill>
                <a:latin typeface="Roboto"/>
                <a:ea typeface="Roboto"/>
                <a:cs typeface="Roboto"/>
                <a:sym typeface="Roboto"/>
              </a:rPr>
              <a:t> - mean</a:t>
            </a:r>
            <a:r>
              <a:rPr baseline="-25000" lang="en" sz="2400">
                <a:solidFill>
                  <a:srgbClr val="FF0000"/>
                </a:solidFill>
                <a:latin typeface="Roboto"/>
                <a:ea typeface="Roboto"/>
                <a:cs typeface="Roboto"/>
                <a:sym typeface="Roboto"/>
              </a:rPr>
              <a:t>goals</a:t>
            </a:r>
            <a:r>
              <a:rPr b="0" baseline="-25000" i="0" lang="en" sz="2400" u="none" cap="none" strike="noStrike">
                <a:solidFill>
                  <a:srgbClr val="FF0000"/>
                </a:solidFill>
                <a:latin typeface="Roboto"/>
                <a:ea typeface="Roboto"/>
                <a:cs typeface="Roboto"/>
                <a:sym typeface="Roboto"/>
              </a:rPr>
              <a:t>/game</a:t>
            </a:r>
            <a:r>
              <a:rPr b="0" i="0" lang="en" sz="2400" u="none" cap="none" strike="noStrike">
                <a:solidFill>
                  <a:srgbClr val="FF0000"/>
                </a:solidFill>
                <a:latin typeface="Roboto"/>
                <a:ea typeface="Roboto"/>
                <a:cs typeface="Roboto"/>
                <a:sym typeface="Roboto"/>
              </a:rPr>
              <a:t>) / SD</a:t>
            </a:r>
            <a:r>
              <a:rPr baseline="-25000" lang="en" sz="2400">
                <a:solidFill>
                  <a:srgbClr val="FF0000"/>
                </a:solidFill>
                <a:latin typeface="Roboto"/>
                <a:ea typeface="Roboto"/>
                <a:cs typeface="Roboto"/>
                <a:sym typeface="Roboto"/>
              </a:rPr>
              <a:t>goals</a:t>
            </a:r>
            <a:r>
              <a:rPr b="0" baseline="-25000" i="0" lang="en" sz="2400" u="none" cap="none" strike="noStrike">
                <a:solidFill>
                  <a:srgbClr val="FF0000"/>
                </a:solidFill>
                <a:latin typeface="Roboto"/>
                <a:ea typeface="Roboto"/>
                <a:cs typeface="Roboto"/>
                <a:sym typeface="Roboto"/>
              </a:rPr>
              <a:t>/game</a:t>
            </a:r>
            <a:r>
              <a:rPr b="0" i="0" lang="en" sz="2400" u="none" cap="none" strike="noStrike">
                <a:solidFill>
                  <a:srgbClr val="FF0000"/>
                </a:solidFill>
                <a:latin typeface="Roboto"/>
                <a:ea typeface="Roboto"/>
                <a:cs typeface="Roboto"/>
                <a:sym typeface="Roboto"/>
              </a:rPr>
              <a:t> = (</a:t>
            </a:r>
            <a:r>
              <a:rPr lang="en" sz="2400">
                <a:solidFill>
                  <a:srgbClr val="FF0000"/>
                </a:solidFill>
                <a:latin typeface="Roboto"/>
                <a:ea typeface="Roboto"/>
                <a:cs typeface="Roboto"/>
                <a:sym typeface="Roboto"/>
              </a:rPr>
              <a:t>7-1</a:t>
            </a:r>
            <a:r>
              <a:rPr b="0" i="0" lang="en" sz="2400" u="none" cap="none" strike="noStrike">
                <a:solidFill>
                  <a:srgbClr val="FF0000"/>
                </a:solidFill>
                <a:latin typeface="Roboto"/>
                <a:ea typeface="Roboto"/>
                <a:cs typeface="Roboto"/>
                <a:sym typeface="Roboto"/>
              </a:rPr>
              <a:t>) / </a:t>
            </a:r>
            <a:r>
              <a:rPr lang="en" sz="2400">
                <a:solidFill>
                  <a:srgbClr val="FF0000"/>
                </a:solidFill>
                <a:latin typeface="Roboto"/>
                <a:ea typeface="Roboto"/>
                <a:cs typeface="Roboto"/>
                <a:sym typeface="Roboto"/>
              </a:rPr>
              <a:t>2</a:t>
            </a:r>
            <a:r>
              <a:rPr b="0" i="0" lang="en" sz="2400" u="none" cap="none" strike="noStrike">
                <a:solidFill>
                  <a:srgbClr val="FF0000"/>
                </a:solidFill>
                <a:latin typeface="Roboto"/>
                <a:ea typeface="Roboto"/>
                <a:cs typeface="Roboto"/>
                <a:sym typeface="Roboto"/>
              </a:rPr>
              <a:t> = </a:t>
            </a:r>
            <a:r>
              <a:rPr lang="en" sz="2400">
                <a:solidFill>
                  <a:srgbClr val="FF0000"/>
                </a:solidFill>
                <a:latin typeface="Roboto"/>
                <a:ea typeface="Roboto"/>
                <a:cs typeface="Roboto"/>
                <a:sym typeface="Roboto"/>
              </a:rPr>
              <a:t>3</a:t>
            </a:r>
            <a:endParaRPr b="0" i="0" sz="2400" u="none" cap="none" strike="noStrike">
              <a:solidFill>
                <a:srgbClr val="FF0000"/>
              </a:solidFill>
              <a:latin typeface="Roboto"/>
              <a:ea typeface="Roboto"/>
              <a:cs typeface="Roboto"/>
              <a:sym typeface="Roboto"/>
            </a:endParaRPr>
          </a:p>
        </p:txBody>
      </p:sp>
      <p:pic>
        <p:nvPicPr>
          <p:cNvPr id="275" name="Google Shape;275;p38"/>
          <p:cNvPicPr preferRelativeResize="0"/>
          <p:nvPr/>
        </p:nvPicPr>
        <p:blipFill>
          <a:blip r:embed="rId3">
            <a:alphaModFix/>
          </a:blip>
          <a:stretch>
            <a:fillRect/>
          </a:stretch>
        </p:blipFill>
        <p:spPr>
          <a:xfrm>
            <a:off x="457200" y="1885275"/>
            <a:ext cx="3227025" cy="1872825"/>
          </a:xfrm>
          <a:prstGeom prst="rect">
            <a:avLst/>
          </a:prstGeom>
          <a:noFill/>
          <a:ln>
            <a:noFill/>
          </a:ln>
        </p:spPr>
      </p:pic>
      <p:pic>
        <p:nvPicPr>
          <p:cNvPr id="276" name="Google Shape;276;p38"/>
          <p:cNvPicPr preferRelativeResize="0"/>
          <p:nvPr/>
        </p:nvPicPr>
        <p:blipFill>
          <a:blip r:embed="rId4">
            <a:alphaModFix/>
          </a:blip>
          <a:stretch>
            <a:fillRect/>
          </a:stretch>
        </p:blipFill>
        <p:spPr>
          <a:xfrm>
            <a:off x="3943350" y="1768438"/>
            <a:ext cx="2914650" cy="2106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282" name="Google Shape;282;p39"/>
          <p:cNvSpPr txBox="1"/>
          <p:nvPr/>
        </p:nvSpPr>
        <p:spPr>
          <a:xfrm>
            <a:off x="400050" y="881875"/>
            <a:ext cx="83820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Predictions</a:t>
            </a:r>
            <a:endParaRPr b="1"/>
          </a:p>
          <a:p>
            <a:pPr indent="0" lvl="0" marL="0" rtl="0" algn="l">
              <a:spcBef>
                <a:spcPts val="0"/>
              </a:spcBef>
              <a:spcAft>
                <a:spcPts val="0"/>
              </a:spcAft>
              <a:buNone/>
            </a:pPr>
            <a:r>
              <a:rPr lang="en"/>
              <a:t>The </a:t>
            </a:r>
            <a:r>
              <a:rPr lang="en">
                <a:latin typeface="Courier New"/>
                <a:ea typeface="Courier New"/>
                <a:cs typeface="Courier New"/>
                <a:sym typeface="Courier New"/>
              </a:rPr>
              <a:t>uswnt </a:t>
            </a:r>
            <a:r>
              <a:rPr lang="en"/>
              <a:t>table contains player data for the U.S. Women’s National Soccer Team. Only the first five rows are shown. You have computed the following summary statistics from the full </a:t>
            </a:r>
            <a:r>
              <a:rPr lang="en">
                <a:latin typeface="Courier New"/>
                <a:ea typeface="Courier New"/>
                <a:cs typeface="Courier New"/>
                <a:sym typeface="Courier New"/>
              </a:rPr>
              <a:t>uswnt </a:t>
            </a:r>
            <a:r>
              <a:rPr lang="en"/>
              <a:t>table. </a:t>
            </a:r>
            <a:endParaRPr/>
          </a:p>
        </p:txBody>
      </p:sp>
      <p:sp>
        <p:nvSpPr>
          <p:cNvPr id="283" name="Google Shape;283;p39"/>
          <p:cNvSpPr txBox="1"/>
          <p:nvPr/>
        </p:nvSpPr>
        <p:spPr>
          <a:xfrm>
            <a:off x="381000" y="3552475"/>
            <a:ext cx="83820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 What is the slope of the regression line when the goals per game are plotted on the vertical axis, the minutes per game are plotted on the horizontal axis, and a regression line is fit to the data? That’s the slope of the regression line computed by slope(uswnt, 1, 2) in original units, goals/minutes.</a:t>
            </a:r>
            <a:endParaRPr/>
          </a:p>
        </p:txBody>
      </p:sp>
      <p:pic>
        <p:nvPicPr>
          <p:cNvPr id="284" name="Google Shape;284;p39"/>
          <p:cNvPicPr preferRelativeResize="0"/>
          <p:nvPr/>
        </p:nvPicPr>
        <p:blipFill>
          <a:blip r:embed="rId3">
            <a:alphaModFix/>
          </a:blip>
          <a:stretch>
            <a:fillRect/>
          </a:stretch>
        </p:blipFill>
        <p:spPr>
          <a:xfrm>
            <a:off x="457200" y="1635338"/>
            <a:ext cx="3227025" cy="1872825"/>
          </a:xfrm>
          <a:prstGeom prst="rect">
            <a:avLst/>
          </a:prstGeom>
          <a:noFill/>
          <a:ln>
            <a:noFill/>
          </a:ln>
        </p:spPr>
      </p:pic>
      <p:pic>
        <p:nvPicPr>
          <p:cNvPr id="285" name="Google Shape;285;p39"/>
          <p:cNvPicPr preferRelativeResize="0"/>
          <p:nvPr/>
        </p:nvPicPr>
        <p:blipFill>
          <a:blip r:embed="rId4">
            <a:alphaModFix/>
          </a:blip>
          <a:stretch>
            <a:fillRect/>
          </a:stretch>
        </p:blipFill>
        <p:spPr>
          <a:xfrm>
            <a:off x="3861613" y="1683173"/>
            <a:ext cx="2458975" cy="1777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291" name="Google Shape;291;p40"/>
          <p:cNvSpPr txBox="1"/>
          <p:nvPr/>
        </p:nvSpPr>
        <p:spPr>
          <a:xfrm>
            <a:off x="400050" y="881875"/>
            <a:ext cx="83820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Predictions</a:t>
            </a:r>
            <a:endParaRPr b="1"/>
          </a:p>
          <a:p>
            <a:pPr indent="0" lvl="0" marL="0" rtl="0" algn="l">
              <a:spcBef>
                <a:spcPts val="0"/>
              </a:spcBef>
              <a:spcAft>
                <a:spcPts val="0"/>
              </a:spcAft>
              <a:buNone/>
            </a:pPr>
            <a:r>
              <a:rPr lang="en"/>
              <a:t>The </a:t>
            </a:r>
            <a:r>
              <a:rPr lang="en">
                <a:latin typeface="Courier New"/>
                <a:ea typeface="Courier New"/>
                <a:cs typeface="Courier New"/>
                <a:sym typeface="Courier New"/>
              </a:rPr>
              <a:t>uswnt </a:t>
            </a:r>
            <a:r>
              <a:rPr lang="en"/>
              <a:t>table contains player data for the U.S. Women’s National Soccer Team. Only the first five rows are shown. You have computed the following summary statistics from the full </a:t>
            </a:r>
            <a:r>
              <a:rPr lang="en">
                <a:latin typeface="Courier New"/>
                <a:ea typeface="Courier New"/>
                <a:cs typeface="Courier New"/>
                <a:sym typeface="Courier New"/>
              </a:rPr>
              <a:t>uswnt </a:t>
            </a:r>
            <a:r>
              <a:rPr lang="en"/>
              <a:t>table. </a:t>
            </a:r>
            <a:endParaRPr/>
          </a:p>
        </p:txBody>
      </p:sp>
      <p:sp>
        <p:nvSpPr>
          <p:cNvPr id="292" name="Google Shape;292;p40"/>
          <p:cNvSpPr txBox="1"/>
          <p:nvPr/>
        </p:nvSpPr>
        <p:spPr>
          <a:xfrm>
            <a:off x="381000" y="3552475"/>
            <a:ext cx="83820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 What is the slope of the regression line when the goals per game are plotted on the vertical axis, the minutes per game are plotted on the horizontal axis, and a regression line is fit to the data? That’s </a:t>
            </a:r>
            <a:r>
              <a:rPr b="1" lang="en"/>
              <a:t>the</a:t>
            </a:r>
            <a:r>
              <a:rPr b="1" lang="en"/>
              <a:t> slope of the regression line computed by slope(uswnt, 1, 2) in original units, goals/minutes.</a:t>
            </a:r>
            <a:endParaRPr/>
          </a:p>
        </p:txBody>
      </p:sp>
      <p:sp>
        <p:nvSpPr>
          <p:cNvPr id="293" name="Google Shape;293;p40"/>
          <p:cNvSpPr txBox="1"/>
          <p:nvPr/>
        </p:nvSpPr>
        <p:spPr>
          <a:xfrm>
            <a:off x="1690900" y="4261625"/>
            <a:ext cx="6800400" cy="6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Roboto"/>
                <a:ea typeface="Roboto"/>
                <a:cs typeface="Roboto"/>
                <a:sym typeface="Roboto"/>
              </a:rPr>
              <a:t>r * (SD</a:t>
            </a:r>
            <a:r>
              <a:rPr b="0" baseline="-25000" i="0" lang="en" sz="2400" u="none" cap="none" strike="noStrike">
                <a:solidFill>
                  <a:srgbClr val="FF0000"/>
                </a:solidFill>
                <a:latin typeface="Roboto"/>
                <a:ea typeface="Roboto"/>
                <a:cs typeface="Roboto"/>
                <a:sym typeface="Roboto"/>
              </a:rPr>
              <a:t>y</a:t>
            </a:r>
            <a:r>
              <a:rPr b="0" i="0" lang="en" sz="2400" u="none" cap="none" strike="noStrike">
                <a:solidFill>
                  <a:srgbClr val="FF0000"/>
                </a:solidFill>
                <a:latin typeface="Roboto"/>
                <a:ea typeface="Roboto"/>
                <a:cs typeface="Roboto"/>
                <a:sym typeface="Roboto"/>
              </a:rPr>
              <a:t>)/(SD</a:t>
            </a:r>
            <a:r>
              <a:rPr b="0" baseline="-25000" i="0" lang="en" sz="2400" u="none" cap="none" strike="noStrike">
                <a:solidFill>
                  <a:srgbClr val="FF0000"/>
                </a:solidFill>
                <a:latin typeface="Roboto"/>
                <a:ea typeface="Roboto"/>
                <a:cs typeface="Roboto"/>
                <a:sym typeface="Roboto"/>
              </a:rPr>
              <a:t>x</a:t>
            </a:r>
            <a:r>
              <a:rPr b="0" i="0" lang="en" sz="2400" u="none" cap="none" strike="noStrike">
                <a:solidFill>
                  <a:srgbClr val="FF0000"/>
                </a:solidFill>
                <a:latin typeface="Roboto"/>
                <a:ea typeface="Roboto"/>
                <a:cs typeface="Roboto"/>
                <a:sym typeface="Roboto"/>
              </a:rPr>
              <a:t>) = .</a:t>
            </a:r>
            <a:r>
              <a:rPr lang="en" sz="2400">
                <a:solidFill>
                  <a:srgbClr val="FF0000"/>
                </a:solidFill>
                <a:latin typeface="Roboto"/>
                <a:ea typeface="Roboto"/>
                <a:cs typeface="Roboto"/>
                <a:sym typeface="Roboto"/>
              </a:rPr>
              <a:t>88</a:t>
            </a:r>
            <a:r>
              <a:rPr b="0" i="0" lang="en" sz="2400" u="none" cap="none" strike="noStrike">
                <a:solidFill>
                  <a:srgbClr val="FF0000"/>
                </a:solidFill>
                <a:latin typeface="Roboto"/>
                <a:ea typeface="Roboto"/>
                <a:cs typeface="Roboto"/>
                <a:sym typeface="Roboto"/>
              </a:rPr>
              <a:t> * (</a:t>
            </a:r>
            <a:r>
              <a:rPr lang="en" sz="2400">
                <a:solidFill>
                  <a:srgbClr val="FF0000"/>
                </a:solidFill>
                <a:latin typeface="Roboto"/>
                <a:ea typeface="Roboto"/>
                <a:cs typeface="Roboto"/>
                <a:sym typeface="Roboto"/>
              </a:rPr>
              <a:t>2/20</a:t>
            </a:r>
            <a:r>
              <a:rPr b="0" i="0" lang="en" sz="2400" u="none" cap="none" strike="noStrike">
                <a:solidFill>
                  <a:srgbClr val="FF0000"/>
                </a:solidFill>
                <a:latin typeface="Roboto"/>
                <a:ea typeface="Roboto"/>
                <a:cs typeface="Roboto"/>
                <a:sym typeface="Roboto"/>
              </a:rPr>
              <a:t>) =</a:t>
            </a:r>
            <a:r>
              <a:rPr lang="en" sz="2400">
                <a:solidFill>
                  <a:srgbClr val="FF0000"/>
                </a:solidFill>
                <a:latin typeface="Roboto"/>
                <a:ea typeface="Roboto"/>
                <a:cs typeface="Roboto"/>
                <a:sym typeface="Roboto"/>
              </a:rPr>
              <a:t> 0.088</a:t>
            </a:r>
            <a:endParaRPr b="0" i="0" sz="2400" u="none" cap="none" strike="noStrike">
              <a:solidFill>
                <a:srgbClr val="FF0000"/>
              </a:solidFill>
              <a:latin typeface="Roboto"/>
              <a:ea typeface="Roboto"/>
              <a:cs typeface="Roboto"/>
              <a:sym typeface="Roboto"/>
            </a:endParaRPr>
          </a:p>
        </p:txBody>
      </p:sp>
      <p:pic>
        <p:nvPicPr>
          <p:cNvPr id="294" name="Google Shape;294;p40"/>
          <p:cNvPicPr preferRelativeResize="0"/>
          <p:nvPr/>
        </p:nvPicPr>
        <p:blipFill>
          <a:blip r:embed="rId3">
            <a:alphaModFix/>
          </a:blip>
          <a:stretch>
            <a:fillRect/>
          </a:stretch>
        </p:blipFill>
        <p:spPr>
          <a:xfrm>
            <a:off x="457200" y="1635338"/>
            <a:ext cx="3227025" cy="1872825"/>
          </a:xfrm>
          <a:prstGeom prst="rect">
            <a:avLst/>
          </a:prstGeom>
          <a:noFill/>
          <a:ln>
            <a:noFill/>
          </a:ln>
        </p:spPr>
      </p:pic>
      <p:pic>
        <p:nvPicPr>
          <p:cNvPr id="295" name="Google Shape;295;p40"/>
          <p:cNvPicPr preferRelativeResize="0"/>
          <p:nvPr/>
        </p:nvPicPr>
        <p:blipFill>
          <a:blip r:embed="rId4">
            <a:alphaModFix/>
          </a:blip>
          <a:stretch>
            <a:fillRect/>
          </a:stretch>
        </p:blipFill>
        <p:spPr>
          <a:xfrm>
            <a:off x="3861613" y="1683173"/>
            <a:ext cx="2458975" cy="1777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301" name="Google Shape;301;p41"/>
          <p:cNvSpPr txBox="1"/>
          <p:nvPr/>
        </p:nvSpPr>
        <p:spPr>
          <a:xfrm>
            <a:off x="571500" y="1009650"/>
            <a:ext cx="8267700" cy="16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 How would </a:t>
            </a:r>
            <a:r>
              <a:rPr b="1" lang="en"/>
              <a:t>the</a:t>
            </a:r>
            <a:r>
              <a:rPr b="1" lang="en"/>
              <a:t> fitted value of goals per game for a player who played 50 minutes per game change if Carli Lloyd were removed from the table </a:t>
            </a:r>
            <a:r>
              <a:rPr b="1" lang="en"/>
              <a:t>and</a:t>
            </a:r>
            <a:r>
              <a:rPr b="1" lang="en"/>
              <a:t> the regression line recomputed? </a:t>
            </a:r>
            <a:r>
              <a:rPr b="1" i="1" lang="en"/>
              <a:t>Circle one.</a:t>
            </a:r>
            <a:endParaRPr b="1" i="1"/>
          </a:p>
          <a:p>
            <a:pPr indent="0" lvl="0" marL="0" rtl="0" algn="l">
              <a:spcBef>
                <a:spcPts val="0"/>
              </a:spcBef>
              <a:spcAft>
                <a:spcPts val="0"/>
              </a:spcAft>
              <a:buNone/>
            </a:pPr>
            <a:r>
              <a:t/>
            </a:r>
            <a:endParaRPr b="1"/>
          </a:p>
          <a:p>
            <a:pPr indent="0" lvl="0" marL="0" rtl="0" algn="l">
              <a:spcBef>
                <a:spcPts val="0"/>
              </a:spcBef>
              <a:spcAft>
                <a:spcPts val="0"/>
              </a:spcAft>
              <a:buNone/>
            </a:pPr>
            <a:r>
              <a:rPr lang="en"/>
              <a:t>(a) </a:t>
            </a:r>
            <a:r>
              <a:rPr lang="en"/>
              <a:t>Increase		(b) Decrease		</a:t>
            </a:r>
            <a:r>
              <a:rPr lang="en"/>
              <a:t>(c)</a:t>
            </a:r>
            <a:r>
              <a:rPr lang="en"/>
              <a:t> Stay the same 		(d) Not enough info</a:t>
            </a:r>
            <a:endParaRPr/>
          </a:p>
        </p:txBody>
      </p:sp>
      <p:pic>
        <p:nvPicPr>
          <p:cNvPr id="302" name="Google Shape;302;p41"/>
          <p:cNvPicPr preferRelativeResize="0"/>
          <p:nvPr/>
        </p:nvPicPr>
        <p:blipFill>
          <a:blip r:embed="rId3">
            <a:alphaModFix/>
          </a:blip>
          <a:stretch>
            <a:fillRect/>
          </a:stretch>
        </p:blipFill>
        <p:spPr>
          <a:xfrm>
            <a:off x="1524000" y="2397338"/>
            <a:ext cx="3227025" cy="1872825"/>
          </a:xfrm>
          <a:prstGeom prst="rect">
            <a:avLst/>
          </a:prstGeom>
          <a:noFill/>
          <a:ln>
            <a:noFill/>
          </a:ln>
        </p:spPr>
      </p:pic>
      <p:pic>
        <p:nvPicPr>
          <p:cNvPr id="303" name="Google Shape;303;p41"/>
          <p:cNvPicPr preferRelativeResize="0"/>
          <p:nvPr/>
        </p:nvPicPr>
        <p:blipFill>
          <a:blip r:embed="rId4">
            <a:alphaModFix/>
          </a:blip>
          <a:stretch>
            <a:fillRect/>
          </a:stretch>
        </p:blipFill>
        <p:spPr>
          <a:xfrm>
            <a:off x="4928413" y="2445173"/>
            <a:ext cx="2458975" cy="1777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309" name="Google Shape;309;p42"/>
          <p:cNvSpPr txBox="1"/>
          <p:nvPr/>
        </p:nvSpPr>
        <p:spPr>
          <a:xfrm>
            <a:off x="571500" y="1009650"/>
            <a:ext cx="8267700" cy="16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 How would the fitted value of goals per game for a player who played 50 minutes per game change if Carli Lloyd were removed from the table and the regression line recomputed? </a:t>
            </a:r>
            <a:r>
              <a:rPr b="1" i="1" lang="en"/>
              <a:t>Circle one.</a:t>
            </a:r>
            <a:endParaRPr b="1" i="1"/>
          </a:p>
          <a:p>
            <a:pPr indent="0" lvl="0" marL="0" rtl="0" algn="l">
              <a:spcBef>
                <a:spcPts val="0"/>
              </a:spcBef>
              <a:spcAft>
                <a:spcPts val="0"/>
              </a:spcAft>
              <a:buNone/>
            </a:pPr>
            <a:r>
              <a:t/>
            </a:r>
            <a:endParaRPr b="1"/>
          </a:p>
          <a:p>
            <a:pPr indent="0" lvl="0" marL="0" rtl="0" algn="l">
              <a:spcBef>
                <a:spcPts val="0"/>
              </a:spcBef>
              <a:spcAft>
                <a:spcPts val="0"/>
              </a:spcAft>
              <a:buNone/>
            </a:pPr>
            <a:r>
              <a:rPr lang="en"/>
              <a:t>(a) Increase		(b) Decrease		(c) Stay the same 		(d) Not enough info</a:t>
            </a:r>
            <a:endParaRPr/>
          </a:p>
        </p:txBody>
      </p:sp>
      <p:sp>
        <p:nvSpPr>
          <p:cNvPr id="310" name="Google Shape;310;p42"/>
          <p:cNvSpPr txBox="1"/>
          <p:nvPr/>
        </p:nvSpPr>
        <p:spPr>
          <a:xfrm>
            <a:off x="839150" y="3057025"/>
            <a:ext cx="7295100" cy="13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Roboto"/>
                <a:ea typeface="Roboto"/>
                <a:cs typeface="Roboto"/>
                <a:sym typeface="Roboto"/>
              </a:rPr>
              <a:t>b) Decrease, since </a:t>
            </a:r>
            <a:r>
              <a:rPr lang="en" sz="1800">
                <a:solidFill>
                  <a:srgbClr val="FF0000"/>
                </a:solidFill>
                <a:latin typeface="Roboto"/>
                <a:ea typeface="Roboto"/>
                <a:cs typeface="Roboto"/>
                <a:sym typeface="Roboto"/>
              </a:rPr>
              <a:t>Carli Lloyd </a:t>
            </a:r>
            <a:r>
              <a:rPr b="0" i="0" lang="en" sz="1800" u="none" cap="none" strike="noStrike">
                <a:solidFill>
                  <a:srgbClr val="FF0000"/>
                </a:solidFill>
                <a:latin typeface="Roboto"/>
                <a:ea typeface="Roboto"/>
                <a:cs typeface="Roboto"/>
                <a:sym typeface="Roboto"/>
              </a:rPr>
              <a:t>had a high </a:t>
            </a:r>
            <a:r>
              <a:rPr lang="en" sz="1800">
                <a:solidFill>
                  <a:srgbClr val="FF0000"/>
                </a:solidFill>
                <a:latin typeface="Roboto"/>
                <a:ea typeface="Roboto"/>
                <a:cs typeface="Roboto"/>
                <a:sym typeface="Roboto"/>
              </a:rPr>
              <a:t>goals</a:t>
            </a:r>
            <a:r>
              <a:rPr b="0" i="0" lang="en" sz="1800" u="none" cap="none" strike="noStrike">
                <a:solidFill>
                  <a:srgbClr val="FF0000"/>
                </a:solidFill>
                <a:latin typeface="Roboto"/>
                <a:ea typeface="Roboto"/>
                <a:cs typeface="Roboto"/>
                <a:sym typeface="Roboto"/>
              </a:rPr>
              <a:t>/minute ratio compared to the other players, which would have “pulled up” the original regression line</a:t>
            </a:r>
            <a:r>
              <a:rPr lang="en" sz="1800">
                <a:solidFill>
                  <a:srgbClr val="FF0000"/>
                </a:solidFill>
                <a:latin typeface="Roboto"/>
                <a:ea typeface="Roboto"/>
                <a:cs typeface="Roboto"/>
                <a:sym typeface="Roboto"/>
              </a:rPr>
              <a:t>. With Lloyd removed, the regression line would be flatter, giving smaller predictions.</a:t>
            </a:r>
            <a:endParaRPr b="0" i="0" sz="1800" u="none" cap="none" strike="noStrike">
              <a:solidFill>
                <a:srgbClr val="FF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316" name="Google Shape;316;p43"/>
          <p:cNvSpPr txBox="1"/>
          <p:nvPr/>
        </p:nvSpPr>
        <p:spPr>
          <a:xfrm>
            <a:off x="400050" y="881875"/>
            <a:ext cx="83820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Predictions</a:t>
            </a:r>
            <a:endParaRPr b="1"/>
          </a:p>
          <a:p>
            <a:pPr indent="0" lvl="0" marL="0" rtl="0" algn="l">
              <a:spcBef>
                <a:spcPts val="0"/>
              </a:spcBef>
              <a:spcAft>
                <a:spcPts val="0"/>
              </a:spcAft>
              <a:buNone/>
            </a:pPr>
            <a:r>
              <a:rPr lang="en"/>
              <a:t>The </a:t>
            </a:r>
            <a:r>
              <a:rPr lang="en">
                <a:latin typeface="Courier New"/>
                <a:ea typeface="Courier New"/>
                <a:cs typeface="Courier New"/>
                <a:sym typeface="Courier New"/>
              </a:rPr>
              <a:t>uswnt </a:t>
            </a:r>
            <a:r>
              <a:rPr lang="en"/>
              <a:t>table contains player data for the U.S. Women’s National Soccer Team. Only the first five rows are shown. You have computed the following summary statistics from the full </a:t>
            </a:r>
            <a:r>
              <a:rPr lang="en">
                <a:latin typeface="Courier New"/>
                <a:ea typeface="Courier New"/>
                <a:cs typeface="Courier New"/>
                <a:sym typeface="Courier New"/>
              </a:rPr>
              <a:t>uswnt </a:t>
            </a:r>
            <a:r>
              <a:rPr lang="en"/>
              <a:t>table. </a:t>
            </a:r>
            <a:endParaRPr/>
          </a:p>
        </p:txBody>
      </p:sp>
      <p:sp>
        <p:nvSpPr>
          <p:cNvPr id="317" name="Google Shape;317;p43"/>
          <p:cNvSpPr txBox="1"/>
          <p:nvPr/>
        </p:nvSpPr>
        <p:spPr>
          <a:xfrm>
            <a:off x="381000" y="3552475"/>
            <a:ext cx="83820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 What is the fitted value for Megan Rapinoe using this regression line to estimate her goals per game from her minutes per game?</a:t>
            </a:r>
            <a:endParaRPr/>
          </a:p>
        </p:txBody>
      </p:sp>
      <p:pic>
        <p:nvPicPr>
          <p:cNvPr id="318" name="Google Shape;318;p43"/>
          <p:cNvPicPr preferRelativeResize="0"/>
          <p:nvPr/>
        </p:nvPicPr>
        <p:blipFill>
          <a:blip r:embed="rId3">
            <a:alphaModFix/>
          </a:blip>
          <a:stretch>
            <a:fillRect/>
          </a:stretch>
        </p:blipFill>
        <p:spPr>
          <a:xfrm>
            <a:off x="457200" y="1635338"/>
            <a:ext cx="3227025" cy="1872825"/>
          </a:xfrm>
          <a:prstGeom prst="rect">
            <a:avLst/>
          </a:prstGeom>
          <a:noFill/>
          <a:ln>
            <a:noFill/>
          </a:ln>
        </p:spPr>
      </p:pic>
      <p:pic>
        <p:nvPicPr>
          <p:cNvPr id="319" name="Google Shape;319;p43"/>
          <p:cNvPicPr preferRelativeResize="0"/>
          <p:nvPr/>
        </p:nvPicPr>
        <p:blipFill>
          <a:blip r:embed="rId4">
            <a:alphaModFix/>
          </a:blip>
          <a:stretch>
            <a:fillRect/>
          </a:stretch>
        </p:blipFill>
        <p:spPr>
          <a:xfrm>
            <a:off x="3861613" y="1683173"/>
            <a:ext cx="2458975" cy="1777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1</a:t>
            </a:r>
            <a:endParaRPr/>
          </a:p>
        </p:txBody>
      </p:sp>
      <p:sp>
        <p:nvSpPr>
          <p:cNvPr id="325" name="Google Shape;325;p44"/>
          <p:cNvSpPr txBox="1"/>
          <p:nvPr/>
        </p:nvSpPr>
        <p:spPr>
          <a:xfrm>
            <a:off x="381000" y="1552225"/>
            <a:ext cx="83820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 What is the fitted value for Megan Rapinoe using this regression line to estimate her goals per game from her minutes per game?</a:t>
            </a:r>
            <a:endParaRPr/>
          </a:p>
        </p:txBody>
      </p:sp>
      <p:sp>
        <p:nvSpPr>
          <p:cNvPr id="326" name="Google Shape;326;p44"/>
          <p:cNvSpPr txBox="1"/>
          <p:nvPr/>
        </p:nvSpPr>
        <p:spPr>
          <a:xfrm>
            <a:off x="633450" y="2447725"/>
            <a:ext cx="78771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Roboto"/>
                <a:ea typeface="Roboto"/>
                <a:cs typeface="Roboto"/>
                <a:sym typeface="Roboto"/>
              </a:rPr>
              <a:t>Intercept = mean</a:t>
            </a:r>
            <a:r>
              <a:rPr b="0" baseline="-25000" i="0" lang="en" sz="2400" u="none" cap="none" strike="noStrike">
                <a:solidFill>
                  <a:srgbClr val="FF0000"/>
                </a:solidFill>
                <a:latin typeface="Roboto"/>
                <a:ea typeface="Roboto"/>
                <a:cs typeface="Roboto"/>
                <a:sym typeface="Roboto"/>
              </a:rPr>
              <a:t>y</a:t>
            </a:r>
            <a:r>
              <a:rPr b="0" i="0" lang="en" sz="2400" u="none" cap="none" strike="noStrike">
                <a:solidFill>
                  <a:srgbClr val="FF0000"/>
                </a:solidFill>
                <a:latin typeface="Roboto"/>
                <a:ea typeface="Roboto"/>
                <a:cs typeface="Roboto"/>
                <a:sym typeface="Roboto"/>
              </a:rPr>
              <a:t> - slope * mean</a:t>
            </a:r>
            <a:r>
              <a:rPr b="0" baseline="-25000" i="0" lang="en" sz="2400" u="none" cap="none" strike="noStrike">
                <a:solidFill>
                  <a:srgbClr val="FF0000"/>
                </a:solidFill>
                <a:latin typeface="Roboto"/>
                <a:ea typeface="Roboto"/>
                <a:cs typeface="Roboto"/>
                <a:sym typeface="Roboto"/>
              </a:rPr>
              <a:t>x </a:t>
            </a:r>
            <a:r>
              <a:rPr b="0" i="0" lang="en" sz="2400" u="none" cap="none" strike="noStrike">
                <a:solidFill>
                  <a:srgbClr val="FF0000"/>
                </a:solidFill>
                <a:latin typeface="Roboto"/>
                <a:ea typeface="Roboto"/>
                <a:cs typeface="Roboto"/>
                <a:sym typeface="Roboto"/>
              </a:rPr>
              <a:t>= 1 - </a:t>
            </a:r>
            <a:r>
              <a:rPr lang="en" sz="2400">
                <a:solidFill>
                  <a:srgbClr val="FF0000"/>
                </a:solidFill>
                <a:latin typeface="Roboto"/>
                <a:ea typeface="Roboto"/>
                <a:cs typeface="Roboto"/>
                <a:sym typeface="Roboto"/>
              </a:rPr>
              <a:t>0.088</a:t>
            </a:r>
            <a:r>
              <a:rPr b="0" i="0" lang="en" sz="2400" u="none" cap="none" strike="noStrike">
                <a:solidFill>
                  <a:srgbClr val="FF0000"/>
                </a:solidFill>
                <a:latin typeface="Roboto"/>
                <a:ea typeface="Roboto"/>
                <a:cs typeface="Roboto"/>
                <a:sym typeface="Roboto"/>
              </a:rPr>
              <a:t>(</a:t>
            </a:r>
            <a:r>
              <a:rPr lang="en" sz="2400">
                <a:solidFill>
                  <a:srgbClr val="FF0000"/>
                </a:solidFill>
                <a:latin typeface="Roboto"/>
                <a:ea typeface="Roboto"/>
                <a:cs typeface="Roboto"/>
                <a:sym typeface="Roboto"/>
              </a:rPr>
              <a:t>60</a:t>
            </a:r>
            <a:r>
              <a:rPr b="0" i="0" lang="en" sz="2400" u="none" cap="none" strike="noStrike">
                <a:solidFill>
                  <a:srgbClr val="FF0000"/>
                </a:solidFill>
                <a:latin typeface="Roboto"/>
                <a:ea typeface="Roboto"/>
                <a:cs typeface="Roboto"/>
                <a:sym typeface="Roboto"/>
              </a:rPr>
              <a:t>) = -4.28</a:t>
            </a:r>
            <a:endParaRPr b="0" i="0" sz="9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 sz="2400" u="none" cap="none" strike="noStrike">
                <a:solidFill>
                  <a:srgbClr val="FF0000"/>
                </a:solidFill>
                <a:latin typeface="Roboto"/>
                <a:ea typeface="Roboto"/>
                <a:cs typeface="Roboto"/>
                <a:sym typeface="Roboto"/>
              </a:rPr>
              <a:t>Prediction =</a:t>
            </a:r>
            <a:r>
              <a:rPr lang="en" sz="2400">
                <a:solidFill>
                  <a:srgbClr val="FF0000"/>
                </a:solidFill>
                <a:latin typeface="Roboto"/>
                <a:ea typeface="Roboto"/>
                <a:cs typeface="Roboto"/>
                <a:sym typeface="Roboto"/>
              </a:rPr>
              <a:t> 0.088(72) - 4.28 </a:t>
            </a:r>
            <a:r>
              <a:rPr b="0" i="0" lang="en" sz="2400" u="none" cap="none" strike="noStrike">
                <a:solidFill>
                  <a:srgbClr val="FF0000"/>
                </a:solidFill>
                <a:latin typeface="Roboto"/>
                <a:ea typeface="Roboto"/>
                <a:cs typeface="Roboto"/>
                <a:sym typeface="Roboto"/>
              </a:rPr>
              <a:t>= 2.05 </a:t>
            </a:r>
            <a:r>
              <a:rPr lang="en" sz="2400">
                <a:solidFill>
                  <a:srgbClr val="FF0000"/>
                </a:solidFill>
                <a:latin typeface="Roboto"/>
                <a:ea typeface="Roboto"/>
                <a:cs typeface="Roboto"/>
                <a:sym typeface="Roboto"/>
              </a:rPr>
              <a:t>= 2</a:t>
            </a:r>
            <a:endParaRPr b="0" i="0" sz="24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0" name="Shape 330"/>
        <p:cNvGrpSpPr/>
        <p:nvPr/>
      </p:nvGrpSpPr>
      <p:grpSpPr>
        <a:xfrm>
          <a:off x="0" y="0"/>
          <a:ext cx="0" cy="0"/>
          <a:chOff x="0" y="0"/>
          <a:chExt cx="0" cy="0"/>
        </a:xfrm>
      </p:grpSpPr>
      <p:pic>
        <p:nvPicPr>
          <p:cNvPr descr="Screenshot from 2017-05-02 11:06:05.png" id="331" name="Google Shape;331;p45"/>
          <p:cNvPicPr preferRelativeResize="0"/>
          <p:nvPr/>
        </p:nvPicPr>
        <p:blipFill rotWithShape="1">
          <a:blip r:embed="rId3">
            <a:alphaModFix/>
          </a:blip>
          <a:srcRect b="46224" l="0" r="0" t="0"/>
          <a:stretch/>
        </p:blipFill>
        <p:spPr>
          <a:xfrm>
            <a:off x="508900" y="1085900"/>
            <a:ext cx="6800324" cy="1591875"/>
          </a:xfrm>
          <a:prstGeom prst="rect">
            <a:avLst/>
          </a:prstGeom>
          <a:noFill/>
          <a:ln>
            <a:noFill/>
          </a:ln>
        </p:spPr>
      </p:pic>
      <p:pic>
        <p:nvPicPr>
          <p:cNvPr descr="Screenshot from 2017-05-02 11:07:14.png" id="332" name="Google Shape;332;p45"/>
          <p:cNvPicPr preferRelativeResize="0"/>
          <p:nvPr/>
        </p:nvPicPr>
        <p:blipFill rotWithShape="1">
          <a:blip r:embed="rId4">
            <a:alphaModFix/>
          </a:blip>
          <a:srcRect b="65446" l="0" r="0" t="0"/>
          <a:stretch/>
        </p:blipFill>
        <p:spPr>
          <a:xfrm>
            <a:off x="508900" y="3055925"/>
            <a:ext cx="8635101" cy="1591872"/>
          </a:xfrm>
          <a:prstGeom prst="rect">
            <a:avLst/>
          </a:prstGeom>
          <a:noFill/>
          <a:ln>
            <a:noFill/>
          </a:ln>
        </p:spPr>
      </p:pic>
      <p:pic>
        <p:nvPicPr>
          <p:cNvPr descr="Screenshot from 2017-05-02 11:06:05.png" id="333" name="Google Shape;333;p45"/>
          <p:cNvPicPr preferRelativeResize="0"/>
          <p:nvPr/>
        </p:nvPicPr>
        <p:blipFill rotWithShape="1">
          <a:blip r:embed="rId3">
            <a:alphaModFix/>
          </a:blip>
          <a:srcRect b="0" l="0" r="27917" t="55164"/>
          <a:stretch/>
        </p:blipFill>
        <p:spPr>
          <a:xfrm>
            <a:off x="4633225" y="1699475"/>
            <a:ext cx="4510775" cy="1221400"/>
          </a:xfrm>
          <a:prstGeom prst="rect">
            <a:avLst/>
          </a:prstGeom>
          <a:noFill/>
          <a:ln>
            <a:noFill/>
          </a:ln>
        </p:spPr>
      </p:pic>
      <p:sp>
        <p:nvSpPr>
          <p:cNvPr id="334" name="Google Shape;334;p4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Spring 2016 Midterm</a:t>
            </a:r>
            <a:endParaRPr/>
          </a:p>
        </p:txBody>
      </p:sp>
      <p:sp>
        <p:nvSpPr>
          <p:cNvPr id="335" name="Google Shape;335;p45"/>
          <p:cNvSpPr txBox="1"/>
          <p:nvPr/>
        </p:nvSpPr>
        <p:spPr>
          <a:xfrm>
            <a:off x="1171800" y="3972500"/>
            <a:ext cx="6800400" cy="6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Roboto"/>
                <a:ea typeface="Roboto"/>
                <a:cs typeface="Roboto"/>
                <a:sym typeface="Roboto"/>
              </a:rPr>
              <a:t>(29 - mean</a:t>
            </a:r>
            <a:r>
              <a:rPr b="0" baseline="-25000" i="0" lang="en" sz="2400" u="none" cap="none" strike="noStrike">
                <a:solidFill>
                  <a:srgbClr val="FF0000"/>
                </a:solidFill>
                <a:latin typeface="Roboto"/>
                <a:ea typeface="Roboto"/>
                <a:cs typeface="Roboto"/>
                <a:sym typeface="Roboto"/>
              </a:rPr>
              <a:t>pts/game</a:t>
            </a:r>
            <a:r>
              <a:rPr b="0" i="0" lang="en" sz="2400" u="none" cap="none" strike="noStrike">
                <a:solidFill>
                  <a:srgbClr val="FF0000"/>
                </a:solidFill>
                <a:latin typeface="Roboto"/>
                <a:ea typeface="Roboto"/>
                <a:cs typeface="Roboto"/>
                <a:sym typeface="Roboto"/>
              </a:rPr>
              <a:t>) / SD</a:t>
            </a:r>
            <a:r>
              <a:rPr b="0" baseline="-25000" i="0" lang="en" sz="2400" u="none" cap="none" strike="noStrike">
                <a:solidFill>
                  <a:srgbClr val="FF0000"/>
                </a:solidFill>
                <a:latin typeface="Roboto"/>
                <a:ea typeface="Roboto"/>
                <a:cs typeface="Roboto"/>
                <a:sym typeface="Roboto"/>
              </a:rPr>
              <a:t>pt/game</a:t>
            </a:r>
            <a:r>
              <a:rPr b="0" i="0" lang="en" sz="2400" u="none" cap="none" strike="noStrike">
                <a:solidFill>
                  <a:srgbClr val="FF0000"/>
                </a:solidFill>
                <a:latin typeface="Roboto"/>
                <a:ea typeface="Roboto"/>
                <a:cs typeface="Roboto"/>
                <a:sym typeface="Roboto"/>
              </a:rPr>
              <a:t> = (29 - 13) / 8 = 2</a:t>
            </a:r>
            <a:endParaRPr b="0" i="0" sz="2400" u="none" cap="none" strike="noStrike">
              <a:solidFill>
                <a:srgbClr val="FF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9" name="Shape 339"/>
        <p:cNvGrpSpPr/>
        <p:nvPr/>
      </p:nvGrpSpPr>
      <p:grpSpPr>
        <a:xfrm>
          <a:off x="0" y="0"/>
          <a:ext cx="0" cy="0"/>
          <a:chOff x="0" y="0"/>
          <a:chExt cx="0" cy="0"/>
        </a:xfrm>
      </p:grpSpPr>
      <p:pic>
        <p:nvPicPr>
          <p:cNvPr descr="Screenshot from 2017-05-02 11:07:14.png" id="340" name="Google Shape;340;p46"/>
          <p:cNvPicPr preferRelativeResize="0"/>
          <p:nvPr/>
        </p:nvPicPr>
        <p:blipFill rotWithShape="1">
          <a:blip r:embed="rId3">
            <a:alphaModFix/>
          </a:blip>
          <a:srcRect b="36390" l="0" r="0" t="29055"/>
          <a:stretch/>
        </p:blipFill>
        <p:spPr>
          <a:xfrm>
            <a:off x="197200" y="2379975"/>
            <a:ext cx="8635101" cy="1591872"/>
          </a:xfrm>
          <a:prstGeom prst="rect">
            <a:avLst/>
          </a:prstGeom>
          <a:noFill/>
          <a:ln>
            <a:noFill/>
          </a:ln>
        </p:spPr>
      </p:pic>
      <p:pic>
        <p:nvPicPr>
          <p:cNvPr descr="Screenshot from 2017-05-02 11:06:05.png" id="341" name="Google Shape;341;p46"/>
          <p:cNvPicPr preferRelativeResize="0"/>
          <p:nvPr/>
        </p:nvPicPr>
        <p:blipFill rotWithShape="1">
          <a:blip r:embed="rId4">
            <a:alphaModFix/>
          </a:blip>
          <a:srcRect b="46224" l="0" r="0" t="0"/>
          <a:stretch/>
        </p:blipFill>
        <p:spPr>
          <a:xfrm>
            <a:off x="508900" y="1027050"/>
            <a:ext cx="6800324" cy="1591875"/>
          </a:xfrm>
          <a:prstGeom prst="rect">
            <a:avLst/>
          </a:prstGeom>
          <a:noFill/>
          <a:ln>
            <a:noFill/>
          </a:ln>
        </p:spPr>
      </p:pic>
      <p:pic>
        <p:nvPicPr>
          <p:cNvPr descr="Screenshot from 2017-05-02 11:06:05.png" id="342" name="Google Shape;342;p46"/>
          <p:cNvPicPr preferRelativeResize="0"/>
          <p:nvPr/>
        </p:nvPicPr>
        <p:blipFill rotWithShape="1">
          <a:blip r:embed="rId4">
            <a:alphaModFix/>
          </a:blip>
          <a:srcRect b="0" l="0" r="27917" t="55164"/>
          <a:stretch/>
        </p:blipFill>
        <p:spPr>
          <a:xfrm>
            <a:off x="4633225" y="1519400"/>
            <a:ext cx="4510775" cy="1221400"/>
          </a:xfrm>
          <a:prstGeom prst="rect">
            <a:avLst/>
          </a:prstGeom>
          <a:noFill/>
          <a:ln>
            <a:noFill/>
          </a:ln>
        </p:spPr>
      </p:pic>
      <p:sp>
        <p:nvSpPr>
          <p:cNvPr id="343" name="Google Shape;343;p46"/>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Spring 2016 Midterm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1"/>
          <p:cNvSpPr/>
          <p:nvPr/>
        </p:nvSpPr>
        <p:spPr>
          <a:xfrm>
            <a:off x="625050" y="3652450"/>
            <a:ext cx="7929000" cy="8022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Correlation Coefficient (r)</a:t>
            </a:r>
            <a:endParaRPr/>
          </a:p>
        </p:txBody>
      </p:sp>
      <p:pic>
        <p:nvPicPr>
          <p:cNvPr id="68" name="Google Shape;68;p11"/>
          <p:cNvPicPr preferRelativeResize="0"/>
          <p:nvPr/>
        </p:nvPicPr>
        <p:blipFill>
          <a:blip r:embed="rId3">
            <a:alphaModFix/>
          </a:blip>
          <a:stretch>
            <a:fillRect/>
          </a:stretch>
        </p:blipFill>
        <p:spPr>
          <a:xfrm>
            <a:off x="625050" y="1138275"/>
            <a:ext cx="2108441" cy="2181575"/>
          </a:xfrm>
          <a:prstGeom prst="rect">
            <a:avLst/>
          </a:prstGeom>
          <a:noFill/>
          <a:ln>
            <a:noFill/>
          </a:ln>
        </p:spPr>
      </p:pic>
      <p:pic>
        <p:nvPicPr>
          <p:cNvPr id="69" name="Google Shape;69;p11"/>
          <p:cNvPicPr preferRelativeResize="0"/>
          <p:nvPr/>
        </p:nvPicPr>
        <p:blipFill>
          <a:blip r:embed="rId4">
            <a:alphaModFix/>
          </a:blip>
          <a:stretch>
            <a:fillRect/>
          </a:stretch>
        </p:blipFill>
        <p:spPr>
          <a:xfrm>
            <a:off x="6280750" y="1138275"/>
            <a:ext cx="2273225" cy="2273225"/>
          </a:xfrm>
          <a:prstGeom prst="rect">
            <a:avLst/>
          </a:prstGeom>
          <a:noFill/>
          <a:ln>
            <a:noFill/>
          </a:ln>
        </p:spPr>
      </p:pic>
      <p:pic>
        <p:nvPicPr>
          <p:cNvPr id="70" name="Google Shape;70;p11"/>
          <p:cNvPicPr preferRelativeResize="0"/>
          <p:nvPr/>
        </p:nvPicPr>
        <p:blipFill>
          <a:blip r:embed="rId5">
            <a:alphaModFix/>
          </a:blip>
          <a:stretch>
            <a:fillRect/>
          </a:stretch>
        </p:blipFill>
        <p:spPr>
          <a:xfrm>
            <a:off x="3389225" y="1101201"/>
            <a:ext cx="2365550" cy="2181575"/>
          </a:xfrm>
          <a:prstGeom prst="rect">
            <a:avLst/>
          </a:prstGeom>
          <a:noFill/>
          <a:ln>
            <a:noFill/>
          </a:ln>
        </p:spPr>
      </p:pic>
      <p:sp>
        <p:nvSpPr>
          <p:cNvPr id="71" name="Google Shape;71;p11"/>
          <p:cNvSpPr txBox="1"/>
          <p:nvPr/>
        </p:nvSpPr>
        <p:spPr>
          <a:xfrm>
            <a:off x="6889062" y="3792500"/>
            <a:ext cx="10566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r</a:t>
            </a:r>
            <a:r>
              <a:rPr lang="en" sz="2200"/>
              <a:t> ~= -1</a:t>
            </a:r>
            <a:endParaRPr sz="2200"/>
          </a:p>
        </p:txBody>
      </p:sp>
      <p:sp>
        <p:nvSpPr>
          <p:cNvPr id="72" name="Google Shape;72;p11"/>
          <p:cNvSpPr txBox="1"/>
          <p:nvPr/>
        </p:nvSpPr>
        <p:spPr>
          <a:xfrm>
            <a:off x="4020025" y="3792500"/>
            <a:ext cx="10566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r ~= 0</a:t>
            </a:r>
            <a:endParaRPr sz="2200"/>
          </a:p>
        </p:txBody>
      </p:sp>
      <p:sp>
        <p:nvSpPr>
          <p:cNvPr id="73" name="Google Shape;73;p11"/>
          <p:cNvSpPr txBox="1"/>
          <p:nvPr/>
        </p:nvSpPr>
        <p:spPr>
          <a:xfrm>
            <a:off x="1150987" y="3792500"/>
            <a:ext cx="10566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r ~= 1</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7" name="Shape 347"/>
        <p:cNvGrpSpPr/>
        <p:nvPr/>
      </p:nvGrpSpPr>
      <p:grpSpPr>
        <a:xfrm>
          <a:off x="0" y="0"/>
          <a:ext cx="0" cy="0"/>
          <a:chOff x="0" y="0"/>
          <a:chExt cx="0" cy="0"/>
        </a:xfrm>
      </p:grpSpPr>
      <p:pic>
        <p:nvPicPr>
          <p:cNvPr descr="Screenshot from 2017-05-02 11:07:14.png" id="348" name="Google Shape;348;p47"/>
          <p:cNvPicPr preferRelativeResize="0"/>
          <p:nvPr/>
        </p:nvPicPr>
        <p:blipFill rotWithShape="1">
          <a:blip r:embed="rId3">
            <a:alphaModFix/>
          </a:blip>
          <a:srcRect b="36390" l="0" r="0" t="29055"/>
          <a:stretch/>
        </p:blipFill>
        <p:spPr>
          <a:xfrm>
            <a:off x="197200" y="2303775"/>
            <a:ext cx="8635101" cy="1591872"/>
          </a:xfrm>
          <a:prstGeom prst="rect">
            <a:avLst/>
          </a:prstGeom>
          <a:noFill/>
          <a:ln>
            <a:noFill/>
          </a:ln>
        </p:spPr>
      </p:pic>
      <p:pic>
        <p:nvPicPr>
          <p:cNvPr descr="Screenshot from 2017-05-02 11:06:05.png" id="349" name="Google Shape;349;p47"/>
          <p:cNvPicPr preferRelativeResize="0"/>
          <p:nvPr/>
        </p:nvPicPr>
        <p:blipFill rotWithShape="1">
          <a:blip r:embed="rId4">
            <a:alphaModFix/>
          </a:blip>
          <a:srcRect b="46224" l="0" r="0" t="0"/>
          <a:stretch/>
        </p:blipFill>
        <p:spPr>
          <a:xfrm>
            <a:off x="508900" y="950850"/>
            <a:ext cx="6800324" cy="1591875"/>
          </a:xfrm>
          <a:prstGeom prst="rect">
            <a:avLst/>
          </a:prstGeom>
          <a:noFill/>
          <a:ln>
            <a:noFill/>
          </a:ln>
        </p:spPr>
      </p:pic>
      <p:pic>
        <p:nvPicPr>
          <p:cNvPr descr="Screenshot from 2017-05-02 11:06:05.png" id="350" name="Google Shape;350;p47"/>
          <p:cNvPicPr preferRelativeResize="0"/>
          <p:nvPr/>
        </p:nvPicPr>
        <p:blipFill rotWithShape="1">
          <a:blip r:embed="rId4">
            <a:alphaModFix/>
          </a:blip>
          <a:srcRect b="0" l="0" r="27917" t="55164"/>
          <a:stretch/>
        </p:blipFill>
        <p:spPr>
          <a:xfrm>
            <a:off x="4633225" y="1519400"/>
            <a:ext cx="4510775" cy="1221400"/>
          </a:xfrm>
          <a:prstGeom prst="rect">
            <a:avLst/>
          </a:prstGeom>
          <a:noFill/>
          <a:ln>
            <a:noFill/>
          </a:ln>
        </p:spPr>
      </p:pic>
      <p:sp>
        <p:nvSpPr>
          <p:cNvPr id="351" name="Google Shape;351;p47"/>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Spring 2016 Midterm</a:t>
            </a:r>
            <a:endParaRPr/>
          </a:p>
        </p:txBody>
      </p:sp>
      <p:sp>
        <p:nvSpPr>
          <p:cNvPr id="352" name="Google Shape;352;p47"/>
          <p:cNvSpPr txBox="1"/>
          <p:nvPr/>
        </p:nvSpPr>
        <p:spPr>
          <a:xfrm>
            <a:off x="1632250" y="3804050"/>
            <a:ext cx="6800400" cy="6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Roboto"/>
                <a:ea typeface="Roboto"/>
                <a:cs typeface="Roboto"/>
                <a:sym typeface="Roboto"/>
              </a:rPr>
              <a:t>r * (SD</a:t>
            </a:r>
            <a:r>
              <a:rPr b="0" baseline="-25000" i="0" lang="en" sz="2400" u="none" cap="none" strike="noStrike">
                <a:solidFill>
                  <a:srgbClr val="FF0000"/>
                </a:solidFill>
                <a:latin typeface="Roboto"/>
                <a:ea typeface="Roboto"/>
                <a:cs typeface="Roboto"/>
                <a:sym typeface="Roboto"/>
              </a:rPr>
              <a:t>y</a:t>
            </a:r>
            <a:r>
              <a:rPr b="0" i="0" lang="en" sz="2400" u="none" cap="none" strike="noStrike">
                <a:solidFill>
                  <a:srgbClr val="FF0000"/>
                </a:solidFill>
                <a:latin typeface="Roboto"/>
                <a:ea typeface="Roboto"/>
                <a:cs typeface="Roboto"/>
                <a:sym typeface="Roboto"/>
              </a:rPr>
              <a:t>)/(SD</a:t>
            </a:r>
            <a:r>
              <a:rPr b="0" baseline="-25000" i="0" lang="en" sz="2400" u="none" cap="none" strike="noStrike">
                <a:solidFill>
                  <a:srgbClr val="FF0000"/>
                </a:solidFill>
                <a:latin typeface="Roboto"/>
                <a:ea typeface="Roboto"/>
                <a:cs typeface="Roboto"/>
                <a:sym typeface="Roboto"/>
              </a:rPr>
              <a:t>x</a:t>
            </a:r>
            <a:r>
              <a:rPr b="0" i="0" lang="en" sz="2400" u="none" cap="none" strike="noStrike">
                <a:solidFill>
                  <a:srgbClr val="FF0000"/>
                </a:solidFill>
                <a:latin typeface="Roboto"/>
                <a:ea typeface="Roboto"/>
                <a:cs typeface="Roboto"/>
                <a:sym typeface="Roboto"/>
              </a:rPr>
              <a:t>) = .75 * (8 / 10) = .6</a:t>
            </a:r>
            <a:endParaRPr b="0" i="0" sz="2400" u="none" cap="none" strike="noStrike">
              <a:solidFill>
                <a:srgbClr val="FF0000"/>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Spring 2016 Midterm</a:t>
            </a:r>
            <a:endParaRPr/>
          </a:p>
        </p:txBody>
      </p:sp>
      <p:pic>
        <p:nvPicPr>
          <p:cNvPr descr="Screenshot from 2017-05-02 11:07:36.png" id="358" name="Google Shape;358;p48"/>
          <p:cNvPicPr preferRelativeResize="0"/>
          <p:nvPr/>
        </p:nvPicPr>
        <p:blipFill rotWithShape="1">
          <a:blip r:embed="rId3">
            <a:alphaModFix/>
          </a:blip>
          <a:srcRect b="0" l="0" r="0" t="0"/>
          <a:stretch/>
        </p:blipFill>
        <p:spPr>
          <a:xfrm>
            <a:off x="1324475" y="1458400"/>
            <a:ext cx="6315075" cy="1371600"/>
          </a:xfrm>
          <a:prstGeom prst="rect">
            <a:avLst/>
          </a:prstGeom>
          <a:noFill/>
          <a:ln>
            <a:noFill/>
          </a:ln>
        </p:spPr>
      </p:pic>
      <p:pic>
        <p:nvPicPr>
          <p:cNvPr descr="Screenshot from 2017-05-02 11:07:36.png" id="359" name="Google Shape;359;p48"/>
          <p:cNvPicPr preferRelativeResize="0"/>
          <p:nvPr/>
        </p:nvPicPr>
        <p:blipFill rotWithShape="1">
          <a:blip r:embed="rId3">
            <a:alphaModFix/>
          </a:blip>
          <a:srcRect b="0" l="0" r="0" t="0"/>
          <a:stretch/>
        </p:blipFill>
        <p:spPr>
          <a:xfrm>
            <a:off x="726925" y="1458398"/>
            <a:ext cx="7690125" cy="1670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Spring 2016 Midterm</a:t>
            </a:r>
            <a:endParaRPr/>
          </a:p>
        </p:txBody>
      </p:sp>
      <p:pic>
        <p:nvPicPr>
          <p:cNvPr descr="Screenshot from 2017-05-02 11:07:36.png" id="365" name="Google Shape;365;p49"/>
          <p:cNvPicPr preferRelativeResize="0"/>
          <p:nvPr/>
        </p:nvPicPr>
        <p:blipFill rotWithShape="1">
          <a:blip r:embed="rId3">
            <a:alphaModFix/>
          </a:blip>
          <a:srcRect b="0" l="0" r="0" t="0"/>
          <a:stretch/>
        </p:blipFill>
        <p:spPr>
          <a:xfrm>
            <a:off x="1324475" y="1458400"/>
            <a:ext cx="6315075" cy="1371600"/>
          </a:xfrm>
          <a:prstGeom prst="rect">
            <a:avLst/>
          </a:prstGeom>
          <a:noFill/>
          <a:ln>
            <a:noFill/>
          </a:ln>
        </p:spPr>
      </p:pic>
      <p:pic>
        <p:nvPicPr>
          <p:cNvPr descr="Screenshot from 2017-05-02 11:07:36.png" id="366" name="Google Shape;366;p49"/>
          <p:cNvPicPr preferRelativeResize="0"/>
          <p:nvPr/>
        </p:nvPicPr>
        <p:blipFill rotWithShape="1">
          <a:blip r:embed="rId3">
            <a:alphaModFix/>
          </a:blip>
          <a:srcRect b="0" l="0" r="0" t="0"/>
          <a:stretch/>
        </p:blipFill>
        <p:spPr>
          <a:xfrm>
            <a:off x="369150" y="1231362"/>
            <a:ext cx="8405700" cy="1825675"/>
          </a:xfrm>
          <a:prstGeom prst="rect">
            <a:avLst/>
          </a:prstGeom>
          <a:noFill/>
          <a:ln>
            <a:noFill/>
          </a:ln>
        </p:spPr>
      </p:pic>
      <p:sp>
        <p:nvSpPr>
          <p:cNvPr id="367" name="Google Shape;367;p49"/>
          <p:cNvSpPr txBox="1"/>
          <p:nvPr/>
        </p:nvSpPr>
        <p:spPr>
          <a:xfrm>
            <a:off x="839150" y="3057025"/>
            <a:ext cx="6800400" cy="13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Roboto"/>
                <a:ea typeface="Roboto"/>
                <a:cs typeface="Roboto"/>
                <a:sym typeface="Roboto"/>
              </a:rPr>
              <a:t>b) Decrease, since Steph Curry had a high points/minute ratio compared to the other players, which would have “pulled up” the original regression line</a:t>
            </a:r>
            <a:r>
              <a:rPr lang="en" sz="1800">
                <a:solidFill>
                  <a:srgbClr val="FF0000"/>
                </a:solidFill>
                <a:latin typeface="Roboto"/>
                <a:ea typeface="Roboto"/>
                <a:cs typeface="Roboto"/>
                <a:sym typeface="Roboto"/>
              </a:rPr>
              <a:t>. With Curry removed, the regression line would be flatter, giving smaller predictions.</a:t>
            </a:r>
            <a:endParaRPr b="0" i="0" sz="1800" u="none" cap="none" strike="noStrike">
              <a:solidFill>
                <a:srgbClr val="FF0000"/>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1" name="Shape 371"/>
        <p:cNvGrpSpPr/>
        <p:nvPr/>
      </p:nvGrpSpPr>
      <p:grpSpPr>
        <a:xfrm>
          <a:off x="0" y="0"/>
          <a:ext cx="0" cy="0"/>
          <a:chOff x="0" y="0"/>
          <a:chExt cx="0" cy="0"/>
        </a:xfrm>
      </p:grpSpPr>
      <p:pic>
        <p:nvPicPr>
          <p:cNvPr descr="Screenshot from 2017-05-02 11:07:14.png" id="372" name="Google Shape;372;p50"/>
          <p:cNvPicPr preferRelativeResize="0"/>
          <p:nvPr/>
        </p:nvPicPr>
        <p:blipFill rotWithShape="1">
          <a:blip r:embed="rId3">
            <a:alphaModFix/>
          </a:blip>
          <a:srcRect b="-8071" l="0" r="0" t="73518"/>
          <a:stretch/>
        </p:blipFill>
        <p:spPr>
          <a:xfrm>
            <a:off x="197200" y="2617000"/>
            <a:ext cx="8635101" cy="1591872"/>
          </a:xfrm>
          <a:prstGeom prst="rect">
            <a:avLst/>
          </a:prstGeom>
          <a:noFill/>
          <a:ln>
            <a:noFill/>
          </a:ln>
        </p:spPr>
      </p:pic>
      <p:pic>
        <p:nvPicPr>
          <p:cNvPr descr="Screenshot from 2017-05-02 11:06:05.png" id="373" name="Google Shape;373;p50"/>
          <p:cNvPicPr preferRelativeResize="0"/>
          <p:nvPr/>
        </p:nvPicPr>
        <p:blipFill rotWithShape="1">
          <a:blip r:embed="rId4">
            <a:alphaModFix/>
          </a:blip>
          <a:srcRect b="46224" l="0" r="0" t="0"/>
          <a:stretch/>
        </p:blipFill>
        <p:spPr>
          <a:xfrm>
            <a:off x="508900" y="950850"/>
            <a:ext cx="6800324" cy="1591875"/>
          </a:xfrm>
          <a:prstGeom prst="rect">
            <a:avLst/>
          </a:prstGeom>
          <a:noFill/>
          <a:ln>
            <a:noFill/>
          </a:ln>
        </p:spPr>
      </p:pic>
      <p:pic>
        <p:nvPicPr>
          <p:cNvPr descr="Screenshot from 2017-05-02 11:06:05.png" id="374" name="Google Shape;374;p50"/>
          <p:cNvPicPr preferRelativeResize="0"/>
          <p:nvPr/>
        </p:nvPicPr>
        <p:blipFill rotWithShape="1">
          <a:blip r:embed="rId4">
            <a:alphaModFix/>
          </a:blip>
          <a:srcRect b="0" l="0" r="27917" t="55164"/>
          <a:stretch/>
        </p:blipFill>
        <p:spPr>
          <a:xfrm>
            <a:off x="4633225" y="1519400"/>
            <a:ext cx="4510775" cy="1221400"/>
          </a:xfrm>
          <a:prstGeom prst="rect">
            <a:avLst/>
          </a:prstGeom>
          <a:noFill/>
          <a:ln>
            <a:noFill/>
          </a:ln>
        </p:spPr>
      </p:pic>
      <p:sp>
        <p:nvSpPr>
          <p:cNvPr id="375" name="Google Shape;375;p5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Spring 2016 Midterm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9" name="Shape 379"/>
        <p:cNvGrpSpPr/>
        <p:nvPr/>
      </p:nvGrpSpPr>
      <p:grpSpPr>
        <a:xfrm>
          <a:off x="0" y="0"/>
          <a:ext cx="0" cy="0"/>
          <a:chOff x="0" y="0"/>
          <a:chExt cx="0" cy="0"/>
        </a:xfrm>
      </p:grpSpPr>
      <p:pic>
        <p:nvPicPr>
          <p:cNvPr descr="Screenshot from 2017-05-02 11:07:14.png" id="380" name="Google Shape;380;p51"/>
          <p:cNvPicPr preferRelativeResize="0"/>
          <p:nvPr/>
        </p:nvPicPr>
        <p:blipFill rotWithShape="1">
          <a:blip r:embed="rId3">
            <a:alphaModFix/>
          </a:blip>
          <a:srcRect b="-8071" l="0" r="0" t="73518"/>
          <a:stretch/>
        </p:blipFill>
        <p:spPr>
          <a:xfrm>
            <a:off x="197200" y="2617000"/>
            <a:ext cx="8635101" cy="1591872"/>
          </a:xfrm>
          <a:prstGeom prst="rect">
            <a:avLst/>
          </a:prstGeom>
          <a:noFill/>
          <a:ln>
            <a:noFill/>
          </a:ln>
        </p:spPr>
      </p:pic>
      <p:pic>
        <p:nvPicPr>
          <p:cNvPr descr="Screenshot from 2017-05-02 11:06:05.png" id="381" name="Google Shape;381;p51"/>
          <p:cNvPicPr preferRelativeResize="0"/>
          <p:nvPr/>
        </p:nvPicPr>
        <p:blipFill rotWithShape="1">
          <a:blip r:embed="rId4">
            <a:alphaModFix/>
          </a:blip>
          <a:srcRect b="46224" l="0" r="0" t="0"/>
          <a:stretch/>
        </p:blipFill>
        <p:spPr>
          <a:xfrm>
            <a:off x="508900" y="950850"/>
            <a:ext cx="6800324" cy="1591875"/>
          </a:xfrm>
          <a:prstGeom prst="rect">
            <a:avLst/>
          </a:prstGeom>
          <a:noFill/>
          <a:ln>
            <a:noFill/>
          </a:ln>
        </p:spPr>
      </p:pic>
      <p:pic>
        <p:nvPicPr>
          <p:cNvPr descr="Screenshot from 2017-05-02 11:06:05.png" id="382" name="Google Shape;382;p51"/>
          <p:cNvPicPr preferRelativeResize="0"/>
          <p:nvPr/>
        </p:nvPicPr>
        <p:blipFill rotWithShape="1">
          <a:blip r:embed="rId4">
            <a:alphaModFix/>
          </a:blip>
          <a:srcRect b="0" l="0" r="27917" t="55164"/>
          <a:stretch/>
        </p:blipFill>
        <p:spPr>
          <a:xfrm>
            <a:off x="4633225" y="1519400"/>
            <a:ext cx="4510775" cy="1221400"/>
          </a:xfrm>
          <a:prstGeom prst="rect">
            <a:avLst/>
          </a:prstGeom>
          <a:noFill/>
          <a:ln>
            <a:noFill/>
          </a:ln>
        </p:spPr>
      </p:pic>
      <p:sp>
        <p:nvSpPr>
          <p:cNvPr id="383" name="Google Shape;383;p5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Spring 2016 Midterm</a:t>
            </a:r>
            <a:endParaRPr/>
          </a:p>
        </p:txBody>
      </p:sp>
      <p:sp>
        <p:nvSpPr>
          <p:cNvPr id="384" name="Google Shape;384;p51"/>
          <p:cNvSpPr txBox="1"/>
          <p:nvPr/>
        </p:nvSpPr>
        <p:spPr>
          <a:xfrm>
            <a:off x="768975" y="3533575"/>
            <a:ext cx="68004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Roboto"/>
                <a:ea typeface="Roboto"/>
                <a:cs typeface="Roboto"/>
                <a:sym typeface="Roboto"/>
              </a:rPr>
              <a:t>Intercept = mean</a:t>
            </a:r>
            <a:r>
              <a:rPr b="0" baseline="-25000" i="0" lang="en" sz="2400" u="none" cap="none" strike="noStrike">
                <a:solidFill>
                  <a:srgbClr val="FF0000"/>
                </a:solidFill>
                <a:latin typeface="Roboto"/>
                <a:ea typeface="Roboto"/>
                <a:cs typeface="Roboto"/>
                <a:sym typeface="Roboto"/>
              </a:rPr>
              <a:t>y</a:t>
            </a:r>
            <a:r>
              <a:rPr b="0" i="0" lang="en" sz="2400" u="none" cap="none" strike="noStrike">
                <a:solidFill>
                  <a:srgbClr val="FF0000"/>
                </a:solidFill>
                <a:latin typeface="Roboto"/>
                <a:ea typeface="Roboto"/>
                <a:cs typeface="Roboto"/>
                <a:sym typeface="Roboto"/>
              </a:rPr>
              <a:t> - slope * mean</a:t>
            </a:r>
            <a:r>
              <a:rPr b="0" baseline="-25000" i="0" lang="en" sz="2400" u="none" cap="none" strike="noStrike">
                <a:solidFill>
                  <a:srgbClr val="FF0000"/>
                </a:solidFill>
                <a:latin typeface="Roboto"/>
                <a:ea typeface="Roboto"/>
                <a:cs typeface="Roboto"/>
                <a:sym typeface="Roboto"/>
              </a:rPr>
              <a:t>x </a:t>
            </a:r>
            <a:r>
              <a:rPr b="0" i="0" lang="en" sz="2400" u="none" cap="none" strike="noStrike">
                <a:solidFill>
                  <a:srgbClr val="FF0000"/>
                </a:solidFill>
                <a:latin typeface="Roboto"/>
                <a:ea typeface="Roboto"/>
                <a:cs typeface="Roboto"/>
                <a:sym typeface="Roboto"/>
              </a:rPr>
              <a:t>= 13 - .6(24)</a:t>
            </a:r>
            <a:endParaRPr b="0" i="0" sz="9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 sz="2400" u="none" cap="none" strike="noStrike">
                <a:solidFill>
                  <a:srgbClr val="FF0000"/>
                </a:solidFill>
                <a:latin typeface="Roboto"/>
                <a:ea typeface="Roboto"/>
                <a:cs typeface="Roboto"/>
                <a:sym typeface="Roboto"/>
              </a:rPr>
              <a:t>Prediction = 0.6(34) + 13 - 0.6(24) = 19</a:t>
            </a:r>
            <a:endParaRPr b="0" i="0" sz="24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390" name="Google Shape;390;p52"/>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391" name="Google Shape;391;p52"/>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392" name="Google Shape;392;p52"/>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393" name="Google Shape;393;p52"/>
          <p:cNvSpPr txBox="1"/>
          <p:nvPr/>
        </p:nvSpPr>
        <p:spPr>
          <a:xfrm>
            <a:off x="418775" y="3730450"/>
            <a:ext cx="7033500" cy="33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lphaLcParenBoth"/>
            </a:pPr>
            <a:r>
              <a:rPr lang="en"/>
              <a:t>What is the value of correlation(study, “Exam Score”, “Hours of Studying”)?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3"/>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399" name="Google Shape;399;p53"/>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00" name="Google Shape;400;p53"/>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01" name="Google Shape;401;p53"/>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02" name="Google Shape;402;p53"/>
          <p:cNvSpPr txBox="1"/>
          <p:nvPr/>
        </p:nvSpPr>
        <p:spPr>
          <a:xfrm>
            <a:off x="418775" y="3730450"/>
            <a:ext cx="7033500" cy="33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lphaLcParenBoth"/>
            </a:pPr>
            <a:r>
              <a:rPr lang="en"/>
              <a:t>What is the value of correlation(study, “Exam Score”, “Hours of Studying”)?</a:t>
            </a:r>
            <a:endParaRPr/>
          </a:p>
        </p:txBody>
      </p:sp>
      <p:sp>
        <p:nvSpPr>
          <p:cNvPr id="403" name="Google Shape;403;p53"/>
          <p:cNvSpPr txBox="1"/>
          <p:nvPr/>
        </p:nvSpPr>
        <p:spPr>
          <a:xfrm>
            <a:off x="3739675" y="4063450"/>
            <a:ext cx="13188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0.78</a:t>
            </a:r>
            <a:endParaRPr sz="240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4"/>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09" name="Google Shape;409;p54"/>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10" name="Google Shape;410;p54"/>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11" name="Google Shape;411;p54"/>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12" name="Google Shape;412;p54"/>
          <p:cNvSpPr txBox="1"/>
          <p:nvPr/>
        </p:nvSpPr>
        <p:spPr>
          <a:xfrm>
            <a:off x="329125" y="3676775"/>
            <a:ext cx="78384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Write the equation of the regression line for the Exam Score </a:t>
            </a:r>
            <a:r>
              <a:rPr i="1" lang="en"/>
              <a:t>y </a:t>
            </a:r>
            <a:r>
              <a:rPr lang="en"/>
              <a:t>in terms of Hours of Studying </a:t>
            </a:r>
            <a:r>
              <a:rPr i="1" lang="en"/>
              <a:t>x</a:t>
            </a:r>
            <a:r>
              <a:rPr lang="en"/>
              <a:t>. </a:t>
            </a:r>
            <a:endParaRPr/>
          </a:p>
        </p:txBody>
      </p:sp>
      <p:sp>
        <p:nvSpPr>
          <p:cNvPr id="413" name="Google Shape;413;p54"/>
          <p:cNvSpPr txBox="1"/>
          <p:nvPr/>
        </p:nvSpPr>
        <p:spPr>
          <a:xfrm>
            <a:off x="4493725" y="3933575"/>
            <a:ext cx="36738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Remember...</a:t>
            </a:r>
            <a:endParaRPr/>
          </a:p>
          <a:p>
            <a:pPr indent="0" lvl="0" marL="0" rtl="0" algn="l">
              <a:spcBef>
                <a:spcPts val="0"/>
              </a:spcBef>
              <a:spcAft>
                <a:spcPts val="0"/>
              </a:spcAft>
              <a:buNone/>
            </a:pPr>
            <a:r>
              <a:rPr lang="en"/>
              <a:t>Slope = r * np.std(y) / np.std(x)</a:t>
            </a:r>
            <a:endParaRPr/>
          </a:p>
          <a:p>
            <a:pPr indent="0" lvl="0" marL="0" rtl="0" algn="l">
              <a:spcBef>
                <a:spcPts val="0"/>
              </a:spcBef>
              <a:spcAft>
                <a:spcPts val="0"/>
              </a:spcAft>
              <a:buNone/>
            </a:pPr>
            <a:r>
              <a:rPr lang="en"/>
              <a:t>Intercept = np.mean(y) - np.mean(x) * slope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5"/>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19" name="Google Shape;419;p55"/>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20" name="Google Shape;420;p55"/>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21" name="Google Shape;421;p55"/>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22" name="Google Shape;422;p55"/>
          <p:cNvSpPr txBox="1"/>
          <p:nvPr/>
        </p:nvSpPr>
        <p:spPr>
          <a:xfrm>
            <a:off x="329125" y="3676775"/>
            <a:ext cx="79797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Write the equation of the regression line for the Exam Score </a:t>
            </a:r>
            <a:r>
              <a:rPr i="1" lang="en"/>
              <a:t>y </a:t>
            </a:r>
            <a:r>
              <a:rPr lang="en"/>
              <a:t>in terms of Hours of Studying </a:t>
            </a:r>
            <a:r>
              <a:rPr i="1" lang="en"/>
              <a:t>x</a:t>
            </a:r>
            <a:r>
              <a:rPr lang="en"/>
              <a:t>. </a:t>
            </a:r>
            <a:endParaRPr/>
          </a:p>
        </p:txBody>
      </p:sp>
      <p:sp>
        <p:nvSpPr>
          <p:cNvPr id="423" name="Google Shape;423;p55"/>
          <p:cNvSpPr txBox="1"/>
          <p:nvPr/>
        </p:nvSpPr>
        <p:spPr>
          <a:xfrm>
            <a:off x="329125" y="4009775"/>
            <a:ext cx="57900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Roboto"/>
                <a:ea typeface="Roboto"/>
                <a:cs typeface="Roboto"/>
                <a:sym typeface="Roboto"/>
              </a:rPr>
              <a:t>y = 0.78 * 8/3 * x + 79 - 12 * (0.78 * 8/3) = 2.08x + 54.04 </a:t>
            </a:r>
            <a:endParaRPr sz="1800">
              <a:solidFill>
                <a:srgbClr val="FF0000"/>
              </a:solidFill>
              <a:latin typeface="Roboto"/>
              <a:ea typeface="Roboto"/>
              <a:cs typeface="Roboto"/>
              <a:sym typeface="Roboto"/>
            </a:endParaRPr>
          </a:p>
          <a:p>
            <a:pPr indent="0" lvl="0" marL="0" rtl="0" algn="l">
              <a:spcBef>
                <a:spcPts val="0"/>
              </a:spcBef>
              <a:spcAft>
                <a:spcPts val="0"/>
              </a:spcAft>
              <a:buNone/>
            </a:pPr>
            <a:r>
              <a:t/>
            </a:r>
            <a:endParaRPr>
              <a:solidFill>
                <a:srgbClr val="FF0000"/>
              </a:solidFill>
              <a:latin typeface="Roboto"/>
              <a:ea typeface="Roboto"/>
              <a:cs typeface="Roboto"/>
              <a:sym typeface="Roboto"/>
            </a:endParaRPr>
          </a:p>
          <a:p>
            <a:pPr indent="0" lvl="0" marL="0" rtl="0" algn="l">
              <a:spcBef>
                <a:spcPts val="0"/>
              </a:spcBef>
              <a:spcAft>
                <a:spcPts val="0"/>
              </a:spcAft>
              <a:buNone/>
            </a:pPr>
            <a:r>
              <a:t/>
            </a:r>
            <a:endParaRPr>
              <a:solidFill>
                <a:srgbClr val="FF0000"/>
              </a:solidFill>
              <a:latin typeface="Roboto"/>
              <a:ea typeface="Roboto"/>
              <a:cs typeface="Roboto"/>
              <a:sym typeface="Roboto"/>
            </a:endParaRPr>
          </a:p>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29" name="Google Shape;429;p56"/>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30" name="Google Shape;430;p56"/>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31" name="Google Shape;431;p56"/>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32" name="Google Shape;432;p56"/>
          <p:cNvSpPr txBox="1"/>
          <p:nvPr/>
        </p:nvSpPr>
        <p:spPr>
          <a:xfrm>
            <a:off x="329125" y="3600575"/>
            <a:ext cx="82701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What is the estimated average Exam Score of a student who studied 2 standard deviations above the mean Hours of Studying? Use the regression line to find this estimate.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2"/>
          <p:cNvSpPr/>
          <p:nvPr/>
        </p:nvSpPr>
        <p:spPr>
          <a:xfrm>
            <a:off x="982350" y="2249300"/>
            <a:ext cx="6941400" cy="12555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Correlation Coefficient (r)</a:t>
            </a:r>
            <a:endParaRPr/>
          </a:p>
        </p:txBody>
      </p:sp>
      <p:pic>
        <p:nvPicPr>
          <p:cNvPr id="80" name="Google Shape;80;p12"/>
          <p:cNvPicPr preferRelativeResize="0"/>
          <p:nvPr/>
        </p:nvPicPr>
        <p:blipFill rotWithShape="1">
          <a:blip r:embed="rId3">
            <a:alphaModFix/>
          </a:blip>
          <a:srcRect b="0" l="0" r="0" t="0"/>
          <a:stretch/>
        </p:blipFill>
        <p:spPr>
          <a:xfrm>
            <a:off x="1933939" y="1064525"/>
            <a:ext cx="4996435" cy="1085700"/>
          </a:xfrm>
          <a:prstGeom prst="rect">
            <a:avLst/>
          </a:prstGeom>
          <a:noFill/>
          <a:ln>
            <a:noFill/>
          </a:ln>
        </p:spPr>
      </p:pic>
      <p:sp>
        <p:nvSpPr>
          <p:cNvPr id="81" name="Google Shape;81;p12"/>
          <p:cNvSpPr txBox="1"/>
          <p:nvPr/>
        </p:nvSpPr>
        <p:spPr>
          <a:xfrm>
            <a:off x="1058850" y="2332875"/>
            <a:ext cx="6788400" cy="100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t>A couple of notes about r:</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r is unaffected by switching axes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r is unaffected by </a:t>
            </a:r>
            <a:r>
              <a:rPr lang="en" sz="1800"/>
              <a:t>changing the original unit</a:t>
            </a:r>
            <a:r>
              <a:rPr b="0" i="0" lang="en" sz="1800" u="none" cap="none" strike="noStrike">
                <a:solidFill>
                  <a:srgbClr val="000000"/>
                </a:solidFill>
                <a:latin typeface="Arial"/>
                <a:ea typeface="Arial"/>
                <a:cs typeface="Arial"/>
                <a:sym typeface="Arial"/>
              </a:rPr>
              <a:t>s</a:t>
            </a:r>
            <a:r>
              <a:rPr b="0" i="0" lang="en" sz="1800" u="none" cap="none" strike="noStrike">
                <a:solidFill>
                  <a:srgbClr val="000000"/>
                </a:solidFill>
                <a:latin typeface="Arial"/>
                <a:ea typeface="Arial"/>
                <a:cs typeface="Arial"/>
                <a:sym typeface="Arial"/>
              </a:rPr>
              <a:t> for X and 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7"/>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38" name="Google Shape;438;p57"/>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39" name="Google Shape;439;p57"/>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40" name="Google Shape;440;p57"/>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41" name="Google Shape;441;p57"/>
          <p:cNvSpPr txBox="1"/>
          <p:nvPr/>
        </p:nvSpPr>
        <p:spPr>
          <a:xfrm>
            <a:off x="329125" y="3600575"/>
            <a:ext cx="82701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 What is the estimated average Exam Score of a student who studied 2 standard deviations above the mean Hours of Studying? Use the regression line to find this estimate.</a:t>
            </a:r>
            <a:endParaRPr/>
          </a:p>
          <a:p>
            <a:pPr indent="0" lvl="0" marL="0" rtl="0" algn="l">
              <a:spcBef>
                <a:spcPts val="0"/>
              </a:spcBef>
              <a:spcAft>
                <a:spcPts val="0"/>
              </a:spcAft>
              <a:buNone/>
            </a:pPr>
            <a:r>
              <a:t/>
            </a:r>
            <a:endParaRPr/>
          </a:p>
        </p:txBody>
      </p:sp>
      <p:sp>
        <p:nvSpPr>
          <p:cNvPr id="442" name="Google Shape;442;p57"/>
          <p:cNvSpPr txBox="1"/>
          <p:nvPr/>
        </p:nvSpPr>
        <p:spPr>
          <a:xfrm>
            <a:off x="1140775" y="3987250"/>
            <a:ext cx="82701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a:solidFill>
                  <a:srgbClr val="FF0000"/>
                </a:solidFill>
                <a:latin typeface="Roboto"/>
                <a:ea typeface="Roboto"/>
                <a:cs typeface="Roboto"/>
                <a:sym typeface="Roboto"/>
              </a:rPr>
              <a:t>x in standard units = 2</a:t>
            </a:r>
            <a:endParaRPr>
              <a:solidFill>
                <a:srgbClr val="FF0000"/>
              </a:solidFill>
              <a:latin typeface="Roboto"/>
              <a:ea typeface="Roboto"/>
              <a:cs typeface="Roboto"/>
              <a:sym typeface="Roboto"/>
            </a:endParaRPr>
          </a:p>
          <a:p>
            <a:pPr indent="0" lvl="0" marL="0" rtl="0" algn="l">
              <a:spcBef>
                <a:spcPts val="0"/>
              </a:spcBef>
              <a:spcAft>
                <a:spcPts val="0"/>
              </a:spcAft>
              <a:buClr>
                <a:srgbClr val="000000"/>
              </a:buClr>
              <a:buSzPts val="1800"/>
              <a:buFont typeface="Arial"/>
              <a:buNone/>
            </a:pPr>
            <a:r>
              <a:rPr lang="en">
                <a:solidFill>
                  <a:srgbClr val="FF0000"/>
                </a:solidFill>
                <a:latin typeface="Roboto"/>
                <a:ea typeface="Roboto"/>
                <a:cs typeface="Roboto"/>
                <a:sym typeface="Roboto"/>
              </a:rPr>
              <a:t>Predicted y in standard units = r*x_su = 0.78(2) = 1.56</a:t>
            </a:r>
            <a:endParaRPr>
              <a:solidFill>
                <a:srgbClr val="FF0000"/>
              </a:solidFill>
              <a:latin typeface="Roboto"/>
              <a:ea typeface="Roboto"/>
              <a:cs typeface="Roboto"/>
              <a:sym typeface="Roboto"/>
            </a:endParaRPr>
          </a:p>
          <a:p>
            <a:pPr indent="0" lvl="0" marL="0" rtl="0" algn="l">
              <a:spcBef>
                <a:spcPts val="0"/>
              </a:spcBef>
              <a:spcAft>
                <a:spcPts val="0"/>
              </a:spcAft>
              <a:buClr>
                <a:srgbClr val="000000"/>
              </a:buClr>
              <a:buSzPts val="1800"/>
              <a:buFont typeface="Arial"/>
              <a:buNone/>
            </a:pPr>
            <a:r>
              <a:rPr lang="en">
                <a:solidFill>
                  <a:srgbClr val="FF0000"/>
                </a:solidFill>
                <a:latin typeface="Roboto"/>
                <a:ea typeface="Roboto"/>
                <a:cs typeface="Roboto"/>
                <a:sym typeface="Roboto"/>
              </a:rPr>
              <a:t>Convert predicted y to original units: y = (1.56) * 8 + 79 = 91.48</a:t>
            </a:r>
            <a:endParaRPr>
              <a:solidFill>
                <a:srgbClr val="FF0000"/>
              </a:solidFill>
              <a:latin typeface="Roboto"/>
              <a:ea typeface="Roboto"/>
              <a:cs typeface="Roboto"/>
              <a:sym typeface="Roboto"/>
            </a:endParaRPr>
          </a:p>
          <a:p>
            <a:pPr indent="0" lvl="0" marL="0" rtl="0" algn="l">
              <a:spcBef>
                <a:spcPts val="0"/>
              </a:spcBef>
              <a:spcAft>
                <a:spcPts val="0"/>
              </a:spcAft>
              <a:buNone/>
            </a:pPr>
            <a:r>
              <a:t/>
            </a:r>
            <a:endParaRPr>
              <a:solidFill>
                <a:srgbClr val="FF0000"/>
              </a:solidFill>
              <a:latin typeface="Roboto"/>
              <a:ea typeface="Roboto"/>
              <a:cs typeface="Roboto"/>
              <a:sym typeface="Roboto"/>
            </a:endParaRPr>
          </a:p>
          <a:p>
            <a:pPr indent="0" lvl="0" marL="0" rtl="0" algn="l">
              <a:spcBef>
                <a:spcPts val="0"/>
              </a:spcBef>
              <a:spcAft>
                <a:spcPts val="0"/>
              </a:spcAft>
              <a:buClr>
                <a:srgbClr val="000000"/>
              </a:buClr>
              <a:buSzPts val="1400"/>
              <a:buFont typeface="Arial"/>
              <a:buNone/>
            </a:pPr>
            <a:r>
              <a:t/>
            </a:r>
            <a:endParaRPr>
              <a:solidFill>
                <a:srgbClr val="FF0000"/>
              </a:solidFill>
              <a:latin typeface="Roboto"/>
              <a:ea typeface="Roboto"/>
              <a:cs typeface="Roboto"/>
              <a:sym typeface="Roboto"/>
            </a:endParaRPr>
          </a:p>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8"/>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48" name="Google Shape;448;p58"/>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49" name="Google Shape;449;p58"/>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50" name="Google Shape;450;p58"/>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51" name="Google Shape;451;p58"/>
          <p:cNvSpPr txBox="1"/>
          <p:nvPr/>
        </p:nvSpPr>
        <p:spPr>
          <a:xfrm>
            <a:off x="292950" y="3586475"/>
            <a:ext cx="855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 The high correlation coefficient seems too good to be true and </a:t>
            </a:r>
            <a:r>
              <a:rPr lang="en"/>
              <a:t>we are concerned that the correlation we calculated from this sample is a fluke, so we want to compute a confidence interval for the true correlation. What are our null and alternative hypotheses in this testing scheme? </a:t>
            </a:r>
            <a:endParaRPr/>
          </a:p>
          <a:p>
            <a:pPr indent="457200" lvl="0" marL="0" rtl="0" algn="l">
              <a:spcBef>
                <a:spcPts val="0"/>
              </a:spcBef>
              <a:spcAft>
                <a:spcPts val="0"/>
              </a:spcAft>
              <a:buNone/>
            </a:pPr>
            <a:r>
              <a:rPr lang="en"/>
              <a:t>Null: </a:t>
            </a:r>
            <a:endParaRPr/>
          </a:p>
          <a:p>
            <a:pPr indent="457200" lvl="0" marL="0" rtl="0" algn="l">
              <a:spcBef>
                <a:spcPts val="0"/>
              </a:spcBef>
              <a:spcAft>
                <a:spcPts val="0"/>
              </a:spcAft>
              <a:buNone/>
            </a:pPr>
            <a:r>
              <a:rPr lang="en"/>
              <a:t>Alternative: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57" name="Google Shape;457;p59"/>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58" name="Google Shape;458;p59"/>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59" name="Google Shape;459;p59"/>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60" name="Google Shape;460;p59"/>
          <p:cNvSpPr txBox="1"/>
          <p:nvPr/>
        </p:nvSpPr>
        <p:spPr>
          <a:xfrm>
            <a:off x="292950" y="3586475"/>
            <a:ext cx="855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 </a:t>
            </a:r>
            <a:r>
              <a:rPr lang="en"/>
              <a:t>The high correlation coefficient seems too good to be true and we are concerned that the correlation we calculated from this sample is a fluke, so we want to compute a confidence interval for the true correlation. What are our null and alternative hypotheses in this testing scheme? </a:t>
            </a:r>
            <a:endParaRPr/>
          </a:p>
          <a:p>
            <a:pPr indent="457200" lvl="0" marL="0" rtl="0" algn="l">
              <a:spcBef>
                <a:spcPts val="0"/>
              </a:spcBef>
              <a:spcAft>
                <a:spcPts val="0"/>
              </a:spcAft>
              <a:buNone/>
            </a:pPr>
            <a:r>
              <a:rPr lang="en"/>
              <a:t>Null: </a:t>
            </a:r>
            <a:r>
              <a:rPr lang="en">
                <a:solidFill>
                  <a:srgbClr val="FF0000"/>
                </a:solidFill>
              </a:rPr>
              <a:t>the true correlation is 0.</a:t>
            </a:r>
            <a:endParaRPr>
              <a:solidFill>
                <a:srgbClr val="FF0000"/>
              </a:solidFill>
            </a:endParaRPr>
          </a:p>
          <a:p>
            <a:pPr indent="457200" lvl="0" marL="0" rtl="0" algn="l">
              <a:spcBef>
                <a:spcPts val="0"/>
              </a:spcBef>
              <a:spcAft>
                <a:spcPts val="0"/>
              </a:spcAft>
              <a:buNone/>
            </a:pPr>
            <a:r>
              <a:rPr lang="en"/>
              <a:t>Alternative: </a:t>
            </a:r>
            <a:r>
              <a:rPr lang="en">
                <a:solidFill>
                  <a:srgbClr val="FF0000"/>
                </a:solidFill>
              </a:rPr>
              <a:t>the true correlation is not 0.</a:t>
            </a:r>
            <a:endParaRPr>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66" name="Google Shape;466;p60"/>
          <p:cNvSpPr txBox="1"/>
          <p:nvPr/>
        </p:nvSpPr>
        <p:spPr>
          <a:xfrm>
            <a:off x="418800" y="1071750"/>
            <a:ext cx="8450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 We are concerned that the correlation we calculated from this sample is a fluke, so we want to compute a 95% confidence interval for the true correlation. Please take 10,000 resamples. Assume the function </a:t>
            </a:r>
            <a:r>
              <a:rPr lang="en">
                <a:latin typeface="Courier New"/>
                <a:ea typeface="Courier New"/>
                <a:cs typeface="Courier New"/>
                <a:sym typeface="Courier New"/>
              </a:rPr>
              <a:t>correlation(tbl, x_label, y_label) </a:t>
            </a:r>
            <a:r>
              <a:rPr lang="en"/>
              <a:t>is defined for you. </a:t>
            </a:r>
            <a:endParaRPr/>
          </a:p>
        </p:txBody>
      </p:sp>
      <p:sp>
        <p:nvSpPr>
          <p:cNvPr id="467" name="Google Shape;467;p60"/>
          <p:cNvSpPr txBox="1"/>
          <p:nvPr/>
        </p:nvSpPr>
        <p:spPr>
          <a:xfrm>
            <a:off x="859025" y="1812675"/>
            <a:ext cx="7258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correlations = make_array()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for i in _______________:</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bootstrap_sample = ______________</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bootstrap_correlation = ________________</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correlations = ____________________</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conf_int = make_array(_________________, ________________)</a:t>
            </a:r>
            <a:endParaRPr>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68" name="Google Shape;468;p60"/>
          <p:cNvPicPr preferRelativeResize="0"/>
          <p:nvPr/>
        </p:nvPicPr>
        <p:blipFill>
          <a:blip r:embed="rId3">
            <a:alphaModFix/>
          </a:blip>
          <a:stretch>
            <a:fillRect/>
          </a:stretch>
        </p:blipFill>
        <p:spPr>
          <a:xfrm>
            <a:off x="1306800" y="3351125"/>
            <a:ext cx="2251000" cy="2055725"/>
          </a:xfrm>
          <a:prstGeom prst="rect">
            <a:avLst/>
          </a:prstGeom>
          <a:noFill/>
          <a:ln>
            <a:noFill/>
          </a:ln>
        </p:spPr>
      </p:pic>
      <p:pic>
        <p:nvPicPr>
          <p:cNvPr id="469" name="Google Shape;469;p60"/>
          <p:cNvPicPr preferRelativeResize="0"/>
          <p:nvPr/>
        </p:nvPicPr>
        <p:blipFill>
          <a:blip r:embed="rId4">
            <a:alphaModFix/>
          </a:blip>
          <a:stretch>
            <a:fillRect/>
          </a:stretch>
        </p:blipFill>
        <p:spPr>
          <a:xfrm>
            <a:off x="4110425" y="3386788"/>
            <a:ext cx="3745075" cy="1722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1"/>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75" name="Google Shape;475;p61"/>
          <p:cNvSpPr txBox="1"/>
          <p:nvPr/>
        </p:nvSpPr>
        <p:spPr>
          <a:xfrm>
            <a:off x="418800" y="1071750"/>
            <a:ext cx="8450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 We are concerned that the correlation we calculated from this sample is a fluke, so we want to compute a 95% confidence interval for the true correlation. Please take 10,000 resamples. Assume the function </a:t>
            </a:r>
            <a:r>
              <a:rPr lang="en">
                <a:latin typeface="Courier New"/>
                <a:ea typeface="Courier New"/>
                <a:cs typeface="Courier New"/>
                <a:sym typeface="Courier New"/>
              </a:rPr>
              <a:t>correlation(tbl, x_label, y_label) </a:t>
            </a:r>
            <a:r>
              <a:rPr lang="en"/>
              <a:t>is defined for you. </a:t>
            </a:r>
            <a:endParaRPr/>
          </a:p>
        </p:txBody>
      </p:sp>
      <p:sp>
        <p:nvSpPr>
          <p:cNvPr id="476" name="Google Shape;476;p61"/>
          <p:cNvSpPr txBox="1"/>
          <p:nvPr/>
        </p:nvSpPr>
        <p:spPr>
          <a:xfrm>
            <a:off x="502050" y="1846975"/>
            <a:ext cx="8450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correlations = make_array()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for i in </a:t>
            </a:r>
            <a:r>
              <a:rPr lang="en">
                <a:solidFill>
                  <a:srgbClr val="FF0000"/>
                </a:solidFill>
                <a:latin typeface="Courier New"/>
                <a:ea typeface="Courier New"/>
                <a:cs typeface="Courier New"/>
                <a:sym typeface="Courier New"/>
              </a:rPr>
              <a:t>np.arange(10000)</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bootstrap_sample = </a:t>
            </a:r>
            <a:r>
              <a:rPr lang="en">
                <a:solidFill>
                  <a:srgbClr val="FF0000"/>
                </a:solidFill>
                <a:latin typeface="Courier New"/>
                <a:ea typeface="Courier New"/>
                <a:cs typeface="Courier New"/>
                <a:sym typeface="Courier New"/>
              </a:rPr>
              <a:t>study.sample()</a:t>
            </a:r>
            <a:endParaRPr>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bootstrap_correlation = </a:t>
            </a:r>
            <a:r>
              <a:rPr lang="en">
                <a:solidFill>
                  <a:srgbClr val="FF0000"/>
                </a:solidFill>
                <a:latin typeface="Courier New"/>
                <a:ea typeface="Courier New"/>
                <a:cs typeface="Courier New"/>
                <a:sym typeface="Courier New"/>
              </a:rPr>
              <a:t>correlation(bootstrap_sample, “Hours of Studying”, “Exam Score”)</a:t>
            </a:r>
            <a:endParaRPr>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correlations = </a:t>
            </a:r>
            <a:r>
              <a:rPr lang="en">
                <a:solidFill>
                  <a:srgbClr val="FF0000"/>
                </a:solidFill>
                <a:latin typeface="Courier New"/>
                <a:ea typeface="Courier New"/>
                <a:cs typeface="Courier New"/>
                <a:sym typeface="Courier New"/>
              </a:rPr>
              <a:t>np.append(correlations, bootstrap_correlation)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conf_int = </a:t>
            </a:r>
            <a:r>
              <a:rPr lang="en">
                <a:solidFill>
                  <a:srgbClr val="FF0000"/>
                </a:solidFill>
                <a:latin typeface="Courier New"/>
                <a:ea typeface="Courier New"/>
                <a:cs typeface="Courier New"/>
                <a:sym typeface="Courier New"/>
              </a:rPr>
              <a:t>make_array(percentile(2.5, correlations), percentile(97.5, correlations))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2"/>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82" name="Google Shape;482;p62"/>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83" name="Google Shape;483;p62"/>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84" name="Google Shape;484;p62"/>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85" name="Google Shape;485;p62"/>
          <p:cNvSpPr txBox="1"/>
          <p:nvPr/>
        </p:nvSpPr>
        <p:spPr>
          <a:xfrm>
            <a:off x="292950" y="3618700"/>
            <a:ext cx="855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 </a:t>
            </a:r>
            <a:r>
              <a:rPr lang="en"/>
              <a:t>Say we calculated a confidence interval of (0.05, 0.35). Do we reject or fail to reject the null hypothesis? What does this mean in words?</a:t>
            </a:r>
            <a:endParaRPr/>
          </a:p>
          <a:p>
            <a:pPr indent="45720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3"/>
          <p:cNvSpPr txBox="1"/>
          <p:nvPr>
            <p:ph type="title"/>
          </p:nvPr>
        </p:nvSpPr>
        <p:spPr>
          <a:xfrm>
            <a:off x="329125" y="1843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a:t>
            </a:r>
            <a:r>
              <a:rPr lang="en"/>
              <a:t> 2</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91" name="Google Shape;491;p63"/>
          <p:cNvSpPr txBox="1"/>
          <p:nvPr/>
        </p:nvSpPr>
        <p:spPr>
          <a:xfrm>
            <a:off x="544800" y="885525"/>
            <a:ext cx="80544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study</a:t>
            </a:r>
            <a:r>
              <a:rPr lang="en"/>
              <a:t> table (left) contains one row per student in a study of 1000 students’ Hours of Studying and their Score on Data 8 Final. Assume that the data were collected by sampling students at random from a very large population. Summary statistics (right) are shown below.</a:t>
            </a:r>
            <a:endParaRPr/>
          </a:p>
        </p:txBody>
      </p:sp>
      <p:pic>
        <p:nvPicPr>
          <p:cNvPr id="492" name="Google Shape;492;p63"/>
          <p:cNvPicPr preferRelativeResize="0"/>
          <p:nvPr/>
        </p:nvPicPr>
        <p:blipFill>
          <a:blip r:embed="rId3">
            <a:alphaModFix/>
          </a:blip>
          <a:stretch>
            <a:fillRect/>
          </a:stretch>
        </p:blipFill>
        <p:spPr>
          <a:xfrm>
            <a:off x="544800" y="1674725"/>
            <a:ext cx="2251000" cy="2055725"/>
          </a:xfrm>
          <a:prstGeom prst="rect">
            <a:avLst/>
          </a:prstGeom>
          <a:noFill/>
          <a:ln>
            <a:noFill/>
          </a:ln>
        </p:spPr>
      </p:pic>
      <p:pic>
        <p:nvPicPr>
          <p:cNvPr id="493" name="Google Shape;493;p63"/>
          <p:cNvPicPr preferRelativeResize="0"/>
          <p:nvPr/>
        </p:nvPicPr>
        <p:blipFill>
          <a:blip r:embed="rId4">
            <a:alphaModFix/>
          </a:blip>
          <a:stretch>
            <a:fillRect/>
          </a:stretch>
        </p:blipFill>
        <p:spPr>
          <a:xfrm>
            <a:off x="3348425" y="1710388"/>
            <a:ext cx="3745075" cy="1722725"/>
          </a:xfrm>
          <a:prstGeom prst="rect">
            <a:avLst/>
          </a:prstGeom>
          <a:noFill/>
          <a:ln>
            <a:noFill/>
          </a:ln>
        </p:spPr>
      </p:pic>
      <p:sp>
        <p:nvSpPr>
          <p:cNvPr id="494" name="Google Shape;494;p63"/>
          <p:cNvSpPr txBox="1"/>
          <p:nvPr/>
        </p:nvSpPr>
        <p:spPr>
          <a:xfrm>
            <a:off x="292950" y="3618700"/>
            <a:ext cx="855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 Say we calculated a confidence interval of (0.05, 0.35). Do we reject or fail to reject the null hypothesis? What does this mean in words?</a:t>
            </a:r>
            <a:endParaRPr/>
          </a:p>
          <a:p>
            <a:pPr indent="457200" lvl="0" marL="0" rtl="0" algn="l">
              <a:spcBef>
                <a:spcPts val="0"/>
              </a:spcBef>
              <a:spcAft>
                <a:spcPts val="0"/>
              </a:spcAft>
              <a:buNone/>
            </a:pPr>
            <a:r>
              <a:t/>
            </a:r>
            <a:endParaRPr/>
          </a:p>
        </p:txBody>
      </p:sp>
      <p:sp>
        <p:nvSpPr>
          <p:cNvPr id="495" name="Google Shape;495;p63"/>
          <p:cNvSpPr txBox="1"/>
          <p:nvPr/>
        </p:nvSpPr>
        <p:spPr>
          <a:xfrm>
            <a:off x="304800" y="4059325"/>
            <a:ext cx="82797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0000"/>
                </a:solidFill>
              </a:rPr>
              <a:t>Reject. </a:t>
            </a:r>
            <a:r>
              <a:rPr lang="en" sz="1600">
                <a:solidFill>
                  <a:srgbClr val="FF0000"/>
                </a:solidFill>
              </a:rPr>
              <a:t>The</a:t>
            </a:r>
            <a:r>
              <a:rPr lang="en" sz="1600">
                <a:solidFill>
                  <a:srgbClr val="FF0000"/>
                </a:solidFill>
              </a:rPr>
              <a:t> correlation of 0 is, with 95% confidence, not in the confidence interval, so there is some association between Hours of Studying and Exam Score. So start studying!</a:t>
            </a:r>
            <a:endParaRPr sz="160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9" name="Shape 499"/>
        <p:cNvGrpSpPr/>
        <p:nvPr/>
      </p:nvGrpSpPr>
      <p:grpSpPr>
        <a:xfrm>
          <a:off x="0" y="0"/>
          <a:ext cx="0" cy="0"/>
          <a:chOff x="0" y="0"/>
          <a:chExt cx="0" cy="0"/>
        </a:xfrm>
      </p:grpSpPr>
      <p:sp>
        <p:nvSpPr>
          <p:cNvPr id="500" name="Google Shape;500;p64"/>
          <p:cNvSpPr txBox="1"/>
          <p:nvPr>
            <p:ph type="title"/>
          </p:nvPr>
        </p:nvSpPr>
        <p:spPr>
          <a:xfrm>
            <a:off x="329125" y="4129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01" name="Google Shape;501;p64"/>
          <p:cNvPicPr preferRelativeResize="0"/>
          <p:nvPr/>
        </p:nvPicPr>
        <p:blipFill rotWithShape="1">
          <a:blip r:embed="rId3">
            <a:alphaModFix/>
          </a:blip>
          <a:srcRect b="0" l="0" r="0" t="0"/>
          <a:stretch/>
        </p:blipFill>
        <p:spPr>
          <a:xfrm>
            <a:off x="646544" y="1061887"/>
            <a:ext cx="6495950" cy="2210050"/>
          </a:xfrm>
          <a:prstGeom prst="rect">
            <a:avLst/>
          </a:prstGeom>
          <a:noFill/>
          <a:ln>
            <a:noFill/>
          </a:ln>
        </p:spPr>
      </p:pic>
      <p:pic>
        <p:nvPicPr>
          <p:cNvPr descr="Screenshot from 2017-05-02 11:51:55.png" id="502" name="Google Shape;502;p64"/>
          <p:cNvPicPr preferRelativeResize="0"/>
          <p:nvPr/>
        </p:nvPicPr>
        <p:blipFill rotWithShape="1">
          <a:blip r:embed="rId4">
            <a:alphaModFix/>
          </a:blip>
          <a:srcRect b="84994" l="0" r="30211" t="0"/>
          <a:stretch/>
        </p:blipFill>
        <p:spPr>
          <a:xfrm>
            <a:off x="541475" y="3393212"/>
            <a:ext cx="7058625" cy="741225"/>
          </a:xfrm>
          <a:prstGeom prst="rect">
            <a:avLst/>
          </a:prstGeom>
          <a:noFill/>
          <a:ln>
            <a:noFill/>
          </a:ln>
        </p:spPr>
      </p:pic>
      <p:sp>
        <p:nvSpPr>
          <p:cNvPr id="503" name="Google Shape;503;p64"/>
          <p:cNvSpPr txBox="1"/>
          <p:nvPr/>
        </p:nvSpPr>
        <p:spPr>
          <a:xfrm>
            <a:off x="1334900" y="4055100"/>
            <a:ext cx="982800" cy="6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Roboto"/>
                <a:ea typeface="Roboto"/>
                <a:cs typeface="Roboto"/>
                <a:sym typeface="Roboto"/>
              </a:rPr>
              <a:t>-0.1</a:t>
            </a:r>
            <a:endParaRPr b="0" i="0" sz="2400" u="none" cap="none" strike="noStrike">
              <a:solidFill>
                <a:srgbClr val="FF0000"/>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7" name="Shape 507"/>
        <p:cNvGrpSpPr/>
        <p:nvPr/>
      </p:nvGrpSpPr>
      <p:grpSpPr>
        <a:xfrm>
          <a:off x="0" y="0"/>
          <a:ext cx="0" cy="0"/>
          <a:chOff x="0" y="0"/>
          <a:chExt cx="0" cy="0"/>
        </a:xfrm>
      </p:grpSpPr>
      <p:pic>
        <p:nvPicPr>
          <p:cNvPr descr="Screenshot from 2017-05-02 11:51:55.png" id="508" name="Google Shape;508;p65"/>
          <p:cNvPicPr preferRelativeResize="0"/>
          <p:nvPr/>
        </p:nvPicPr>
        <p:blipFill rotWithShape="1">
          <a:blip r:embed="rId3">
            <a:alphaModFix/>
          </a:blip>
          <a:srcRect b="59986" l="0" r="0" t="25007"/>
          <a:stretch/>
        </p:blipFill>
        <p:spPr>
          <a:xfrm>
            <a:off x="0" y="3110775"/>
            <a:ext cx="9144001" cy="670129"/>
          </a:xfrm>
          <a:prstGeom prst="rect">
            <a:avLst/>
          </a:prstGeom>
          <a:noFill/>
          <a:ln>
            <a:noFill/>
          </a:ln>
        </p:spPr>
      </p:pic>
      <p:sp>
        <p:nvSpPr>
          <p:cNvPr id="509" name="Google Shape;509;p65"/>
          <p:cNvSpPr txBox="1"/>
          <p:nvPr>
            <p:ph type="title"/>
          </p:nvPr>
        </p:nvSpPr>
        <p:spPr>
          <a:xfrm>
            <a:off x="329125" y="4129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10" name="Google Shape;510;p65"/>
          <p:cNvPicPr preferRelativeResize="0"/>
          <p:nvPr/>
        </p:nvPicPr>
        <p:blipFill rotWithShape="1">
          <a:blip r:embed="rId4">
            <a:alphaModFix/>
          </a:blip>
          <a:srcRect b="0" l="0" r="0" t="0"/>
          <a:stretch/>
        </p:blipFill>
        <p:spPr>
          <a:xfrm>
            <a:off x="646544" y="1061887"/>
            <a:ext cx="6495950" cy="2210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4" name="Shape 514"/>
        <p:cNvGrpSpPr/>
        <p:nvPr/>
      </p:nvGrpSpPr>
      <p:grpSpPr>
        <a:xfrm>
          <a:off x="0" y="0"/>
          <a:ext cx="0" cy="0"/>
          <a:chOff x="0" y="0"/>
          <a:chExt cx="0" cy="0"/>
        </a:xfrm>
      </p:grpSpPr>
      <p:pic>
        <p:nvPicPr>
          <p:cNvPr descr="Screenshot from 2017-05-02 11:51:55.png" id="515" name="Google Shape;515;p66"/>
          <p:cNvPicPr preferRelativeResize="0"/>
          <p:nvPr/>
        </p:nvPicPr>
        <p:blipFill rotWithShape="1">
          <a:blip r:embed="rId3">
            <a:alphaModFix/>
          </a:blip>
          <a:srcRect b="59986" l="0" r="0" t="25007"/>
          <a:stretch/>
        </p:blipFill>
        <p:spPr>
          <a:xfrm>
            <a:off x="0" y="3110775"/>
            <a:ext cx="9144001" cy="670129"/>
          </a:xfrm>
          <a:prstGeom prst="rect">
            <a:avLst/>
          </a:prstGeom>
          <a:noFill/>
          <a:ln>
            <a:noFill/>
          </a:ln>
        </p:spPr>
      </p:pic>
      <p:sp>
        <p:nvSpPr>
          <p:cNvPr id="516" name="Google Shape;516;p66"/>
          <p:cNvSpPr txBox="1"/>
          <p:nvPr>
            <p:ph type="title"/>
          </p:nvPr>
        </p:nvSpPr>
        <p:spPr>
          <a:xfrm>
            <a:off x="309975" y="403412"/>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17" name="Google Shape;517;p66"/>
          <p:cNvPicPr preferRelativeResize="0"/>
          <p:nvPr/>
        </p:nvPicPr>
        <p:blipFill rotWithShape="1">
          <a:blip r:embed="rId4">
            <a:alphaModFix/>
          </a:blip>
          <a:srcRect b="0" l="0" r="0" t="0"/>
          <a:stretch/>
        </p:blipFill>
        <p:spPr>
          <a:xfrm>
            <a:off x="646544" y="1061887"/>
            <a:ext cx="6495950" cy="2210050"/>
          </a:xfrm>
          <a:prstGeom prst="rect">
            <a:avLst/>
          </a:prstGeom>
          <a:noFill/>
          <a:ln>
            <a:noFill/>
          </a:ln>
        </p:spPr>
      </p:pic>
      <p:sp>
        <p:nvSpPr>
          <p:cNvPr id="518" name="Google Shape;518;p66"/>
          <p:cNvSpPr txBox="1"/>
          <p:nvPr/>
        </p:nvSpPr>
        <p:spPr>
          <a:xfrm>
            <a:off x="784900" y="3673750"/>
            <a:ext cx="5151900" cy="162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Roboto"/>
                <a:ea typeface="Roboto"/>
                <a:cs typeface="Roboto"/>
                <a:sym typeface="Roboto"/>
              </a:rPr>
              <a:t>x in su = 2 </a:t>
            </a:r>
            <a:endParaRPr b="0" i="0" sz="18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FF0000"/>
                </a:solidFill>
                <a:latin typeface="Roboto"/>
                <a:ea typeface="Roboto"/>
                <a:cs typeface="Roboto"/>
                <a:sym typeface="Roboto"/>
              </a:rPr>
              <a:t>Predicted </a:t>
            </a:r>
            <a:r>
              <a:rPr b="0" i="0" lang="en" sz="1800" u="none" cap="none" strike="noStrike">
                <a:solidFill>
                  <a:srgbClr val="FF0000"/>
                </a:solidFill>
                <a:latin typeface="Roboto"/>
                <a:ea typeface="Roboto"/>
                <a:cs typeface="Roboto"/>
                <a:sym typeface="Roboto"/>
              </a:rPr>
              <a:t>y in su = </a:t>
            </a:r>
            <a:r>
              <a:rPr lang="en" sz="1800">
                <a:solidFill>
                  <a:srgbClr val="FF0000"/>
                </a:solidFill>
                <a:latin typeface="Roboto"/>
                <a:ea typeface="Roboto"/>
                <a:cs typeface="Roboto"/>
                <a:sym typeface="Roboto"/>
              </a:rPr>
              <a:t>r*x_su = -0.1</a:t>
            </a:r>
            <a:r>
              <a:rPr b="0" i="0" lang="en" sz="1800" u="none" cap="none" strike="noStrike">
                <a:solidFill>
                  <a:srgbClr val="FF0000"/>
                </a:solidFill>
                <a:latin typeface="Roboto"/>
                <a:ea typeface="Roboto"/>
                <a:cs typeface="Roboto"/>
                <a:sym typeface="Roboto"/>
              </a:rPr>
              <a:t>(</a:t>
            </a:r>
            <a:r>
              <a:rPr lang="en" sz="1800">
                <a:solidFill>
                  <a:srgbClr val="FF0000"/>
                </a:solidFill>
                <a:latin typeface="Roboto"/>
                <a:ea typeface="Roboto"/>
                <a:cs typeface="Roboto"/>
                <a:sym typeface="Roboto"/>
              </a:rPr>
              <a:t>2</a:t>
            </a:r>
            <a:r>
              <a:rPr b="0" i="0" lang="en" sz="1800" u="none" cap="none" strike="noStrike">
                <a:solidFill>
                  <a:srgbClr val="FF0000"/>
                </a:solidFill>
                <a:latin typeface="Roboto"/>
                <a:ea typeface="Roboto"/>
                <a:cs typeface="Roboto"/>
                <a:sym typeface="Roboto"/>
              </a:rPr>
              <a:t>) = -0.2 </a:t>
            </a:r>
            <a:endParaRPr b="0" i="0" sz="18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FF0000"/>
                </a:solidFill>
                <a:latin typeface="Roboto"/>
                <a:ea typeface="Roboto"/>
                <a:cs typeface="Roboto"/>
                <a:sym typeface="Roboto"/>
              </a:rPr>
              <a:t>C</a:t>
            </a:r>
            <a:r>
              <a:rPr b="0" i="0" lang="en" sz="1800" u="none" cap="none" strike="noStrike">
                <a:solidFill>
                  <a:srgbClr val="FF0000"/>
                </a:solidFill>
                <a:latin typeface="Roboto"/>
                <a:ea typeface="Roboto"/>
                <a:cs typeface="Roboto"/>
                <a:sym typeface="Roboto"/>
              </a:rPr>
              <a:t>onvert p</a:t>
            </a:r>
            <a:r>
              <a:rPr lang="en" sz="1800">
                <a:solidFill>
                  <a:srgbClr val="FF0000"/>
                </a:solidFill>
                <a:latin typeface="Roboto"/>
                <a:ea typeface="Roboto"/>
                <a:cs typeface="Roboto"/>
                <a:sym typeface="Roboto"/>
              </a:rPr>
              <a:t>redicted </a:t>
            </a:r>
            <a:r>
              <a:rPr b="0" i="0" lang="en" sz="1800" u="none" cap="none" strike="noStrike">
                <a:solidFill>
                  <a:srgbClr val="FF0000"/>
                </a:solidFill>
                <a:latin typeface="Roboto"/>
                <a:ea typeface="Roboto"/>
                <a:cs typeface="Roboto"/>
                <a:sym typeface="Roboto"/>
              </a:rPr>
              <a:t>y to original units: y = (-0.2) * 15 + 100</a:t>
            </a:r>
            <a:endParaRPr b="0" i="0" sz="18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FF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Regression Line Formulas</a:t>
            </a:r>
            <a:endParaRPr/>
          </a:p>
        </p:txBody>
      </p:sp>
      <p:sp>
        <p:nvSpPr>
          <p:cNvPr id="87" name="Google Shape;87;p1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600"/>
          </a:p>
          <a:p>
            <a:pPr indent="0" lvl="0" marL="0" rtl="0" algn="l">
              <a:lnSpc>
                <a:spcPct val="115000"/>
              </a:lnSpc>
              <a:spcBef>
                <a:spcPts val="1600"/>
              </a:spcBef>
              <a:spcAft>
                <a:spcPts val="0"/>
              </a:spcAft>
              <a:buSzPts val="1800"/>
              <a:buNone/>
            </a:pPr>
            <a:r>
              <a:t/>
            </a:r>
            <a:endParaRPr sz="900"/>
          </a:p>
          <a:p>
            <a:pPr indent="0" lvl="0" marL="0" rtl="0" algn="l">
              <a:lnSpc>
                <a:spcPct val="115000"/>
              </a:lnSpc>
              <a:spcBef>
                <a:spcPts val="1600"/>
              </a:spcBef>
              <a:spcAft>
                <a:spcPts val="1600"/>
              </a:spcAft>
              <a:buSzPts val="1800"/>
              <a:buNone/>
            </a:pPr>
            <a:r>
              <a:t/>
            </a:r>
            <a:endParaRPr/>
          </a:p>
        </p:txBody>
      </p:sp>
      <p:pic>
        <p:nvPicPr>
          <p:cNvPr id="88" name="Google Shape;88;p13"/>
          <p:cNvPicPr preferRelativeResize="0"/>
          <p:nvPr/>
        </p:nvPicPr>
        <p:blipFill rotWithShape="1">
          <a:blip r:embed="rId3">
            <a:alphaModFix/>
          </a:blip>
          <a:srcRect b="0" l="0" r="0" t="0"/>
          <a:stretch/>
        </p:blipFill>
        <p:spPr>
          <a:xfrm>
            <a:off x="790075" y="1208513"/>
            <a:ext cx="3200400" cy="857250"/>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463725" y="2641757"/>
            <a:ext cx="7932626" cy="432443"/>
          </a:xfrm>
          <a:prstGeom prst="rect">
            <a:avLst/>
          </a:prstGeom>
          <a:noFill/>
          <a:ln>
            <a:noFill/>
          </a:ln>
        </p:spPr>
      </p:pic>
      <p:sp>
        <p:nvSpPr>
          <p:cNvPr id="90" name="Google Shape;90;p13"/>
          <p:cNvSpPr txBox="1"/>
          <p:nvPr/>
        </p:nvSpPr>
        <p:spPr>
          <a:xfrm>
            <a:off x="5379625" y="971550"/>
            <a:ext cx="3239100" cy="155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2"/>
                </a:solidFill>
                <a:latin typeface="Arial"/>
                <a:ea typeface="Arial"/>
                <a:cs typeface="Arial"/>
                <a:sym typeface="Arial"/>
              </a:rPr>
              <a:t>The regression line is the </a:t>
            </a:r>
            <a:r>
              <a:rPr b="0" i="0" lang="en" sz="2000" u="none" cap="none" strike="noStrike">
                <a:solidFill>
                  <a:schemeClr val="dk2"/>
                </a:solidFill>
                <a:latin typeface="Arial"/>
                <a:ea typeface="Arial"/>
                <a:cs typeface="Arial"/>
                <a:sym typeface="Arial"/>
              </a:rPr>
              <a:t>“</a:t>
            </a:r>
            <a:r>
              <a:rPr b="0" i="0" lang="en" sz="2000" u="none" cap="none" strike="noStrike">
                <a:solidFill>
                  <a:schemeClr val="dk2"/>
                </a:solidFill>
                <a:latin typeface="Arial"/>
                <a:ea typeface="Arial"/>
                <a:cs typeface="Arial"/>
                <a:sym typeface="Arial"/>
              </a:rPr>
              <a:t>best-fit</a:t>
            </a:r>
            <a:r>
              <a:rPr b="0" i="0" lang="en" sz="2000" u="none" cap="none" strike="noStrike">
                <a:solidFill>
                  <a:schemeClr val="dk2"/>
                </a:solidFill>
                <a:latin typeface="Arial"/>
                <a:ea typeface="Arial"/>
                <a:cs typeface="Arial"/>
                <a:sym typeface="Arial"/>
              </a:rPr>
              <a:t>”</a:t>
            </a:r>
            <a:r>
              <a:rPr b="0" i="0" lang="en" sz="2000" u="none" cap="none" strike="noStrike">
                <a:solidFill>
                  <a:schemeClr val="dk2"/>
                </a:solidFill>
                <a:latin typeface="Arial"/>
                <a:ea typeface="Arial"/>
                <a:cs typeface="Arial"/>
                <a:sym typeface="Arial"/>
              </a:rPr>
              <a:t> line that minimizes the </a:t>
            </a:r>
            <a:r>
              <a:rPr lang="en" sz="2000">
                <a:solidFill>
                  <a:schemeClr val="dk2"/>
                </a:solidFill>
              </a:rPr>
              <a:t>mean</a:t>
            </a:r>
            <a:r>
              <a:rPr b="0" i="0" lang="en" sz="2000" u="none" cap="none" strike="noStrike">
                <a:solidFill>
                  <a:schemeClr val="dk2"/>
                </a:solidFill>
                <a:latin typeface="Arial"/>
                <a:ea typeface="Arial"/>
                <a:cs typeface="Arial"/>
                <a:sym typeface="Arial"/>
              </a:rPr>
              <a:t> squared error</a:t>
            </a:r>
            <a:endParaRPr b="0" i="0" sz="2000" u="none" cap="none" strike="noStrike">
              <a:solidFill>
                <a:schemeClr val="dk2"/>
              </a:solidFill>
              <a:latin typeface="Arial"/>
              <a:ea typeface="Arial"/>
              <a:cs typeface="Arial"/>
              <a:sym typeface="Arial"/>
            </a:endParaRPr>
          </a:p>
        </p:txBody>
      </p:sp>
      <p:sp>
        <p:nvSpPr>
          <p:cNvPr id="91" name="Google Shape;91;p13"/>
          <p:cNvSpPr txBox="1"/>
          <p:nvPr/>
        </p:nvSpPr>
        <p:spPr>
          <a:xfrm>
            <a:off x="246475" y="3707025"/>
            <a:ext cx="85206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t>Regression Line: y_pred = slope*x + intercept</a:t>
            </a:r>
            <a:endParaRPr sz="3100"/>
          </a:p>
        </p:txBody>
      </p:sp>
      <p:sp>
        <p:nvSpPr>
          <p:cNvPr id="92" name="Google Shape;92;p13"/>
          <p:cNvSpPr/>
          <p:nvPr/>
        </p:nvSpPr>
        <p:spPr>
          <a:xfrm>
            <a:off x="246475" y="3707025"/>
            <a:ext cx="8520600" cy="72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2" name="Shape 522"/>
        <p:cNvGrpSpPr/>
        <p:nvPr/>
      </p:nvGrpSpPr>
      <p:grpSpPr>
        <a:xfrm>
          <a:off x="0" y="0"/>
          <a:ext cx="0" cy="0"/>
          <a:chOff x="0" y="0"/>
          <a:chExt cx="0" cy="0"/>
        </a:xfrm>
      </p:grpSpPr>
      <p:pic>
        <p:nvPicPr>
          <p:cNvPr descr="Screenshot from 2017-05-02 11:51:55.png" id="523" name="Google Shape;523;p67"/>
          <p:cNvPicPr preferRelativeResize="0"/>
          <p:nvPr/>
        </p:nvPicPr>
        <p:blipFill rotWithShape="1">
          <a:blip r:embed="rId3">
            <a:alphaModFix/>
          </a:blip>
          <a:srcRect b="23383" l="780" r="-779" t="61610"/>
          <a:stretch/>
        </p:blipFill>
        <p:spPr>
          <a:xfrm>
            <a:off x="365775" y="3166950"/>
            <a:ext cx="8674650" cy="635725"/>
          </a:xfrm>
          <a:prstGeom prst="rect">
            <a:avLst/>
          </a:prstGeom>
          <a:noFill/>
          <a:ln>
            <a:noFill/>
          </a:ln>
        </p:spPr>
      </p:pic>
      <p:sp>
        <p:nvSpPr>
          <p:cNvPr id="524" name="Google Shape;524;p67"/>
          <p:cNvSpPr txBox="1"/>
          <p:nvPr>
            <p:ph type="title"/>
          </p:nvPr>
        </p:nvSpPr>
        <p:spPr>
          <a:xfrm>
            <a:off x="329125" y="4129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25" name="Google Shape;525;p67"/>
          <p:cNvPicPr preferRelativeResize="0"/>
          <p:nvPr/>
        </p:nvPicPr>
        <p:blipFill rotWithShape="1">
          <a:blip r:embed="rId4">
            <a:alphaModFix/>
          </a:blip>
          <a:srcRect b="0" l="0" r="0" t="0"/>
          <a:stretch/>
        </p:blipFill>
        <p:spPr>
          <a:xfrm>
            <a:off x="646544" y="1061887"/>
            <a:ext cx="6495950" cy="22100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9" name="Shape 529"/>
        <p:cNvGrpSpPr/>
        <p:nvPr/>
      </p:nvGrpSpPr>
      <p:grpSpPr>
        <a:xfrm>
          <a:off x="0" y="0"/>
          <a:ext cx="0" cy="0"/>
          <a:chOff x="0" y="0"/>
          <a:chExt cx="0" cy="0"/>
        </a:xfrm>
      </p:grpSpPr>
      <p:pic>
        <p:nvPicPr>
          <p:cNvPr descr="Screenshot from 2017-05-02 11:51:55.png" id="530" name="Google Shape;530;p68"/>
          <p:cNvPicPr preferRelativeResize="0"/>
          <p:nvPr/>
        </p:nvPicPr>
        <p:blipFill rotWithShape="1">
          <a:blip r:embed="rId3">
            <a:alphaModFix/>
          </a:blip>
          <a:srcRect b="23383" l="780" r="-779" t="61610"/>
          <a:stretch/>
        </p:blipFill>
        <p:spPr>
          <a:xfrm>
            <a:off x="365775" y="3166950"/>
            <a:ext cx="8674650" cy="635725"/>
          </a:xfrm>
          <a:prstGeom prst="rect">
            <a:avLst/>
          </a:prstGeom>
          <a:noFill/>
          <a:ln>
            <a:noFill/>
          </a:ln>
        </p:spPr>
      </p:pic>
      <p:pic>
        <p:nvPicPr>
          <p:cNvPr descr="Screenshot from 2017-05-02 11:51:55.png" id="531" name="Google Shape;531;p68"/>
          <p:cNvPicPr preferRelativeResize="0"/>
          <p:nvPr/>
        </p:nvPicPr>
        <p:blipFill rotWithShape="1">
          <a:blip r:embed="rId3">
            <a:alphaModFix/>
          </a:blip>
          <a:srcRect b="4549" l="780" r="44670" t="84994"/>
          <a:stretch/>
        </p:blipFill>
        <p:spPr>
          <a:xfrm>
            <a:off x="555650" y="3691350"/>
            <a:ext cx="6117250" cy="572700"/>
          </a:xfrm>
          <a:prstGeom prst="rect">
            <a:avLst/>
          </a:prstGeom>
          <a:noFill/>
          <a:ln>
            <a:noFill/>
          </a:ln>
        </p:spPr>
      </p:pic>
      <p:sp>
        <p:nvSpPr>
          <p:cNvPr id="532" name="Google Shape;532;p68"/>
          <p:cNvSpPr txBox="1"/>
          <p:nvPr>
            <p:ph type="title"/>
          </p:nvPr>
        </p:nvSpPr>
        <p:spPr>
          <a:xfrm>
            <a:off x="329125" y="4129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33" name="Google Shape;533;p68"/>
          <p:cNvPicPr preferRelativeResize="0"/>
          <p:nvPr/>
        </p:nvPicPr>
        <p:blipFill rotWithShape="1">
          <a:blip r:embed="rId4">
            <a:alphaModFix/>
          </a:blip>
          <a:srcRect b="0" l="0" r="0" t="0"/>
          <a:stretch/>
        </p:blipFill>
        <p:spPr>
          <a:xfrm>
            <a:off x="646544" y="1061887"/>
            <a:ext cx="6495950" cy="22100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7" name="Shape 537"/>
        <p:cNvGrpSpPr/>
        <p:nvPr/>
      </p:nvGrpSpPr>
      <p:grpSpPr>
        <a:xfrm>
          <a:off x="0" y="0"/>
          <a:ext cx="0" cy="0"/>
          <a:chOff x="0" y="0"/>
          <a:chExt cx="0" cy="0"/>
        </a:xfrm>
      </p:grpSpPr>
      <p:sp>
        <p:nvSpPr>
          <p:cNvPr id="538" name="Google Shape;538;p69"/>
          <p:cNvSpPr txBox="1"/>
          <p:nvPr>
            <p:ph idx="1" type="body"/>
          </p:nvPr>
        </p:nvSpPr>
        <p:spPr>
          <a:xfrm>
            <a:off x="277800" y="4142282"/>
            <a:ext cx="8588400" cy="1070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AutoNum type="alphaLcParenR"/>
            </a:pPr>
            <a:r>
              <a:rPr lang="en" sz="1400">
                <a:solidFill>
                  <a:srgbClr val="000000"/>
                </a:solidFill>
              </a:rPr>
              <a:t>Null is:</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lphaLcParenR"/>
            </a:pPr>
            <a:r>
              <a:rPr lang="en" sz="1400">
                <a:solidFill>
                  <a:srgbClr val="000000"/>
                </a:solidFill>
              </a:rPr>
              <a:t>Alternative is:</a:t>
            </a:r>
            <a:endParaRPr sz="1400">
              <a:solidFill>
                <a:srgbClr val="000000"/>
              </a:solidFill>
            </a:endParaRPr>
          </a:p>
        </p:txBody>
      </p:sp>
      <p:sp>
        <p:nvSpPr>
          <p:cNvPr id="539" name="Google Shape;539;p69"/>
          <p:cNvSpPr txBox="1"/>
          <p:nvPr>
            <p:ph idx="1" type="body"/>
          </p:nvPr>
        </p:nvSpPr>
        <p:spPr>
          <a:xfrm>
            <a:off x="277800" y="3256482"/>
            <a:ext cx="8812500" cy="60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000000"/>
                </a:solidFill>
              </a:rPr>
              <a:t>Despite calculating a small negative correlation, we are concerned that the correlation we calculated from this sample is a fluke, so we want to compute a confidence interval for the true correlation. What are our null and alternative hypotheses in this testing scheme? </a:t>
            </a:r>
            <a:endParaRPr sz="1400">
              <a:solidFill>
                <a:srgbClr val="000000"/>
              </a:solidFill>
            </a:endParaRPr>
          </a:p>
          <a:p>
            <a:pPr indent="0" lvl="0" marL="0" rtl="0" algn="l">
              <a:lnSpc>
                <a:spcPct val="100000"/>
              </a:lnSpc>
              <a:spcBef>
                <a:spcPts val="0"/>
              </a:spcBef>
              <a:spcAft>
                <a:spcPts val="0"/>
              </a:spcAft>
              <a:buSzPts val="1800"/>
              <a:buNone/>
            </a:pPr>
            <a:r>
              <a:t/>
            </a:r>
            <a:endParaRPr sz="1400">
              <a:solidFill>
                <a:srgbClr val="000000"/>
              </a:solidFill>
            </a:endParaRPr>
          </a:p>
        </p:txBody>
      </p:sp>
      <p:sp>
        <p:nvSpPr>
          <p:cNvPr id="540" name="Google Shape;540;p69"/>
          <p:cNvSpPr txBox="1"/>
          <p:nvPr>
            <p:ph type="title"/>
          </p:nvPr>
        </p:nvSpPr>
        <p:spPr>
          <a:xfrm>
            <a:off x="329125" y="4129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41" name="Google Shape;541;p69"/>
          <p:cNvPicPr preferRelativeResize="0"/>
          <p:nvPr/>
        </p:nvPicPr>
        <p:blipFill rotWithShape="1">
          <a:blip r:embed="rId3">
            <a:alphaModFix/>
          </a:blip>
          <a:srcRect b="0" l="0" r="0" t="0"/>
          <a:stretch/>
        </p:blipFill>
        <p:spPr>
          <a:xfrm>
            <a:off x="646544" y="1061887"/>
            <a:ext cx="6495950" cy="22100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45" name="Shape 545"/>
        <p:cNvGrpSpPr/>
        <p:nvPr/>
      </p:nvGrpSpPr>
      <p:grpSpPr>
        <a:xfrm>
          <a:off x="0" y="0"/>
          <a:ext cx="0" cy="0"/>
          <a:chOff x="0" y="0"/>
          <a:chExt cx="0" cy="0"/>
        </a:xfrm>
      </p:grpSpPr>
      <p:sp>
        <p:nvSpPr>
          <p:cNvPr id="546" name="Google Shape;546;p70"/>
          <p:cNvSpPr txBox="1"/>
          <p:nvPr>
            <p:ph idx="1" type="body"/>
          </p:nvPr>
        </p:nvSpPr>
        <p:spPr>
          <a:xfrm>
            <a:off x="277800" y="4106720"/>
            <a:ext cx="8588400" cy="912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0000"/>
              </a:buClr>
              <a:buSzPts val="1600"/>
              <a:buAutoNum type="alphaLcParenR"/>
            </a:pPr>
            <a:r>
              <a:rPr lang="en" sz="1600">
                <a:solidFill>
                  <a:srgbClr val="FF0000"/>
                </a:solidFill>
              </a:rPr>
              <a:t>Null is: the true correlation is 0.</a:t>
            </a:r>
            <a:endParaRPr sz="1600">
              <a:solidFill>
                <a:srgbClr val="FF0000"/>
              </a:solidFill>
            </a:endParaRPr>
          </a:p>
          <a:p>
            <a:pPr indent="-330200" lvl="0" marL="457200" rtl="0" algn="l">
              <a:lnSpc>
                <a:spcPct val="100000"/>
              </a:lnSpc>
              <a:spcBef>
                <a:spcPts val="0"/>
              </a:spcBef>
              <a:spcAft>
                <a:spcPts val="0"/>
              </a:spcAft>
              <a:buClr>
                <a:srgbClr val="FF0000"/>
              </a:buClr>
              <a:buSzPts val="1600"/>
              <a:buAutoNum type="alphaLcParenR"/>
            </a:pPr>
            <a:r>
              <a:rPr lang="en" sz="1600">
                <a:solidFill>
                  <a:srgbClr val="FF0000"/>
                </a:solidFill>
              </a:rPr>
              <a:t>Alternative is: the true correlation is not 0. </a:t>
            </a:r>
            <a:endParaRPr sz="1600">
              <a:solidFill>
                <a:srgbClr val="FF0000"/>
              </a:solidFill>
            </a:endParaRPr>
          </a:p>
        </p:txBody>
      </p:sp>
      <p:sp>
        <p:nvSpPr>
          <p:cNvPr id="547" name="Google Shape;547;p70"/>
          <p:cNvSpPr txBox="1"/>
          <p:nvPr>
            <p:ph idx="1" type="body"/>
          </p:nvPr>
        </p:nvSpPr>
        <p:spPr>
          <a:xfrm>
            <a:off x="277800" y="3205070"/>
            <a:ext cx="8812500" cy="60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000000"/>
                </a:solidFill>
              </a:rPr>
              <a:t>Despite calculating a small negative correlation, we are concerned that the correlation we calculated from this sample is a fluke, so we want to compute a confidence interval for the true correlation. What are our null and alternative hypotheses in this testing scheme? </a:t>
            </a:r>
            <a:endParaRPr sz="1400">
              <a:solidFill>
                <a:srgbClr val="000000"/>
              </a:solidFill>
            </a:endParaRPr>
          </a:p>
        </p:txBody>
      </p:sp>
      <p:sp>
        <p:nvSpPr>
          <p:cNvPr id="548" name="Google Shape;548;p70"/>
          <p:cNvSpPr txBox="1"/>
          <p:nvPr>
            <p:ph type="title"/>
          </p:nvPr>
        </p:nvSpPr>
        <p:spPr>
          <a:xfrm>
            <a:off x="329125" y="4129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49" name="Google Shape;549;p70"/>
          <p:cNvPicPr preferRelativeResize="0"/>
          <p:nvPr/>
        </p:nvPicPr>
        <p:blipFill rotWithShape="1">
          <a:blip r:embed="rId3">
            <a:alphaModFix/>
          </a:blip>
          <a:srcRect b="0" l="0" r="0" t="0"/>
          <a:stretch/>
        </p:blipFill>
        <p:spPr>
          <a:xfrm>
            <a:off x="646544" y="1061887"/>
            <a:ext cx="6495950" cy="22100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53" name="Shape 553"/>
        <p:cNvGrpSpPr/>
        <p:nvPr/>
      </p:nvGrpSpPr>
      <p:grpSpPr>
        <a:xfrm>
          <a:off x="0" y="0"/>
          <a:ext cx="0" cy="0"/>
          <a:chOff x="0" y="0"/>
          <a:chExt cx="0" cy="0"/>
        </a:xfrm>
      </p:grpSpPr>
      <p:sp>
        <p:nvSpPr>
          <p:cNvPr id="554" name="Google Shape;554;p71"/>
          <p:cNvSpPr txBox="1"/>
          <p:nvPr>
            <p:ph idx="1" type="body"/>
          </p:nvPr>
        </p:nvSpPr>
        <p:spPr>
          <a:xfrm>
            <a:off x="277800" y="3483300"/>
            <a:ext cx="8588400" cy="157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000000"/>
                </a:solidFill>
                <a:latin typeface="Courier New"/>
                <a:ea typeface="Courier New"/>
                <a:cs typeface="Courier New"/>
                <a:sym typeface="Courier New"/>
              </a:rPr>
              <a:t>correlations = make_array()</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400">
                <a:solidFill>
                  <a:srgbClr val="000000"/>
                </a:solidFill>
                <a:latin typeface="Courier New"/>
                <a:ea typeface="Courier New"/>
                <a:cs typeface="Courier New"/>
                <a:sym typeface="Courier New"/>
              </a:rPr>
              <a:t>for i in _______________:</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400">
                <a:solidFill>
                  <a:srgbClr val="000000"/>
                </a:solidFill>
                <a:latin typeface="Courier New"/>
                <a:ea typeface="Courier New"/>
                <a:cs typeface="Courier New"/>
                <a:sym typeface="Courier New"/>
              </a:rPr>
              <a:t>	bootstrap_sample = ______________</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400">
                <a:solidFill>
                  <a:srgbClr val="000000"/>
                </a:solidFill>
                <a:latin typeface="Courier New"/>
                <a:ea typeface="Courier New"/>
                <a:cs typeface="Courier New"/>
                <a:sym typeface="Courier New"/>
              </a:rPr>
              <a:t>	bootstrap_correlation = ________________</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400">
                <a:solidFill>
                  <a:srgbClr val="000000"/>
                </a:solidFill>
                <a:latin typeface="Courier New"/>
                <a:ea typeface="Courier New"/>
                <a:cs typeface="Courier New"/>
                <a:sym typeface="Courier New"/>
              </a:rPr>
              <a:t>	correlations = ____________________</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400">
                <a:solidFill>
                  <a:srgbClr val="000000"/>
                </a:solidFill>
                <a:latin typeface="Courier New"/>
                <a:ea typeface="Courier New"/>
                <a:cs typeface="Courier New"/>
                <a:sym typeface="Courier New"/>
              </a:rPr>
              <a:t>conf_int = make_array(_________________, ________________)</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400">
              <a:solidFill>
                <a:srgbClr val="000000"/>
              </a:solidFill>
            </a:endParaRPr>
          </a:p>
        </p:txBody>
      </p:sp>
      <p:sp>
        <p:nvSpPr>
          <p:cNvPr id="555" name="Google Shape;555;p71"/>
          <p:cNvSpPr txBox="1"/>
          <p:nvPr>
            <p:ph idx="1" type="body"/>
          </p:nvPr>
        </p:nvSpPr>
        <p:spPr>
          <a:xfrm>
            <a:off x="168650" y="2796625"/>
            <a:ext cx="8975400" cy="60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000000"/>
                </a:solidFill>
              </a:rPr>
              <a:t>We are concerned that the correlation we calculated from this sample is a fluke, so we want to compute a 95% confidence interval for the true correlation. Assume the function </a:t>
            </a:r>
            <a:r>
              <a:rPr lang="en" sz="1400">
                <a:solidFill>
                  <a:srgbClr val="000000"/>
                </a:solidFill>
                <a:latin typeface="Courier New"/>
                <a:ea typeface="Courier New"/>
                <a:cs typeface="Courier New"/>
                <a:sym typeface="Courier New"/>
              </a:rPr>
              <a:t>correlation(tbl, x_label, y_label) </a:t>
            </a:r>
            <a:r>
              <a:rPr lang="en" sz="1400">
                <a:solidFill>
                  <a:srgbClr val="000000"/>
                </a:solidFill>
              </a:rPr>
              <a:t>is defined for you. </a:t>
            </a:r>
            <a:endParaRPr sz="1400">
              <a:solidFill>
                <a:srgbClr val="000000"/>
              </a:solidFill>
            </a:endParaRPr>
          </a:p>
        </p:txBody>
      </p:sp>
      <p:sp>
        <p:nvSpPr>
          <p:cNvPr id="556" name="Google Shape;556;p71"/>
          <p:cNvSpPr txBox="1"/>
          <p:nvPr>
            <p:ph type="title"/>
          </p:nvPr>
        </p:nvSpPr>
        <p:spPr>
          <a:xfrm>
            <a:off x="329125" y="95793"/>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57" name="Google Shape;557;p71"/>
          <p:cNvPicPr preferRelativeResize="0"/>
          <p:nvPr/>
        </p:nvPicPr>
        <p:blipFill rotWithShape="1">
          <a:blip r:embed="rId3">
            <a:alphaModFix/>
          </a:blip>
          <a:srcRect b="0" l="0" r="0" t="0"/>
          <a:stretch/>
        </p:blipFill>
        <p:spPr>
          <a:xfrm>
            <a:off x="646544" y="668493"/>
            <a:ext cx="6495950" cy="22100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61" name="Shape 561"/>
        <p:cNvGrpSpPr/>
        <p:nvPr/>
      </p:nvGrpSpPr>
      <p:grpSpPr>
        <a:xfrm>
          <a:off x="0" y="0"/>
          <a:ext cx="0" cy="0"/>
          <a:chOff x="0" y="0"/>
          <a:chExt cx="0" cy="0"/>
        </a:xfrm>
      </p:grpSpPr>
      <p:sp>
        <p:nvSpPr>
          <p:cNvPr id="562" name="Google Shape;562;p72"/>
          <p:cNvSpPr txBox="1"/>
          <p:nvPr>
            <p:ph idx="1" type="body"/>
          </p:nvPr>
        </p:nvSpPr>
        <p:spPr>
          <a:xfrm>
            <a:off x="311700" y="2991925"/>
            <a:ext cx="8588400" cy="157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FF0000"/>
                </a:solidFill>
              </a:rPr>
              <a:t>correlations = make_array( )</a:t>
            </a:r>
            <a:endParaRPr sz="1400">
              <a:solidFill>
                <a:srgbClr val="FF0000"/>
              </a:solidFill>
            </a:endParaRPr>
          </a:p>
          <a:p>
            <a:pPr indent="0" lvl="0" marL="0" rtl="0" algn="l">
              <a:lnSpc>
                <a:spcPct val="100000"/>
              </a:lnSpc>
              <a:spcBef>
                <a:spcPts val="0"/>
              </a:spcBef>
              <a:spcAft>
                <a:spcPts val="0"/>
              </a:spcAft>
              <a:buSzPts val="1800"/>
              <a:buNone/>
            </a:pPr>
            <a:r>
              <a:rPr lang="en" sz="1400">
                <a:solidFill>
                  <a:srgbClr val="FF0000"/>
                </a:solidFill>
              </a:rPr>
              <a:t>for i in np.arange(10000):</a:t>
            </a:r>
            <a:endParaRPr sz="1400">
              <a:solidFill>
                <a:srgbClr val="FF0000"/>
              </a:solidFill>
            </a:endParaRPr>
          </a:p>
          <a:p>
            <a:pPr indent="0" lvl="0" marL="0" rtl="0" algn="l">
              <a:lnSpc>
                <a:spcPct val="100000"/>
              </a:lnSpc>
              <a:spcBef>
                <a:spcPts val="0"/>
              </a:spcBef>
              <a:spcAft>
                <a:spcPts val="0"/>
              </a:spcAft>
              <a:buSzPts val="1800"/>
              <a:buNone/>
            </a:pPr>
            <a:r>
              <a:rPr lang="en" sz="1400">
                <a:solidFill>
                  <a:srgbClr val="FF0000"/>
                </a:solidFill>
              </a:rPr>
              <a:t>	bootstrap_sample = lead.sample( )</a:t>
            </a:r>
            <a:endParaRPr sz="1400">
              <a:solidFill>
                <a:srgbClr val="FF0000"/>
              </a:solidFill>
            </a:endParaRPr>
          </a:p>
          <a:p>
            <a:pPr indent="0" lvl="0" marL="0" rtl="0" algn="l">
              <a:lnSpc>
                <a:spcPct val="100000"/>
              </a:lnSpc>
              <a:spcBef>
                <a:spcPts val="0"/>
              </a:spcBef>
              <a:spcAft>
                <a:spcPts val="0"/>
              </a:spcAft>
              <a:buSzPts val="1800"/>
              <a:buNone/>
            </a:pPr>
            <a:r>
              <a:rPr lang="en" sz="1400">
                <a:solidFill>
                  <a:srgbClr val="FF0000"/>
                </a:solidFill>
              </a:rPr>
              <a:t>	bootstrap_correlation = correlation(bootstrap_sample, “BLL”, “IQ”)</a:t>
            </a:r>
            <a:endParaRPr sz="1400">
              <a:solidFill>
                <a:srgbClr val="FF0000"/>
              </a:solidFill>
            </a:endParaRPr>
          </a:p>
          <a:p>
            <a:pPr indent="0" lvl="0" marL="0" rtl="0" algn="l">
              <a:lnSpc>
                <a:spcPct val="100000"/>
              </a:lnSpc>
              <a:spcBef>
                <a:spcPts val="0"/>
              </a:spcBef>
              <a:spcAft>
                <a:spcPts val="0"/>
              </a:spcAft>
              <a:buSzPts val="1800"/>
              <a:buNone/>
            </a:pPr>
            <a:r>
              <a:rPr lang="en" sz="1400">
                <a:solidFill>
                  <a:srgbClr val="FF0000"/>
                </a:solidFill>
              </a:rPr>
              <a:t>	correlations = np.append(correlations, bootstrap_correlation)</a:t>
            </a:r>
            <a:endParaRPr sz="1400">
              <a:solidFill>
                <a:srgbClr val="FF0000"/>
              </a:solidFill>
            </a:endParaRPr>
          </a:p>
          <a:p>
            <a:pPr indent="0" lvl="0" marL="0" rtl="0" algn="l">
              <a:lnSpc>
                <a:spcPct val="100000"/>
              </a:lnSpc>
              <a:spcBef>
                <a:spcPts val="0"/>
              </a:spcBef>
              <a:spcAft>
                <a:spcPts val="0"/>
              </a:spcAft>
              <a:buSzPts val="1800"/>
              <a:buNone/>
            </a:pPr>
            <a:r>
              <a:rPr lang="en" sz="1400">
                <a:solidFill>
                  <a:srgbClr val="FF0000"/>
                </a:solidFill>
              </a:rPr>
              <a:t>conf_int = make_array(percentile(2.5, correlations), </a:t>
            </a:r>
            <a:endParaRPr sz="1400">
              <a:solidFill>
                <a:srgbClr val="FF0000"/>
              </a:solidFill>
            </a:endParaRPr>
          </a:p>
          <a:p>
            <a:pPr indent="457200" lvl="0" marL="1371600" rtl="0" algn="l">
              <a:lnSpc>
                <a:spcPct val="100000"/>
              </a:lnSpc>
              <a:spcBef>
                <a:spcPts val="0"/>
              </a:spcBef>
              <a:spcAft>
                <a:spcPts val="0"/>
              </a:spcAft>
              <a:buSzPts val="1800"/>
              <a:buNone/>
            </a:pPr>
            <a:r>
              <a:rPr lang="en" sz="1400">
                <a:solidFill>
                  <a:srgbClr val="FF0000"/>
                </a:solidFill>
              </a:rPr>
              <a:t>percentile(97.5, correlations))</a:t>
            </a:r>
            <a:endParaRPr sz="1400">
              <a:solidFill>
                <a:srgbClr val="FF0000"/>
              </a:solidFill>
            </a:endParaRPr>
          </a:p>
          <a:p>
            <a:pPr indent="0" lvl="0" marL="0" rtl="0" algn="l">
              <a:lnSpc>
                <a:spcPct val="100000"/>
              </a:lnSpc>
              <a:spcBef>
                <a:spcPts val="0"/>
              </a:spcBef>
              <a:spcAft>
                <a:spcPts val="0"/>
              </a:spcAft>
              <a:buSzPts val="1800"/>
              <a:buNone/>
            </a:pPr>
            <a:r>
              <a:t/>
            </a:r>
            <a:endParaRPr sz="1100"/>
          </a:p>
        </p:txBody>
      </p:sp>
      <p:sp>
        <p:nvSpPr>
          <p:cNvPr id="563" name="Google Shape;563;p72"/>
          <p:cNvSpPr txBox="1"/>
          <p:nvPr>
            <p:ph type="title"/>
          </p:nvPr>
        </p:nvSpPr>
        <p:spPr>
          <a:xfrm>
            <a:off x="329125" y="95793"/>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64" name="Google Shape;564;p72"/>
          <p:cNvPicPr preferRelativeResize="0"/>
          <p:nvPr/>
        </p:nvPicPr>
        <p:blipFill rotWithShape="1">
          <a:blip r:embed="rId3">
            <a:alphaModFix/>
          </a:blip>
          <a:srcRect b="0" l="0" r="0" t="0"/>
          <a:stretch/>
        </p:blipFill>
        <p:spPr>
          <a:xfrm>
            <a:off x="646544" y="744693"/>
            <a:ext cx="6495950" cy="22100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68" name="Shape 568"/>
        <p:cNvGrpSpPr/>
        <p:nvPr/>
      </p:nvGrpSpPr>
      <p:grpSpPr>
        <a:xfrm>
          <a:off x="0" y="0"/>
          <a:ext cx="0" cy="0"/>
          <a:chOff x="0" y="0"/>
          <a:chExt cx="0" cy="0"/>
        </a:xfrm>
      </p:grpSpPr>
      <p:sp>
        <p:nvSpPr>
          <p:cNvPr id="569" name="Google Shape;569;p73"/>
          <p:cNvSpPr txBox="1"/>
          <p:nvPr>
            <p:ph idx="1" type="body"/>
          </p:nvPr>
        </p:nvSpPr>
        <p:spPr>
          <a:xfrm>
            <a:off x="277800" y="3104700"/>
            <a:ext cx="8812500" cy="60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000000"/>
                </a:solidFill>
              </a:rPr>
              <a:t>Say we calculated a confidence interval of (-0.17, -.02). Do we reject or fail to reject the null hypothesis? What does this mean in words?</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p:txBody>
      </p:sp>
      <p:sp>
        <p:nvSpPr>
          <p:cNvPr id="570" name="Google Shape;570;p73"/>
          <p:cNvSpPr txBox="1"/>
          <p:nvPr>
            <p:ph type="title"/>
          </p:nvPr>
        </p:nvSpPr>
        <p:spPr>
          <a:xfrm>
            <a:off x="329125" y="2605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71" name="Google Shape;571;p73"/>
          <p:cNvPicPr preferRelativeResize="0"/>
          <p:nvPr/>
        </p:nvPicPr>
        <p:blipFill rotWithShape="1">
          <a:blip r:embed="rId3">
            <a:alphaModFix/>
          </a:blip>
          <a:srcRect b="0" l="0" r="0" t="0"/>
          <a:stretch/>
        </p:blipFill>
        <p:spPr>
          <a:xfrm>
            <a:off x="646544" y="985687"/>
            <a:ext cx="6495950" cy="22100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75" name="Shape 575"/>
        <p:cNvGrpSpPr/>
        <p:nvPr/>
      </p:nvGrpSpPr>
      <p:grpSpPr>
        <a:xfrm>
          <a:off x="0" y="0"/>
          <a:ext cx="0" cy="0"/>
          <a:chOff x="0" y="0"/>
          <a:chExt cx="0" cy="0"/>
        </a:xfrm>
      </p:grpSpPr>
      <p:sp>
        <p:nvSpPr>
          <p:cNvPr id="576" name="Google Shape;576;p74"/>
          <p:cNvSpPr txBox="1"/>
          <p:nvPr>
            <p:ph idx="1" type="body"/>
          </p:nvPr>
        </p:nvSpPr>
        <p:spPr>
          <a:xfrm>
            <a:off x="277800" y="3104700"/>
            <a:ext cx="8812500" cy="60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rgbClr val="000000"/>
                </a:solidFill>
              </a:rPr>
              <a:t>Say we calculated a confidence interval of (-0.17, -.02). Do we reject or fail to reject the null hypothesis? What does this mean in words?</a:t>
            </a:r>
            <a:endParaRPr sz="1800">
              <a:solidFill>
                <a:srgbClr val="000000"/>
              </a:solidFill>
            </a:endParaRPr>
          </a:p>
        </p:txBody>
      </p:sp>
      <p:sp>
        <p:nvSpPr>
          <p:cNvPr id="577" name="Google Shape;577;p74"/>
          <p:cNvSpPr txBox="1"/>
          <p:nvPr>
            <p:ph idx="1" type="body"/>
          </p:nvPr>
        </p:nvSpPr>
        <p:spPr>
          <a:xfrm>
            <a:off x="255300" y="3846625"/>
            <a:ext cx="8467200" cy="60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solidFill>
                  <a:srgbClr val="FF0000"/>
                </a:solidFill>
              </a:rPr>
              <a:t>Reject. </a:t>
            </a:r>
            <a:r>
              <a:rPr lang="en" sz="2000">
                <a:solidFill>
                  <a:srgbClr val="FF0000"/>
                </a:solidFill>
              </a:rPr>
              <a:t>The</a:t>
            </a:r>
            <a:r>
              <a:rPr lang="en" sz="2000">
                <a:solidFill>
                  <a:srgbClr val="FF0000"/>
                </a:solidFill>
              </a:rPr>
              <a:t> correlation of 0 is, with 95% confidence, not in the confidence interval, so there IS some association between BLL and IQ.</a:t>
            </a:r>
            <a:endParaRPr sz="2000">
              <a:solidFill>
                <a:srgbClr val="FF0000"/>
              </a:solidFill>
            </a:endParaRPr>
          </a:p>
        </p:txBody>
      </p:sp>
      <p:sp>
        <p:nvSpPr>
          <p:cNvPr id="578" name="Google Shape;578;p74"/>
          <p:cNvSpPr txBox="1"/>
          <p:nvPr>
            <p:ph type="title"/>
          </p:nvPr>
        </p:nvSpPr>
        <p:spPr>
          <a:xfrm>
            <a:off x="329125" y="260587"/>
            <a:ext cx="813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Spring 2016 Final</a:t>
            </a:r>
            <a:endParaRPr b="1"/>
          </a:p>
          <a:p>
            <a:pPr indent="0" lvl="0" marL="0" rtl="0" algn="l">
              <a:lnSpc>
                <a:spcPct val="100000"/>
              </a:lnSpc>
              <a:spcBef>
                <a:spcPts val="0"/>
              </a:spcBef>
              <a:spcAft>
                <a:spcPts val="0"/>
              </a:spcAft>
              <a:buSzPts val="3000"/>
              <a:buNone/>
            </a:pPr>
            <a:r>
              <a:t/>
            </a:r>
            <a:endParaRPr/>
          </a:p>
        </p:txBody>
      </p:sp>
      <p:pic>
        <p:nvPicPr>
          <p:cNvPr descr="Screenshot from 2017-05-02 11:51:31.png" id="579" name="Google Shape;579;p74"/>
          <p:cNvPicPr preferRelativeResize="0"/>
          <p:nvPr/>
        </p:nvPicPr>
        <p:blipFill rotWithShape="1">
          <a:blip r:embed="rId3">
            <a:alphaModFix/>
          </a:blip>
          <a:srcRect b="0" l="0" r="0" t="0"/>
          <a:stretch/>
        </p:blipFill>
        <p:spPr>
          <a:xfrm>
            <a:off x="646544" y="985687"/>
            <a:ext cx="6495950" cy="221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Residuals</a:t>
            </a:r>
            <a:endParaRPr/>
          </a:p>
        </p:txBody>
      </p:sp>
      <p:sp>
        <p:nvSpPr>
          <p:cNvPr id="98" name="Google Shape;98;p14"/>
          <p:cNvSpPr txBox="1"/>
          <p:nvPr>
            <p:ph idx="1" type="body"/>
          </p:nvPr>
        </p:nvSpPr>
        <p:spPr>
          <a:xfrm>
            <a:off x="409000" y="941275"/>
            <a:ext cx="4571700" cy="227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Definition: the signed distance between the actual and the fitted values </a:t>
            </a:r>
            <a:endParaRPr/>
          </a:p>
          <a:p>
            <a:pPr indent="-342900" lvl="0" marL="457200" rtl="0" algn="l">
              <a:lnSpc>
                <a:spcPct val="115000"/>
              </a:lnSpc>
              <a:spcBef>
                <a:spcPts val="1000"/>
              </a:spcBef>
              <a:spcAft>
                <a:spcPts val="0"/>
              </a:spcAft>
              <a:buSzPts val="1800"/>
              <a:buChar char="●"/>
            </a:pPr>
            <a:r>
              <a:rPr lang="en"/>
              <a:t>Plot of residuals should look like a </a:t>
            </a:r>
            <a:r>
              <a:rPr lang="en">
                <a:solidFill>
                  <a:schemeClr val="accent4"/>
                </a:solidFill>
              </a:rPr>
              <a:t>formless cloud </a:t>
            </a:r>
            <a:r>
              <a:rPr lang="en"/>
              <a:t>if the data are linear (right)</a:t>
            </a:r>
            <a:endParaRPr/>
          </a:p>
          <a:p>
            <a:pPr indent="0" lvl="0" marL="0" rtl="0" algn="l">
              <a:lnSpc>
                <a:spcPct val="115000"/>
              </a:lnSpc>
              <a:spcBef>
                <a:spcPts val="1000"/>
              </a:spcBef>
              <a:spcAft>
                <a:spcPts val="1000"/>
              </a:spcAft>
              <a:buSzPts val="1800"/>
              <a:buNone/>
            </a:pPr>
            <a:r>
              <a:t/>
            </a:r>
            <a:endParaRPr/>
          </a:p>
        </p:txBody>
      </p:sp>
      <p:pic>
        <p:nvPicPr>
          <p:cNvPr id="99" name="Google Shape;99;p14"/>
          <p:cNvPicPr preferRelativeResize="0"/>
          <p:nvPr/>
        </p:nvPicPr>
        <p:blipFill rotWithShape="1">
          <a:blip r:embed="rId3">
            <a:alphaModFix/>
          </a:blip>
          <a:srcRect b="0" l="0" r="0" t="0"/>
          <a:stretch/>
        </p:blipFill>
        <p:spPr>
          <a:xfrm>
            <a:off x="4883400" y="250506"/>
            <a:ext cx="4068949" cy="1845894"/>
          </a:xfrm>
          <a:prstGeom prst="rect">
            <a:avLst/>
          </a:prstGeom>
          <a:noFill/>
          <a:ln>
            <a:noFill/>
          </a:ln>
        </p:spPr>
      </p:pic>
      <p:pic>
        <p:nvPicPr>
          <p:cNvPr id="100" name="Google Shape;100;p14"/>
          <p:cNvPicPr preferRelativeResize="0"/>
          <p:nvPr/>
        </p:nvPicPr>
        <p:blipFill rotWithShape="1">
          <a:blip r:embed="rId4">
            <a:alphaModFix/>
          </a:blip>
          <a:srcRect b="0" l="0" r="0" t="0"/>
          <a:stretch/>
        </p:blipFill>
        <p:spPr>
          <a:xfrm>
            <a:off x="5773923" y="2475650"/>
            <a:ext cx="2381800" cy="2271575"/>
          </a:xfrm>
          <a:prstGeom prst="rect">
            <a:avLst/>
          </a:prstGeom>
          <a:noFill/>
          <a:ln>
            <a:noFill/>
          </a:ln>
        </p:spPr>
      </p:pic>
      <p:sp>
        <p:nvSpPr>
          <p:cNvPr id="101" name="Google Shape;101;p14"/>
          <p:cNvSpPr txBox="1"/>
          <p:nvPr/>
        </p:nvSpPr>
        <p:spPr>
          <a:xfrm>
            <a:off x="352500" y="3871900"/>
            <a:ext cx="5079600" cy="555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Residual = actual_y - predicted_y</a:t>
            </a:r>
            <a:endParaRPr b="0" i="0" sz="2400" u="none" cap="none" strike="noStrike">
              <a:solidFill>
                <a:schemeClr val="dk2"/>
              </a:solidFill>
              <a:latin typeface="Arial"/>
              <a:ea typeface="Arial"/>
              <a:cs typeface="Arial"/>
              <a:sym typeface="Arial"/>
            </a:endParaRPr>
          </a:p>
        </p:txBody>
      </p:sp>
      <p:sp>
        <p:nvSpPr>
          <p:cNvPr id="102" name="Google Shape;102;p14"/>
          <p:cNvSpPr/>
          <p:nvPr/>
        </p:nvSpPr>
        <p:spPr>
          <a:xfrm>
            <a:off x="457200" y="3811750"/>
            <a:ext cx="4969200" cy="675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Residuals</a:t>
            </a:r>
            <a:endParaRPr/>
          </a:p>
        </p:txBody>
      </p:sp>
      <p:sp>
        <p:nvSpPr>
          <p:cNvPr id="108" name="Google Shape;108;p15"/>
          <p:cNvSpPr txBox="1"/>
          <p:nvPr>
            <p:ph idx="1" type="body"/>
          </p:nvPr>
        </p:nvSpPr>
        <p:spPr>
          <a:xfrm>
            <a:off x="409000" y="941275"/>
            <a:ext cx="4571700" cy="227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If we are using the best fit line to make predictions, then </a:t>
            </a:r>
            <a:r>
              <a:rPr i="1" lang="en"/>
              <a:t>no matter the shape </a:t>
            </a:r>
            <a:r>
              <a:rPr lang="en"/>
              <a:t>of the scatter diagram,</a:t>
            </a:r>
            <a:endParaRPr/>
          </a:p>
          <a:p>
            <a:pPr indent="-317500" lvl="1" marL="914400" rtl="0" algn="l">
              <a:lnSpc>
                <a:spcPct val="115000"/>
              </a:lnSpc>
              <a:spcBef>
                <a:spcPts val="0"/>
              </a:spcBef>
              <a:spcAft>
                <a:spcPts val="0"/>
              </a:spcAft>
              <a:buSzPts val="1400"/>
              <a:buChar char="○"/>
            </a:pPr>
            <a:r>
              <a:rPr lang="en" sz="1800"/>
              <a:t>Average of residuals = 0</a:t>
            </a:r>
            <a:endParaRPr sz="1800"/>
          </a:p>
          <a:p>
            <a:pPr indent="0" lvl="0" marL="914400" rtl="0" algn="l">
              <a:lnSpc>
                <a:spcPct val="115000"/>
              </a:lnSpc>
              <a:spcBef>
                <a:spcPts val="1800"/>
              </a:spcBef>
              <a:spcAft>
                <a:spcPts val="0"/>
              </a:spcAft>
              <a:buSzPts val="1800"/>
              <a:buNone/>
            </a:pPr>
            <a:r>
              <a:t/>
            </a:r>
            <a:endParaRPr sz="1800"/>
          </a:p>
          <a:p>
            <a:pPr indent="0" lvl="0" marL="914400" rtl="0" algn="l">
              <a:lnSpc>
                <a:spcPct val="115000"/>
              </a:lnSpc>
              <a:spcBef>
                <a:spcPts val="1800"/>
              </a:spcBef>
              <a:spcAft>
                <a:spcPts val="0"/>
              </a:spcAft>
              <a:buSzPts val="1800"/>
              <a:buNone/>
            </a:pPr>
            <a:r>
              <a:t/>
            </a:r>
            <a:endParaRPr sz="1800"/>
          </a:p>
          <a:p>
            <a:pPr indent="0" lvl="0" marL="0" rtl="0" algn="l">
              <a:lnSpc>
                <a:spcPct val="115000"/>
              </a:lnSpc>
              <a:spcBef>
                <a:spcPts val="1800"/>
              </a:spcBef>
              <a:spcAft>
                <a:spcPts val="1000"/>
              </a:spcAft>
              <a:buSzPts val="1800"/>
              <a:buNone/>
            </a:pPr>
            <a:r>
              <a:t/>
            </a:r>
            <a:endParaRPr/>
          </a:p>
        </p:txBody>
      </p:sp>
      <p:pic>
        <p:nvPicPr>
          <p:cNvPr id="109" name="Google Shape;109;p15"/>
          <p:cNvPicPr preferRelativeResize="0"/>
          <p:nvPr/>
        </p:nvPicPr>
        <p:blipFill rotWithShape="1">
          <a:blip r:embed="rId3">
            <a:alphaModFix/>
          </a:blip>
          <a:srcRect b="0" l="0" r="0" t="0"/>
          <a:stretch/>
        </p:blipFill>
        <p:spPr>
          <a:xfrm>
            <a:off x="4883400" y="250506"/>
            <a:ext cx="4068949" cy="1845894"/>
          </a:xfrm>
          <a:prstGeom prst="rect">
            <a:avLst/>
          </a:prstGeom>
          <a:noFill/>
          <a:ln>
            <a:noFill/>
          </a:ln>
        </p:spPr>
      </p:pic>
      <p:pic>
        <p:nvPicPr>
          <p:cNvPr id="110" name="Google Shape;110;p15"/>
          <p:cNvPicPr preferRelativeResize="0"/>
          <p:nvPr/>
        </p:nvPicPr>
        <p:blipFill rotWithShape="1">
          <a:blip r:embed="rId4">
            <a:alphaModFix/>
          </a:blip>
          <a:srcRect b="0" l="0" r="0" t="0"/>
          <a:stretch/>
        </p:blipFill>
        <p:spPr>
          <a:xfrm>
            <a:off x="5773923" y="2475650"/>
            <a:ext cx="2381800" cy="2271575"/>
          </a:xfrm>
          <a:prstGeom prst="rect">
            <a:avLst/>
          </a:prstGeom>
          <a:noFill/>
          <a:ln>
            <a:noFill/>
          </a:ln>
        </p:spPr>
      </p:pic>
      <p:pic>
        <p:nvPicPr>
          <p:cNvPr id="111" name="Google Shape;111;p15"/>
          <p:cNvPicPr preferRelativeResize="0"/>
          <p:nvPr/>
        </p:nvPicPr>
        <p:blipFill rotWithShape="1">
          <a:blip r:embed="rId5">
            <a:alphaModFix/>
          </a:blip>
          <a:srcRect b="19016" l="2940" r="0" t="25032"/>
          <a:stretch/>
        </p:blipFill>
        <p:spPr>
          <a:xfrm>
            <a:off x="819388" y="3212875"/>
            <a:ext cx="3750924" cy="325650"/>
          </a:xfrm>
          <a:prstGeom prst="rect">
            <a:avLst/>
          </a:prstGeom>
          <a:noFill/>
          <a:ln>
            <a:noFill/>
          </a:ln>
        </p:spPr>
      </p:pic>
      <p:sp>
        <p:nvSpPr>
          <p:cNvPr id="112" name="Google Shape;112;p15"/>
          <p:cNvSpPr txBox="1"/>
          <p:nvPr/>
        </p:nvSpPr>
        <p:spPr>
          <a:xfrm>
            <a:off x="352500" y="3871900"/>
            <a:ext cx="5079600" cy="555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Residual = actual_y - predicted_y</a:t>
            </a:r>
            <a:endParaRPr b="0" i="0" sz="2400" u="none" cap="none" strike="noStrike">
              <a:solidFill>
                <a:schemeClr val="dk2"/>
              </a:solidFill>
              <a:latin typeface="Arial"/>
              <a:ea typeface="Arial"/>
              <a:cs typeface="Arial"/>
              <a:sym typeface="Arial"/>
            </a:endParaRPr>
          </a:p>
        </p:txBody>
      </p:sp>
      <p:sp>
        <p:nvSpPr>
          <p:cNvPr id="113" name="Google Shape;113;p15"/>
          <p:cNvSpPr/>
          <p:nvPr/>
        </p:nvSpPr>
        <p:spPr>
          <a:xfrm>
            <a:off x="457200" y="3811750"/>
            <a:ext cx="4969200" cy="675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457200" y="205975"/>
            <a:ext cx="82023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Confidence Interval for Prediction</a:t>
            </a:r>
            <a:endParaRPr/>
          </a:p>
        </p:txBody>
      </p:sp>
      <p:sp>
        <p:nvSpPr>
          <p:cNvPr id="119" name="Google Shape;119;p16"/>
          <p:cNvSpPr txBox="1"/>
          <p:nvPr>
            <p:ph idx="1" type="body"/>
          </p:nvPr>
        </p:nvSpPr>
        <p:spPr>
          <a:xfrm>
            <a:off x="285325" y="1005713"/>
            <a:ext cx="45114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We can generate a confidence interval for our prediction of y at a given value of </a:t>
            </a:r>
            <a:r>
              <a:rPr lang="en" sz="2000"/>
              <a:t>x</a:t>
            </a:r>
            <a:r>
              <a:rPr lang="en" sz="2000"/>
              <a:t>.</a:t>
            </a:r>
            <a:endParaRPr sz="2000"/>
          </a:p>
          <a:p>
            <a:pPr indent="-355600" lvl="0" marL="457200" rtl="0" algn="l">
              <a:lnSpc>
                <a:spcPct val="115000"/>
              </a:lnSpc>
              <a:spcBef>
                <a:spcPts val="0"/>
              </a:spcBef>
              <a:spcAft>
                <a:spcPts val="0"/>
              </a:spcAft>
              <a:buSzPts val="2000"/>
              <a:buChar char="●"/>
            </a:pPr>
            <a:r>
              <a:rPr lang="en" sz="2000"/>
              <a:t>Each line used in prediction comes from a </a:t>
            </a:r>
            <a:r>
              <a:rPr lang="en" sz="2000">
                <a:solidFill>
                  <a:schemeClr val="accent4"/>
                </a:solidFill>
              </a:rPr>
              <a:t>different resample</a:t>
            </a:r>
            <a:r>
              <a:rPr lang="en" sz="2000"/>
              <a:t> of the data, generating a new line and many different predictions</a:t>
            </a:r>
            <a:endParaRPr sz="2000"/>
          </a:p>
          <a:p>
            <a:pPr indent="-355600" lvl="0" marL="457200" rtl="0" algn="l">
              <a:spcBef>
                <a:spcPts val="0"/>
              </a:spcBef>
              <a:spcAft>
                <a:spcPts val="0"/>
              </a:spcAft>
              <a:buSzPts val="2000"/>
              <a:buChar char="●"/>
            </a:pPr>
            <a:r>
              <a:rPr lang="en" sz="2000"/>
              <a:t>As x gets farther from the mean of x’s, prediction intervals generally get wider (see visualization)</a:t>
            </a:r>
            <a:endParaRPr sz="2000"/>
          </a:p>
        </p:txBody>
      </p:sp>
      <p:pic>
        <p:nvPicPr>
          <p:cNvPr id="120" name="Google Shape;120;p16"/>
          <p:cNvPicPr preferRelativeResize="0"/>
          <p:nvPr/>
        </p:nvPicPr>
        <p:blipFill rotWithShape="1">
          <a:blip r:embed="rId3">
            <a:alphaModFix/>
          </a:blip>
          <a:srcRect b="0" l="0" r="0" t="0"/>
          <a:stretch/>
        </p:blipFill>
        <p:spPr>
          <a:xfrm>
            <a:off x="4906700" y="1190350"/>
            <a:ext cx="3752650" cy="240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