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6"/>
  </p:notesMasterIdLst>
  <p:handoutMasterIdLst>
    <p:handoutMasterId r:id="rId17"/>
  </p:handoutMasterIdLst>
  <p:sldIdLst>
    <p:sldId id="256" r:id="rId2"/>
    <p:sldId id="267" r:id="rId3"/>
    <p:sldId id="257" r:id="rId4"/>
    <p:sldId id="258" r:id="rId5"/>
    <p:sldId id="259" r:id="rId6"/>
    <p:sldId id="260" r:id="rId7"/>
    <p:sldId id="261" r:id="rId8"/>
    <p:sldId id="269" r:id="rId9"/>
    <p:sldId id="262" r:id="rId10"/>
    <p:sldId id="263" r:id="rId11"/>
    <p:sldId id="270" r:id="rId12"/>
    <p:sldId id="265" r:id="rId13"/>
    <p:sldId id="264" r:id="rId14"/>
    <p:sldId id="271" r:id="rId15"/>
  </p:sldIdLst>
  <p:sldSz cx="9144000" cy="6858000" type="screen4x3"/>
  <p:notesSz cx="6858000" cy="9144000"/>
  <p:defaultTextStyle>
    <a:defPPr>
      <a:defRPr lang="de-DE"/>
    </a:defPPr>
    <a:lvl1pPr algn="l" rtl="0" fontAlgn="base">
      <a:spcBef>
        <a:spcPct val="0"/>
      </a:spcBef>
      <a:spcAft>
        <a:spcPct val="0"/>
      </a:spcAft>
      <a:defRPr sz="1300" kern="1200">
        <a:solidFill>
          <a:schemeClr val="tx1"/>
        </a:solidFill>
        <a:latin typeface="Arial" charset="0"/>
        <a:ea typeface="ＭＳ Ｐゴシック" charset="-128"/>
        <a:cs typeface="+mn-cs"/>
      </a:defRPr>
    </a:lvl1pPr>
    <a:lvl2pPr marL="457200" algn="l" rtl="0" fontAlgn="base">
      <a:spcBef>
        <a:spcPct val="0"/>
      </a:spcBef>
      <a:spcAft>
        <a:spcPct val="0"/>
      </a:spcAft>
      <a:defRPr sz="1300" kern="1200">
        <a:solidFill>
          <a:schemeClr val="tx1"/>
        </a:solidFill>
        <a:latin typeface="Arial" charset="0"/>
        <a:ea typeface="ＭＳ Ｐゴシック" charset="-128"/>
        <a:cs typeface="+mn-cs"/>
      </a:defRPr>
    </a:lvl2pPr>
    <a:lvl3pPr marL="914400" algn="l" rtl="0" fontAlgn="base">
      <a:spcBef>
        <a:spcPct val="0"/>
      </a:spcBef>
      <a:spcAft>
        <a:spcPct val="0"/>
      </a:spcAft>
      <a:defRPr sz="1300" kern="1200">
        <a:solidFill>
          <a:schemeClr val="tx1"/>
        </a:solidFill>
        <a:latin typeface="Arial" charset="0"/>
        <a:ea typeface="ＭＳ Ｐゴシック" charset="-128"/>
        <a:cs typeface="+mn-cs"/>
      </a:defRPr>
    </a:lvl3pPr>
    <a:lvl4pPr marL="1371600" algn="l" rtl="0" fontAlgn="base">
      <a:spcBef>
        <a:spcPct val="0"/>
      </a:spcBef>
      <a:spcAft>
        <a:spcPct val="0"/>
      </a:spcAft>
      <a:defRPr sz="1300" kern="1200">
        <a:solidFill>
          <a:schemeClr val="tx1"/>
        </a:solidFill>
        <a:latin typeface="Arial" charset="0"/>
        <a:ea typeface="ＭＳ Ｐゴシック" charset="-128"/>
        <a:cs typeface="+mn-cs"/>
      </a:defRPr>
    </a:lvl4pPr>
    <a:lvl5pPr marL="1828800" algn="l" rtl="0" fontAlgn="base">
      <a:spcBef>
        <a:spcPct val="0"/>
      </a:spcBef>
      <a:spcAft>
        <a:spcPct val="0"/>
      </a:spcAft>
      <a:defRPr sz="1300" kern="1200">
        <a:solidFill>
          <a:schemeClr val="tx1"/>
        </a:solidFill>
        <a:latin typeface="Arial" charset="0"/>
        <a:ea typeface="ＭＳ Ｐゴシック" charset="-128"/>
        <a:cs typeface="+mn-cs"/>
      </a:defRPr>
    </a:lvl5pPr>
    <a:lvl6pPr marL="2286000" algn="l" defTabSz="914400" rtl="0" eaLnBrk="1" latinLnBrk="0" hangingPunct="1">
      <a:defRPr sz="1300" kern="1200">
        <a:solidFill>
          <a:schemeClr val="tx1"/>
        </a:solidFill>
        <a:latin typeface="Arial" charset="0"/>
        <a:ea typeface="ＭＳ Ｐゴシック" charset="-128"/>
        <a:cs typeface="+mn-cs"/>
      </a:defRPr>
    </a:lvl6pPr>
    <a:lvl7pPr marL="2743200" algn="l" defTabSz="914400" rtl="0" eaLnBrk="1" latinLnBrk="0" hangingPunct="1">
      <a:defRPr sz="1300" kern="1200">
        <a:solidFill>
          <a:schemeClr val="tx1"/>
        </a:solidFill>
        <a:latin typeface="Arial" charset="0"/>
        <a:ea typeface="ＭＳ Ｐゴシック" charset="-128"/>
        <a:cs typeface="+mn-cs"/>
      </a:defRPr>
    </a:lvl7pPr>
    <a:lvl8pPr marL="3200400" algn="l" defTabSz="914400" rtl="0" eaLnBrk="1" latinLnBrk="0" hangingPunct="1">
      <a:defRPr sz="1300" kern="1200">
        <a:solidFill>
          <a:schemeClr val="tx1"/>
        </a:solidFill>
        <a:latin typeface="Arial" charset="0"/>
        <a:ea typeface="ＭＳ Ｐゴシック" charset="-128"/>
        <a:cs typeface="+mn-cs"/>
      </a:defRPr>
    </a:lvl8pPr>
    <a:lvl9pPr marL="3657600" algn="l" defTabSz="914400" rtl="0" eaLnBrk="1" latinLnBrk="0" hangingPunct="1">
      <a:defRPr sz="13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6"/>
  </p:normalViewPr>
  <p:slideViewPr>
    <p:cSldViewPr>
      <p:cViewPr varScale="1">
        <p:scale>
          <a:sx n="105" d="100"/>
          <a:sy n="105" d="100"/>
        </p:scale>
        <p:origin x="1840"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ea typeface="+mn-ea"/>
              </a:defRPr>
            </a:lvl1pPr>
          </a:lstStyle>
          <a:p>
            <a:pPr>
              <a:defRPr/>
            </a:pPr>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4DFCD154-8843-4153-89F2-EE79E055B68A}" type="datetime1">
              <a:rPr lang="de-DE"/>
              <a:pPr/>
              <a:t>01.09.20</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ea typeface="+mn-ea"/>
              </a:defRPr>
            </a:lvl1pPr>
          </a:lstStyle>
          <a:p>
            <a:pPr>
              <a:defRPr/>
            </a:pPr>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09D9D8E-40EF-4A5F-A1C3-8EFE88C3C638}" type="slidenum">
              <a:rPr lang="de-DE"/>
              <a:pPr/>
              <a:t>‹#›</a:t>
            </a:fld>
            <a:endParaRPr 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ea typeface="+mn-ea"/>
              </a:defRPr>
            </a:lvl1pPr>
          </a:lstStyle>
          <a:p>
            <a:pPr>
              <a:defRPr/>
            </a:pPr>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69BA611-12F5-4AB0-8798-0E881F4D6A7C}" type="datetime1">
              <a:rPr lang="de-DE"/>
              <a:pPr/>
              <a:t>01.09.20</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ea typeface="+mn-ea"/>
              </a:defRPr>
            </a:lvl1pPr>
          </a:lstStyle>
          <a:p>
            <a:pPr>
              <a:defRPr/>
            </a:pPr>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C611B83-C75D-444C-974C-702243DB4E4D}" type="slidenum">
              <a:rPr lang="de-DE"/>
              <a:pPr/>
              <a:t>‹#›</a:t>
            </a:fld>
            <a:endParaRPr lang="de-DE"/>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mn-cs"/>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6C611B83-C75D-444C-974C-702243DB4E4D}" type="slidenum">
              <a:rPr lang="de-DE" smtClean="0"/>
              <a:pPr/>
              <a:t>1</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6C611B83-C75D-444C-974C-702243DB4E4D}" type="slidenum">
              <a:rPr lang="de-DE" smtClean="0"/>
              <a:pPr/>
              <a:t>7</a:t>
            </a:fld>
            <a:endParaRPr lang="de-DE"/>
          </a:p>
        </p:txBody>
      </p:sp>
    </p:spTree>
    <p:extLst>
      <p:ext uri="{BB962C8B-B14F-4D97-AF65-F5344CB8AC3E}">
        <p14:creationId xmlns:p14="http://schemas.microsoft.com/office/powerpoint/2010/main" val="30412580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0" y="3789363"/>
            <a:ext cx="9140825" cy="2519362"/>
          </a:xfrm>
          <a:prstGeom prst="rect">
            <a:avLst/>
          </a:prstGeom>
          <a:solidFill>
            <a:srgbClr val="00376C"/>
          </a:solidFill>
          <a:ln w="9525">
            <a:solidFill>
              <a:srgbClr val="00376C"/>
            </a:solidFill>
            <a:miter lim="800000"/>
            <a:headEnd/>
            <a:tailEnd/>
          </a:ln>
        </p:spPr>
        <p:txBody>
          <a:bodyPr wrap="none" lIns="0" tIns="0" rIns="0" bIns="0" anchor="ctr"/>
          <a:lstStyle/>
          <a:p>
            <a:pPr algn="ctr" defTabSz="928688">
              <a:defRPr/>
            </a:pPr>
            <a:endParaRPr lang="en-US" b="1">
              <a:ea typeface="+mn-ea"/>
            </a:endParaRPr>
          </a:p>
        </p:txBody>
      </p:sp>
      <p:sp>
        <p:nvSpPr>
          <p:cNvPr id="5" name="Rectangle 2"/>
          <p:cNvSpPr>
            <a:spLocks noChangeArrowheads="1"/>
          </p:cNvSpPr>
          <p:nvPr/>
        </p:nvSpPr>
        <p:spPr bwMode="auto">
          <a:xfrm>
            <a:off x="0" y="0"/>
            <a:ext cx="9144000" cy="107950"/>
          </a:xfrm>
          <a:prstGeom prst="rect">
            <a:avLst/>
          </a:prstGeom>
          <a:solidFill>
            <a:srgbClr val="00376C"/>
          </a:solidFill>
          <a:ln w="9525">
            <a:solidFill>
              <a:srgbClr val="00376C"/>
            </a:solidFill>
            <a:miter lim="800000"/>
            <a:headEnd/>
            <a:tailEnd/>
          </a:ln>
        </p:spPr>
        <p:txBody>
          <a:bodyPr wrap="none" lIns="0" tIns="0" rIns="0" bIns="0" anchor="ctr"/>
          <a:lstStyle/>
          <a:p>
            <a:pPr algn="ctr" defTabSz="928688">
              <a:defRPr/>
            </a:pPr>
            <a:endParaRPr lang="en-US" b="1">
              <a:ea typeface="+mn-ea"/>
            </a:endParaRPr>
          </a:p>
        </p:txBody>
      </p:sp>
      <p:sp>
        <p:nvSpPr>
          <p:cNvPr id="6" name="Rectangle 2"/>
          <p:cNvSpPr>
            <a:spLocks noChangeArrowheads="1"/>
          </p:cNvSpPr>
          <p:nvPr/>
        </p:nvSpPr>
        <p:spPr bwMode="auto">
          <a:xfrm>
            <a:off x="0" y="5589588"/>
            <a:ext cx="9140825" cy="719137"/>
          </a:xfrm>
          <a:prstGeom prst="rect">
            <a:avLst/>
          </a:prstGeom>
          <a:solidFill>
            <a:schemeClr val="bg1"/>
          </a:solidFill>
          <a:ln w="9525">
            <a:solidFill>
              <a:schemeClr val="bg1"/>
            </a:solidFill>
            <a:miter lim="800000"/>
            <a:headEnd/>
            <a:tailEnd/>
          </a:ln>
        </p:spPr>
        <p:txBody>
          <a:bodyPr wrap="none" lIns="0" tIns="0" rIns="0" bIns="0" anchor="ctr"/>
          <a:lstStyle/>
          <a:p>
            <a:pPr algn="ctr" defTabSz="928688">
              <a:defRPr/>
            </a:pPr>
            <a:endParaRPr lang="en-US" b="1">
              <a:ea typeface="+mn-ea"/>
            </a:endParaRPr>
          </a:p>
        </p:txBody>
      </p:sp>
      <p:sp>
        <p:nvSpPr>
          <p:cNvPr id="5126" name="Rectangle 4"/>
          <p:cNvSpPr>
            <a:spLocks noGrp="1" noChangeArrowheads="1"/>
          </p:cNvSpPr>
          <p:nvPr>
            <p:ph type="subTitle" idx="1"/>
          </p:nvPr>
        </p:nvSpPr>
        <p:spPr>
          <a:xfrm>
            <a:off x="508000" y="5757863"/>
            <a:ext cx="6402388" cy="365125"/>
          </a:xfrm>
        </p:spPr>
        <p:txBody>
          <a:bodyPr/>
          <a:lstStyle>
            <a:lvl1pPr marL="0" indent="0">
              <a:defRPr sz="2400" b="0"/>
            </a:lvl1pPr>
          </a:lstStyle>
          <a:p>
            <a:r>
              <a:rPr lang="de-DE"/>
              <a:t>Formatvorlage des Untertitelmasters durch Klicken bearbeiten</a:t>
            </a:r>
          </a:p>
        </p:txBody>
      </p:sp>
      <p:sp>
        <p:nvSpPr>
          <p:cNvPr id="5127" name="Rectangle 3"/>
          <p:cNvSpPr>
            <a:spLocks noGrp="1" noChangeArrowheads="1"/>
          </p:cNvSpPr>
          <p:nvPr>
            <p:ph type="ctrTitle"/>
          </p:nvPr>
        </p:nvSpPr>
        <p:spPr>
          <a:xfrm>
            <a:off x="508000" y="3975100"/>
            <a:ext cx="7772400" cy="1470025"/>
          </a:xfrm>
        </p:spPr>
        <p:txBody>
          <a:bodyPr/>
          <a:lstStyle>
            <a:lvl1pPr>
              <a:defRPr sz="3400">
                <a:solidFill>
                  <a:schemeClr val="bg1"/>
                </a:solidFill>
              </a:defRPr>
            </a:lvl1pPr>
          </a:lstStyle>
          <a:p>
            <a:r>
              <a:rPr lang="de-DE"/>
              <a:t>Titelmasterformat durch Klicken bearbeiten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692150" y="2011363"/>
            <a:ext cx="3862388" cy="1883593"/>
          </a:xfrm>
        </p:spPr>
        <p:txBody>
          <a:bodyPr/>
          <a:lstStyle>
            <a:lvl1pPr marL="0" indent="0">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half" idx="2"/>
          </p:nvPr>
        </p:nvSpPr>
        <p:spPr>
          <a:xfrm>
            <a:off x="4706938" y="2011363"/>
            <a:ext cx="3862387" cy="1883593"/>
          </a:xfrm>
        </p:spPr>
        <p:txBody>
          <a:bodyPr/>
          <a:lstStyle>
            <a:lvl1pPr marL="0" indent="0">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4" name="Inhaltsplatzhalter 2"/>
          <p:cNvSpPr>
            <a:spLocks noGrp="1"/>
          </p:cNvSpPr>
          <p:nvPr>
            <p:ph sz="half" idx="1"/>
          </p:nvPr>
        </p:nvSpPr>
        <p:spPr>
          <a:xfrm>
            <a:off x="692150" y="2011363"/>
            <a:ext cx="3862388" cy="1883593"/>
          </a:xfrm>
        </p:spPr>
        <p:txBody>
          <a:bodyPr/>
          <a:lstStyle>
            <a:lvl1pPr marL="0" indent="0">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3" name="Titel 1"/>
          <p:cNvSpPr>
            <a:spLocks noGrp="1"/>
          </p:cNvSpPr>
          <p:nvPr>
            <p:ph type="title"/>
          </p:nvPr>
        </p:nvSpPr>
        <p:spPr>
          <a:xfrm>
            <a:off x="679450" y="1066800"/>
            <a:ext cx="7877175" cy="661988"/>
          </a:xfrm>
        </p:spPr>
        <p:txBody>
          <a:bodyPr/>
          <a:lstStyle/>
          <a:p>
            <a:r>
              <a:rPr lang="de-DE"/>
              <a:t>Titelmasterformat durch Klicken bearbeiten</a:t>
            </a:r>
          </a:p>
        </p:txBody>
      </p:sp>
      <p:sp>
        <p:nvSpPr>
          <p:cNvPr id="4" name="Inhaltsplatzhalter 3"/>
          <p:cNvSpPr>
            <a:spLocks noGrp="1"/>
          </p:cNvSpPr>
          <p:nvPr>
            <p:ph sz="half" idx="2"/>
          </p:nvPr>
        </p:nvSpPr>
        <p:spPr>
          <a:xfrm>
            <a:off x="4706938" y="2011363"/>
            <a:ext cx="3862387" cy="1883593"/>
          </a:xfrm>
        </p:spPr>
        <p:txBody>
          <a:bodyPr/>
          <a:lstStyle>
            <a:lvl1pPr marL="0" indent="0">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826" name="Rectangle 2"/>
          <p:cNvSpPr>
            <a:spLocks noChangeArrowheads="1"/>
          </p:cNvSpPr>
          <p:nvPr/>
        </p:nvSpPr>
        <p:spPr bwMode="auto">
          <a:xfrm>
            <a:off x="0" y="885825"/>
            <a:ext cx="9144000" cy="958850"/>
          </a:xfrm>
          <a:prstGeom prst="rect">
            <a:avLst/>
          </a:prstGeom>
          <a:solidFill>
            <a:srgbClr val="D1D1C2"/>
          </a:solidFill>
          <a:ln w="9525">
            <a:solidFill>
              <a:srgbClr val="D1D1C2"/>
            </a:solidFill>
            <a:miter lim="800000"/>
            <a:headEnd/>
            <a:tailEnd/>
          </a:ln>
        </p:spPr>
        <p:txBody>
          <a:bodyPr wrap="none" lIns="0" tIns="0" rIns="0" bIns="0" anchor="ctr"/>
          <a:lstStyle/>
          <a:p>
            <a:pPr algn="ctr" defTabSz="928688">
              <a:defRPr/>
            </a:pPr>
            <a:endParaRPr lang="en-US" b="1">
              <a:ea typeface="+mn-ea"/>
            </a:endParaRPr>
          </a:p>
        </p:txBody>
      </p:sp>
      <p:sp>
        <p:nvSpPr>
          <p:cNvPr id="2" name="Rectangle 2"/>
          <p:cNvSpPr>
            <a:spLocks noChangeArrowheads="1"/>
          </p:cNvSpPr>
          <p:nvPr/>
        </p:nvSpPr>
        <p:spPr bwMode="auto">
          <a:xfrm>
            <a:off x="0" y="0"/>
            <a:ext cx="9144000" cy="107950"/>
          </a:xfrm>
          <a:prstGeom prst="rect">
            <a:avLst/>
          </a:prstGeom>
          <a:solidFill>
            <a:srgbClr val="00376C"/>
          </a:solidFill>
          <a:ln w="9525">
            <a:solidFill>
              <a:srgbClr val="00376C"/>
            </a:solidFill>
            <a:miter lim="800000"/>
            <a:headEnd/>
            <a:tailEnd/>
          </a:ln>
        </p:spPr>
        <p:txBody>
          <a:bodyPr wrap="none" lIns="0" tIns="0" rIns="0" bIns="0" anchor="ctr"/>
          <a:lstStyle/>
          <a:p>
            <a:pPr algn="ctr" defTabSz="928688">
              <a:defRPr/>
            </a:pPr>
            <a:endParaRPr lang="en-US" b="1">
              <a:ea typeface="+mn-ea"/>
            </a:endParaRPr>
          </a:p>
        </p:txBody>
      </p:sp>
      <p:sp>
        <p:nvSpPr>
          <p:cNvPr id="1028" name="Rectangle 3"/>
          <p:cNvSpPr>
            <a:spLocks noGrp="1" noChangeArrowheads="1"/>
          </p:cNvSpPr>
          <p:nvPr>
            <p:ph type="title"/>
          </p:nvPr>
        </p:nvSpPr>
        <p:spPr bwMode="auto">
          <a:xfrm>
            <a:off x="679450" y="1066800"/>
            <a:ext cx="7877175" cy="6619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t>Mastertitelformat bearbeiten</a:t>
            </a:r>
          </a:p>
        </p:txBody>
      </p:sp>
      <p:sp>
        <p:nvSpPr>
          <p:cNvPr id="1029" name="Rectangle 4"/>
          <p:cNvSpPr>
            <a:spLocks noGrp="1" noChangeArrowheads="1"/>
          </p:cNvSpPr>
          <p:nvPr>
            <p:ph type="body" idx="1"/>
          </p:nvPr>
        </p:nvSpPr>
        <p:spPr bwMode="auto">
          <a:xfrm>
            <a:off x="692150" y="2011363"/>
            <a:ext cx="7877175" cy="159543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pic>
        <p:nvPicPr>
          <p:cNvPr id="1030" name="Picture 7" descr="BGSS_logo_05"/>
          <p:cNvPicPr>
            <a:picLocks noChangeAspect="1" noChangeArrowheads="1"/>
          </p:cNvPicPr>
          <p:nvPr/>
        </p:nvPicPr>
        <p:blipFill>
          <a:blip r:embed="rId7" cstate="print"/>
          <a:srcRect/>
          <a:stretch>
            <a:fillRect/>
          </a:stretch>
        </p:blipFill>
        <p:spPr bwMode="auto">
          <a:xfrm>
            <a:off x="7596188" y="115888"/>
            <a:ext cx="1514475" cy="71913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8" r:id="rId1"/>
    <p:sldLayoutId id="2147483674" r:id="rId2"/>
    <p:sldLayoutId id="2147483675" r:id="rId3"/>
    <p:sldLayoutId id="2147483676" r:id="rId4"/>
    <p:sldLayoutId id="2147483677" r:id="rId5"/>
  </p:sldLayoutIdLst>
  <p:hf sldNum="0" hdr="0" dt="0"/>
  <p:txStyles>
    <p:titleStyle>
      <a:lvl1pPr algn="l" defTabSz="928688" rtl="0" eaLnBrk="1" fontAlgn="base" hangingPunct="1">
        <a:lnSpc>
          <a:spcPct val="93000"/>
        </a:lnSpc>
        <a:spcBef>
          <a:spcPct val="0"/>
        </a:spcBef>
        <a:spcAft>
          <a:spcPct val="0"/>
        </a:spcAft>
        <a:defRPr sz="2400">
          <a:solidFill>
            <a:srgbClr val="00376C"/>
          </a:solidFill>
          <a:latin typeface="+mj-lt"/>
          <a:ea typeface="ＭＳ Ｐゴシック" charset="-128"/>
          <a:cs typeface="+mj-cs"/>
        </a:defRPr>
      </a:lvl1pPr>
      <a:lvl2pPr algn="l" defTabSz="928688" rtl="0" eaLnBrk="1" fontAlgn="base" hangingPunct="1">
        <a:lnSpc>
          <a:spcPct val="93000"/>
        </a:lnSpc>
        <a:spcBef>
          <a:spcPct val="0"/>
        </a:spcBef>
        <a:spcAft>
          <a:spcPct val="0"/>
        </a:spcAft>
        <a:defRPr sz="2400">
          <a:solidFill>
            <a:srgbClr val="00376C"/>
          </a:solidFill>
          <a:latin typeface="Verdana" pitchFamily="34" charset="0"/>
          <a:ea typeface="ＭＳ Ｐゴシック" charset="-128"/>
        </a:defRPr>
      </a:lvl2pPr>
      <a:lvl3pPr algn="l" defTabSz="928688" rtl="0" eaLnBrk="1" fontAlgn="base" hangingPunct="1">
        <a:lnSpc>
          <a:spcPct val="93000"/>
        </a:lnSpc>
        <a:spcBef>
          <a:spcPct val="0"/>
        </a:spcBef>
        <a:spcAft>
          <a:spcPct val="0"/>
        </a:spcAft>
        <a:defRPr sz="2400">
          <a:solidFill>
            <a:srgbClr val="00376C"/>
          </a:solidFill>
          <a:latin typeface="Verdana" pitchFamily="34" charset="0"/>
          <a:ea typeface="ＭＳ Ｐゴシック" charset="-128"/>
        </a:defRPr>
      </a:lvl3pPr>
      <a:lvl4pPr algn="l" defTabSz="928688" rtl="0" eaLnBrk="1" fontAlgn="base" hangingPunct="1">
        <a:lnSpc>
          <a:spcPct val="93000"/>
        </a:lnSpc>
        <a:spcBef>
          <a:spcPct val="0"/>
        </a:spcBef>
        <a:spcAft>
          <a:spcPct val="0"/>
        </a:spcAft>
        <a:defRPr sz="2400">
          <a:solidFill>
            <a:srgbClr val="00376C"/>
          </a:solidFill>
          <a:latin typeface="Verdana" pitchFamily="34" charset="0"/>
          <a:ea typeface="ＭＳ Ｐゴシック" charset="-128"/>
        </a:defRPr>
      </a:lvl4pPr>
      <a:lvl5pPr algn="l" defTabSz="928688" rtl="0" eaLnBrk="1" fontAlgn="base" hangingPunct="1">
        <a:lnSpc>
          <a:spcPct val="93000"/>
        </a:lnSpc>
        <a:spcBef>
          <a:spcPct val="0"/>
        </a:spcBef>
        <a:spcAft>
          <a:spcPct val="0"/>
        </a:spcAft>
        <a:defRPr sz="2400">
          <a:solidFill>
            <a:srgbClr val="00376C"/>
          </a:solidFill>
          <a:latin typeface="Verdana" pitchFamily="34" charset="0"/>
          <a:ea typeface="ＭＳ Ｐゴシック" charset="-128"/>
        </a:defRPr>
      </a:lvl5pPr>
      <a:lvl6pPr marL="457200" algn="l" defTabSz="928688" rtl="0" eaLnBrk="1" fontAlgn="base" hangingPunct="1">
        <a:lnSpc>
          <a:spcPct val="93000"/>
        </a:lnSpc>
        <a:spcBef>
          <a:spcPct val="0"/>
        </a:spcBef>
        <a:spcAft>
          <a:spcPct val="0"/>
        </a:spcAft>
        <a:defRPr sz="2400">
          <a:solidFill>
            <a:srgbClr val="00376C"/>
          </a:solidFill>
          <a:latin typeface="Verdana" pitchFamily="34" charset="0"/>
        </a:defRPr>
      </a:lvl6pPr>
      <a:lvl7pPr marL="914400" algn="l" defTabSz="928688" rtl="0" eaLnBrk="1" fontAlgn="base" hangingPunct="1">
        <a:lnSpc>
          <a:spcPct val="93000"/>
        </a:lnSpc>
        <a:spcBef>
          <a:spcPct val="0"/>
        </a:spcBef>
        <a:spcAft>
          <a:spcPct val="0"/>
        </a:spcAft>
        <a:defRPr sz="2400">
          <a:solidFill>
            <a:srgbClr val="00376C"/>
          </a:solidFill>
          <a:latin typeface="Verdana" pitchFamily="34" charset="0"/>
        </a:defRPr>
      </a:lvl7pPr>
      <a:lvl8pPr marL="1371600" algn="l" defTabSz="928688" rtl="0" eaLnBrk="1" fontAlgn="base" hangingPunct="1">
        <a:lnSpc>
          <a:spcPct val="93000"/>
        </a:lnSpc>
        <a:spcBef>
          <a:spcPct val="0"/>
        </a:spcBef>
        <a:spcAft>
          <a:spcPct val="0"/>
        </a:spcAft>
        <a:defRPr sz="2400">
          <a:solidFill>
            <a:srgbClr val="00376C"/>
          </a:solidFill>
          <a:latin typeface="Verdana" pitchFamily="34" charset="0"/>
        </a:defRPr>
      </a:lvl8pPr>
      <a:lvl9pPr marL="1828800" algn="l" defTabSz="928688" rtl="0" eaLnBrk="1" fontAlgn="base" hangingPunct="1">
        <a:lnSpc>
          <a:spcPct val="93000"/>
        </a:lnSpc>
        <a:spcBef>
          <a:spcPct val="0"/>
        </a:spcBef>
        <a:spcAft>
          <a:spcPct val="0"/>
        </a:spcAft>
        <a:defRPr sz="2400">
          <a:solidFill>
            <a:srgbClr val="00376C"/>
          </a:solidFill>
          <a:latin typeface="Verdana" pitchFamily="34" charset="0"/>
        </a:defRPr>
      </a:lvl9pPr>
    </p:titleStyle>
    <p:bodyStyle>
      <a:lvl1pPr marL="347663" indent="-347663" algn="l" defTabSz="966788" rtl="0" eaLnBrk="1" fontAlgn="base" hangingPunct="1">
        <a:spcBef>
          <a:spcPct val="20000"/>
        </a:spcBef>
        <a:spcAft>
          <a:spcPct val="0"/>
        </a:spcAft>
        <a:defRPr b="1">
          <a:solidFill>
            <a:srgbClr val="00376C"/>
          </a:solidFill>
          <a:latin typeface="+mn-lt"/>
          <a:ea typeface="ＭＳ Ｐゴシック" charset="-128"/>
          <a:cs typeface="+mn-cs"/>
        </a:defRPr>
      </a:lvl1pPr>
      <a:lvl2pPr marL="298450" indent="-296863" algn="l" defTabSz="966788" rtl="0" eaLnBrk="1" fontAlgn="base" hangingPunct="1">
        <a:spcBef>
          <a:spcPct val="20000"/>
        </a:spcBef>
        <a:spcAft>
          <a:spcPct val="0"/>
        </a:spcAft>
        <a:buChar char="•"/>
        <a:defRPr>
          <a:solidFill>
            <a:schemeClr val="tx1"/>
          </a:solidFill>
          <a:latin typeface="+mn-lt"/>
          <a:ea typeface="ＭＳ Ｐゴシック" charset="-128"/>
        </a:defRPr>
      </a:lvl2pPr>
      <a:lvl3pPr marL="587375" indent="-287338" algn="l" defTabSz="966788" rtl="0" eaLnBrk="1" fontAlgn="base" hangingPunct="1">
        <a:spcBef>
          <a:spcPct val="20000"/>
        </a:spcBef>
        <a:spcAft>
          <a:spcPct val="0"/>
        </a:spcAft>
        <a:buChar char="–"/>
        <a:defRPr>
          <a:solidFill>
            <a:schemeClr val="tx1"/>
          </a:solidFill>
          <a:latin typeface="+mn-lt"/>
          <a:ea typeface="ＭＳ Ｐゴシック" charset="-128"/>
        </a:defRPr>
      </a:lvl3pPr>
      <a:lvl4pPr marL="885825" indent="-288925" algn="l" defTabSz="966788" rtl="0" eaLnBrk="1" fontAlgn="base" hangingPunct="1">
        <a:spcBef>
          <a:spcPct val="20000"/>
        </a:spcBef>
        <a:spcAft>
          <a:spcPct val="0"/>
        </a:spcAft>
        <a:buChar char="-"/>
        <a:defRPr>
          <a:solidFill>
            <a:schemeClr val="tx1"/>
          </a:solidFill>
          <a:latin typeface="+mn-lt"/>
          <a:ea typeface="ＭＳ Ｐゴシック" charset="-128"/>
        </a:defRPr>
      </a:lvl4pPr>
      <a:lvl5pPr marL="2089150" indent="-231775" algn="l" defTabSz="966788" rtl="0" eaLnBrk="1" fontAlgn="base" hangingPunct="1">
        <a:spcBef>
          <a:spcPct val="20000"/>
        </a:spcBef>
        <a:spcAft>
          <a:spcPct val="0"/>
        </a:spcAft>
        <a:buChar char="»"/>
        <a:defRPr>
          <a:solidFill>
            <a:schemeClr val="tx1"/>
          </a:solidFill>
          <a:latin typeface="+mn-lt"/>
          <a:ea typeface="ＭＳ Ｐゴシック" charset="-128"/>
        </a:defRPr>
      </a:lvl5pPr>
      <a:lvl6pPr marL="2546350" indent="-231775" algn="l" defTabSz="966788" rtl="0" eaLnBrk="1" fontAlgn="base" hangingPunct="1">
        <a:spcBef>
          <a:spcPct val="20000"/>
        </a:spcBef>
        <a:spcAft>
          <a:spcPct val="0"/>
        </a:spcAft>
        <a:buChar char="»"/>
        <a:defRPr>
          <a:solidFill>
            <a:schemeClr val="tx1"/>
          </a:solidFill>
          <a:latin typeface="+mn-lt"/>
        </a:defRPr>
      </a:lvl6pPr>
      <a:lvl7pPr marL="3003550" indent="-231775" algn="l" defTabSz="966788" rtl="0" eaLnBrk="1" fontAlgn="base" hangingPunct="1">
        <a:spcBef>
          <a:spcPct val="20000"/>
        </a:spcBef>
        <a:spcAft>
          <a:spcPct val="0"/>
        </a:spcAft>
        <a:buChar char="»"/>
        <a:defRPr>
          <a:solidFill>
            <a:schemeClr val="tx1"/>
          </a:solidFill>
          <a:latin typeface="+mn-lt"/>
        </a:defRPr>
      </a:lvl7pPr>
      <a:lvl8pPr marL="3460750" indent="-231775" algn="l" defTabSz="966788" rtl="0" eaLnBrk="1" fontAlgn="base" hangingPunct="1">
        <a:spcBef>
          <a:spcPct val="20000"/>
        </a:spcBef>
        <a:spcAft>
          <a:spcPct val="0"/>
        </a:spcAft>
        <a:buChar char="»"/>
        <a:defRPr>
          <a:solidFill>
            <a:schemeClr val="tx1"/>
          </a:solidFill>
          <a:latin typeface="+mn-lt"/>
        </a:defRPr>
      </a:lvl8pPr>
      <a:lvl9pPr marL="3917950" indent="-231775" algn="l" defTabSz="966788" rtl="0" eaLnBrk="1" fontAlgn="base" hangingPunct="1">
        <a:spcBef>
          <a:spcPct val="20000"/>
        </a:spcBef>
        <a:spcAft>
          <a:spcPct val="0"/>
        </a:spcAft>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algn="ctr"/>
            <a:r>
              <a:rPr lang="en-US" dirty="0"/>
              <a:t>Causal inference for marketing cookbook</a:t>
            </a:r>
            <a:br>
              <a:rPr lang="de-DE" dirty="0"/>
            </a:br>
            <a:r>
              <a:rPr lang="de-DE" dirty="0"/>
              <a:t>APA 2020 </a:t>
            </a:r>
            <a:r>
              <a:rPr lang="de-DE" dirty="0" err="1"/>
              <a:t>SoSe</a:t>
            </a:r>
            <a:endParaRPr lang="de-DE" dirty="0"/>
          </a:p>
        </p:txBody>
      </p:sp>
      <p:sp>
        <p:nvSpPr>
          <p:cNvPr id="9219" name="Rectangle 3"/>
          <p:cNvSpPr>
            <a:spLocks noGrp="1" noChangeArrowheads="1"/>
          </p:cNvSpPr>
          <p:nvPr>
            <p:ph type="subTitle" idx="1"/>
          </p:nvPr>
        </p:nvSpPr>
        <p:spPr>
          <a:xfrm>
            <a:off x="395536" y="5661248"/>
            <a:ext cx="5576168" cy="541687"/>
          </a:xfrm>
        </p:spPr>
        <p:txBody>
          <a:bodyPr/>
          <a:lstStyle/>
          <a:p>
            <a:pPr eaLnBrk="1" hangingPunct="1"/>
            <a:r>
              <a:rPr lang="de-DE" sz="1600" dirty="0"/>
              <a:t>Georg </a:t>
            </a:r>
            <a:r>
              <a:rPr lang="de-DE" sz="1600" dirty="0" err="1"/>
              <a:t>Velev</a:t>
            </a:r>
            <a:endParaRPr lang="de-DE" sz="1600" dirty="0"/>
          </a:p>
          <a:p>
            <a:pPr eaLnBrk="1" hangingPunct="1"/>
            <a:r>
              <a:rPr lang="de-DE" sz="1600" dirty="0"/>
              <a:t>Kutay Oncu Yilmaz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9444B-5F7C-8843-90EC-058FC4302601}"/>
              </a:ext>
            </a:extLst>
          </p:cNvPr>
          <p:cNvSpPr>
            <a:spLocks noGrp="1"/>
          </p:cNvSpPr>
          <p:nvPr>
            <p:ph type="title"/>
          </p:nvPr>
        </p:nvSpPr>
        <p:spPr/>
        <p:txBody>
          <a:bodyPr/>
          <a:lstStyle/>
          <a:p>
            <a:r>
              <a:rPr lang="en-TR" b="1" dirty="0"/>
              <a:t>Solutions for Observational Studies</a:t>
            </a:r>
          </a:p>
        </p:txBody>
      </p:sp>
      <p:sp>
        <p:nvSpPr>
          <p:cNvPr id="3" name="Content Placeholder 2">
            <a:extLst>
              <a:ext uri="{FF2B5EF4-FFF2-40B4-BE49-F238E27FC236}">
                <a16:creationId xmlns:a16="http://schemas.microsoft.com/office/drawing/2014/main" id="{EB372195-7A23-0742-B0B1-9A95C173564D}"/>
              </a:ext>
            </a:extLst>
          </p:cNvPr>
          <p:cNvSpPr>
            <a:spLocks noGrp="1"/>
          </p:cNvSpPr>
          <p:nvPr>
            <p:ph idx="1"/>
          </p:nvPr>
        </p:nvSpPr>
        <p:spPr>
          <a:xfrm>
            <a:off x="692150" y="2011363"/>
            <a:ext cx="7877175" cy="6093976"/>
          </a:xfrm>
        </p:spPr>
        <p:txBody>
          <a:bodyPr/>
          <a:lstStyle/>
          <a:p>
            <a:pPr marL="285750" indent="-285750">
              <a:buFont typeface="Arial" panose="020B0604020202020204" pitchFamily="34" charset="0"/>
              <a:buChar char="•"/>
            </a:pPr>
            <a:r>
              <a:rPr lang="en-TR" dirty="0"/>
              <a:t>Propensity Score Matching (R</a:t>
            </a:r>
            <a:r>
              <a:rPr lang="en-US" dirty="0"/>
              <a:t>u</a:t>
            </a:r>
            <a:r>
              <a:rPr lang="en-TR" dirty="0"/>
              <a:t>bin, Waterman, 2006)</a:t>
            </a:r>
          </a:p>
          <a:p>
            <a:pPr>
              <a:buFont typeface="Arial" panose="020B0604020202020204" pitchFamily="34" charset="0"/>
              <a:buChar char="•"/>
            </a:pPr>
            <a:endParaRPr lang="en-TR" dirty="0"/>
          </a:p>
          <a:p>
            <a:pPr>
              <a:buFont typeface="Arial" panose="020B0604020202020204" pitchFamily="34" charset="0"/>
              <a:buChar char="•"/>
            </a:pPr>
            <a:r>
              <a:rPr lang="en-US" b="0" dirty="0"/>
              <a:t>Propensity score is the probability of receiving treatment, rather than control, given set of covariates</a:t>
            </a:r>
          </a:p>
          <a:p>
            <a:pPr>
              <a:buFont typeface="Arial" panose="020B0604020202020204" pitchFamily="34" charset="0"/>
              <a:buChar char="•"/>
            </a:pPr>
            <a:endParaRPr lang="en-US" b="0" dirty="0"/>
          </a:p>
          <a:p>
            <a:pPr>
              <a:buFont typeface="Arial" panose="020B0604020202020204" pitchFamily="34" charset="0"/>
              <a:buChar char="•"/>
            </a:pPr>
            <a:r>
              <a:rPr lang="en-US" dirty="0"/>
              <a:t>P(A=1|X) </a:t>
            </a:r>
          </a:p>
          <a:p>
            <a:pPr>
              <a:buFont typeface="Arial" panose="020B0604020202020204" pitchFamily="34" charset="0"/>
              <a:buChar char="•"/>
            </a:pPr>
            <a:endParaRPr lang="en-US" dirty="0"/>
          </a:p>
          <a:p>
            <a:pPr>
              <a:buFont typeface="Arial" panose="020B0604020202020204" pitchFamily="34" charset="0"/>
              <a:buChar char="•"/>
            </a:pPr>
            <a:r>
              <a:rPr lang="en-US" b="0" dirty="0"/>
              <a:t>We fit a logistic regression on outcome ‘A’ ,which is binary</a:t>
            </a:r>
          </a:p>
          <a:p>
            <a:pPr>
              <a:buFont typeface="Arial" panose="020B0604020202020204" pitchFamily="34" charset="0"/>
              <a:buChar char="•"/>
            </a:pPr>
            <a:endParaRPr lang="en-US" b="0" dirty="0"/>
          </a:p>
          <a:p>
            <a:pPr>
              <a:buFont typeface="Arial" panose="020B0604020202020204" pitchFamily="34" charset="0"/>
              <a:buChar char="•"/>
            </a:pPr>
            <a:r>
              <a:rPr lang="en-US" b="0" dirty="0"/>
              <a:t>From the model we get the predicted probability for each subject, since it is a logistic regression the value is between 0 and 1</a:t>
            </a:r>
          </a:p>
          <a:p>
            <a:pPr>
              <a:buFont typeface="Arial" panose="020B0604020202020204" pitchFamily="34" charset="0"/>
              <a:buChar char="•"/>
            </a:pPr>
            <a:r>
              <a:rPr lang="en-US" b="0" dirty="0"/>
              <a:t>Finally, one of the matching techniques is preferred</a:t>
            </a:r>
            <a:endParaRPr lang="en-TR" b="0" dirty="0"/>
          </a:p>
          <a:p>
            <a:pPr>
              <a:buFont typeface="Arial" panose="020B0604020202020204" pitchFamily="34" charset="0"/>
              <a:buChar char="•"/>
            </a:pPr>
            <a:endParaRPr lang="en-US" dirty="0"/>
          </a:p>
          <a:p>
            <a:pPr marL="0" indent="0"/>
            <a:endParaRPr lang="en-TR" dirty="0"/>
          </a:p>
          <a:p>
            <a:pPr>
              <a:buFont typeface="Arial" panose="020B0604020202020204" pitchFamily="34" charset="0"/>
              <a:buChar char="•"/>
            </a:pPr>
            <a:endParaRPr lang="en-TR" dirty="0"/>
          </a:p>
          <a:p>
            <a:pPr>
              <a:buFont typeface="Arial" panose="020B0604020202020204" pitchFamily="34" charset="0"/>
              <a:buChar char="•"/>
            </a:pPr>
            <a:endParaRPr lang="en-TR" dirty="0"/>
          </a:p>
          <a:p>
            <a:endParaRPr lang="en-TR" dirty="0"/>
          </a:p>
          <a:p>
            <a:endParaRPr lang="en-TR" dirty="0"/>
          </a:p>
        </p:txBody>
      </p:sp>
      <p:sp>
        <p:nvSpPr>
          <p:cNvPr id="4" name="Rectangle 3">
            <a:extLst>
              <a:ext uri="{FF2B5EF4-FFF2-40B4-BE49-F238E27FC236}">
                <a16:creationId xmlns:a16="http://schemas.microsoft.com/office/drawing/2014/main" id="{BF459FEE-EB20-F04B-9C68-9E3B71BDFBD0}"/>
              </a:ext>
            </a:extLst>
          </p:cNvPr>
          <p:cNvSpPr/>
          <p:nvPr/>
        </p:nvSpPr>
        <p:spPr bwMode="auto">
          <a:xfrm>
            <a:off x="7380312" y="188640"/>
            <a:ext cx="1763688" cy="648072"/>
          </a:xfrm>
          <a:prstGeom prst="rect">
            <a:avLst/>
          </a:prstGeom>
          <a:solidFill>
            <a:schemeClr val="accent1"/>
          </a:solidFill>
          <a:ln w="9525" cap="flat" cmpd="sng" algn="ctr">
            <a:solidFill>
              <a:schemeClr val="bg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TR" sz="13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403971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8FCC-1C77-1C42-84D9-568B7EDD0E4C}"/>
              </a:ext>
            </a:extLst>
          </p:cNvPr>
          <p:cNvSpPr>
            <a:spLocks noGrp="1"/>
          </p:cNvSpPr>
          <p:nvPr>
            <p:ph type="title"/>
          </p:nvPr>
        </p:nvSpPr>
        <p:spPr/>
        <p:txBody>
          <a:bodyPr/>
          <a:lstStyle/>
          <a:p>
            <a:r>
              <a:rPr lang="en-TR" b="1" dirty="0"/>
              <a:t>Challenges for A/B Testing</a:t>
            </a:r>
          </a:p>
        </p:txBody>
      </p:sp>
      <p:sp>
        <p:nvSpPr>
          <p:cNvPr id="3" name="Content Placeholder 2">
            <a:extLst>
              <a:ext uri="{FF2B5EF4-FFF2-40B4-BE49-F238E27FC236}">
                <a16:creationId xmlns:a16="http://schemas.microsoft.com/office/drawing/2014/main" id="{CC88E92B-8428-0F45-B9F9-4F594F2275CD}"/>
              </a:ext>
            </a:extLst>
          </p:cNvPr>
          <p:cNvSpPr>
            <a:spLocks noGrp="1"/>
          </p:cNvSpPr>
          <p:nvPr>
            <p:ph idx="1"/>
          </p:nvPr>
        </p:nvSpPr>
        <p:spPr>
          <a:xfrm>
            <a:off x="679450" y="2160923"/>
            <a:ext cx="7877175" cy="4210383"/>
          </a:xfrm>
        </p:spPr>
        <p:txBody>
          <a:bodyPr/>
          <a:lstStyle/>
          <a:p>
            <a:pPr marL="285750" indent="-285750">
              <a:buFont typeface="Wingdings" pitchFamily="2" charset="2"/>
              <a:buChar char="Ø"/>
            </a:pPr>
            <a:r>
              <a:rPr lang="en-US" b="0" dirty="0"/>
              <a:t>The idea behind A/B Testing and Randomized Controlled Trials is same</a:t>
            </a:r>
          </a:p>
          <a:p>
            <a:pPr marL="285750" indent="-285750">
              <a:buFont typeface="Wingdings" pitchFamily="2" charset="2"/>
              <a:buChar char="Ø"/>
            </a:pPr>
            <a:endParaRPr lang="en-US" b="0" dirty="0"/>
          </a:p>
          <a:p>
            <a:pPr marL="285750" indent="-285750">
              <a:buFont typeface="Wingdings" pitchFamily="2" charset="2"/>
              <a:buChar char="Ø"/>
            </a:pPr>
            <a:r>
              <a:rPr lang="en-US" b="0" dirty="0"/>
              <a:t>Which variant is better(statistically significant)?</a:t>
            </a:r>
          </a:p>
          <a:p>
            <a:pPr marL="285750" indent="-285750">
              <a:buFont typeface="Wingdings" pitchFamily="2" charset="2"/>
              <a:buChar char="Ø"/>
            </a:pPr>
            <a:endParaRPr lang="en-US" b="0" dirty="0"/>
          </a:p>
          <a:p>
            <a:pPr marL="285750" indent="-285750">
              <a:buFont typeface="Wingdings" pitchFamily="2" charset="2"/>
              <a:buChar char="Ø"/>
            </a:pPr>
            <a:endParaRPr lang="en-US" b="0" dirty="0"/>
          </a:p>
          <a:p>
            <a:pPr marL="285750" indent="-285750">
              <a:buFont typeface="Wingdings" pitchFamily="2" charset="2"/>
              <a:buChar char="Ø"/>
            </a:pPr>
            <a:endParaRPr lang="en-US" b="0" dirty="0"/>
          </a:p>
          <a:p>
            <a:pPr marL="0" indent="0"/>
            <a:endParaRPr lang="en-US" b="0" dirty="0"/>
          </a:p>
          <a:p>
            <a:pPr marL="285750" indent="-285750">
              <a:buFont typeface="Wingdings" pitchFamily="2" charset="2"/>
              <a:buChar char="Ø"/>
            </a:pPr>
            <a:endParaRPr lang="en-US" b="0" dirty="0"/>
          </a:p>
          <a:p>
            <a:pPr marL="285750" indent="-285750">
              <a:buFont typeface="Wingdings" pitchFamily="2" charset="2"/>
              <a:buChar char="Ø"/>
            </a:pPr>
            <a:r>
              <a:rPr lang="en-US" b="0" dirty="0"/>
              <a:t>When to stop the test (cost efficiency purposes)?</a:t>
            </a:r>
          </a:p>
          <a:p>
            <a:pPr marL="285750" indent="-285750">
              <a:buFont typeface="Wingdings" pitchFamily="2" charset="2"/>
              <a:buChar char="Ø"/>
            </a:pPr>
            <a:endParaRPr lang="en-US" b="0" dirty="0"/>
          </a:p>
          <a:p>
            <a:pPr marL="285750" indent="-285750">
              <a:buFont typeface="Wingdings" pitchFamily="2" charset="2"/>
              <a:buChar char="Ø"/>
            </a:pPr>
            <a:endParaRPr lang="en-US" b="0" dirty="0"/>
          </a:p>
          <a:p>
            <a:endParaRPr lang="en-TR" dirty="0"/>
          </a:p>
        </p:txBody>
      </p:sp>
      <p:sp>
        <p:nvSpPr>
          <p:cNvPr id="4" name="Rectangle 3">
            <a:extLst>
              <a:ext uri="{FF2B5EF4-FFF2-40B4-BE49-F238E27FC236}">
                <a16:creationId xmlns:a16="http://schemas.microsoft.com/office/drawing/2014/main" id="{7A21F0CF-8A65-294D-A6D5-A2706B29FDD9}"/>
              </a:ext>
            </a:extLst>
          </p:cNvPr>
          <p:cNvSpPr/>
          <p:nvPr/>
        </p:nvSpPr>
        <p:spPr bwMode="auto">
          <a:xfrm>
            <a:off x="7380312" y="188640"/>
            <a:ext cx="1763688" cy="648072"/>
          </a:xfrm>
          <a:prstGeom prst="rect">
            <a:avLst/>
          </a:prstGeom>
          <a:solidFill>
            <a:schemeClr val="accent1"/>
          </a:solidFill>
          <a:ln w="9525" cap="flat" cmpd="sng" algn="ctr">
            <a:solidFill>
              <a:schemeClr val="bg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TR" sz="13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526750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692A3-8A49-644F-9AA0-992F69D7FE47}"/>
              </a:ext>
            </a:extLst>
          </p:cNvPr>
          <p:cNvSpPr>
            <a:spLocks noGrp="1"/>
          </p:cNvSpPr>
          <p:nvPr>
            <p:ph type="title"/>
          </p:nvPr>
        </p:nvSpPr>
        <p:spPr/>
        <p:txBody>
          <a:bodyPr/>
          <a:lstStyle/>
          <a:p>
            <a:r>
              <a:rPr lang="en-TR" b="1" dirty="0"/>
              <a:t>Solutions for Sequantial A/B Testing </a:t>
            </a:r>
          </a:p>
        </p:txBody>
      </p:sp>
      <p:sp>
        <p:nvSpPr>
          <p:cNvPr id="3" name="Content Placeholder 2">
            <a:extLst>
              <a:ext uri="{FF2B5EF4-FFF2-40B4-BE49-F238E27FC236}">
                <a16:creationId xmlns:a16="http://schemas.microsoft.com/office/drawing/2014/main" id="{6D0DDCAC-745C-BB4E-AD34-76AB2086E416}"/>
              </a:ext>
            </a:extLst>
          </p:cNvPr>
          <p:cNvSpPr>
            <a:spLocks noGrp="1"/>
          </p:cNvSpPr>
          <p:nvPr>
            <p:ph idx="1"/>
          </p:nvPr>
        </p:nvSpPr>
        <p:spPr>
          <a:xfrm>
            <a:off x="692150" y="2011363"/>
            <a:ext cx="7877175" cy="4431983"/>
          </a:xfrm>
        </p:spPr>
        <p:txBody>
          <a:bodyPr/>
          <a:lstStyle/>
          <a:p>
            <a:pPr marL="0" indent="0"/>
            <a:endParaRPr lang="en-US" b="0" dirty="0"/>
          </a:p>
          <a:p>
            <a:pPr marL="285750" indent="-285750">
              <a:buFont typeface="Wingdings" pitchFamily="2" charset="2"/>
              <a:buChar char="Ø"/>
            </a:pPr>
            <a:r>
              <a:rPr lang="en-US" b="0" dirty="0"/>
              <a:t>Which variant is better(statistically significant)?</a:t>
            </a:r>
          </a:p>
          <a:p>
            <a:pPr marL="285750" indent="-285750">
              <a:buFont typeface="Wingdings" pitchFamily="2" charset="2"/>
              <a:buChar char="Ø"/>
            </a:pPr>
            <a:endParaRPr lang="en-US" b="0" dirty="0"/>
          </a:p>
          <a:p>
            <a:pPr>
              <a:buFont typeface="Arial" panose="020B0604020202020204" pitchFamily="34" charset="0"/>
              <a:buChar char="•"/>
            </a:pPr>
            <a:r>
              <a:rPr lang="en-US" dirty="0"/>
              <a:t>Null Hypothesis</a:t>
            </a:r>
          </a:p>
          <a:p>
            <a:pPr>
              <a:buFont typeface="Arial" panose="020B0604020202020204" pitchFamily="34" charset="0"/>
              <a:buChar char="•"/>
            </a:pPr>
            <a:endParaRPr lang="en-US" dirty="0"/>
          </a:p>
          <a:p>
            <a:pPr>
              <a:buFont typeface="Arial" panose="020B0604020202020204" pitchFamily="34" charset="0"/>
              <a:buChar char="•"/>
            </a:pPr>
            <a:r>
              <a:rPr lang="en-US" dirty="0"/>
              <a:t>Sequential Hypothesis Testing With Bayes Factors (</a:t>
            </a:r>
            <a:r>
              <a:rPr lang="en-US" dirty="0" err="1"/>
              <a:t>Schönbrodt</a:t>
            </a:r>
            <a:r>
              <a:rPr lang="en-US" dirty="0"/>
              <a:t> , 2017)</a:t>
            </a:r>
          </a:p>
          <a:p>
            <a:pPr marL="0" indent="0"/>
            <a:endParaRPr lang="en-US" b="0" dirty="0"/>
          </a:p>
          <a:p>
            <a:pPr marL="285750" indent="-285750">
              <a:buFont typeface="Arial" panose="020B0604020202020204" pitchFamily="34" charset="0"/>
              <a:buChar char="•"/>
            </a:pPr>
            <a:r>
              <a:rPr lang="en-US" b="0" dirty="0" err="1"/>
              <a:t>Schönbrodt</a:t>
            </a:r>
            <a:r>
              <a:rPr lang="en-US" b="0" dirty="0"/>
              <a:t> proposes the technique which uses Bayes Factors. Simulation is run while comparing sample sizes (test durations) needed for conclusive tests. </a:t>
            </a:r>
          </a:p>
          <a:p>
            <a:pPr marL="285750" indent="-285750">
              <a:buFont typeface="Wingdings" pitchFamily="2" charset="2"/>
              <a:buChar char="Ø"/>
            </a:pPr>
            <a:endParaRPr lang="en-US" b="0" dirty="0"/>
          </a:p>
          <a:p>
            <a:pPr marL="285750" indent="-285750">
              <a:buFont typeface="Wingdings" pitchFamily="2" charset="2"/>
              <a:buChar char="Ø"/>
            </a:pPr>
            <a:endParaRPr lang="en-TR" b="0" dirty="0"/>
          </a:p>
          <a:p>
            <a:endParaRPr lang="en-TR" dirty="0"/>
          </a:p>
        </p:txBody>
      </p:sp>
      <p:sp>
        <p:nvSpPr>
          <p:cNvPr id="4" name="Rectangle 3">
            <a:extLst>
              <a:ext uri="{FF2B5EF4-FFF2-40B4-BE49-F238E27FC236}">
                <a16:creationId xmlns:a16="http://schemas.microsoft.com/office/drawing/2014/main" id="{C77A5A53-EDE1-9141-8013-EF5048449135}"/>
              </a:ext>
            </a:extLst>
          </p:cNvPr>
          <p:cNvSpPr/>
          <p:nvPr/>
        </p:nvSpPr>
        <p:spPr bwMode="auto">
          <a:xfrm>
            <a:off x="7380312" y="188640"/>
            <a:ext cx="1763688" cy="648072"/>
          </a:xfrm>
          <a:prstGeom prst="rect">
            <a:avLst/>
          </a:prstGeom>
          <a:solidFill>
            <a:schemeClr val="accent1"/>
          </a:solidFill>
          <a:ln w="9525" cap="flat" cmpd="sng" algn="ctr">
            <a:solidFill>
              <a:schemeClr val="bg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TR" sz="13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668759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C689B-6984-5E43-A4E2-CF3361F81142}"/>
              </a:ext>
            </a:extLst>
          </p:cNvPr>
          <p:cNvSpPr>
            <a:spLocks noGrp="1"/>
          </p:cNvSpPr>
          <p:nvPr>
            <p:ph type="title"/>
          </p:nvPr>
        </p:nvSpPr>
        <p:spPr/>
        <p:txBody>
          <a:bodyPr/>
          <a:lstStyle/>
          <a:p>
            <a:r>
              <a:rPr lang="en-TR" b="1" dirty="0"/>
              <a:t>A/B Testing</a:t>
            </a:r>
          </a:p>
        </p:txBody>
      </p:sp>
      <p:sp>
        <p:nvSpPr>
          <p:cNvPr id="3" name="Content Placeholder 2">
            <a:extLst>
              <a:ext uri="{FF2B5EF4-FFF2-40B4-BE49-F238E27FC236}">
                <a16:creationId xmlns:a16="http://schemas.microsoft.com/office/drawing/2014/main" id="{0E42B427-BDDF-4841-BEAB-F01614468BE9}"/>
              </a:ext>
            </a:extLst>
          </p:cNvPr>
          <p:cNvSpPr>
            <a:spLocks noGrp="1"/>
          </p:cNvSpPr>
          <p:nvPr>
            <p:ph idx="1"/>
          </p:nvPr>
        </p:nvSpPr>
        <p:spPr>
          <a:xfrm>
            <a:off x="692150" y="2011363"/>
            <a:ext cx="7877175" cy="5152180"/>
          </a:xfrm>
        </p:spPr>
        <p:txBody>
          <a:bodyPr/>
          <a:lstStyle/>
          <a:p>
            <a:pPr marL="285750" indent="-285750">
              <a:buFont typeface="Wingdings" pitchFamily="2" charset="2"/>
              <a:buChar char="Ø"/>
            </a:pPr>
            <a:r>
              <a:rPr lang="en-US" b="0" dirty="0"/>
              <a:t>When to stop the test (cost efficiency purposes)?</a:t>
            </a:r>
          </a:p>
          <a:p>
            <a:pPr marL="285750" indent="-285750">
              <a:buFont typeface="Wingdings" pitchFamily="2" charset="2"/>
              <a:buChar char="Ø"/>
            </a:pPr>
            <a:endParaRPr lang="en-US" dirty="0"/>
          </a:p>
          <a:p>
            <a:pPr>
              <a:buFont typeface="Wingdings" pitchFamily="2" charset="2"/>
              <a:buChar char="Ø"/>
            </a:pPr>
            <a:r>
              <a:rPr lang="en-TR" dirty="0"/>
              <a:t>Fixed Horizon</a:t>
            </a:r>
          </a:p>
          <a:p>
            <a:pPr>
              <a:buFont typeface="Arial" panose="020B0604020202020204" pitchFamily="34" charset="0"/>
              <a:buChar char="•"/>
            </a:pPr>
            <a:endParaRPr lang="en-TR" dirty="0"/>
          </a:p>
          <a:p>
            <a:pPr>
              <a:buFont typeface="Arial" panose="020B0604020202020204" pitchFamily="34" charset="0"/>
              <a:buChar char="•"/>
            </a:pPr>
            <a:r>
              <a:rPr lang="en-US" b="0" dirty="0"/>
              <a:t>Experimenter or A/B testing tool determines size of the A/B test before it is started. </a:t>
            </a:r>
            <a:endParaRPr lang="en-TR" b="0" dirty="0"/>
          </a:p>
          <a:p>
            <a:pPr marL="0" indent="0"/>
            <a:endParaRPr lang="en-TR" dirty="0"/>
          </a:p>
          <a:p>
            <a:pPr>
              <a:buFont typeface="Wingdings" pitchFamily="2" charset="2"/>
              <a:buChar char="Ø"/>
            </a:pPr>
            <a:r>
              <a:rPr lang="en-US" dirty="0"/>
              <a:t>Continuous monitoring with early stopping </a:t>
            </a:r>
          </a:p>
          <a:p>
            <a:pPr>
              <a:buFont typeface="Arial" panose="020B0604020202020204" pitchFamily="34" charset="0"/>
              <a:buChar char="•"/>
            </a:pPr>
            <a:endParaRPr lang="en-US" dirty="0"/>
          </a:p>
          <a:p>
            <a:pPr>
              <a:buFont typeface="Arial" panose="020B0604020202020204" pitchFamily="34" charset="0"/>
              <a:buChar char="•"/>
            </a:pPr>
            <a:r>
              <a:rPr lang="en-US" b="0" dirty="0"/>
              <a:t>This approach allows to carry out statistical test multiple times throughout the duration of an A/B test</a:t>
            </a:r>
          </a:p>
          <a:p>
            <a:pPr marL="0" indent="0"/>
            <a:endParaRPr lang="en-US" b="0" dirty="0"/>
          </a:p>
          <a:p>
            <a:pPr marL="0" indent="0"/>
            <a:endParaRPr lang="en-US" dirty="0"/>
          </a:p>
          <a:p>
            <a:pPr>
              <a:buFont typeface="Arial" panose="020B0604020202020204" pitchFamily="34" charset="0"/>
              <a:buChar char="•"/>
            </a:pPr>
            <a:endParaRPr lang="en-US" dirty="0"/>
          </a:p>
          <a:p>
            <a:pPr>
              <a:buFont typeface="Arial" panose="020B0604020202020204" pitchFamily="34" charset="0"/>
              <a:buChar char="•"/>
            </a:pPr>
            <a:endParaRPr lang="en-TR" dirty="0"/>
          </a:p>
          <a:p>
            <a:pPr>
              <a:buFont typeface="Arial" panose="020B0604020202020204" pitchFamily="34" charset="0"/>
              <a:buChar char="•"/>
            </a:pPr>
            <a:endParaRPr lang="en-TR" dirty="0"/>
          </a:p>
        </p:txBody>
      </p:sp>
      <p:sp>
        <p:nvSpPr>
          <p:cNvPr id="4" name="Rectangle 3">
            <a:extLst>
              <a:ext uri="{FF2B5EF4-FFF2-40B4-BE49-F238E27FC236}">
                <a16:creationId xmlns:a16="http://schemas.microsoft.com/office/drawing/2014/main" id="{80797629-C608-324B-83FF-63250C978BE6}"/>
              </a:ext>
            </a:extLst>
          </p:cNvPr>
          <p:cNvSpPr/>
          <p:nvPr/>
        </p:nvSpPr>
        <p:spPr bwMode="auto">
          <a:xfrm>
            <a:off x="7380312" y="188640"/>
            <a:ext cx="1763688" cy="648072"/>
          </a:xfrm>
          <a:prstGeom prst="rect">
            <a:avLst/>
          </a:prstGeom>
          <a:solidFill>
            <a:schemeClr val="accent1"/>
          </a:solidFill>
          <a:ln w="9525" cap="flat" cmpd="sng" algn="ctr">
            <a:solidFill>
              <a:schemeClr val="bg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TR" sz="13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807253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B12C2-BC13-C944-BF61-A7502E1EE86D}"/>
              </a:ext>
            </a:extLst>
          </p:cNvPr>
          <p:cNvSpPr>
            <a:spLocks noGrp="1"/>
          </p:cNvSpPr>
          <p:nvPr>
            <p:ph type="title"/>
          </p:nvPr>
        </p:nvSpPr>
        <p:spPr/>
        <p:txBody>
          <a:bodyPr/>
          <a:lstStyle/>
          <a:p>
            <a:r>
              <a:rPr lang="en-US" b="1" dirty="0"/>
              <a:t>Empirical Analysis</a:t>
            </a:r>
            <a:endParaRPr lang="en-TR" b="1" dirty="0"/>
          </a:p>
        </p:txBody>
      </p:sp>
      <p:sp>
        <p:nvSpPr>
          <p:cNvPr id="3" name="Content Placeholder 2">
            <a:extLst>
              <a:ext uri="{FF2B5EF4-FFF2-40B4-BE49-F238E27FC236}">
                <a16:creationId xmlns:a16="http://schemas.microsoft.com/office/drawing/2014/main" id="{090F8DC5-5B7E-6A4F-AEAE-5D45C3BF986B}"/>
              </a:ext>
            </a:extLst>
          </p:cNvPr>
          <p:cNvSpPr>
            <a:spLocks noGrp="1"/>
          </p:cNvSpPr>
          <p:nvPr>
            <p:ph idx="1"/>
          </p:nvPr>
        </p:nvSpPr>
        <p:spPr>
          <a:xfrm>
            <a:off x="692150" y="2011363"/>
            <a:ext cx="7877175" cy="276999"/>
          </a:xfrm>
        </p:spPr>
        <p:txBody>
          <a:bodyPr/>
          <a:lstStyle/>
          <a:p>
            <a:pPr marL="0" indent="0"/>
            <a:r>
              <a:rPr lang="en-US" dirty="0"/>
              <a:t>Presented in the </a:t>
            </a:r>
            <a:r>
              <a:rPr lang="en-US" dirty="0" err="1"/>
              <a:t>jupyter</a:t>
            </a:r>
            <a:r>
              <a:rPr lang="en-US" dirty="0"/>
              <a:t> notebook</a:t>
            </a:r>
            <a:endParaRPr lang="en-TR" dirty="0"/>
          </a:p>
        </p:txBody>
      </p:sp>
      <p:sp>
        <p:nvSpPr>
          <p:cNvPr id="4" name="Rectangle 3">
            <a:extLst>
              <a:ext uri="{FF2B5EF4-FFF2-40B4-BE49-F238E27FC236}">
                <a16:creationId xmlns:a16="http://schemas.microsoft.com/office/drawing/2014/main" id="{8BCE9726-CCB5-934C-9417-0A714B208E7D}"/>
              </a:ext>
            </a:extLst>
          </p:cNvPr>
          <p:cNvSpPr/>
          <p:nvPr/>
        </p:nvSpPr>
        <p:spPr bwMode="auto">
          <a:xfrm>
            <a:off x="7380312" y="136153"/>
            <a:ext cx="1763688" cy="648072"/>
          </a:xfrm>
          <a:prstGeom prst="rect">
            <a:avLst/>
          </a:prstGeom>
          <a:solidFill>
            <a:schemeClr val="accent1"/>
          </a:solidFill>
          <a:ln w="9525" cap="flat" cmpd="sng" algn="ctr">
            <a:solidFill>
              <a:schemeClr val="bg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TR" sz="13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031813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B12C2-BC13-C944-BF61-A7502E1EE86D}"/>
              </a:ext>
            </a:extLst>
          </p:cNvPr>
          <p:cNvSpPr>
            <a:spLocks noGrp="1"/>
          </p:cNvSpPr>
          <p:nvPr>
            <p:ph type="title"/>
          </p:nvPr>
        </p:nvSpPr>
        <p:spPr/>
        <p:txBody>
          <a:bodyPr/>
          <a:lstStyle/>
          <a:p>
            <a:r>
              <a:rPr lang="en-TR" b="1" dirty="0"/>
              <a:t>Outline</a:t>
            </a:r>
          </a:p>
        </p:txBody>
      </p:sp>
      <p:sp>
        <p:nvSpPr>
          <p:cNvPr id="3" name="Content Placeholder 2">
            <a:extLst>
              <a:ext uri="{FF2B5EF4-FFF2-40B4-BE49-F238E27FC236}">
                <a16:creationId xmlns:a16="http://schemas.microsoft.com/office/drawing/2014/main" id="{090F8DC5-5B7E-6A4F-AEAE-5D45C3BF986B}"/>
              </a:ext>
            </a:extLst>
          </p:cNvPr>
          <p:cNvSpPr>
            <a:spLocks noGrp="1"/>
          </p:cNvSpPr>
          <p:nvPr>
            <p:ph idx="1"/>
          </p:nvPr>
        </p:nvSpPr>
        <p:spPr>
          <a:xfrm>
            <a:off x="692150" y="2011363"/>
            <a:ext cx="7877175" cy="4265783"/>
          </a:xfrm>
        </p:spPr>
        <p:txBody>
          <a:bodyPr/>
          <a:lstStyle/>
          <a:p>
            <a:pPr>
              <a:buAutoNum type="arabicPeriod"/>
            </a:pPr>
            <a:r>
              <a:rPr lang="en-TR" dirty="0"/>
              <a:t>Introduction</a:t>
            </a:r>
          </a:p>
          <a:p>
            <a:pPr>
              <a:buAutoNum type="arabicPeriod"/>
            </a:pPr>
            <a:endParaRPr lang="en-TR" dirty="0"/>
          </a:p>
          <a:p>
            <a:pPr marL="0" indent="0"/>
            <a:r>
              <a:rPr lang="en-TR" dirty="0"/>
              <a:t>2. Observational Studies vs. Randomized Controlled Trials</a:t>
            </a:r>
          </a:p>
          <a:p>
            <a:pPr marL="0" indent="0"/>
            <a:endParaRPr lang="en-TR" dirty="0"/>
          </a:p>
          <a:p>
            <a:pPr marL="0" indent="0"/>
            <a:r>
              <a:rPr lang="en-TR" dirty="0"/>
              <a:t>3. Observational Studies</a:t>
            </a:r>
          </a:p>
          <a:p>
            <a:pPr marL="0" indent="0"/>
            <a:r>
              <a:rPr lang="en-TR" dirty="0"/>
              <a:t>  </a:t>
            </a:r>
            <a:r>
              <a:rPr lang="en-TR" b="0" dirty="0"/>
              <a:t>3.1 Challenges for Observational Studies</a:t>
            </a:r>
          </a:p>
          <a:p>
            <a:pPr marL="0" indent="0"/>
            <a:r>
              <a:rPr lang="en-TR" b="0" dirty="0"/>
              <a:t>  3.2 Solutions for Observational Studies</a:t>
            </a:r>
          </a:p>
          <a:p>
            <a:pPr marL="0" indent="0"/>
            <a:endParaRPr lang="en-TR" dirty="0"/>
          </a:p>
          <a:p>
            <a:pPr marL="0" indent="0"/>
            <a:r>
              <a:rPr lang="en-TR" dirty="0"/>
              <a:t>4. Challenges &amp; Solutions for A/B Testing</a:t>
            </a:r>
          </a:p>
          <a:p>
            <a:pPr marL="0" indent="0"/>
            <a:r>
              <a:rPr lang="en-TR" b="0" dirty="0"/>
              <a:t>  4.1 Challenges for A/B Testing</a:t>
            </a:r>
          </a:p>
          <a:p>
            <a:pPr marL="0" indent="0"/>
            <a:r>
              <a:rPr lang="en-TR" b="0" dirty="0"/>
              <a:t>  4.2 Solutions for A/B Testing</a:t>
            </a:r>
          </a:p>
          <a:p>
            <a:pPr marL="0" indent="0"/>
            <a:endParaRPr lang="en-TR" b="0" dirty="0"/>
          </a:p>
          <a:p>
            <a:pPr marL="0" indent="0"/>
            <a:r>
              <a:rPr lang="en-TR" dirty="0"/>
              <a:t>5. Empirical Analysis</a:t>
            </a:r>
          </a:p>
        </p:txBody>
      </p:sp>
      <p:sp>
        <p:nvSpPr>
          <p:cNvPr id="4" name="Rectangle 3">
            <a:extLst>
              <a:ext uri="{FF2B5EF4-FFF2-40B4-BE49-F238E27FC236}">
                <a16:creationId xmlns:a16="http://schemas.microsoft.com/office/drawing/2014/main" id="{8BCE9726-CCB5-934C-9417-0A714B208E7D}"/>
              </a:ext>
            </a:extLst>
          </p:cNvPr>
          <p:cNvSpPr/>
          <p:nvPr/>
        </p:nvSpPr>
        <p:spPr bwMode="auto">
          <a:xfrm>
            <a:off x="7380312" y="136153"/>
            <a:ext cx="1763688" cy="648072"/>
          </a:xfrm>
          <a:prstGeom prst="rect">
            <a:avLst/>
          </a:prstGeom>
          <a:solidFill>
            <a:schemeClr val="accent1"/>
          </a:solidFill>
          <a:ln w="9525" cap="flat" cmpd="sng" algn="ctr">
            <a:solidFill>
              <a:schemeClr val="bg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TR" sz="13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022492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7000"/>
          </a:schemeClr>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b="1" dirty="0" err="1"/>
              <a:t>Why</a:t>
            </a:r>
            <a:r>
              <a:rPr lang="de-DE" b="1" dirty="0"/>
              <a:t> do </a:t>
            </a:r>
            <a:r>
              <a:rPr lang="de-DE" b="1" dirty="0" err="1"/>
              <a:t>we</a:t>
            </a:r>
            <a:r>
              <a:rPr lang="de-DE" b="1" dirty="0"/>
              <a:t> </a:t>
            </a:r>
            <a:r>
              <a:rPr lang="de-DE" b="1" dirty="0" err="1"/>
              <a:t>need</a:t>
            </a:r>
            <a:r>
              <a:rPr lang="de-DE" b="1" dirty="0"/>
              <a:t> </a:t>
            </a:r>
            <a:r>
              <a:rPr lang="de-DE" b="1" dirty="0" err="1"/>
              <a:t>this</a:t>
            </a:r>
            <a:r>
              <a:rPr lang="de-DE" b="1" dirty="0"/>
              <a:t> TE </a:t>
            </a:r>
            <a:r>
              <a:rPr lang="de-DE" b="1" dirty="0" err="1"/>
              <a:t>guidebook</a:t>
            </a:r>
            <a:r>
              <a:rPr lang="de-DE" b="1" dirty="0"/>
              <a:t>?</a:t>
            </a:r>
          </a:p>
        </p:txBody>
      </p:sp>
      <p:sp>
        <p:nvSpPr>
          <p:cNvPr id="3" name="Inhaltsplatzhalter 2"/>
          <p:cNvSpPr>
            <a:spLocks noGrp="1"/>
          </p:cNvSpPr>
          <p:nvPr>
            <p:ph idx="1"/>
          </p:nvPr>
        </p:nvSpPr>
        <p:spPr>
          <a:xfrm>
            <a:off x="679450" y="2132856"/>
            <a:ext cx="7877175" cy="4154984"/>
          </a:xfrm>
        </p:spPr>
        <p:txBody>
          <a:bodyPr/>
          <a:lstStyle/>
          <a:p>
            <a:pPr>
              <a:buFont typeface="Arial" panose="020B0604020202020204" pitchFamily="34" charset="0"/>
              <a:buChar char="•"/>
            </a:pPr>
            <a:r>
              <a:rPr lang="en-US" b="0" dirty="0"/>
              <a:t>A marketing cookbook</a:t>
            </a:r>
          </a:p>
          <a:p>
            <a:pPr>
              <a:buFont typeface="Arial" panose="020B0604020202020204" pitchFamily="34" charset="0"/>
              <a:buChar char="•"/>
            </a:pPr>
            <a:endParaRPr lang="en-US" b="0" dirty="0"/>
          </a:p>
          <a:p>
            <a:pPr>
              <a:buFont typeface="Arial" panose="020B0604020202020204" pitchFamily="34" charset="0"/>
              <a:buChar char="•"/>
            </a:pPr>
            <a:endParaRPr lang="en-US" b="0" dirty="0"/>
          </a:p>
          <a:p>
            <a:pPr>
              <a:buFont typeface="Arial" panose="020B0604020202020204" pitchFamily="34" charset="0"/>
              <a:buChar char="•"/>
            </a:pPr>
            <a:r>
              <a:rPr lang="en-US" b="0" dirty="0"/>
              <a:t>Special attention to issues surrounding their application of estimation techniques  (in marketing) </a:t>
            </a:r>
          </a:p>
          <a:p>
            <a:pPr>
              <a:buFont typeface="Arial" panose="020B0604020202020204" pitchFamily="34" charset="0"/>
              <a:buChar char="•"/>
            </a:pPr>
            <a:endParaRPr lang="en-US" b="0" dirty="0"/>
          </a:p>
          <a:p>
            <a:pPr>
              <a:buFont typeface="Arial" panose="020B0604020202020204" pitchFamily="34" charset="0"/>
              <a:buChar char="•"/>
            </a:pPr>
            <a:endParaRPr lang="en-US" b="0" dirty="0"/>
          </a:p>
          <a:p>
            <a:pPr>
              <a:buFont typeface="Arial" panose="020B0604020202020204" pitchFamily="34" charset="0"/>
              <a:buChar char="•"/>
            </a:pPr>
            <a:r>
              <a:rPr lang="en-US" b="0" dirty="0"/>
              <a:t>To match challenges to the existing solutions from the field of causal inference</a:t>
            </a:r>
            <a:r>
              <a:rPr lang="en-TR" b="0" dirty="0"/>
              <a:t> </a:t>
            </a:r>
          </a:p>
          <a:p>
            <a:pPr marL="0" indent="0"/>
            <a:endParaRPr lang="en-TR" dirty="0"/>
          </a:p>
          <a:p>
            <a:pPr>
              <a:buFont typeface="Arial" panose="020B0604020202020204" pitchFamily="34" charset="0"/>
              <a:buChar char="•"/>
            </a:pPr>
            <a:endParaRPr lang="en-TR" dirty="0"/>
          </a:p>
          <a:p>
            <a:pPr marL="0" indent="0"/>
            <a:endParaRPr lang="en-US" dirty="0"/>
          </a:p>
          <a:p>
            <a:endParaRPr lang="en-US" dirty="0"/>
          </a:p>
        </p:txBody>
      </p:sp>
      <p:sp>
        <p:nvSpPr>
          <p:cNvPr id="4" name="Rectangle 3">
            <a:extLst>
              <a:ext uri="{FF2B5EF4-FFF2-40B4-BE49-F238E27FC236}">
                <a16:creationId xmlns:a16="http://schemas.microsoft.com/office/drawing/2014/main" id="{314C1B96-F4F2-3845-9384-979A7F3648D3}"/>
              </a:ext>
            </a:extLst>
          </p:cNvPr>
          <p:cNvSpPr/>
          <p:nvPr/>
        </p:nvSpPr>
        <p:spPr bwMode="auto">
          <a:xfrm>
            <a:off x="7380312" y="136153"/>
            <a:ext cx="1763688" cy="648072"/>
          </a:xfrm>
          <a:prstGeom prst="rect">
            <a:avLst/>
          </a:prstGeom>
          <a:solidFill>
            <a:schemeClr val="accent1"/>
          </a:solidFill>
          <a:ln w="9525" cap="flat" cmpd="sng" algn="ctr">
            <a:solidFill>
              <a:schemeClr val="bg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TR" sz="1300" b="0" i="0" u="none" strike="noStrike" cap="none" normalizeH="0" baseline="0">
              <a:ln>
                <a:noFill/>
              </a:ln>
              <a:solidFill>
                <a:schemeClr val="tx1"/>
              </a:solidFill>
              <a:effectLst/>
              <a:latin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B7A0B-6D01-4B40-B908-B8B46D34AD4F}"/>
              </a:ext>
            </a:extLst>
          </p:cNvPr>
          <p:cNvSpPr>
            <a:spLocks noGrp="1"/>
          </p:cNvSpPr>
          <p:nvPr>
            <p:ph type="title"/>
          </p:nvPr>
        </p:nvSpPr>
        <p:spPr/>
        <p:txBody>
          <a:bodyPr/>
          <a:lstStyle/>
          <a:p>
            <a:r>
              <a:rPr lang="en-TR" b="1" dirty="0"/>
              <a:t>Two main settings</a:t>
            </a:r>
          </a:p>
        </p:txBody>
      </p:sp>
      <p:sp>
        <p:nvSpPr>
          <p:cNvPr id="3" name="Content Placeholder 2">
            <a:extLst>
              <a:ext uri="{FF2B5EF4-FFF2-40B4-BE49-F238E27FC236}">
                <a16:creationId xmlns:a16="http://schemas.microsoft.com/office/drawing/2014/main" id="{99A593EA-D4E0-B648-B2F5-BB56F0B0DD83}"/>
              </a:ext>
            </a:extLst>
          </p:cNvPr>
          <p:cNvSpPr>
            <a:spLocks noGrp="1"/>
          </p:cNvSpPr>
          <p:nvPr>
            <p:ph idx="1"/>
          </p:nvPr>
        </p:nvSpPr>
        <p:spPr>
          <a:xfrm>
            <a:off x="692150" y="2011363"/>
            <a:ext cx="7877175" cy="4044184"/>
          </a:xfrm>
        </p:spPr>
        <p:txBody>
          <a:bodyPr/>
          <a:lstStyle/>
          <a:p>
            <a:pPr>
              <a:buFont typeface="Arial" panose="020B0604020202020204" pitchFamily="34" charset="0"/>
              <a:buChar char="•"/>
            </a:pPr>
            <a:r>
              <a:rPr lang="en-US" u="sng" dirty="0"/>
              <a:t>Observational study </a:t>
            </a:r>
            <a:r>
              <a:rPr lang="en-US" b="0" dirty="0"/>
              <a:t>is where the assignment of subjects into a treatment group versus a control group is outside the control of the investigator.</a:t>
            </a:r>
          </a:p>
          <a:p>
            <a:pPr>
              <a:buFont typeface="Arial" panose="020B0604020202020204" pitchFamily="34" charset="0"/>
              <a:buChar char="•"/>
            </a:pPr>
            <a:endParaRPr lang="en-US" b="0" dirty="0"/>
          </a:p>
          <a:p>
            <a:pPr>
              <a:buFont typeface="Arial" panose="020B0604020202020204" pitchFamily="34" charset="0"/>
              <a:buChar char="•"/>
            </a:pPr>
            <a:endParaRPr lang="en-US" b="0" dirty="0"/>
          </a:p>
          <a:p>
            <a:pPr>
              <a:buFont typeface="Arial" panose="020B0604020202020204" pitchFamily="34" charset="0"/>
              <a:buChar char="•"/>
            </a:pPr>
            <a:r>
              <a:rPr lang="en-US" b="0" dirty="0"/>
              <a:t>In contrast, </a:t>
            </a:r>
            <a:r>
              <a:rPr lang="en-US" u="sng" dirty="0"/>
              <a:t>randomized controlled trials</a:t>
            </a:r>
            <a:r>
              <a:rPr lang="en-US" dirty="0"/>
              <a:t> </a:t>
            </a:r>
            <a:r>
              <a:rPr lang="en-US" b="0" dirty="0"/>
              <a:t>are where each subject is randomly assigned to a treatment group or a control group</a:t>
            </a:r>
            <a:r>
              <a:rPr lang="en-TR" b="0" dirty="0"/>
              <a:t>.</a:t>
            </a:r>
          </a:p>
          <a:p>
            <a:pPr>
              <a:buFont typeface="Arial" panose="020B0604020202020204" pitchFamily="34" charset="0"/>
              <a:buChar char="•"/>
            </a:pPr>
            <a:endParaRPr lang="en-TR" b="0" dirty="0"/>
          </a:p>
          <a:p>
            <a:pPr>
              <a:buFont typeface="Arial" panose="020B0604020202020204" pitchFamily="34" charset="0"/>
              <a:buChar char="•"/>
            </a:pPr>
            <a:endParaRPr lang="en-TR" b="0" dirty="0"/>
          </a:p>
          <a:p>
            <a:pPr>
              <a:buFont typeface="Arial" panose="020B0604020202020204" pitchFamily="34" charset="0"/>
              <a:buChar char="•"/>
            </a:pPr>
            <a:r>
              <a:rPr lang="en-TR" dirty="0"/>
              <a:t>W</a:t>
            </a:r>
            <a:r>
              <a:rPr lang="en-US" dirty="0"/>
              <a:t>h</a:t>
            </a:r>
            <a:r>
              <a:rPr lang="en-TR" dirty="0"/>
              <a:t>ich one to prefer and why?</a:t>
            </a:r>
          </a:p>
          <a:p>
            <a:pPr>
              <a:buFont typeface="Arial" panose="020B0604020202020204" pitchFamily="34" charset="0"/>
              <a:buChar char="•"/>
            </a:pPr>
            <a:endParaRPr lang="en-TR" dirty="0"/>
          </a:p>
          <a:p>
            <a:pPr>
              <a:buFont typeface="Arial" panose="020B0604020202020204" pitchFamily="34" charset="0"/>
              <a:buChar char="•"/>
            </a:pPr>
            <a:endParaRPr lang="en-TR" dirty="0"/>
          </a:p>
        </p:txBody>
      </p:sp>
      <p:sp>
        <p:nvSpPr>
          <p:cNvPr id="4" name="Rectangle 3">
            <a:extLst>
              <a:ext uri="{FF2B5EF4-FFF2-40B4-BE49-F238E27FC236}">
                <a16:creationId xmlns:a16="http://schemas.microsoft.com/office/drawing/2014/main" id="{735ECF10-472B-DE49-B508-D3D7362C6224}"/>
              </a:ext>
            </a:extLst>
          </p:cNvPr>
          <p:cNvSpPr/>
          <p:nvPr/>
        </p:nvSpPr>
        <p:spPr bwMode="auto">
          <a:xfrm>
            <a:off x="7380312" y="188640"/>
            <a:ext cx="1763688" cy="648072"/>
          </a:xfrm>
          <a:prstGeom prst="rect">
            <a:avLst/>
          </a:prstGeom>
          <a:solidFill>
            <a:schemeClr val="accent1"/>
          </a:solidFill>
          <a:ln w="9525" cap="flat" cmpd="sng" algn="ctr">
            <a:solidFill>
              <a:schemeClr val="bg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TR" sz="13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925706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E5A48-B060-2B46-83EC-10C9231662B1}"/>
              </a:ext>
            </a:extLst>
          </p:cNvPr>
          <p:cNvSpPr>
            <a:spLocks noGrp="1"/>
          </p:cNvSpPr>
          <p:nvPr>
            <p:ph type="title"/>
          </p:nvPr>
        </p:nvSpPr>
        <p:spPr/>
        <p:txBody>
          <a:bodyPr/>
          <a:lstStyle/>
          <a:p>
            <a:r>
              <a:rPr lang="en-TR" b="1" dirty="0"/>
              <a:t>Randomized Controlled Trials</a:t>
            </a:r>
          </a:p>
        </p:txBody>
      </p:sp>
      <p:sp>
        <p:nvSpPr>
          <p:cNvPr id="3" name="Content Placeholder 2">
            <a:extLst>
              <a:ext uri="{FF2B5EF4-FFF2-40B4-BE49-F238E27FC236}">
                <a16:creationId xmlns:a16="http://schemas.microsoft.com/office/drawing/2014/main" id="{4B9DACFD-C884-9441-946E-7A99C6D71893}"/>
              </a:ext>
            </a:extLst>
          </p:cNvPr>
          <p:cNvSpPr>
            <a:spLocks noGrp="1"/>
          </p:cNvSpPr>
          <p:nvPr>
            <p:ph idx="1"/>
          </p:nvPr>
        </p:nvSpPr>
        <p:spPr>
          <a:xfrm>
            <a:off x="692150" y="2011363"/>
            <a:ext cx="7877175" cy="4376583"/>
          </a:xfrm>
        </p:spPr>
        <p:txBody>
          <a:bodyPr/>
          <a:lstStyle/>
          <a:p>
            <a:pPr>
              <a:buFont typeface="Arial" panose="020B0604020202020204" pitchFamily="34" charset="0"/>
              <a:buChar char="•"/>
            </a:pPr>
            <a:r>
              <a:rPr lang="en-US" b="0" dirty="0"/>
              <a:t>Gold standard for estimating treatment effects in causal models. </a:t>
            </a:r>
          </a:p>
          <a:p>
            <a:pPr>
              <a:buFont typeface="Arial" panose="020B0604020202020204" pitchFamily="34" charset="0"/>
              <a:buChar char="•"/>
            </a:pPr>
            <a:endParaRPr lang="en-US" dirty="0"/>
          </a:p>
          <a:p>
            <a:pPr>
              <a:buFont typeface="Arial" panose="020B0604020202020204" pitchFamily="34" charset="0"/>
              <a:buChar char="•"/>
            </a:pPr>
            <a:r>
              <a:rPr lang="en-US" b="0" dirty="0"/>
              <a:t>When there is no randomization of assignment, we face the confounding variable problem, that affect both treatment and outcome.</a:t>
            </a:r>
          </a:p>
          <a:p>
            <a:pPr>
              <a:buFont typeface="Arial" panose="020B0604020202020204" pitchFamily="34" charset="0"/>
              <a:buChar char="•"/>
            </a:pPr>
            <a:endParaRPr lang="en-US" b="0" dirty="0"/>
          </a:p>
          <a:p>
            <a:pPr>
              <a:buFont typeface="Arial" panose="020B0604020202020204" pitchFamily="34" charset="0"/>
              <a:buChar char="•"/>
            </a:pPr>
            <a:r>
              <a:rPr lang="en-TR" b="0" dirty="0"/>
              <a:t>RCTs can be costly and time-consuming</a:t>
            </a:r>
          </a:p>
          <a:p>
            <a:pPr>
              <a:buFont typeface="Arial" panose="020B0604020202020204" pitchFamily="34" charset="0"/>
              <a:buChar char="•"/>
            </a:pPr>
            <a:endParaRPr lang="en-TR" b="0" dirty="0"/>
          </a:p>
          <a:p>
            <a:pPr>
              <a:buFont typeface="Arial" panose="020B0604020202020204" pitchFamily="34" charset="0"/>
              <a:buChar char="•"/>
            </a:pPr>
            <a:r>
              <a:rPr lang="en-US" sz="1400" b="0" i="1" dirty="0"/>
              <a:t>“However, true randomization with a robust result for marketing treatment assignments requires an advertiser to forego showing ads to some users, and possibly to pay for public service announcements or blank ads that appear in its allotted space instead. Often advertisers are not keen to relinquish an opportunity to advertise or to pay for non-campaign ads. Randomization also requires the study to be set up before the campaign runs. Therefore, RCT can be costly and time-consuming.”</a:t>
            </a:r>
            <a:endParaRPr lang="en-TR" sz="1400" b="0" i="1" dirty="0"/>
          </a:p>
          <a:p>
            <a:pPr>
              <a:buFont typeface="Arial" panose="020B0604020202020204" pitchFamily="34" charset="0"/>
              <a:buChar char="•"/>
            </a:pPr>
            <a:endParaRPr lang="en-TR" dirty="0"/>
          </a:p>
        </p:txBody>
      </p:sp>
      <p:sp>
        <p:nvSpPr>
          <p:cNvPr id="4" name="Rectangle 3">
            <a:extLst>
              <a:ext uri="{FF2B5EF4-FFF2-40B4-BE49-F238E27FC236}">
                <a16:creationId xmlns:a16="http://schemas.microsoft.com/office/drawing/2014/main" id="{5558C4C0-9108-B242-9D88-5F3613354AB1}"/>
              </a:ext>
            </a:extLst>
          </p:cNvPr>
          <p:cNvSpPr/>
          <p:nvPr/>
        </p:nvSpPr>
        <p:spPr bwMode="auto">
          <a:xfrm>
            <a:off x="7380312" y="188640"/>
            <a:ext cx="1763688" cy="648072"/>
          </a:xfrm>
          <a:prstGeom prst="rect">
            <a:avLst/>
          </a:prstGeom>
          <a:solidFill>
            <a:schemeClr val="accent1"/>
          </a:solidFill>
          <a:ln w="9525" cap="flat" cmpd="sng" algn="ctr">
            <a:solidFill>
              <a:schemeClr val="bg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TR" sz="13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890921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6FF80-3A48-1644-8B06-7505DA2D3012}"/>
              </a:ext>
            </a:extLst>
          </p:cNvPr>
          <p:cNvSpPr>
            <a:spLocks noGrp="1"/>
          </p:cNvSpPr>
          <p:nvPr>
            <p:ph type="title"/>
          </p:nvPr>
        </p:nvSpPr>
        <p:spPr/>
        <p:txBody>
          <a:bodyPr/>
          <a:lstStyle/>
          <a:p>
            <a:r>
              <a:rPr lang="en-TR" b="1" dirty="0"/>
              <a:t>Observational Studies</a:t>
            </a:r>
          </a:p>
        </p:txBody>
      </p:sp>
      <p:sp>
        <p:nvSpPr>
          <p:cNvPr id="3" name="Content Placeholder 2">
            <a:extLst>
              <a:ext uri="{FF2B5EF4-FFF2-40B4-BE49-F238E27FC236}">
                <a16:creationId xmlns:a16="http://schemas.microsoft.com/office/drawing/2014/main" id="{606BFF3B-4454-F448-930C-0B7C29C3FF1B}"/>
              </a:ext>
            </a:extLst>
          </p:cNvPr>
          <p:cNvSpPr>
            <a:spLocks noGrp="1"/>
          </p:cNvSpPr>
          <p:nvPr>
            <p:ph idx="1"/>
          </p:nvPr>
        </p:nvSpPr>
        <p:spPr>
          <a:xfrm>
            <a:off x="692150" y="2011363"/>
            <a:ext cx="7877175" cy="4044184"/>
          </a:xfrm>
        </p:spPr>
        <p:txBody>
          <a:bodyPr/>
          <a:lstStyle/>
          <a:p>
            <a:pPr>
              <a:buFont typeface="Arial" panose="020B0604020202020204" pitchFamily="34" charset="0"/>
              <a:buChar char="•"/>
            </a:pPr>
            <a:r>
              <a:rPr lang="en-US" b="0" dirty="0"/>
              <a:t>Estimation without randomization is more difficult but not always impossible. </a:t>
            </a:r>
          </a:p>
          <a:p>
            <a:pPr marL="0" indent="0"/>
            <a:endParaRPr lang="en-US" dirty="0"/>
          </a:p>
          <a:p>
            <a:pPr>
              <a:buFont typeface="Arial" panose="020B0604020202020204" pitchFamily="34" charset="0"/>
              <a:buChar char="•"/>
            </a:pPr>
            <a:r>
              <a:rPr lang="en-US" b="0" dirty="0"/>
              <a:t>We can make solid inferences from Observational Data with several methods</a:t>
            </a:r>
          </a:p>
          <a:p>
            <a:pPr>
              <a:buFont typeface="Arial" panose="020B0604020202020204" pitchFamily="34" charset="0"/>
              <a:buChar char="•"/>
            </a:pPr>
            <a:endParaRPr lang="en-TR" dirty="0"/>
          </a:p>
          <a:p>
            <a:pPr>
              <a:buFont typeface="Arial" panose="020B0604020202020204" pitchFamily="34" charset="0"/>
              <a:buChar char="•"/>
            </a:pPr>
            <a:endParaRPr lang="en-TR" dirty="0"/>
          </a:p>
          <a:p>
            <a:pPr marL="285750" indent="-285750">
              <a:buFont typeface="Arial" panose="020B0604020202020204" pitchFamily="34" charset="0"/>
              <a:buChar char="•"/>
            </a:pPr>
            <a:r>
              <a:rPr lang="en-TR" u="sng" dirty="0"/>
              <a:t>Challenges:</a:t>
            </a:r>
          </a:p>
          <a:p>
            <a:pPr marL="285750" indent="-285750">
              <a:buFont typeface="Wingdings" pitchFamily="2" charset="2"/>
              <a:buChar char="Ø"/>
            </a:pPr>
            <a:r>
              <a:rPr lang="en-US" sz="1600" b="0" dirty="0"/>
              <a:t>S</a:t>
            </a:r>
            <a:r>
              <a:rPr lang="en-TR" sz="1600" b="0" dirty="0"/>
              <a:t>election bias</a:t>
            </a:r>
          </a:p>
          <a:p>
            <a:pPr marL="285750" indent="-285750">
              <a:buFont typeface="Wingdings" pitchFamily="2" charset="2"/>
              <a:buChar char="Ø"/>
            </a:pPr>
            <a:r>
              <a:rPr lang="en-US" sz="1600" b="0" dirty="0"/>
              <a:t>M</a:t>
            </a:r>
            <a:r>
              <a:rPr lang="en-TR" sz="1600" b="0" dirty="0"/>
              <a:t>issing counterfactual</a:t>
            </a:r>
          </a:p>
          <a:p>
            <a:pPr marL="285750" indent="-285750">
              <a:buFont typeface="Wingdings" pitchFamily="2" charset="2"/>
              <a:buChar char="Ø"/>
            </a:pPr>
            <a:r>
              <a:rPr lang="en-US" sz="1600" b="0" dirty="0"/>
              <a:t>C</a:t>
            </a:r>
            <a:r>
              <a:rPr lang="en-TR" sz="1600" b="0" dirty="0"/>
              <a:t>onfounding bias</a:t>
            </a:r>
          </a:p>
          <a:p>
            <a:pPr marL="285750" indent="-285750">
              <a:buFont typeface="Arial" panose="020B0604020202020204" pitchFamily="34" charset="0"/>
              <a:buChar char="•"/>
            </a:pPr>
            <a:endParaRPr lang="en-TR" dirty="0"/>
          </a:p>
          <a:p>
            <a:pPr>
              <a:buFont typeface="Arial" panose="020B0604020202020204" pitchFamily="34" charset="0"/>
              <a:buChar char="•"/>
            </a:pPr>
            <a:endParaRPr lang="en-TR" dirty="0"/>
          </a:p>
        </p:txBody>
      </p:sp>
      <p:sp>
        <p:nvSpPr>
          <p:cNvPr id="4" name="Rectangle 3">
            <a:extLst>
              <a:ext uri="{FF2B5EF4-FFF2-40B4-BE49-F238E27FC236}">
                <a16:creationId xmlns:a16="http://schemas.microsoft.com/office/drawing/2014/main" id="{2FECE9DB-B17E-9B42-B853-51CC86DA41D3}"/>
              </a:ext>
            </a:extLst>
          </p:cNvPr>
          <p:cNvSpPr/>
          <p:nvPr/>
        </p:nvSpPr>
        <p:spPr bwMode="auto">
          <a:xfrm>
            <a:off x="7380312" y="188640"/>
            <a:ext cx="1763688" cy="648072"/>
          </a:xfrm>
          <a:prstGeom prst="rect">
            <a:avLst/>
          </a:prstGeom>
          <a:solidFill>
            <a:schemeClr val="accent1"/>
          </a:solidFill>
          <a:ln w="9525" cap="flat" cmpd="sng" algn="ctr">
            <a:solidFill>
              <a:schemeClr val="bg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TR" sz="13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81014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0B883-0676-E049-9012-4B5EDC93E462}"/>
              </a:ext>
            </a:extLst>
          </p:cNvPr>
          <p:cNvSpPr>
            <a:spLocks noGrp="1"/>
          </p:cNvSpPr>
          <p:nvPr>
            <p:ph type="title"/>
          </p:nvPr>
        </p:nvSpPr>
        <p:spPr/>
        <p:txBody>
          <a:bodyPr/>
          <a:lstStyle/>
          <a:p>
            <a:r>
              <a:rPr lang="en-TR" sz="2000" b="1" dirty="0"/>
              <a:t>Solutions for Observational Studies(Varian 2016)</a:t>
            </a:r>
          </a:p>
        </p:txBody>
      </p:sp>
      <p:sp>
        <p:nvSpPr>
          <p:cNvPr id="3" name="Content Placeholder 2">
            <a:extLst>
              <a:ext uri="{FF2B5EF4-FFF2-40B4-BE49-F238E27FC236}">
                <a16:creationId xmlns:a16="http://schemas.microsoft.com/office/drawing/2014/main" id="{DC7802DB-9294-ED4B-AA75-8359D2D5EFF4}"/>
              </a:ext>
            </a:extLst>
          </p:cNvPr>
          <p:cNvSpPr>
            <a:spLocks noGrp="1"/>
          </p:cNvSpPr>
          <p:nvPr>
            <p:ph idx="1"/>
          </p:nvPr>
        </p:nvSpPr>
        <p:spPr>
          <a:xfrm>
            <a:off x="692150" y="2011363"/>
            <a:ext cx="7877175" cy="4985980"/>
          </a:xfrm>
        </p:spPr>
        <p:txBody>
          <a:bodyPr/>
          <a:lstStyle/>
          <a:p>
            <a:pPr>
              <a:buFont typeface="Arial" panose="020B0604020202020204" pitchFamily="34" charset="0"/>
              <a:buChar char="•"/>
            </a:pPr>
            <a:endParaRPr lang="en-US" dirty="0"/>
          </a:p>
          <a:p>
            <a:pPr>
              <a:buFont typeface="Arial" panose="020B0604020202020204" pitchFamily="34" charset="0"/>
              <a:buChar char="•"/>
            </a:pPr>
            <a:r>
              <a:rPr lang="en-US" dirty="0"/>
              <a:t>Difference in Differences</a:t>
            </a:r>
            <a:r>
              <a:rPr lang="en-TR" dirty="0"/>
              <a:t> :</a:t>
            </a:r>
            <a:r>
              <a:rPr lang="en-US" b="0" dirty="0"/>
              <a:t>The goal is to compare the average change over time in outcome variable for the treatment group with the change in the control group.</a:t>
            </a:r>
          </a:p>
          <a:p>
            <a:pPr>
              <a:buFont typeface="Arial" panose="020B0604020202020204" pitchFamily="34" charset="0"/>
              <a:buChar char="•"/>
            </a:pPr>
            <a:endParaRPr lang="en-US" dirty="0"/>
          </a:p>
          <a:p>
            <a:pPr marL="0" indent="0"/>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Regression Discontinuity: </a:t>
            </a:r>
            <a:r>
              <a:rPr lang="en-US" b="0" dirty="0"/>
              <a:t>This model uses a threshold to compare subjects near the threshold. To put it differently, observations close to, but just below, a threshold should be similar those close to, but just above, the threshold. </a:t>
            </a:r>
          </a:p>
          <a:p>
            <a:pPr>
              <a:buFont typeface="Arial" panose="020B0604020202020204" pitchFamily="34" charset="0"/>
              <a:buChar char="•"/>
            </a:pPr>
            <a:endParaRPr lang="en-US" b="0" dirty="0"/>
          </a:p>
          <a:p>
            <a:pPr>
              <a:buFont typeface="Arial" panose="020B0604020202020204" pitchFamily="34" charset="0"/>
              <a:buChar char="•"/>
            </a:pPr>
            <a:endParaRPr lang="en-US" b="0" dirty="0"/>
          </a:p>
          <a:p>
            <a:pPr>
              <a:buFont typeface="Arial" panose="020B0604020202020204" pitchFamily="34" charset="0"/>
              <a:buChar char="•"/>
            </a:pPr>
            <a:endParaRPr lang="en-TR" b="0" dirty="0"/>
          </a:p>
          <a:p>
            <a:endParaRPr lang="en-TR" dirty="0"/>
          </a:p>
          <a:p>
            <a:endParaRPr lang="en-TR" dirty="0"/>
          </a:p>
        </p:txBody>
      </p:sp>
      <p:sp>
        <p:nvSpPr>
          <p:cNvPr id="4" name="Rectangle 3">
            <a:extLst>
              <a:ext uri="{FF2B5EF4-FFF2-40B4-BE49-F238E27FC236}">
                <a16:creationId xmlns:a16="http://schemas.microsoft.com/office/drawing/2014/main" id="{781D5B9A-CCA9-7C44-BDAB-632BAE2F486F}"/>
              </a:ext>
            </a:extLst>
          </p:cNvPr>
          <p:cNvSpPr/>
          <p:nvPr/>
        </p:nvSpPr>
        <p:spPr bwMode="auto">
          <a:xfrm>
            <a:off x="7380312" y="188640"/>
            <a:ext cx="1763688" cy="648072"/>
          </a:xfrm>
          <a:prstGeom prst="rect">
            <a:avLst/>
          </a:prstGeom>
          <a:solidFill>
            <a:schemeClr val="accent1"/>
          </a:solidFill>
          <a:ln w="9525" cap="flat" cmpd="sng" algn="ctr">
            <a:solidFill>
              <a:schemeClr val="bg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TR" sz="13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891333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C5D8A-09CD-5046-95B1-ADFC0A477A45}"/>
              </a:ext>
            </a:extLst>
          </p:cNvPr>
          <p:cNvSpPr>
            <a:spLocks noGrp="1"/>
          </p:cNvSpPr>
          <p:nvPr>
            <p:ph type="title"/>
          </p:nvPr>
        </p:nvSpPr>
        <p:spPr/>
        <p:txBody>
          <a:bodyPr/>
          <a:lstStyle/>
          <a:p>
            <a:r>
              <a:rPr lang="en-TR" b="1" dirty="0"/>
              <a:t>Regression Discontinuity</a:t>
            </a:r>
          </a:p>
        </p:txBody>
      </p:sp>
      <p:pic>
        <p:nvPicPr>
          <p:cNvPr id="5" name="Content Placeholder 4" descr="A close up of a map&#10;&#10;Description automatically generated">
            <a:extLst>
              <a:ext uri="{FF2B5EF4-FFF2-40B4-BE49-F238E27FC236}">
                <a16:creationId xmlns:a16="http://schemas.microsoft.com/office/drawing/2014/main" id="{20AA8ECA-ED61-0042-BB51-825AD98D138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2" b="10124"/>
          <a:stretch/>
        </p:blipFill>
        <p:spPr>
          <a:xfrm>
            <a:off x="1042711" y="2146024"/>
            <a:ext cx="7057681" cy="4235304"/>
          </a:xfrm>
        </p:spPr>
      </p:pic>
      <p:sp>
        <p:nvSpPr>
          <p:cNvPr id="4" name="Rectangle 3">
            <a:extLst>
              <a:ext uri="{FF2B5EF4-FFF2-40B4-BE49-F238E27FC236}">
                <a16:creationId xmlns:a16="http://schemas.microsoft.com/office/drawing/2014/main" id="{492CF0D1-BDC1-194C-9194-88B763A7805A}"/>
              </a:ext>
            </a:extLst>
          </p:cNvPr>
          <p:cNvSpPr/>
          <p:nvPr/>
        </p:nvSpPr>
        <p:spPr bwMode="auto">
          <a:xfrm>
            <a:off x="7380312" y="188640"/>
            <a:ext cx="1763688" cy="648072"/>
          </a:xfrm>
          <a:prstGeom prst="rect">
            <a:avLst/>
          </a:prstGeom>
          <a:solidFill>
            <a:schemeClr val="accent1"/>
          </a:solidFill>
          <a:ln w="9525" cap="flat" cmpd="sng" algn="ctr">
            <a:solidFill>
              <a:schemeClr val="bg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TR" sz="13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482670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C9336-FC99-7449-B02E-7FDBD6630535}"/>
              </a:ext>
            </a:extLst>
          </p:cNvPr>
          <p:cNvSpPr>
            <a:spLocks noGrp="1"/>
          </p:cNvSpPr>
          <p:nvPr>
            <p:ph type="title"/>
          </p:nvPr>
        </p:nvSpPr>
        <p:spPr/>
        <p:txBody>
          <a:bodyPr/>
          <a:lstStyle/>
          <a:p>
            <a:r>
              <a:rPr lang="en-TR" b="1" dirty="0"/>
              <a:t>Solutions for Observational Studies</a:t>
            </a:r>
          </a:p>
        </p:txBody>
      </p:sp>
      <p:sp>
        <p:nvSpPr>
          <p:cNvPr id="3" name="Content Placeholder 2">
            <a:extLst>
              <a:ext uri="{FF2B5EF4-FFF2-40B4-BE49-F238E27FC236}">
                <a16:creationId xmlns:a16="http://schemas.microsoft.com/office/drawing/2014/main" id="{426C0005-751A-4743-B8A2-6A102259D292}"/>
              </a:ext>
            </a:extLst>
          </p:cNvPr>
          <p:cNvSpPr>
            <a:spLocks noGrp="1"/>
          </p:cNvSpPr>
          <p:nvPr>
            <p:ph idx="1"/>
          </p:nvPr>
        </p:nvSpPr>
        <p:spPr>
          <a:xfrm>
            <a:off x="692150" y="2011363"/>
            <a:ext cx="7877175" cy="276999"/>
          </a:xfrm>
        </p:spPr>
        <p:txBody>
          <a:bodyPr/>
          <a:lstStyle/>
          <a:p>
            <a:pPr>
              <a:buFont typeface="Arial" panose="020B0604020202020204" pitchFamily="34" charset="0"/>
              <a:buChar char="•"/>
            </a:pPr>
            <a:r>
              <a:rPr lang="en-TR" dirty="0"/>
              <a:t>Matching</a:t>
            </a:r>
          </a:p>
        </p:txBody>
      </p:sp>
      <p:sp>
        <p:nvSpPr>
          <p:cNvPr id="4" name="Rectangle 3">
            <a:extLst>
              <a:ext uri="{FF2B5EF4-FFF2-40B4-BE49-F238E27FC236}">
                <a16:creationId xmlns:a16="http://schemas.microsoft.com/office/drawing/2014/main" id="{33D4D4F4-A5CD-B84C-816C-A12E09395808}"/>
              </a:ext>
            </a:extLst>
          </p:cNvPr>
          <p:cNvSpPr/>
          <p:nvPr/>
        </p:nvSpPr>
        <p:spPr bwMode="auto">
          <a:xfrm>
            <a:off x="7380312" y="188640"/>
            <a:ext cx="1763688" cy="648072"/>
          </a:xfrm>
          <a:prstGeom prst="rect">
            <a:avLst/>
          </a:prstGeom>
          <a:solidFill>
            <a:schemeClr val="accent1"/>
          </a:solidFill>
          <a:ln w="9525" cap="flat" cmpd="sng" algn="ctr">
            <a:solidFill>
              <a:schemeClr val="bg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TR" sz="1300" b="0" i="0" u="none" strike="noStrike" cap="none" normalizeH="0" baseline="0">
              <a:ln>
                <a:noFill/>
              </a:ln>
              <a:solidFill>
                <a:schemeClr val="tx1"/>
              </a:solidFill>
              <a:effectLst/>
              <a:latin typeface="Arial" charset="0"/>
            </a:endParaRPr>
          </a:p>
        </p:txBody>
      </p:sp>
      <p:pic>
        <p:nvPicPr>
          <p:cNvPr id="6" name="Picture 5" descr="A picture containing clock, meter&#10;&#10;Description automatically generated">
            <a:extLst>
              <a:ext uri="{FF2B5EF4-FFF2-40B4-BE49-F238E27FC236}">
                <a16:creationId xmlns:a16="http://schemas.microsoft.com/office/drawing/2014/main" id="{B829C1D1-FEAD-E043-A170-25883EE2460E}"/>
              </a:ext>
            </a:extLst>
          </p:cNvPr>
          <p:cNvPicPr>
            <a:picLocks noChangeAspect="1"/>
          </p:cNvPicPr>
          <p:nvPr/>
        </p:nvPicPr>
        <p:blipFill>
          <a:blip r:embed="rId2">
            <a:alphaModFix/>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2420888"/>
            <a:ext cx="4243359" cy="2441385"/>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5706B0FE-385F-AA43-8A23-7A27916B7E25}"/>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5148064" y="2405097"/>
            <a:ext cx="3611789" cy="2493679"/>
          </a:xfrm>
          <a:prstGeom prst="rect">
            <a:avLst/>
          </a:prstGeom>
        </p:spPr>
      </p:pic>
      <p:sp>
        <p:nvSpPr>
          <p:cNvPr id="9" name="TextBox 8">
            <a:extLst>
              <a:ext uri="{FF2B5EF4-FFF2-40B4-BE49-F238E27FC236}">
                <a16:creationId xmlns:a16="http://schemas.microsoft.com/office/drawing/2014/main" id="{F849DD6E-4F6D-2A44-9D27-79915CF6095B}"/>
              </a:ext>
            </a:extLst>
          </p:cNvPr>
          <p:cNvSpPr txBox="1"/>
          <p:nvPr/>
        </p:nvSpPr>
        <p:spPr>
          <a:xfrm>
            <a:off x="712908" y="5572243"/>
            <a:ext cx="7747524" cy="492443"/>
          </a:xfrm>
          <a:prstGeom prst="rect">
            <a:avLst/>
          </a:prstGeom>
          <a:noFill/>
        </p:spPr>
        <p:txBody>
          <a:bodyPr wrap="square" rtlCol="0">
            <a:spAutoFit/>
          </a:bodyPr>
          <a:lstStyle/>
          <a:p>
            <a:pPr marL="347663" indent="-347663" defTabSz="966788">
              <a:spcBef>
                <a:spcPct val="20000"/>
              </a:spcBef>
              <a:buFont typeface="Arial" panose="020B0604020202020204" pitchFamily="34" charset="0"/>
              <a:buChar char="•"/>
            </a:pPr>
            <a:r>
              <a:rPr lang="en-US" dirty="0">
                <a:solidFill>
                  <a:srgbClr val="00376C"/>
                </a:solidFill>
                <a:latin typeface="+mn-lt"/>
              </a:rPr>
              <a:t>Matching techniques such as Nearest Neighbor Matching, Optimal Matching, Stratification matching ,DDM, </a:t>
            </a:r>
            <a:r>
              <a:rPr lang="en-US" dirty="0" err="1">
                <a:solidFill>
                  <a:srgbClr val="00376C"/>
                </a:solidFill>
                <a:latin typeface="+mn-lt"/>
              </a:rPr>
              <a:t>Mahalanobis</a:t>
            </a:r>
            <a:r>
              <a:rPr lang="en-US" dirty="0">
                <a:solidFill>
                  <a:srgbClr val="00376C"/>
                </a:solidFill>
                <a:latin typeface="+mn-lt"/>
              </a:rPr>
              <a:t> metric matching, Caliper Matching</a:t>
            </a:r>
            <a:endParaRPr lang="en-TR" dirty="0">
              <a:solidFill>
                <a:srgbClr val="00376C"/>
              </a:solidFill>
              <a:latin typeface="+mn-lt"/>
            </a:endParaRPr>
          </a:p>
        </p:txBody>
      </p:sp>
    </p:spTree>
    <p:extLst>
      <p:ext uri="{BB962C8B-B14F-4D97-AF65-F5344CB8AC3E}">
        <p14:creationId xmlns:p14="http://schemas.microsoft.com/office/powerpoint/2010/main" val="1497332695"/>
      </p:ext>
    </p:extLst>
  </p:cSld>
  <p:clrMapOvr>
    <a:masterClrMapping/>
  </p:clrMapOvr>
</p:sld>
</file>

<file path=ppt/theme/theme1.xml><?xml version="1.0" encoding="utf-8"?>
<a:theme xmlns:a="http://schemas.openxmlformats.org/drawingml/2006/main" name="VORLAGE_PPT_BGSS">
  <a:themeElements>
    <a:clrScheme name="BGSS_PHD 2">
      <a:dk1>
        <a:srgbClr val="000000"/>
      </a:dk1>
      <a:lt1>
        <a:srgbClr val="FFFFFF"/>
      </a:lt1>
      <a:dk2>
        <a:srgbClr val="00376C"/>
      </a:dk2>
      <a:lt2>
        <a:srgbClr val="FFFFFF"/>
      </a:lt2>
      <a:accent1>
        <a:srgbClr val="FFFFFF"/>
      </a:accent1>
      <a:accent2>
        <a:srgbClr val="D2C067"/>
      </a:accent2>
      <a:accent3>
        <a:srgbClr val="FFFFFF"/>
      </a:accent3>
      <a:accent4>
        <a:srgbClr val="D1D1C2"/>
      </a:accent4>
      <a:accent5>
        <a:srgbClr val="FFFFFF"/>
      </a:accent5>
      <a:accent6>
        <a:srgbClr val="BDCAD3"/>
      </a:accent6>
      <a:hlink>
        <a:srgbClr val="BDCAD3"/>
      </a:hlink>
      <a:folHlink>
        <a:srgbClr val="BDCAD3"/>
      </a:folHlink>
    </a:clrScheme>
    <a:fontScheme name="BGSS_Allgemein">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3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300" b="0" i="0" u="none" strike="noStrike" cap="none" normalizeH="0" baseline="0" smtClean="0">
            <a:ln>
              <a:noFill/>
            </a:ln>
            <a:solidFill>
              <a:schemeClr val="tx1"/>
            </a:solidFill>
            <a:effectLst/>
            <a:latin typeface="Arial" charset="0"/>
          </a:defRPr>
        </a:defPPr>
      </a:lstStyle>
    </a:lnDef>
  </a:objectDefaults>
  <a:extraClrSchemeLst>
    <a:extraClrScheme>
      <a:clrScheme name="BGSS_Allgemein 1">
        <a:dk1>
          <a:srgbClr val="000000"/>
        </a:dk1>
        <a:lt1>
          <a:srgbClr val="FFFFFF"/>
        </a:lt1>
        <a:dk2>
          <a:srgbClr val="000000"/>
        </a:dk2>
        <a:lt2>
          <a:srgbClr val="003F56"/>
        </a:lt2>
        <a:accent1>
          <a:srgbClr val="FFFFFF"/>
        </a:accent1>
        <a:accent2>
          <a:srgbClr val="B2D2DE"/>
        </a:accent2>
        <a:accent3>
          <a:srgbClr val="FFFFFF"/>
        </a:accent3>
        <a:accent4>
          <a:srgbClr val="000000"/>
        </a:accent4>
        <a:accent5>
          <a:srgbClr val="FFFFFF"/>
        </a:accent5>
        <a:accent6>
          <a:srgbClr val="A1BEC9"/>
        </a:accent6>
        <a:hlink>
          <a:srgbClr val="256885"/>
        </a:hlink>
        <a:folHlink>
          <a:srgbClr val="6CAAC0"/>
        </a:folHlink>
      </a:clrScheme>
      <a:clrMap bg1="lt1" tx1="dk1" bg2="lt2" tx2="dk2" accent1="accent1" accent2="accent2" accent3="accent3" accent4="accent4" accent5="accent5" accent6="accent6" hlink="hlink" folHlink="folHlink"/>
    </a:extraClrScheme>
    <a:extraClrScheme>
      <a:clrScheme name="BGSS_Allgemein 2">
        <a:dk1>
          <a:srgbClr val="000000"/>
        </a:dk1>
        <a:lt1>
          <a:srgbClr val="D6CBC2"/>
        </a:lt1>
        <a:dk2>
          <a:srgbClr val="000000"/>
        </a:dk2>
        <a:lt2>
          <a:srgbClr val="09BAFF"/>
        </a:lt2>
        <a:accent1>
          <a:srgbClr val="FFFFFF"/>
        </a:accent1>
        <a:accent2>
          <a:srgbClr val="003F56"/>
        </a:accent2>
        <a:accent3>
          <a:srgbClr val="E8E2DD"/>
        </a:accent3>
        <a:accent4>
          <a:srgbClr val="000000"/>
        </a:accent4>
        <a:accent5>
          <a:srgbClr val="FFFFFF"/>
        </a:accent5>
        <a:accent6>
          <a:srgbClr val="00384D"/>
        </a:accent6>
        <a:hlink>
          <a:srgbClr val="256885"/>
        </a:hlink>
        <a:folHlink>
          <a:srgbClr val="6CAAC0"/>
        </a:folHlink>
      </a:clrScheme>
      <a:clrMap bg1="lt1" tx1="dk1" bg2="lt2" tx2="dk2" accent1="accent1" accent2="accent2" accent3="accent3" accent4="accent4" accent5="accent5" accent6="accent6" hlink="hlink" folHlink="folHlink"/>
    </a:extraClrScheme>
    <a:extraClrScheme>
      <a:clrScheme name="BGSS_Allgemein 3">
        <a:dk1>
          <a:srgbClr val="09BAFF"/>
        </a:dk1>
        <a:lt1>
          <a:srgbClr val="FFFFFF"/>
        </a:lt1>
        <a:dk2>
          <a:srgbClr val="003F56"/>
        </a:dk2>
        <a:lt2>
          <a:srgbClr val="FFFFFF"/>
        </a:lt2>
        <a:accent1>
          <a:srgbClr val="FFFFFF"/>
        </a:accent1>
        <a:accent2>
          <a:srgbClr val="B2D2DE"/>
        </a:accent2>
        <a:accent3>
          <a:srgbClr val="AAAFB4"/>
        </a:accent3>
        <a:accent4>
          <a:srgbClr val="DADADA"/>
        </a:accent4>
        <a:accent5>
          <a:srgbClr val="FFFFFF"/>
        </a:accent5>
        <a:accent6>
          <a:srgbClr val="A1BEC9"/>
        </a:accent6>
        <a:hlink>
          <a:srgbClr val="6CAAC0"/>
        </a:hlink>
        <a:folHlink>
          <a:srgbClr val="256885"/>
        </a:folHlink>
      </a:clrScheme>
      <a:clrMap bg1="dk2" tx1="lt1" bg2="dk1" tx2="lt2" accent1="accent1" accent2="accent2" accent3="accent3" accent4="accent4" accent5="accent5" accent6="accent6" hlink="hlink" folHlink="folHlink"/>
    </a:extraClrScheme>
    <a:extraClrScheme>
      <a:clrScheme name="BGSS_Allgemein 4">
        <a:dk1>
          <a:srgbClr val="FF960C"/>
        </a:dk1>
        <a:lt1>
          <a:srgbClr val="FFFFFF"/>
        </a:lt1>
        <a:dk2>
          <a:srgbClr val="003F56"/>
        </a:dk2>
        <a:lt2>
          <a:srgbClr val="FFFFFF"/>
        </a:lt2>
        <a:accent1>
          <a:srgbClr val="FFFFFF"/>
        </a:accent1>
        <a:accent2>
          <a:srgbClr val="B2D2DE"/>
        </a:accent2>
        <a:accent3>
          <a:srgbClr val="AAAFB4"/>
        </a:accent3>
        <a:accent4>
          <a:srgbClr val="DADADA"/>
        </a:accent4>
        <a:accent5>
          <a:srgbClr val="FFFFFF"/>
        </a:accent5>
        <a:accent6>
          <a:srgbClr val="A1BEC9"/>
        </a:accent6>
        <a:hlink>
          <a:srgbClr val="6CAAC0"/>
        </a:hlink>
        <a:folHlink>
          <a:srgbClr val="256885"/>
        </a:folHlink>
      </a:clrScheme>
      <a:clrMap bg1="dk2" tx1="lt1" bg2="dk1" tx2="lt2" accent1="accent1" accent2="accent2" accent3="accent3" accent4="accent4" accent5="accent5" accent6="accent6" hlink="hlink" folHlink="folHlink"/>
    </a:extraClrScheme>
    <a:extraClrScheme>
      <a:clrScheme name="BGSS_Allgemein 5">
        <a:dk1>
          <a:srgbClr val="000000"/>
        </a:dk1>
        <a:lt1>
          <a:srgbClr val="FFFFFF"/>
        </a:lt1>
        <a:dk2>
          <a:srgbClr val="000000"/>
        </a:dk2>
        <a:lt2>
          <a:srgbClr val="003F56"/>
        </a:lt2>
        <a:accent1>
          <a:srgbClr val="FFFFFF"/>
        </a:accent1>
        <a:accent2>
          <a:srgbClr val="D6CBC2"/>
        </a:accent2>
        <a:accent3>
          <a:srgbClr val="FFFFFF"/>
        </a:accent3>
        <a:accent4>
          <a:srgbClr val="000000"/>
        </a:accent4>
        <a:accent5>
          <a:srgbClr val="FFFFFF"/>
        </a:accent5>
        <a:accent6>
          <a:srgbClr val="C2B8B0"/>
        </a:accent6>
        <a:hlink>
          <a:srgbClr val="256885"/>
        </a:hlink>
        <a:folHlink>
          <a:srgbClr val="6CAAC0"/>
        </a:folHlink>
      </a:clrScheme>
      <a:clrMap bg1="lt1" tx1="dk1" bg2="lt2" tx2="dk2" accent1="accent1" accent2="accent2" accent3="accent3" accent4="accent4" accent5="accent5" accent6="accent6" hlink="hlink" folHlink="folHlink"/>
    </a:extraClrScheme>
    <a:extraClrScheme>
      <a:clrScheme name="BGSS_Allgemein 6">
        <a:dk1>
          <a:srgbClr val="000000"/>
        </a:dk1>
        <a:lt1>
          <a:srgbClr val="FFFFFF"/>
        </a:lt1>
        <a:dk2>
          <a:srgbClr val="000000"/>
        </a:dk2>
        <a:lt2>
          <a:srgbClr val="4D6983"/>
        </a:lt2>
        <a:accent1>
          <a:srgbClr val="FFFFFF"/>
        </a:accent1>
        <a:accent2>
          <a:srgbClr val="B2C2DE"/>
        </a:accent2>
        <a:accent3>
          <a:srgbClr val="FFFFFF"/>
        </a:accent3>
        <a:accent4>
          <a:srgbClr val="000000"/>
        </a:accent4>
        <a:accent5>
          <a:srgbClr val="FFFFFF"/>
        </a:accent5>
        <a:accent6>
          <a:srgbClr val="A1B0C9"/>
        </a:accent6>
        <a:hlink>
          <a:srgbClr val="256885"/>
        </a:hlink>
        <a:folHlink>
          <a:srgbClr val="98BA2A"/>
        </a:folHlink>
      </a:clrScheme>
      <a:clrMap bg1="lt1" tx1="dk1" bg2="lt2" tx2="dk2" accent1="accent1" accent2="accent2" accent3="accent3" accent4="accent4" accent5="accent5" accent6="accent6" hlink="hlink" folHlink="folHlink"/>
    </a:extraClrScheme>
    <a:extraClrScheme>
      <a:clrScheme name="BGSS_Allgemein 7">
        <a:dk1>
          <a:srgbClr val="000000"/>
        </a:dk1>
        <a:lt1>
          <a:srgbClr val="FFFFFF"/>
        </a:lt1>
        <a:dk2>
          <a:srgbClr val="000000"/>
        </a:dk2>
        <a:lt2>
          <a:srgbClr val="4D6983"/>
        </a:lt2>
        <a:accent1>
          <a:srgbClr val="FFFFFF"/>
        </a:accent1>
        <a:accent2>
          <a:srgbClr val="99CC00"/>
        </a:accent2>
        <a:accent3>
          <a:srgbClr val="FFFFFF"/>
        </a:accent3>
        <a:accent4>
          <a:srgbClr val="000000"/>
        </a:accent4>
        <a:accent5>
          <a:srgbClr val="FFFFFF"/>
        </a:accent5>
        <a:accent6>
          <a:srgbClr val="8AB900"/>
        </a:accent6>
        <a:hlink>
          <a:srgbClr val="256885"/>
        </a:hlink>
        <a:folHlink>
          <a:srgbClr val="99CC00"/>
        </a:folHlink>
      </a:clrScheme>
      <a:clrMap bg1="lt1" tx1="dk1" bg2="lt2" tx2="dk2" accent1="accent1" accent2="accent2" accent3="accent3" accent4="accent4" accent5="accent5" accent6="accent6" hlink="hlink" folHlink="folHlink"/>
    </a:extraClrScheme>
    <a:extraClrScheme>
      <a:clrScheme name="BGSS_Allgemein 8">
        <a:dk1>
          <a:srgbClr val="000000"/>
        </a:dk1>
        <a:lt1>
          <a:srgbClr val="FFFFFF"/>
        </a:lt1>
        <a:dk2>
          <a:srgbClr val="000000"/>
        </a:dk2>
        <a:lt2>
          <a:srgbClr val="00376C"/>
        </a:lt2>
        <a:accent1>
          <a:srgbClr val="FFFFFF"/>
        </a:accent1>
        <a:accent2>
          <a:srgbClr val="D6CBC2"/>
        </a:accent2>
        <a:accent3>
          <a:srgbClr val="FFFFFF"/>
        </a:accent3>
        <a:accent4>
          <a:srgbClr val="000000"/>
        </a:accent4>
        <a:accent5>
          <a:srgbClr val="FFFFFF"/>
        </a:accent5>
        <a:accent6>
          <a:srgbClr val="C2B8B0"/>
        </a:accent6>
        <a:hlink>
          <a:srgbClr val="256885"/>
        </a:hlink>
        <a:folHlink>
          <a:srgbClr val="00396E"/>
        </a:folHlink>
      </a:clrScheme>
      <a:clrMap bg1="lt1" tx1="dk1" bg2="lt2" tx2="dk2" accent1="accent1" accent2="accent2" accent3="accent3" accent4="accent4" accent5="accent5" accent6="accent6" hlink="hlink" folHlink="folHlink"/>
    </a:extraClrScheme>
    <a:extraClrScheme>
      <a:clrScheme name="BGSS_Allgemein 9">
        <a:dk1>
          <a:srgbClr val="000000"/>
        </a:dk1>
        <a:lt1>
          <a:srgbClr val="FFFFFF"/>
        </a:lt1>
        <a:dk2>
          <a:srgbClr val="000000"/>
        </a:dk2>
        <a:lt2>
          <a:srgbClr val="00376C"/>
        </a:lt2>
        <a:accent1>
          <a:srgbClr val="FFFFFF"/>
        </a:accent1>
        <a:accent2>
          <a:srgbClr val="8DC6FF"/>
        </a:accent2>
        <a:accent3>
          <a:srgbClr val="FFFFFF"/>
        </a:accent3>
        <a:accent4>
          <a:srgbClr val="000000"/>
        </a:accent4>
        <a:accent5>
          <a:srgbClr val="FFFFFF"/>
        </a:accent5>
        <a:accent6>
          <a:srgbClr val="7FB3E7"/>
        </a:accent6>
        <a:hlink>
          <a:srgbClr val="006AD4"/>
        </a:hlink>
        <a:folHlink>
          <a:srgbClr val="004E9C"/>
        </a:folHlink>
      </a:clrScheme>
      <a:clrMap bg1="lt1" tx1="dk1" bg2="lt2" tx2="dk2" accent1="accent1" accent2="accent2" accent3="accent3" accent4="accent4" accent5="accent5" accent6="accent6" hlink="hlink" folHlink="folHlink"/>
    </a:extraClrScheme>
    <a:extraClrScheme>
      <a:clrScheme name="BGSS_Allgemein 10">
        <a:dk1>
          <a:srgbClr val="000000"/>
        </a:dk1>
        <a:lt1>
          <a:srgbClr val="FFFFFF"/>
        </a:lt1>
        <a:dk2>
          <a:srgbClr val="000000"/>
        </a:dk2>
        <a:lt2>
          <a:srgbClr val="00376C"/>
        </a:lt2>
        <a:accent1>
          <a:srgbClr val="FFFFFF"/>
        </a:accent1>
        <a:accent2>
          <a:srgbClr val="005790"/>
        </a:accent2>
        <a:accent3>
          <a:srgbClr val="FFFFFF"/>
        </a:accent3>
        <a:accent4>
          <a:srgbClr val="000000"/>
        </a:accent4>
        <a:accent5>
          <a:srgbClr val="FFFFFF"/>
        </a:accent5>
        <a:accent6>
          <a:srgbClr val="004E82"/>
        </a:accent6>
        <a:hlink>
          <a:srgbClr val="D1D1C2"/>
        </a:hlink>
        <a:folHlink>
          <a:srgbClr val="BDCAD3"/>
        </a:folHlink>
      </a:clrScheme>
      <a:clrMap bg1="lt1" tx1="dk1" bg2="lt2" tx2="dk2" accent1="accent1" accent2="accent2" accent3="accent3" accent4="accent4" accent5="accent5" accent6="accent6" hlink="hlink" folHlink="folHlink"/>
    </a:extraClrScheme>
    <a:extraClrScheme>
      <a:clrScheme name="BGSS_Allgemein 11">
        <a:dk1>
          <a:srgbClr val="000000"/>
        </a:dk1>
        <a:lt1>
          <a:srgbClr val="FFFFFF"/>
        </a:lt1>
        <a:dk2>
          <a:srgbClr val="000000"/>
        </a:dk2>
        <a:lt2>
          <a:srgbClr val="00376C"/>
        </a:lt2>
        <a:accent1>
          <a:srgbClr val="FFFFFF"/>
        </a:accent1>
        <a:accent2>
          <a:srgbClr val="005790"/>
        </a:accent2>
        <a:accent3>
          <a:srgbClr val="FFFFFF"/>
        </a:accent3>
        <a:accent4>
          <a:srgbClr val="000000"/>
        </a:accent4>
        <a:accent5>
          <a:srgbClr val="FFFFFF"/>
        </a:accent5>
        <a:accent6>
          <a:srgbClr val="004E82"/>
        </a:accent6>
        <a:hlink>
          <a:srgbClr val="BDCAD3"/>
        </a:hlink>
        <a:folHlink>
          <a:srgbClr val="BDCAD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VORLAGE_PPT_BGSS</Template>
  <TotalTime>876</TotalTime>
  <Words>685</Words>
  <Application>Microsoft Macintosh PowerPoint</Application>
  <PresentationFormat>On-screen Show (4:3)</PresentationFormat>
  <Paragraphs>120</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Verdana</vt:lpstr>
      <vt:lpstr>Wingdings</vt:lpstr>
      <vt:lpstr>VORLAGE_PPT_BGSS</vt:lpstr>
      <vt:lpstr>Causal inference for marketing cookbook APA 2020 SoSe</vt:lpstr>
      <vt:lpstr>Outline</vt:lpstr>
      <vt:lpstr>Why do we need this TE guidebook?</vt:lpstr>
      <vt:lpstr>Two main settings</vt:lpstr>
      <vt:lpstr>Randomized Controlled Trials</vt:lpstr>
      <vt:lpstr>Observational Studies</vt:lpstr>
      <vt:lpstr>Solutions for Observational Studies(Varian 2016)</vt:lpstr>
      <vt:lpstr>Regression Discontinuity</vt:lpstr>
      <vt:lpstr>Solutions for Observational Studies</vt:lpstr>
      <vt:lpstr>Solutions for Observational Studies</vt:lpstr>
      <vt:lpstr>Challenges for A/B Testing</vt:lpstr>
      <vt:lpstr>Solutions for Sequantial A/B Testing </vt:lpstr>
      <vt:lpstr>A/B Testing</vt:lpstr>
      <vt:lpstr>Empirical Analysis</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wosnitth</dc:creator>
  <cp:lastModifiedBy>Velev, Georg</cp:lastModifiedBy>
  <cp:revision>19</cp:revision>
  <dcterms:created xsi:type="dcterms:W3CDTF">2010-07-29T10:54:34Z</dcterms:created>
  <dcterms:modified xsi:type="dcterms:W3CDTF">2020-09-01T09:17:31Z</dcterms:modified>
</cp:coreProperties>
</file>