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9EC"/>
    <a:srgbClr val="E97132"/>
    <a:srgbClr val="F5B244"/>
    <a:srgbClr val="8E270B"/>
    <a:srgbClr val="5B5E65"/>
    <a:srgbClr val="484B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9" d="100"/>
          <a:sy n="79" d="100"/>
        </p:scale>
        <p:origin x="11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F59B-37D2-336D-4BC7-B87E2DA900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337A7F-7EDA-88A5-542D-EF18011ED5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14D5F3-152A-4B53-3C1B-1B311F314FBE}"/>
              </a:ext>
            </a:extLst>
          </p:cNvPr>
          <p:cNvSpPr>
            <a:spLocks noGrp="1"/>
          </p:cNvSpPr>
          <p:nvPr>
            <p:ph type="dt" sz="half" idx="10"/>
          </p:nvPr>
        </p:nvSpPr>
        <p:spPr/>
        <p:txBody>
          <a:bodyPr/>
          <a:lstStyle/>
          <a:p>
            <a:fld id="{FAD4EED7-F63B-438B-B2D4-DF0860602749}" type="datetimeFigureOut">
              <a:rPr lang="en-US" smtClean="0"/>
              <a:t>11/6/2024</a:t>
            </a:fld>
            <a:endParaRPr lang="en-US"/>
          </a:p>
        </p:txBody>
      </p:sp>
      <p:sp>
        <p:nvSpPr>
          <p:cNvPr id="5" name="Footer Placeholder 4">
            <a:extLst>
              <a:ext uri="{FF2B5EF4-FFF2-40B4-BE49-F238E27FC236}">
                <a16:creationId xmlns:a16="http://schemas.microsoft.com/office/drawing/2014/main" id="{72AF8FB6-1D4C-D7D3-A836-DD666F811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2DED7-8A9E-9082-D5A0-EA7E84D1B1B7}"/>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299386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9742-4C6D-6B33-C08D-9C0B482E24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5A8D41-CAA3-1F52-8832-D6FCCB0582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840C5-82E1-89E8-F20E-691080AF8BAA}"/>
              </a:ext>
            </a:extLst>
          </p:cNvPr>
          <p:cNvSpPr>
            <a:spLocks noGrp="1"/>
          </p:cNvSpPr>
          <p:nvPr>
            <p:ph type="dt" sz="half" idx="10"/>
          </p:nvPr>
        </p:nvSpPr>
        <p:spPr/>
        <p:txBody>
          <a:bodyPr/>
          <a:lstStyle/>
          <a:p>
            <a:fld id="{FAD4EED7-F63B-438B-B2D4-DF0860602749}" type="datetimeFigureOut">
              <a:rPr lang="en-US" smtClean="0"/>
              <a:t>11/6/2024</a:t>
            </a:fld>
            <a:endParaRPr lang="en-US"/>
          </a:p>
        </p:txBody>
      </p:sp>
      <p:sp>
        <p:nvSpPr>
          <p:cNvPr id="5" name="Footer Placeholder 4">
            <a:extLst>
              <a:ext uri="{FF2B5EF4-FFF2-40B4-BE49-F238E27FC236}">
                <a16:creationId xmlns:a16="http://schemas.microsoft.com/office/drawing/2014/main" id="{D93C8670-A7E7-1F65-89D8-2DD0CC290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0FA74-1062-7A53-D089-428E42A80A61}"/>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361659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0BFA4E-33E0-890A-4E61-BCB05D1736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822337-6296-FCC6-83AA-3AD0381E56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F797F-7C6C-70C9-EA6C-EF1BD5A17E45}"/>
              </a:ext>
            </a:extLst>
          </p:cNvPr>
          <p:cNvSpPr>
            <a:spLocks noGrp="1"/>
          </p:cNvSpPr>
          <p:nvPr>
            <p:ph type="dt" sz="half" idx="10"/>
          </p:nvPr>
        </p:nvSpPr>
        <p:spPr/>
        <p:txBody>
          <a:bodyPr/>
          <a:lstStyle/>
          <a:p>
            <a:fld id="{FAD4EED7-F63B-438B-B2D4-DF0860602749}" type="datetimeFigureOut">
              <a:rPr lang="en-US" smtClean="0"/>
              <a:t>11/6/2024</a:t>
            </a:fld>
            <a:endParaRPr lang="en-US"/>
          </a:p>
        </p:txBody>
      </p:sp>
      <p:sp>
        <p:nvSpPr>
          <p:cNvPr id="5" name="Footer Placeholder 4">
            <a:extLst>
              <a:ext uri="{FF2B5EF4-FFF2-40B4-BE49-F238E27FC236}">
                <a16:creationId xmlns:a16="http://schemas.microsoft.com/office/drawing/2014/main" id="{A61B84D0-45BF-D233-AF83-199148E94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02F11-75A6-BCA2-4886-BDA00E527434}"/>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375607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8C7D-5CA4-4D5B-31ED-68BF7FDAF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A1E56D-BF47-5458-186B-8CFC1E4365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C773F-4665-2D44-B102-F0F20DF20110}"/>
              </a:ext>
            </a:extLst>
          </p:cNvPr>
          <p:cNvSpPr>
            <a:spLocks noGrp="1"/>
          </p:cNvSpPr>
          <p:nvPr>
            <p:ph type="dt" sz="half" idx="10"/>
          </p:nvPr>
        </p:nvSpPr>
        <p:spPr/>
        <p:txBody>
          <a:bodyPr/>
          <a:lstStyle/>
          <a:p>
            <a:fld id="{FAD4EED7-F63B-438B-B2D4-DF0860602749}" type="datetimeFigureOut">
              <a:rPr lang="en-US" smtClean="0"/>
              <a:t>11/6/2024</a:t>
            </a:fld>
            <a:endParaRPr lang="en-US"/>
          </a:p>
        </p:txBody>
      </p:sp>
      <p:sp>
        <p:nvSpPr>
          <p:cNvPr id="5" name="Footer Placeholder 4">
            <a:extLst>
              <a:ext uri="{FF2B5EF4-FFF2-40B4-BE49-F238E27FC236}">
                <a16:creationId xmlns:a16="http://schemas.microsoft.com/office/drawing/2014/main" id="{0250C487-07C3-CA76-E78B-439E4F705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4E3FF-93D8-C204-2955-36BB27AD5484}"/>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418757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DE96-A716-6985-4598-45CE89B498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DD4740-C728-785E-84C8-96CAF587FC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535357-4E6D-8793-7811-50756E952190}"/>
              </a:ext>
            </a:extLst>
          </p:cNvPr>
          <p:cNvSpPr>
            <a:spLocks noGrp="1"/>
          </p:cNvSpPr>
          <p:nvPr>
            <p:ph type="dt" sz="half" idx="10"/>
          </p:nvPr>
        </p:nvSpPr>
        <p:spPr/>
        <p:txBody>
          <a:bodyPr/>
          <a:lstStyle/>
          <a:p>
            <a:fld id="{FAD4EED7-F63B-438B-B2D4-DF0860602749}" type="datetimeFigureOut">
              <a:rPr lang="en-US" smtClean="0"/>
              <a:t>11/6/2024</a:t>
            </a:fld>
            <a:endParaRPr lang="en-US"/>
          </a:p>
        </p:txBody>
      </p:sp>
      <p:sp>
        <p:nvSpPr>
          <p:cNvPr id="5" name="Footer Placeholder 4">
            <a:extLst>
              <a:ext uri="{FF2B5EF4-FFF2-40B4-BE49-F238E27FC236}">
                <a16:creationId xmlns:a16="http://schemas.microsoft.com/office/drawing/2014/main" id="{26A85973-D0F4-20A1-E75F-F360CE1FD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53701-D3CA-12FA-EFCF-DC484AFD695C}"/>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212183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087F-7071-D498-3AEF-ECB75A8F78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EEBF7-E68B-DE1D-A2F9-015D7283D3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43DE1B-9F73-6C30-4D78-9BC3DDBE26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19B88D-21CF-1FCB-A6CB-05854D2BCD54}"/>
              </a:ext>
            </a:extLst>
          </p:cNvPr>
          <p:cNvSpPr>
            <a:spLocks noGrp="1"/>
          </p:cNvSpPr>
          <p:nvPr>
            <p:ph type="dt" sz="half" idx="10"/>
          </p:nvPr>
        </p:nvSpPr>
        <p:spPr/>
        <p:txBody>
          <a:bodyPr/>
          <a:lstStyle/>
          <a:p>
            <a:fld id="{FAD4EED7-F63B-438B-B2D4-DF0860602749}" type="datetimeFigureOut">
              <a:rPr lang="en-US" smtClean="0"/>
              <a:t>11/6/2024</a:t>
            </a:fld>
            <a:endParaRPr lang="en-US"/>
          </a:p>
        </p:txBody>
      </p:sp>
      <p:sp>
        <p:nvSpPr>
          <p:cNvPr id="6" name="Footer Placeholder 5">
            <a:extLst>
              <a:ext uri="{FF2B5EF4-FFF2-40B4-BE49-F238E27FC236}">
                <a16:creationId xmlns:a16="http://schemas.microsoft.com/office/drawing/2014/main" id="{BB6A93C2-4E38-AA7C-804E-B87D1F5734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798CF-D21A-8009-C4DB-B66234196AF9}"/>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392960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819E-1D1F-2084-D7A4-EF0A5CD68E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E46A8-5892-60C8-A246-C47696003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1CDEC2-68EF-7D03-E2CF-A8CC297A6B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D50207-3476-30EF-5990-754F43C598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819918-19C3-AA48-FBFF-1FE839E1A1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0349A3-7B6C-9C6D-CFAA-A2E2CDF850F2}"/>
              </a:ext>
            </a:extLst>
          </p:cNvPr>
          <p:cNvSpPr>
            <a:spLocks noGrp="1"/>
          </p:cNvSpPr>
          <p:nvPr>
            <p:ph type="dt" sz="half" idx="10"/>
          </p:nvPr>
        </p:nvSpPr>
        <p:spPr/>
        <p:txBody>
          <a:bodyPr/>
          <a:lstStyle/>
          <a:p>
            <a:fld id="{FAD4EED7-F63B-438B-B2D4-DF0860602749}" type="datetimeFigureOut">
              <a:rPr lang="en-US" smtClean="0"/>
              <a:t>11/6/2024</a:t>
            </a:fld>
            <a:endParaRPr lang="en-US"/>
          </a:p>
        </p:txBody>
      </p:sp>
      <p:sp>
        <p:nvSpPr>
          <p:cNvPr id="8" name="Footer Placeholder 7">
            <a:extLst>
              <a:ext uri="{FF2B5EF4-FFF2-40B4-BE49-F238E27FC236}">
                <a16:creationId xmlns:a16="http://schemas.microsoft.com/office/drawing/2014/main" id="{3BFA7EB2-0C24-D1C7-C047-777A83A260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4CE589-FD4F-46D7-BFC5-B6E8AB1DC4B5}"/>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4097565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8291-A196-D759-6C44-C62EE7BA73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D5AE84-3012-1134-9A8F-F61BE4C5F37A}"/>
              </a:ext>
            </a:extLst>
          </p:cNvPr>
          <p:cNvSpPr>
            <a:spLocks noGrp="1"/>
          </p:cNvSpPr>
          <p:nvPr>
            <p:ph type="dt" sz="half" idx="10"/>
          </p:nvPr>
        </p:nvSpPr>
        <p:spPr/>
        <p:txBody>
          <a:bodyPr/>
          <a:lstStyle/>
          <a:p>
            <a:fld id="{FAD4EED7-F63B-438B-B2D4-DF0860602749}" type="datetimeFigureOut">
              <a:rPr lang="en-US" smtClean="0"/>
              <a:t>11/6/2024</a:t>
            </a:fld>
            <a:endParaRPr lang="en-US"/>
          </a:p>
        </p:txBody>
      </p:sp>
      <p:sp>
        <p:nvSpPr>
          <p:cNvPr id="4" name="Footer Placeholder 3">
            <a:extLst>
              <a:ext uri="{FF2B5EF4-FFF2-40B4-BE49-F238E27FC236}">
                <a16:creationId xmlns:a16="http://schemas.microsoft.com/office/drawing/2014/main" id="{143D9E38-4265-A6E8-1B5E-8140297A7F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6872EA-40AF-F2F0-C8EE-19F67DEA6CA2}"/>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125139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0C1F1-010E-56FB-0C33-231F806578E3}"/>
              </a:ext>
            </a:extLst>
          </p:cNvPr>
          <p:cNvSpPr>
            <a:spLocks noGrp="1"/>
          </p:cNvSpPr>
          <p:nvPr>
            <p:ph type="dt" sz="half" idx="10"/>
          </p:nvPr>
        </p:nvSpPr>
        <p:spPr/>
        <p:txBody>
          <a:bodyPr/>
          <a:lstStyle/>
          <a:p>
            <a:fld id="{FAD4EED7-F63B-438B-B2D4-DF0860602749}" type="datetimeFigureOut">
              <a:rPr lang="en-US" smtClean="0"/>
              <a:t>11/6/2024</a:t>
            </a:fld>
            <a:endParaRPr lang="en-US"/>
          </a:p>
        </p:txBody>
      </p:sp>
      <p:sp>
        <p:nvSpPr>
          <p:cNvPr id="3" name="Footer Placeholder 2">
            <a:extLst>
              <a:ext uri="{FF2B5EF4-FFF2-40B4-BE49-F238E27FC236}">
                <a16:creationId xmlns:a16="http://schemas.microsoft.com/office/drawing/2014/main" id="{5C02BA6D-F47D-237B-CC03-5474518AAD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309501-1D52-ED77-8D31-DDA8EB1D548A}"/>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287755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AC1E-3FE0-A89D-CF77-1BDFDF9DE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378355-C7D5-95F0-0ADB-586B2A0E8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1699E6-B8F2-C234-4450-417352B3D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11FE9-FE4B-F22F-6089-00114CC83B67}"/>
              </a:ext>
            </a:extLst>
          </p:cNvPr>
          <p:cNvSpPr>
            <a:spLocks noGrp="1"/>
          </p:cNvSpPr>
          <p:nvPr>
            <p:ph type="dt" sz="half" idx="10"/>
          </p:nvPr>
        </p:nvSpPr>
        <p:spPr/>
        <p:txBody>
          <a:bodyPr/>
          <a:lstStyle/>
          <a:p>
            <a:fld id="{FAD4EED7-F63B-438B-B2D4-DF0860602749}" type="datetimeFigureOut">
              <a:rPr lang="en-US" smtClean="0"/>
              <a:t>11/6/2024</a:t>
            </a:fld>
            <a:endParaRPr lang="en-US"/>
          </a:p>
        </p:txBody>
      </p:sp>
      <p:sp>
        <p:nvSpPr>
          <p:cNvPr id="6" name="Footer Placeholder 5">
            <a:extLst>
              <a:ext uri="{FF2B5EF4-FFF2-40B4-BE49-F238E27FC236}">
                <a16:creationId xmlns:a16="http://schemas.microsoft.com/office/drawing/2014/main" id="{CA5E4356-33D8-ADC5-A657-2E8A5A09AA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EFB09-28B6-F4EF-90BB-1C7E6DF034B8}"/>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305422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A5A3-4FB4-DA23-A690-E5FA6406E8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9B921E-775F-3B23-DEE6-40CA02209A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2EADF7-8141-FB66-5BE5-63A2A7A27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887AF-1766-9B99-B065-C958AC1DDFF5}"/>
              </a:ext>
            </a:extLst>
          </p:cNvPr>
          <p:cNvSpPr>
            <a:spLocks noGrp="1"/>
          </p:cNvSpPr>
          <p:nvPr>
            <p:ph type="dt" sz="half" idx="10"/>
          </p:nvPr>
        </p:nvSpPr>
        <p:spPr/>
        <p:txBody>
          <a:bodyPr/>
          <a:lstStyle/>
          <a:p>
            <a:fld id="{FAD4EED7-F63B-438B-B2D4-DF0860602749}" type="datetimeFigureOut">
              <a:rPr lang="en-US" smtClean="0"/>
              <a:t>11/6/2024</a:t>
            </a:fld>
            <a:endParaRPr lang="en-US"/>
          </a:p>
        </p:txBody>
      </p:sp>
      <p:sp>
        <p:nvSpPr>
          <p:cNvPr id="6" name="Footer Placeholder 5">
            <a:extLst>
              <a:ext uri="{FF2B5EF4-FFF2-40B4-BE49-F238E27FC236}">
                <a16:creationId xmlns:a16="http://schemas.microsoft.com/office/drawing/2014/main" id="{FCEE26F4-5A4D-AF92-6670-7EB413F2B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3BE57-484A-B8EA-4C27-D7BC8916DBC9}"/>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251800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9B84E8-BE47-47E8-8B47-753887410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0AFDAB-CBD1-B818-7612-FEB14A047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07522-0383-BC2C-1218-7B6A9F553D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D4EED7-F63B-438B-B2D4-DF0860602749}" type="datetimeFigureOut">
              <a:rPr lang="en-US" smtClean="0"/>
              <a:t>11/6/2024</a:t>
            </a:fld>
            <a:endParaRPr lang="en-US"/>
          </a:p>
        </p:txBody>
      </p:sp>
      <p:sp>
        <p:nvSpPr>
          <p:cNvPr id="5" name="Footer Placeholder 4">
            <a:extLst>
              <a:ext uri="{FF2B5EF4-FFF2-40B4-BE49-F238E27FC236}">
                <a16:creationId xmlns:a16="http://schemas.microsoft.com/office/drawing/2014/main" id="{5427C992-2FC0-999F-864A-A928BC765C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9EAC68-D091-0B47-874B-53C4B1F6A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D08AC3-3FC3-4069-ADF7-CAD331E84B6C}" type="slidenum">
              <a:rPr lang="en-US" smtClean="0"/>
              <a:t>‹#›</a:t>
            </a:fld>
            <a:endParaRPr lang="en-US"/>
          </a:p>
        </p:txBody>
      </p:sp>
    </p:spTree>
    <p:extLst>
      <p:ext uri="{BB962C8B-B14F-4D97-AF65-F5344CB8AC3E}">
        <p14:creationId xmlns:p14="http://schemas.microsoft.com/office/powerpoint/2010/main" val="3400536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7"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5.sv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5.sv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31.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30.png"/><Relationship Id="rId5" Type="http://schemas.microsoft.com/office/2007/relationships/hdphoto" Target="../media/hdphoto1.wdp"/><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33.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32.png"/><Relationship Id="rId5" Type="http://schemas.microsoft.com/office/2007/relationships/hdphoto" Target="../media/hdphoto1.wdp"/><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3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34.png"/><Relationship Id="rId5" Type="http://schemas.microsoft.com/office/2007/relationships/hdphoto" Target="../media/hdphoto1.wdp"/><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621864" y="1370171"/>
            <a:ext cx="4920523" cy="2387600"/>
          </a:xfrm>
        </p:spPr>
        <p:txBody>
          <a:bodyPr>
            <a:normAutofit/>
          </a:bodyPr>
          <a:lstStyle/>
          <a:p>
            <a:pPr algn="l"/>
            <a:r>
              <a:rPr lang="en-US"/>
              <a:t>Pizza Sales Analysis</a:t>
            </a:r>
          </a:p>
        </p:txBody>
      </p:sp>
      <p:sp>
        <p:nvSpPr>
          <p:cNvPr id="3" name="Subtitle 2">
            <a:extLst>
              <a:ext uri="{FF2B5EF4-FFF2-40B4-BE49-F238E27FC236}">
                <a16:creationId xmlns:a16="http://schemas.microsoft.com/office/drawing/2014/main" id="{49DF1D59-2AAF-47C6-DCAF-5E9F9CB9F246}"/>
              </a:ext>
            </a:extLst>
          </p:cNvPr>
          <p:cNvSpPr>
            <a:spLocks noGrp="1"/>
          </p:cNvSpPr>
          <p:nvPr>
            <p:ph type="subTitle" idx="1"/>
          </p:nvPr>
        </p:nvSpPr>
        <p:spPr>
          <a:xfrm>
            <a:off x="6621865" y="3849845"/>
            <a:ext cx="2156376" cy="561891"/>
          </a:xfrm>
        </p:spPr>
        <p:txBody>
          <a:bodyPr>
            <a:normAutofit/>
          </a:bodyPr>
          <a:lstStyle/>
          <a:p>
            <a:pPr algn="l"/>
            <a:r>
              <a:rPr lang="en-US" dirty="0"/>
              <a:t>Using SQL</a:t>
            </a:r>
          </a:p>
        </p:txBody>
      </p:sp>
      <p:sp>
        <p:nvSpPr>
          <p:cNvPr id="54" name="Oval 53">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4" name="Picture 23" descr="A pizza with olives and cheese&#10;&#10;Description automatically generated">
            <a:extLst>
              <a:ext uri="{FF2B5EF4-FFF2-40B4-BE49-F238E27FC236}">
                <a16:creationId xmlns:a16="http://schemas.microsoft.com/office/drawing/2014/main" id="{413C7A20-15D0-73DB-9FA8-908BDF033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735327" cy="3516280"/>
          </a:xfrm>
          <a:prstGeom prst="rect">
            <a:avLst/>
          </a:prstGeom>
        </p:spPr>
      </p:pic>
      <p:sp>
        <p:nvSpPr>
          <p:cNvPr id="25" name="Subtitle 2">
            <a:extLst>
              <a:ext uri="{FF2B5EF4-FFF2-40B4-BE49-F238E27FC236}">
                <a16:creationId xmlns:a16="http://schemas.microsoft.com/office/drawing/2014/main" id="{FCF784E6-CF38-3EB1-A00E-63587C6C6E11}"/>
              </a:ext>
            </a:extLst>
          </p:cNvPr>
          <p:cNvSpPr txBox="1">
            <a:spLocks/>
          </p:cNvSpPr>
          <p:nvPr/>
        </p:nvSpPr>
        <p:spPr>
          <a:xfrm>
            <a:off x="5021002" y="6162967"/>
            <a:ext cx="2156376" cy="561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Tree>
    <p:extLst>
      <p:ext uri="{BB962C8B-B14F-4D97-AF65-F5344CB8AC3E}">
        <p14:creationId xmlns:p14="http://schemas.microsoft.com/office/powerpoint/2010/main" val="249734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nodePh="1">
                                  <p:stCondLst>
                                    <p:cond delay="1500"/>
                                  </p:stCondLst>
                                  <p:endCondLst>
                                    <p:cond evt="begin" delay="0">
                                      <p:tn val="11"/>
                                    </p:cond>
                                  </p:endCondLst>
                                  <p:iterate>
                                    <p:tmPct val="10000"/>
                                  </p:iterate>
                                  <p:childTnLst>
                                    <p:set>
                                      <p:cBhvr>
                                        <p:cTn id="12" dur="1" fill="hold">
                                          <p:stCondLst>
                                            <p:cond delay="0"/>
                                          </p:stCondLst>
                                        </p:cTn>
                                        <p:tgtEl>
                                          <p:spTgt spid="25">
                                            <p:txEl>
                                              <p:pRg st="0" end="0"/>
                                            </p:txEl>
                                          </p:spTgt>
                                        </p:tgtEl>
                                        <p:attrNameLst>
                                          <p:attrName>style.visibility</p:attrName>
                                        </p:attrNameLst>
                                      </p:cBhvr>
                                      <p:to>
                                        <p:strVal val="visible"/>
                                      </p:to>
                                    </p:set>
                                    <p:animEffect transition="in" filter="fade">
                                      <p:cBhvr>
                                        <p:cTn id="13" dur="7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2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1524000" y="371249"/>
            <a:ext cx="9144000" cy="1163637"/>
          </a:xfrm>
        </p:spPr>
        <p:txBody>
          <a:bodyPr>
            <a:normAutofit fontScale="90000"/>
          </a:bodyPr>
          <a:lstStyle/>
          <a:p>
            <a:r>
              <a:rPr lang="en-US" sz="4000" dirty="0"/>
              <a:t>Join the necessary tables to find the total quantity of each pizza category ordered.</a:t>
            </a:r>
          </a:p>
        </p:txBody>
      </p:sp>
      <p:pic>
        <p:nvPicPr>
          <p:cNvPr id="6" name="Picture 5">
            <a:extLst>
              <a:ext uri="{FF2B5EF4-FFF2-40B4-BE49-F238E27FC236}">
                <a16:creationId xmlns:a16="http://schemas.microsoft.com/office/drawing/2014/main" id="{A1082B18-A243-2E7F-3BCC-8EA1810528A2}"/>
              </a:ext>
            </a:extLst>
          </p:cNvPr>
          <p:cNvPicPr>
            <a:picLocks noChangeAspect="1"/>
          </p:cNvPicPr>
          <p:nvPr/>
        </p:nvPicPr>
        <p:blipFill>
          <a:blip r:embed="rId2"/>
          <a:stretch>
            <a:fillRect/>
          </a:stretch>
        </p:blipFill>
        <p:spPr>
          <a:xfrm>
            <a:off x="2305262" y="2098102"/>
            <a:ext cx="4480948" cy="2263336"/>
          </a:xfrm>
          <a:prstGeom prst="rect">
            <a:avLst/>
          </a:prstGeom>
          <a:ln>
            <a:solidFill>
              <a:schemeClr val="tx1"/>
            </a:solidFill>
          </a:ln>
        </p:spPr>
      </p:pic>
      <p:pic>
        <p:nvPicPr>
          <p:cNvPr id="8" name="Picture 7">
            <a:extLst>
              <a:ext uri="{FF2B5EF4-FFF2-40B4-BE49-F238E27FC236}">
                <a16:creationId xmlns:a16="http://schemas.microsoft.com/office/drawing/2014/main" id="{18DA9A96-891A-1509-4E15-7C7400FCD187}"/>
              </a:ext>
            </a:extLst>
          </p:cNvPr>
          <p:cNvPicPr>
            <a:picLocks noChangeAspect="1"/>
          </p:cNvPicPr>
          <p:nvPr/>
        </p:nvPicPr>
        <p:blipFill>
          <a:blip r:embed="rId3"/>
          <a:stretch>
            <a:fillRect/>
          </a:stretch>
        </p:blipFill>
        <p:spPr>
          <a:xfrm>
            <a:off x="7021101" y="4714462"/>
            <a:ext cx="2424456" cy="1483935"/>
          </a:xfrm>
          <a:prstGeom prst="rect">
            <a:avLst/>
          </a:prstGeom>
          <a:ln>
            <a:solidFill>
              <a:schemeClr val="tx1"/>
            </a:solidFill>
          </a:ln>
        </p:spPr>
      </p:pic>
      <p:pic>
        <p:nvPicPr>
          <p:cNvPr id="9" name="Graphic 8" descr="Back outline">
            <a:extLst>
              <a:ext uri="{FF2B5EF4-FFF2-40B4-BE49-F238E27FC236}">
                <a16:creationId xmlns:a16="http://schemas.microsoft.com/office/drawing/2014/main" id="{EA2AC084-B8EA-18DD-3951-F11755777F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5200803" y="4533273"/>
            <a:ext cx="1198775" cy="1198775"/>
          </a:xfrm>
          <a:prstGeom prst="rect">
            <a:avLst/>
          </a:prstGeom>
        </p:spPr>
      </p:pic>
      <p:pic>
        <p:nvPicPr>
          <p:cNvPr id="10" name="Picture 9" descr="A logo of a fast food restaurant&#10;&#10;Description automatically generated">
            <a:extLst>
              <a:ext uri="{FF2B5EF4-FFF2-40B4-BE49-F238E27FC236}">
                <a16:creationId xmlns:a16="http://schemas.microsoft.com/office/drawing/2014/main" id="{97B08B1F-9AC2-E69F-8095-477F0C9DE8F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411835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1524000" y="371249"/>
            <a:ext cx="9144000" cy="1163637"/>
          </a:xfrm>
        </p:spPr>
        <p:txBody>
          <a:bodyPr>
            <a:normAutofit fontScale="90000"/>
          </a:bodyPr>
          <a:lstStyle/>
          <a:p>
            <a:r>
              <a:rPr lang="en-US" sz="4000"/>
              <a:t>Determine the distribution of orders by hour of the day.</a:t>
            </a:r>
            <a:endParaRPr lang="en-US" sz="4000" dirty="0"/>
          </a:p>
        </p:txBody>
      </p:sp>
      <p:pic>
        <p:nvPicPr>
          <p:cNvPr id="5" name="Picture 4">
            <a:extLst>
              <a:ext uri="{FF2B5EF4-FFF2-40B4-BE49-F238E27FC236}">
                <a16:creationId xmlns:a16="http://schemas.microsoft.com/office/drawing/2014/main" id="{1C5B71E5-CB7B-F94C-0838-87412120D2EE}"/>
              </a:ext>
            </a:extLst>
          </p:cNvPr>
          <p:cNvPicPr>
            <a:picLocks noChangeAspect="1"/>
          </p:cNvPicPr>
          <p:nvPr/>
        </p:nvPicPr>
        <p:blipFill>
          <a:blip r:embed="rId2"/>
          <a:stretch>
            <a:fillRect/>
          </a:stretch>
        </p:blipFill>
        <p:spPr>
          <a:xfrm>
            <a:off x="2258133" y="2033916"/>
            <a:ext cx="4511431" cy="1303133"/>
          </a:xfrm>
          <a:prstGeom prst="rect">
            <a:avLst/>
          </a:prstGeom>
          <a:ln>
            <a:solidFill>
              <a:schemeClr val="tx1"/>
            </a:solidFill>
          </a:ln>
        </p:spPr>
      </p:pic>
      <p:pic>
        <p:nvPicPr>
          <p:cNvPr id="7" name="Picture 6">
            <a:extLst>
              <a:ext uri="{FF2B5EF4-FFF2-40B4-BE49-F238E27FC236}">
                <a16:creationId xmlns:a16="http://schemas.microsoft.com/office/drawing/2014/main" id="{4F5CC96F-5DA3-6C32-EDC8-A6F30C560B5D}"/>
              </a:ext>
            </a:extLst>
          </p:cNvPr>
          <p:cNvPicPr>
            <a:picLocks noChangeAspect="1"/>
          </p:cNvPicPr>
          <p:nvPr/>
        </p:nvPicPr>
        <p:blipFill>
          <a:blip r:embed="rId3"/>
          <a:stretch>
            <a:fillRect/>
          </a:stretch>
        </p:blipFill>
        <p:spPr>
          <a:xfrm>
            <a:off x="7071295" y="3423246"/>
            <a:ext cx="1493649" cy="3063505"/>
          </a:xfrm>
          <a:prstGeom prst="rect">
            <a:avLst/>
          </a:prstGeom>
          <a:ln>
            <a:solidFill>
              <a:schemeClr val="tx1"/>
            </a:solidFill>
          </a:ln>
        </p:spPr>
      </p:pic>
      <p:pic>
        <p:nvPicPr>
          <p:cNvPr id="8" name="Graphic 7" descr="Back outline">
            <a:extLst>
              <a:ext uri="{FF2B5EF4-FFF2-40B4-BE49-F238E27FC236}">
                <a16:creationId xmlns:a16="http://schemas.microsoft.com/office/drawing/2014/main" id="{C3722775-014E-3434-40D4-14B1697F8C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4513849" y="3067323"/>
            <a:ext cx="2832069" cy="2832069"/>
          </a:xfrm>
          <a:prstGeom prst="rect">
            <a:avLst/>
          </a:prstGeom>
        </p:spPr>
      </p:pic>
      <p:pic>
        <p:nvPicPr>
          <p:cNvPr id="9" name="Picture 8" descr="A logo of a fast food restaurant&#10;&#10;Description automatically generated">
            <a:extLst>
              <a:ext uri="{FF2B5EF4-FFF2-40B4-BE49-F238E27FC236}">
                <a16:creationId xmlns:a16="http://schemas.microsoft.com/office/drawing/2014/main" id="{0D687879-60E0-C30E-3E6C-9A969D168901}"/>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348175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38881" y="670218"/>
            <a:ext cx="10909640" cy="1065836"/>
          </a:xfrm>
        </p:spPr>
        <p:txBody>
          <a:bodyPr anchor="ctr">
            <a:normAutofit/>
          </a:bodyPr>
          <a:lstStyle/>
          <a:p>
            <a:r>
              <a:rPr lang="en-US" sz="3100" dirty="0"/>
              <a:t>Join relevant tables to find the category-wise distribution of pizzas.</a:t>
            </a:r>
          </a:p>
        </p:txBody>
      </p:sp>
      <p:sp>
        <p:nvSpPr>
          <p:cNvPr id="1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9075A32-7674-E7AD-7000-3EDBA3C18360}"/>
              </a:ext>
            </a:extLst>
          </p:cNvPr>
          <p:cNvPicPr>
            <a:picLocks noChangeAspect="1"/>
          </p:cNvPicPr>
          <p:nvPr/>
        </p:nvPicPr>
        <p:blipFill>
          <a:blip r:embed="rId2"/>
          <a:stretch>
            <a:fillRect/>
          </a:stretch>
        </p:blipFill>
        <p:spPr>
          <a:xfrm>
            <a:off x="7386828" y="3763095"/>
            <a:ext cx="3758184" cy="2591852"/>
          </a:xfrm>
          <a:prstGeom prst="rect">
            <a:avLst/>
          </a:prstGeom>
          <a:ln>
            <a:solidFill>
              <a:schemeClr val="tx1"/>
            </a:solidFill>
          </a:ln>
        </p:spPr>
      </p:pic>
      <p:pic>
        <p:nvPicPr>
          <p:cNvPr id="5" name="Picture 4">
            <a:extLst>
              <a:ext uri="{FF2B5EF4-FFF2-40B4-BE49-F238E27FC236}">
                <a16:creationId xmlns:a16="http://schemas.microsoft.com/office/drawing/2014/main" id="{42117D62-CF20-194C-676F-40759318BDD4}"/>
              </a:ext>
            </a:extLst>
          </p:cNvPr>
          <p:cNvPicPr>
            <a:picLocks noChangeAspect="1"/>
          </p:cNvPicPr>
          <p:nvPr/>
        </p:nvPicPr>
        <p:blipFill>
          <a:blip r:embed="rId3"/>
          <a:stretch>
            <a:fillRect/>
          </a:stretch>
        </p:blipFill>
        <p:spPr>
          <a:xfrm>
            <a:off x="1098158" y="1965459"/>
            <a:ext cx="5979622" cy="1270668"/>
          </a:xfrm>
          <a:prstGeom prst="rect">
            <a:avLst/>
          </a:prstGeom>
          <a:ln>
            <a:solidFill>
              <a:schemeClr val="tx1"/>
            </a:solidFill>
          </a:ln>
        </p:spPr>
      </p:pic>
      <p:pic>
        <p:nvPicPr>
          <p:cNvPr id="18" name="Graphic 17" descr="Back outline">
            <a:extLst>
              <a:ext uri="{FF2B5EF4-FFF2-40B4-BE49-F238E27FC236}">
                <a16:creationId xmlns:a16="http://schemas.microsoft.com/office/drawing/2014/main" id="{31C6FDA4-81C4-AD3C-E702-2C532FB1B8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4513849" y="3067323"/>
            <a:ext cx="2832069" cy="2832069"/>
          </a:xfrm>
          <a:prstGeom prst="rect">
            <a:avLst/>
          </a:prstGeom>
        </p:spPr>
      </p:pic>
      <p:pic>
        <p:nvPicPr>
          <p:cNvPr id="20" name="Picture 19" descr="A logo of a fast food restaurant&#10;&#10;Description automatically generated">
            <a:extLst>
              <a:ext uri="{FF2B5EF4-FFF2-40B4-BE49-F238E27FC236}">
                <a16:creationId xmlns:a16="http://schemas.microsoft.com/office/drawing/2014/main" id="{4B227301-F6C3-ADA6-07CB-3B3D727836D0}"/>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266298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1524000" y="371249"/>
            <a:ext cx="9144000" cy="1163637"/>
          </a:xfrm>
        </p:spPr>
        <p:txBody>
          <a:bodyPr>
            <a:normAutofit fontScale="90000"/>
          </a:bodyPr>
          <a:lstStyle/>
          <a:p>
            <a:r>
              <a:rPr lang="en-US" sz="4000" dirty="0"/>
              <a:t>Group the orders by date and calculate the average number of pizzas ordered per day.</a:t>
            </a:r>
          </a:p>
        </p:txBody>
      </p:sp>
      <p:pic>
        <p:nvPicPr>
          <p:cNvPr id="5" name="Picture 4">
            <a:extLst>
              <a:ext uri="{FF2B5EF4-FFF2-40B4-BE49-F238E27FC236}">
                <a16:creationId xmlns:a16="http://schemas.microsoft.com/office/drawing/2014/main" id="{DA0CE7CB-164A-013F-2517-E9DD8A6AD2AA}"/>
              </a:ext>
            </a:extLst>
          </p:cNvPr>
          <p:cNvPicPr>
            <a:picLocks noChangeAspect="1"/>
          </p:cNvPicPr>
          <p:nvPr/>
        </p:nvPicPr>
        <p:blipFill>
          <a:blip r:embed="rId2"/>
          <a:stretch>
            <a:fillRect/>
          </a:stretch>
        </p:blipFill>
        <p:spPr>
          <a:xfrm>
            <a:off x="1716503" y="1534886"/>
            <a:ext cx="5545682" cy="2425700"/>
          </a:xfrm>
          <a:prstGeom prst="rect">
            <a:avLst/>
          </a:prstGeom>
          <a:ln>
            <a:solidFill>
              <a:schemeClr val="tx1"/>
            </a:solidFill>
          </a:ln>
        </p:spPr>
      </p:pic>
      <p:pic>
        <p:nvPicPr>
          <p:cNvPr id="7" name="Picture 6">
            <a:extLst>
              <a:ext uri="{FF2B5EF4-FFF2-40B4-BE49-F238E27FC236}">
                <a16:creationId xmlns:a16="http://schemas.microsoft.com/office/drawing/2014/main" id="{72089AC1-2EFA-FF6C-E691-69CF4A1A51EC}"/>
              </a:ext>
            </a:extLst>
          </p:cNvPr>
          <p:cNvPicPr>
            <a:picLocks noChangeAspect="1"/>
          </p:cNvPicPr>
          <p:nvPr/>
        </p:nvPicPr>
        <p:blipFill>
          <a:blip r:embed="rId3"/>
          <a:stretch>
            <a:fillRect/>
          </a:stretch>
        </p:blipFill>
        <p:spPr>
          <a:xfrm>
            <a:off x="7808975" y="4646550"/>
            <a:ext cx="3935811" cy="1718906"/>
          </a:xfrm>
          <a:prstGeom prst="rect">
            <a:avLst/>
          </a:prstGeom>
          <a:ln>
            <a:solidFill>
              <a:schemeClr val="tx1"/>
            </a:solidFill>
          </a:ln>
        </p:spPr>
      </p:pic>
      <p:pic>
        <p:nvPicPr>
          <p:cNvPr id="8" name="Graphic 7" descr="Back outline">
            <a:extLst>
              <a:ext uri="{FF2B5EF4-FFF2-40B4-BE49-F238E27FC236}">
                <a16:creationId xmlns:a16="http://schemas.microsoft.com/office/drawing/2014/main" id="{177AEF9A-CB0F-E44A-9AD5-2DD469D488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4961666" y="3668272"/>
            <a:ext cx="2832069" cy="2832069"/>
          </a:xfrm>
          <a:prstGeom prst="rect">
            <a:avLst/>
          </a:prstGeom>
        </p:spPr>
      </p:pic>
      <p:pic>
        <p:nvPicPr>
          <p:cNvPr id="9" name="Picture 8" descr="A logo of a fast food restaurant&#10;&#10;Description automatically generated">
            <a:extLst>
              <a:ext uri="{FF2B5EF4-FFF2-40B4-BE49-F238E27FC236}">
                <a16:creationId xmlns:a16="http://schemas.microsoft.com/office/drawing/2014/main" id="{8739E23C-66AF-2FC5-E9A0-B3BA22FDFA68}"/>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110807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1524000" y="371249"/>
            <a:ext cx="9144000" cy="1163637"/>
          </a:xfrm>
        </p:spPr>
        <p:txBody>
          <a:bodyPr>
            <a:normAutofit fontScale="90000"/>
          </a:bodyPr>
          <a:lstStyle/>
          <a:p>
            <a:r>
              <a:rPr lang="en-US" sz="4000" dirty="0"/>
              <a:t>Determine the top 3 most ordered pizza types based on revenue.</a:t>
            </a:r>
          </a:p>
        </p:txBody>
      </p:sp>
      <p:pic>
        <p:nvPicPr>
          <p:cNvPr id="5" name="Picture 4">
            <a:extLst>
              <a:ext uri="{FF2B5EF4-FFF2-40B4-BE49-F238E27FC236}">
                <a16:creationId xmlns:a16="http://schemas.microsoft.com/office/drawing/2014/main" id="{775B1B58-5290-E31B-4CE7-971C7F8A7D39}"/>
              </a:ext>
            </a:extLst>
          </p:cNvPr>
          <p:cNvPicPr>
            <a:picLocks noChangeAspect="1"/>
          </p:cNvPicPr>
          <p:nvPr/>
        </p:nvPicPr>
        <p:blipFill>
          <a:blip r:embed="rId2"/>
          <a:stretch>
            <a:fillRect/>
          </a:stretch>
        </p:blipFill>
        <p:spPr>
          <a:xfrm>
            <a:off x="2150253" y="2081598"/>
            <a:ext cx="5037257" cy="2598645"/>
          </a:xfrm>
          <a:prstGeom prst="rect">
            <a:avLst/>
          </a:prstGeom>
          <a:ln>
            <a:solidFill>
              <a:schemeClr val="tx1"/>
            </a:solidFill>
          </a:ln>
        </p:spPr>
      </p:pic>
      <p:pic>
        <p:nvPicPr>
          <p:cNvPr id="7" name="Picture 6">
            <a:extLst>
              <a:ext uri="{FF2B5EF4-FFF2-40B4-BE49-F238E27FC236}">
                <a16:creationId xmlns:a16="http://schemas.microsoft.com/office/drawing/2014/main" id="{712E6E34-8CA5-9457-6E7F-783FFC1300DD}"/>
              </a:ext>
            </a:extLst>
          </p:cNvPr>
          <p:cNvPicPr>
            <a:picLocks noChangeAspect="1"/>
          </p:cNvPicPr>
          <p:nvPr/>
        </p:nvPicPr>
        <p:blipFill>
          <a:blip r:embed="rId3"/>
          <a:stretch>
            <a:fillRect/>
          </a:stretch>
        </p:blipFill>
        <p:spPr>
          <a:xfrm>
            <a:off x="7486542" y="5226955"/>
            <a:ext cx="2491956" cy="1120237"/>
          </a:xfrm>
          <a:prstGeom prst="rect">
            <a:avLst/>
          </a:prstGeom>
          <a:ln>
            <a:solidFill>
              <a:schemeClr val="tx1"/>
            </a:solidFill>
          </a:ln>
        </p:spPr>
      </p:pic>
      <p:pic>
        <p:nvPicPr>
          <p:cNvPr id="8" name="Graphic 7" descr="Back outline">
            <a:extLst>
              <a:ext uri="{FF2B5EF4-FFF2-40B4-BE49-F238E27FC236}">
                <a16:creationId xmlns:a16="http://schemas.microsoft.com/office/drawing/2014/main" id="{95C86B59-2F55-6A75-5FB4-F2D5EE7685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5004489" y="4496315"/>
            <a:ext cx="2183021" cy="2183021"/>
          </a:xfrm>
          <a:prstGeom prst="rect">
            <a:avLst/>
          </a:prstGeom>
        </p:spPr>
      </p:pic>
      <p:pic>
        <p:nvPicPr>
          <p:cNvPr id="9" name="Picture 8" descr="A logo of a fast food restaurant&#10;&#10;Description automatically generated">
            <a:extLst>
              <a:ext uri="{FF2B5EF4-FFF2-40B4-BE49-F238E27FC236}">
                <a16:creationId xmlns:a16="http://schemas.microsoft.com/office/drawing/2014/main" id="{0DE2342A-3299-0E95-6EBA-78FE70D6B3B6}"/>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83868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38881" y="670218"/>
            <a:ext cx="9952919" cy="1065836"/>
          </a:xfrm>
        </p:spPr>
        <p:txBody>
          <a:bodyPr anchor="ctr">
            <a:normAutofit/>
          </a:bodyPr>
          <a:lstStyle/>
          <a:p>
            <a:r>
              <a:rPr lang="en-US" sz="3100" dirty="0"/>
              <a:t>Calculate the percentage contribution of each pizza type to total revenue</a:t>
            </a:r>
          </a:p>
        </p:txBody>
      </p:sp>
      <p:sp>
        <p:nvSpPr>
          <p:cNvPr id="1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Back outline">
            <a:extLst>
              <a:ext uri="{FF2B5EF4-FFF2-40B4-BE49-F238E27FC236}">
                <a16:creationId xmlns:a16="http://schemas.microsoft.com/office/drawing/2014/main" id="{31C6FDA4-81C4-AD3C-E702-2C532FB1B8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7358014" flipV="1">
            <a:off x="9309737" y="3728956"/>
            <a:ext cx="1954764" cy="1954764"/>
          </a:xfrm>
          <a:prstGeom prst="rect">
            <a:avLst/>
          </a:prstGeom>
        </p:spPr>
      </p:pic>
      <p:pic>
        <p:nvPicPr>
          <p:cNvPr id="20" name="Picture 19" descr="A logo of a fast food restaurant&#10;&#10;Description automatically generated">
            <a:extLst>
              <a:ext uri="{FF2B5EF4-FFF2-40B4-BE49-F238E27FC236}">
                <a16:creationId xmlns:a16="http://schemas.microsoft.com/office/drawing/2014/main" id="{4B227301-F6C3-ADA6-07CB-3B3D727836D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pic>
        <p:nvPicPr>
          <p:cNvPr id="6" name="Picture 5">
            <a:extLst>
              <a:ext uri="{FF2B5EF4-FFF2-40B4-BE49-F238E27FC236}">
                <a16:creationId xmlns:a16="http://schemas.microsoft.com/office/drawing/2014/main" id="{C0E55443-4D58-8CB3-154E-CDA5FC257EBD}"/>
              </a:ext>
            </a:extLst>
          </p:cNvPr>
          <p:cNvPicPr>
            <a:picLocks noChangeAspect="1"/>
          </p:cNvPicPr>
          <p:nvPr/>
        </p:nvPicPr>
        <p:blipFill>
          <a:blip r:embed="rId6"/>
          <a:stretch>
            <a:fillRect/>
          </a:stretch>
        </p:blipFill>
        <p:spPr>
          <a:xfrm>
            <a:off x="3629192" y="3252938"/>
            <a:ext cx="4930567" cy="3391194"/>
          </a:xfrm>
          <a:prstGeom prst="rect">
            <a:avLst/>
          </a:prstGeom>
          <a:ln>
            <a:solidFill>
              <a:schemeClr val="tx1"/>
            </a:solidFill>
          </a:ln>
        </p:spPr>
      </p:pic>
      <p:pic>
        <p:nvPicPr>
          <p:cNvPr id="9" name="Picture 8">
            <a:extLst>
              <a:ext uri="{FF2B5EF4-FFF2-40B4-BE49-F238E27FC236}">
                <a16:creationId xmlns:a16="http://schemas.microsoft.com/office/drawing/2014/main" id="{2A1A6A4C-1C92-9CF6-3E27-FD0FE20B90F3}"/>
              </a:ext>
            </a:extLst>
          </p:cNvPr>
          <p:cNvPicPr>
            <a:picLocks noChangeAspect="1"/>
          </p:cNvPicPr>
          <p:nvPr/>
        </p:nvPicPr>
        <p:blipFill>
          <a:blip r:embed="rId7"/>
          <a:stretch>
            <a:fillRect/>
          </a:stretch>
        </p:blipFill>
        <p:spPr>
          <a:xfrm>
            <a:off x="9235421" y="2241830"/>
            <a:ext cx="2297194" cy="1613140"/>
          </a:xfrm>
          <a:prstGeom prst="rect">
            <a:avLst/>
          </a:prstGeom>
          <a:ln>
            <a:solidFill>
              <a:schemeClr val="tx1"/>
            </a:solidFill>
          </a:ln>
        </p:spPr>
      </p:pic>
    </p:spTree>
    <p:extLst>
      <p:ext uri="{BB962C8B-B14F-4D97-AF65-F5344CB8AC3E}">
        <p14:creationId xmlns:p14="http://schemas.microsoft.com/office/powerpoint/2010/main" val="524148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38881" y="670218"/>
            <a:ext cx="10909640" cy="1065836"/>
          </a:xfrm>
        </p:spPr>
        <p:txBody>
          <a:bodyPr anchor="ctr">
            <a:normAutofit/>
          </a:bodyPr>
          <a:lstStyle/>
          <a:p>
            <a:r>
              <a:rPr lang="en-US" sz="3100" dirty="0"/>
              <a:t>Analyze the cumulative revenue generated over time</a:t>
            </a:r>
          </a:p>
        </p:txBody>
      </p:sp>
      <p:sp>
        <p:nvSpPr>
          <p:cNvPr id="1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Back outline">
            <a:extLst>
              <a:ext uri="{FF2B5EF4-FFF2-40B4-BE49-F238E27FC236}">
                <a16:creationId xmlns:a16="http://schemas.microsoft.com/office/drawing/2014/main" id="{31C6FDA4-81C4-AD3C-E702-2C532FB1B8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780599">
            <a:off x="8836282" y="2305841"/>
            <a:ext cx="1464213" cy="1406407"/>
          </a:xfrm>
          <a:prstGeom prst="rect">
            <a:avLst/>
          </a:prstGeom>
        </p:spPr>
      </p:pic>
      <p:pic>
        <p:nvPicPr>
          <p:cNvPr id="20" name="Picture 19" descr="A logo of a fast food restaurant&#10;&#10;Description automatically generated">
            <a:extLst>
              <a:ext uri="{FF2B5EF4-FFF2-40B4-BE49-F238E27FC236}">
                <a16:creationId xmlns:a16="http://schemas.microsoft.com/office/drawing/2014/main" id="{4B227301-F6C3-ADA6-07CB-3B3D727836D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pic>
        <p:nvPicPr>
          <p:cNvPr id="5" name="Picture 4">
            <a:extLst>
              <a:ext uri="{FF2B5EF4-FFF2-40B4-BE49-F238E27FC236}">
                <a16:creationId xmlns:a16="http://schemas.microsoft.com/office/drawing/2014/main" id="{CAFD03C6-549A-7C8C-D490-75AF657788ED}"/>
              </a:ext>
            </a:extLst>
          </p:cNvPr>
          <p:cNvPicPr>
            <a:picLocks noChangeAspect="1"/>
          </p:cNvPicPr>
          <p:nvPr/>
        </p:nvPicPr>
        <p:blipFill>
          <a:blip r:embed="rId6"/>
          <a:stretch>
            <a:fillRect/>
          </a:stretch>
        </p:blipFill>
        <p:spPr>
          <a:xfrm>
            <a:off x="3389376" y="2010739"/>
            <a:ext cx="5082980" cy="1996613"/>
          </a:xfrm>
          <a:prstGeom prst="rect">
            <a:avLst/>
          </a:prstGeom>
          <a:ln>
            <a:solidFill>
              <a:schemeClr val="tx1"/>
            </a:solidFill>
          </a:ln>
        </p:spPr>
      </p:pic>
      <p:pic>
        <p:nvPicPr>
          <p:cNvPr id="8" name="Picture 7">
            <a:extLst>
              <a:ext uri="{FF2B5EF4-FFF2-40B4-BE49-F238E27FC236}">
                <a16:creationId xmlns:a16="http://schemas.microsoft.com/office/drawing/2014/main" id="{977EE8C3-2D81-7990-5CA9-42C8E60E9E99}"/>
              </a:ext>
            </a:extLst>
          </p:cNvPr>
          <p:cNvPicPr>
            <a:picLocks noChangeAspect="1"/>
          </p:cNvPicPr>
          <p:nvPr/>
        </p:nvPicPr>
        <p:blipFill>
          <a:blip r:embed="rId7"/>
          <a:stretch>
            <a:fillRect/>
          </a:stretch>
        </p:blipFill>
        <p:spPr>
          <a:xfrm>
            <a:off x="8799576" y="3740629"/>
            <a:ext cx="2225233" cy="2880610"/>
          </a:xfrm>
          <a:prstGeom prst="rect">
            <a:avLst/>
          </a:prstGeom>
          <a:ln>
            <a:solidFill>
              <a:schemeClr val="tx1"/>
            </a:solidFill>
          </a:ln>
        </p:spPr>
      </p:pic>
    </p:spTree>
    <p:extLst>
      <p:ext uri="{BB962C8B-B14F-4D97-AF65-F5344CB8AC3E}">
        <p14:creationId xmlns:p14="http://schemas.microsoft.com/office/powerpoint/2010/main" val="2298728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38881" y="670218"/>
            <a:ext cx="10313271" cy="1065836"/>
          </a:xfrm>
        </p:spPr>
        <p:txBody>
          <a:bodyPr anchor="ctr">
            <a:normAutofit/>
          </a:bodyPr>
          <a:lstStyle/>
          <a:p>
            <a:r>
              <a:rPr lang="en-US" sz="3100" dirty="0"/>
              <a:t>Determine the top 3 most ordered pizza types based on revenue for each pizza category</a:t>
            </a:r>
          </a:p>
        </p:txBody>
      </p:sp>
      <p:sp>
        <p:nvSpPr>
          <p:cNvPr id="1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Back outline">
            <a:extLst>
              <a:ext uri="{FF2B5EF4-FFF2-40B4-BE49-F238E27FC236}">
                <a16:creationId xmlns:a16="http://schemas.microsoft.com/office/drawing/2014/main" id="{31C6FDA4-81C4-AD3C-E702-2C532FB1B8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780599">
            <a:off x="8836282" y="2305841"/>
            <a:ext cx="1464213" cy="1406407"/>
          </a:xfrm>
          <a:prstGeom prst="rect">
            <a:avLst/>
          </a:prstGeom>
        </p:spPr>
      </p:pic>
      <p:pic>
        <p:nvPicPr>
          <p:cNvPr id="20" name="Picture 19" descr="A logo of a fast food restaurant&#10;&#10;Description automatically generated">
            <a:extLst>
              <a:ext uri="{FF2B5EF4-FFF2-40B4-BE49-F238E27FC236}">
                <a16:creationId xmlns:a16="http://schemas.microsoft.com/office/drawing/2014/main" id="{4B227301-F6C3-ADA6-07CB-3B3D727836D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pic>
        <p:nvPicPr>
          <p:cNvPr id="6" name="Picture 5">
            <a:extLst>
              <a:ext uri="{FF2B5EF4-FFF2-40B4-BE49-F238E27FC236}">
                <a16:creationId xmlns:a16="http://schemas.microsoft.com/office/drawing/2014/main" id="{279D3A39-8526-1503-2B2C-F16753D49E61}"/>
              </a:ext>
            </a:extLst>
          </p:cNvPr>
          <p:cNvPicPr>
            <a:picLocks noChangeAspect="1"/>
          </p:cNvPicPr>
          <p:nvPr/>
        </p:nvPicPr>
        <p:blipFill>
          <a:blip r:embed="rId6"/>
          <a:stretch>
            <a:fillRect/>
          </a:stretch>
        </p:blipFill>
        <p:spPr>
          <a:xfrm>
            <a:off x="3582483" y="2037536"/>
            <a:ext cx="4442845" cy="2606266"/>
          </a:xfrm>
          <a:prstGeom prst="rect">
            <a:avLst/>
          </a:prstGeom>
          <a:ln>
            <a:solidFill>
              <a:schemeClr val="tx1"/>
            </a:solidFill>
          </a:ln>
        </p:spPr>
      </p:pic>
      <p:pic>
        <p:nvPicPr>
          <p:cNvPr id="9" name="Picture 8">
            <a:extLst>
              <a:ext uri="{FF2B5EF4-FFF2-40B4-BE49-F238E27FC236}">
                <a16:creationId xmlns:a16="http://schemas.microsoft.com/office/drawing/2014/main" id="{5C1542D5-29FF-BC3F-D422-603FB2F22E3E}"/>
              </a:ext>
            </a:extLst>
          </p:cNvPr>
          <p:cNvPicPr>
            <a:picLocks noChangeAspect="1"/>
          </p:cNvPicPr>
          <p:nvPr/>
        </p:nvPicPr>
        <p:blipFill>
          <a:blip r:embed="rId7"/>
          <a:stretch>
            <a:fillRect/>
          </a:stretch>
        </p:blipFill>
        <p:spPr>
          <a:xfrm>
            <a:off x="8803408" y="4108080"/>
            <a:ext cx="2804403" cy="2309060"/>
          </a:xfrm>
          <a:prstGeom prst="rect">
            <a:avLst/>
          </a:prstGeom>
          <a:ln>
            <a:solidFill>
              <a:schemeClr val="tx1"/>
            </a:solidFill>
          </a:ln>
        </p:spPr>
      </p:pic>
    </p:spTree>
    <p:extLst>
      <p:ext uri="{BB962C8B-B14F-4D97-AF65-F5344CB8AC3E}">
        <p14:creationId xmlns:p14="http://schemas.microsoft.com/office/powerpoint/2010/main" val="33182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38881" y="639193"/>
            <a:ext cx="3952573" cy="3573516"/>
          </a:xfrm>
        </p:spPr>
        <p:txBody>
          <a:bodyPr>
            <a:normAutofit/>
          </a:bodyPr>
          <a:lstStyle/>
          <a:p>
            <a:pPr algn="l"/>
            <a:r>
              <a:rPr lang="en-US" sz="6600" dirty="0"/>
              <a:t>Thank You</a:t>
            </a:r>
          </a:p>
        </p:txBody>
      </p:sp>
      <p:sp>
        <p:nvSpPr>
          <p:cNvPr id="3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zza with olives and cheese&#10;&#10;Description automatically generated">
            <a:extLst>
              <a:ext uri="{FF2B5EF4-FFF2-40B4-BE49-F238E27FC236}">
                <a16:creationId xmlns:a16="http://schemas.microsoft.com/office/drawing/2014/main" id="{335C100E-D7B1-1571-A944-A061CE87C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783" y="-1"/>
            <a:ext cx="7285217" cy="6857999"/>
          </a:xfrm>
          <a:prstGeom prst="rect">
            <a:avLst/>
          </a:prstGeom>
        </p:spPr>
      </p:pic>
    </p:spTree>
    <p:extLst>
      <p:ext uri="{BB962C8B-B14F-4D97-AF65-F5344CB8AC3E}">
        <p14:creationId xmlns:p14="http://schemas.microsoft.com/office/powerpoint/2010/main" val="352251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zza with tomatoes and basil on a wooden plate&#10;&#10;Description automatically generated">
            <a:extLst>
              <a:ext uri="{FF2B5EF4-FFF2-40B4-BE49-F238E27FC236}">
                <a16:creationId xmlns:a16="http://schemas.microsoft.com/office/drawing/2014/main" id="{AAF1B9A0-4D90-3AB5-D473-E9AFD43D92E6}"/>
              </a:ext>
            </a:extLst>
          </p:cNvPr>
          <p:cNvPicPr>
            <a:picLocks noChangeAspect="1"/>
          </p:cNvPicPr>
          <p:nvPr/>
        </p:nvPicPr>
        <p:blipFill>
          <a:blip r:embed="rId2">
            <a:extLst>
              <a:ext uri="{28A0092B-C50C-407E-A947-70E740481C1C}">
                <a14:useLocalDpi xmlns:a14="http://schemas.microsoft.com/office/drawing/2010/main" val="0"/>
              </a:ext>
            </a:extLst>
          </a:blip>
          <a:srcRect t="7097" r="9089" b="20980"/>
          <a:stretch/>
        </p:blipFill>
        <p:spPr>
          <a:xfrm>
            <a:off x="3523488" y="10"/>
            <a:ext cx="8668512" cy="6857990"/>
          </a:xfrm>
          <a:prstGeom prst="rect">
            <a:avLst/>
          </a:prstGeom>
        </p:spPr>
      </p:pic>
      <p:sp>
        <p:nvSpPr>
          <p:cNvPr id="29" name="Rectangle 2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49DF1D59-2AAF-47C6-DCAF-5E9F9CB9F246}"/>
              </a:ext>
            </a:extLst>
          </p:cNvPr>
          <p:cNvSpPr>
            <a:spLocks noGrp="1"/>
          </p:cNvSpPr>
          <p:nvPr>
            <p:ph type="subTitle" idx="1"/>
          </p:nvPr>
        </p:nvSpPr>
        <p:spPr>
          <a:xfrm>
            <a:off x="457313" y="2698979"/>
            <a:ext cx="4733594" cy="2228790"/>
          </a:xfrm>
        </p:spPr>
        <p:txBody>
          <a:bodyPr>
            <a:normAutofit/>
          </a:bodyPr>
          <a:lstStyle/>
          <a:p>
            <a:pPr algn="l"/>
            <a:r>
              <a:rPr lang="en-US" sz="1600" dirty="0">
                <a:latin typeface="Times New Roman" panose="02020603050405020304" pitchFamily="18" charset="0"/>
                <a:cs typeface="Times New Roman" panose="02020603050405020304" pitchFamily="18" charset="0"/>
              </a:rPr>
              <a:t>I have developed a MySQL project in which I utilized MySQL Server Management Studio to analyze pizza sales data. This analysis is based on four datasets that provide valuable insights into various aspects of pizza sales performance. To uncover these insights, I addressed 13 key questions, which helped in understanding sales trends, customer behavior, and overall business performance.</a:t>
            </a: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755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38881" y="457200"/>
            <a:ext cx="10909640" cy="1368614"/>
          </a:xfrm>
        </p:spPr>
        <p:txBody>
          <a:bodyPr anchor="ctr">
            <a:normAutofit/>
          </a:bodyPr>
          <a:lstStyle/>
          <a:p>
            <a:r>
              <a:rPr lang="en-US" sz="6600"/>
              <a:t>Schema</a:t>
            </a:r>
          </a:p>
        </p:txBody>
      </p:sp>
      <p:sp>
        <p:nvSpPr>
          <p:cNvPr id="46"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691E7A79-8F7A-2E77-44D3-4159B522E556}"/>
              </a:ext>
            </a:extLst>
          </p:cNvPr>
          <p:cNvPicPr>
            <a:picLocks noChangeAspect="1"/>
          </p:cNvPicPr>
          <p:nvPr/>
        </p:nvPicPr>
        <p:blipFill>
          <a:blip r:embed="rId2"/>
          <a:stretch>
            <a:fillRect/>
          </a:stretch>
        </p:blipFill>
        <p:spPr>
          <a:xfrm>
            <a:off x="1566153" y="2009406"/>
            <a:ext cx="8843610" cy="4665002"/>
          </a:xfrm>
          <a:prstGeom prst="rect">
            <a:avLst/>
          </a:prstGeom>
          <a:ln>
            <a:solidFill>
              <a:schemeClr val="tx1"/>
            </a:solidFill>
          </a:ln>
        </p:spPr>
      </p:pic>
    </p:spTree>
    <p:extLst>
      <p:ext uri="{BB962C8B-B14F-4D97-AF65-F5344CB8AC3E}">
        <p14:creationId xmlns:p14="http://schemas.microsoft.com/office/powerpoint/2010/main" val="79064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5549E48-55B4-43FA-96F3-A3F777E0F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868680" y="405575"/>
            <a:ext cx="5001768" cy="1371600"/>
          </a:xfrm>
        </p:spPr>
        <p:txBody>
          <a:bodyPr vert="horz" lIns="91440" tIns="45720" rIns="91440" bIns="45720" rtlCol="0" anchor="ctr">
            <a:normAutofit/>
          </a:bodyPr>
          <a:lstStyle/>
          <a:p>
            <a:pPr algn="l"/>
            <a:r>
              <a:rPr lang="en-US" sz="3600" kern="1200">
                <a:latin typeface="+mj-lt"/>
                <a:ea typeface="+mj-ea"/>
                <a:cs typeface="+mj-cs"/>
              </a:rPr>
              <a:t>All Questions</a:t>
            </a:r>
          </a:p>
        </p:txBody>
      </p:sp>
      <p:sp>
        <p:nvSpPr>
          <p:cNvPr id="56" name="Rectangle 5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241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white background with black text&#10;&#10;Description automatically generated">
            <a:extLst>
              <a:ext uri="{FF2B5EF4-FFF2-40B4-BE49-F238E27FC236}">
                <a16:creationId xmlns:a16="http://schemas.microsoft.com/office/drawing/2014/main" id="{69C4DBCA-33FE-2911-F11F-0D4ACB624ACB}"/>
              </a:ext>
            </a:extLst>
          </p:cNvPr>
          <p:cNvPicPr>
            <a:picLocks noChangeAspect="1"/>
          </p:cNvPicPr>
          <p:nvPr/>
        </p:nvPicPr>
        <p:blipFill>
          <a:blip r:embed="rId2"/>
          <a:srcRect l="-1178" r="-4" b="1"/>
          <a:stretch/>
        </p:blipFill>
        <p:spPr>
          <a:xfrm>
            <a:off x="593052" y="1973968"/>
            <a:ext cx="5553023" cy="2305001"/>
          </a:xfrm>
          <a:prstGeom prst="rect">
            <a:avLst/>
          </a:prstGeom>
          <a:ln>
            <a:solidFill>
              <a:schemeClr val="tx1"/>
            </a:solidFill>
          </a:ln>
        </p:spPr>
      </p:pic>
      <p:pic>
        <p:nvPicPr>
          <p:cNvPr id="6" name="Picture 5" descr="A white background with black text&#10;&#10;Description automatically generated">
            <a:extLst>
              <a:ext uri="{FF2B5EF4-FFF2-40B4-BE49-F238E27FC236}">
                <a16:creationId xmlns:a16="http://schemas.microsoft.com/office/drawing/2014/main" id="{160E2422-F177-54F4-3771-4F73D95E591A}"/>
              </a:ext>
            </a:extLst>
          </p:cNvPr>
          <p:cNvPicPr>
            <a:picLocks noChangeAspect="1"/>
          </p:cNvPicPr>
          <p:nvPr/>
        </p:nvPicPr>
        <p:blipFill>
          <a:blip r:embed="rId3"/>
          <a:srcRect l="91" t="5891" r="2090" b="-5891"/>
          <a:stretch/>
        </p:blipFill>
        <p:spPr>
          <a:xfrm>
            <a:off x="577080" y="4339474"/>
            <a:ext cx="6219944" cy="2305001"/>
          </a:xfrm>
          <a:prstGeom prst="rect">
            <a:avLst/>
          </a:prstGeom>
          <a:ln>
            <a:solidFill>
              <a:schemeClr val="tx1"/>
            </a:solidFill>
          </a:ln>
        </p:spPr>
      </p:pic>
      <p:pic>
        <p:nvPicPr>
          <p:cNvPr id="8" name="Picture 7" descr="A white background with black text&#10;&#10;Description automatically generated">
            <a:extLst>
              <a:ext uri="{FF2B5EF4-FFF2-40B4-BE49-F238E27FC236}">
                <a16:creationId xmlns:a16="http://schemas.microsoft.com/office/drawing/2014/main" id="{B88CC2DB-BB69-3C13-E8C1-E3A750F215F9}"/>
              </a:ext>
            </a:extLst>
          </p:cNvPr>
          <p:cNvPicPr>
            <a:picLocks noChangeAspect="1"/>
          </p:cNvPicPr>
          <p:nvPr/>
        </p:nvPicPr>
        <p:blipFill>
          <a:blip r:embed="rId4"/>
          <a:srcRect l="3141" t="794" r="3391" b="-796"/>
          <a:stretch/>
        </p:blipFill>
        <p:spPr>
          <a:xfrm>
            <a:off x="6311537" y="2222047"/>
            <a:ext cx="5715000" cy="1803811"/>
          </a:xfrm>
          <a:prstGeom prst="rect">
            <a:avLst/>
          </a:prstGeom>
          <a:ln>
            <a:solidFill>
              <a:schemeClr val="tx1"/>
            </a:solidFill>
          </a:ln>
        </p:spPr>
      </p:pic>
      <p:pic>
        <p:nvPicPr>
          <p:cNvPr id="11" name="Picture 10" descr="A logo of a fast food restaurant&#10;&#10;Description automatically generated">
            <a:extLst>
              <a:ext uri="{FF2B5EF4-FFF2-40B4-BE49-F238E27FC236}">
                <a16:creationId xmlns:a16="http://schemas.microsoft.com/office/drawing/2014/main" id="{F9693BF3-7210-AA5D-CF7F-A6518A1F0258}"/>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rcRect r="3" b="3"/>
          <a:stretch/>
        </p:blipFill>
        <p:spPr>
          <a:xfrm>
            <a:off x="10603533" y="637415"/>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4049885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80AF7D-F3E9-4098-845A-48B3971D8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572923" y="1124712"/>
            <a:ext cx="4023360" cy="3200400"/>
          </a:xfrm>
        </p:spPr>
        <p:txBody>
          <a:bodyPr>
            <a:normAutofit/>
          </a:bodyPr>
          <a:lstStyle/>
          <a:p>
            <a:pPr algn="l"/>
            <a:r>
              <a:rPr lang="en-US" sz="4800"/>
              <a:t>Retrieve the total number of orders placed.</a:t>
            </a:r>
          </a:p>
        </p:txBody>
      </p:sp>
      <p:sp>
        <p:nvSpPr>
          <p:cNvPr id="17" name="Rectangle 16">
            <a:extLst>
              <a:ext uri="{FF2B5EF4-FFF2-40B4-BE49-F238E27FC236}">
                <a16:creationId xmlns:a16="http://schemas.microsoft.com/office/drawing/2014/main" id="{8EA2E5B2-7E46-41D7-993E-1472B65ED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35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C3E07F0-29DD-6C9E-FAEB-3EACBD93FC06}"/>
              </a:ext>
            </a:extLst>
          </p:cNvPr>
          <p:cNvPicPr>
            <a:picLocks noChangeAspect="1"/>
          </p:cNvPicPr>
          <p:nvPr/>
        </p:nvPicPr>
        <p:blipFill>
          <a:blip r:embed="rId2"/>
          <a:stretch>
            <a:fillRect/>
          </a:stretch>
        </p:blipFill>
        <p:spPr>
          <a:xfrm>
            <a:off x="5629750" y="2284348"/>
            <a:ext cx="5989327" cy="733691"/>
          </a:xfrm>
          <a:prstGeom prst="rect">
            <a:avLst/>
          </a:prstGeom>
          <a:ln>
            <a:solidFill>
              <a:schemeClr val="tx1"/>
            </a:solidFill>
          </a:ln>
        </p:spPr>
      </p:pic>
      <p:sp>
        <p:nvSpPr>
          <p:cNvPr id="19" name="Rectangle 18">
            <a:extLst>
              <a:ext uri="{FF2B5EF4-FFF2-40B4-BE49-F238E27FC236}">
                <a16:creationId xmlns:a16="http://schemas.microsoft.com/office/drawing/2014/main" id="{789E161B-D345-4E9F-985D-649330815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464"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screenshot of a computer&#10;&#10;Description automatically generated">
            <a:extLst>
              <a:ext uri="{FF2B5EF4-FFF2-40B4-BE49-F238E27FC236}">
                <a16:creationId xmlns:a16="http://schemas.microsoft.com/office/drawing/2014/main" id="{C5E8B393-6A2A-EC52-DFB7-F7B4A157BB5D}"/>
              </a:ext>
            </a:extLst>
          </p:cNvPr>
          <p:cNvPicPr>
            <a:picLocks noChangeAspect="1"/>
          </p:cNvPicPr>
          <p:nvPr/>
        </p:nvPicPr>
        <p:blipFill>
          <a:blip r:embed="rId3"/>
          <a:stretch>
            <a:fillRect/>
          </a:stretch>
        </p:blipFill>
        <p:spPr>
          <a:xfrm>
            <a:off x="6434928" y="4394439"/>
            <a:ext cx="4148766" cy="1429406"/>
          </a:xfrm>
          <a:prstGeom prst="rect">
            <a:avLst/>
          </a:prstGeom>
          <a:ln>
            <a:solidFill>
              <a:schemeClr val="tx1"/>
            </a:solidFill>
          </a:ln>
        </p:spPr>
      </p:pic>
      <p:pic>
        <p:nvPicPr>
          <p:cNvPr id="14" name="Picture 13" descr="A logo of a fast food restaurant&#10;&#10;Description automatically generated">
            <a:extLst>
              <a:ext uri="{FF2B5EF4-FFF2-40B4-BE49-F238E27FC236}">
                <a16:creationId xmlns:a16="http://schemas.microsoft.com/office/drawing/2014/main" id="{5B218716-35A2-3D35-1482-F793780B8B67}"/>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267935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A4BD6EE-7B51-447C-AAB3-028B7A3E5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12648" y="433387"/>
            <a:ext cx="8249250" cy="3365646"/>
          </a:xfrm>
        </p:spPr>
        <p:txBody>
          <a:bodyPr>
            <a:normAutofit/>
          </a:bodyPr>
          <a:lstStyle/>
          <a:p>
            <a:pPr algn="l"/>
            <a:r>
              <a:rPr lang="en-US" sz="5600" dirty="0"/>
              <a:t>Calculate the total revenue generated from pizza sales</a:t>
            </a:r>
          </a:p>
        </p:txBody>
      </p:sp>
      <p:pic>
        <p:nvPicPr>
          <p:cNvPr id="4" name="Picture 3" descr="A computer code with text&#10;&#10;Description automatically generated with medium confidence">
            <a:extLst>
              <a:ext uri="{FF2B5EF4-FFF2-40B4-BE49-F238E27FC236}">
                <a16:creationId xmlns:a16="http://schemas.microsoft.com/office/drawing/2014/main" id="{FE2B701E-6CD4-266D-7E1D-CD2512116842}"/>
              </a:ext>
            </a:extLst>
          </p:cNvPr>
          <p:cNvPicPr>
            <a:picLocks noChangeAspect="1"/>
          </p:cNvPicPr>
          <p:nvPr/>
        </p:nvPicPr>
        <p:blipFill>
          <a:blip r:embed="rId2"/>
          <a:stretch>
            <a:fillRect/>
          </a:stretch>
        </p:blipFill>
        <p:spPr>
          <a:xfrm>
            <a:off x="1272377" y="4321638"/>
            <a:ext cx="5593768" cy="2013756"/>
          </a:xfrm>
          <a:prstGeom prst="rect">
            <a:avLst/>
          </a:prstGeom>
          <a:ln>
            <a:solidFill>
              <a:schemeClr val="tx1"/>
            </a:solidFill>
          </a:ln>
        </p:spPr>
      </p:pic>
      <p:sp>
        <p:nvSpPr>
          <p:cNvPr id="29" name="sketch line">
            <a:extLst>
              <a:ext uri="{FF2B5EF4-FFF2-40B4-BE49-F238E27FC236}">
                <a16:creationId xmlns:a16="http://schemas.microsoft.com/office/drawing/2014/main" id="{6B5FF7CD-712E-4187-BFF5-B192FFB33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005089"/>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D29C0628-B86E-494C-5F84-FCC5A4F79D21}"/>
              </a:ext>
            </a:extLst>
          </p:cNvPr>
          <p:cNvPicPr>
            <a:picLocks noChangeAspect="1"/>
          </p:cNvPicPr>
          <p:nvPr/>
        </p:nvPicPr>
        <p:blipFill>
          <a:blip r:embed="rId3"/>
          <a:stretch>
            <a:fillRect/>
          </a:stretch>
        </p:blipFill>
        <p:spPr>
          <a:xfrm>
            <a:off x="8481892" y="4473138"/>
            <a:ext cx="2683879" cy="1503617"/>
          </a:xfrm>
          <a:prstGeom prst="rect">
            <a:avLst/>
          </a:prstGeom>
          <a:ln>
            <a:solidFill>
              <a:schemeClr val="tx1"/>
            </a:solidFill>
          </a:ln>
        </p:spPr>
      </p:pic>
      <p:pic>
        <p:nvPicPr>
          <p:cNvPr id="9" name="Picture 8" descr="A logo of a fast food restaurant&#10;&#10;Description automatically generated">
            <a:extLst>
              <a:ext uri="{FF2B5EF4-FFF2-40B4-BE49-F238E27FC236}">
                <a16:creationId xmlns:a16="http://schemas.microsoft.com/office/drawing/2014/main" id="{3B29756E-4BE3-E113-6447-26E8C2F01082}"/>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118582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A4BD6EE-7B51-447C-AAB3-028B7A3E5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12648" y="433387"/>
            <a:ext cx="5032744" cy="3365646"/>
          </a:xfrm>
        </p:spPr>
        <p:txBody>
          <a:bodyPr>
            <a:normAutofit/>
          </a:bodyPr>
          <a:lstStyle/>
          <a:p>
            <a:pPr algn="l"/>
            <a:r>
              <a:rPr lang="en-US" sz="6600"/>
              <a:t>Identify the highest-priced pizza</a:t>
            </a:r>
          </a:p>
        </p:txBody>
      </p:sp>
      <p:pic>
        <p:nvPicPr>
          <p:cNvPr id="5" name="Picture 4" descr="A computer code with text&#10;&#10;Description automatically generated">
            <a:extLst>
              <a:ext uri="{FF2B5EF4-FFF2-40B4-BE49-F238E27FC236}">
                <a16:creationId xmlns:a16="http://schemas.microsoft.com/office/drawing/2014/main" id="{B8DAFAD4-7AA0-485E-0403-6D3AAA73DBDD}"/>
              </a:ext>
            </a:extLst>
          </p:cNvPr>
          <p:cNvPicPr>
            <a:picLocks noChangeAspect="1"/>
          </p:cNvPicPr>
          <p:nvPr/>
        </p:nvPicPr>
        <p:blipFill>
          <a:blip r:embed="rId2"/>
          <a:stretch>
            <a:fillRect/>
          </a:stretch>
        </p:blipFill>
        <p:spPr>
          <a:xfrm>
            <a:off x="6126480" y="1189794"/>
            <a:ext cx="5593768" cy="1999771"/>
          </a:xfrm>
          <a:prstGeom prst="rect">
            <a:avLst/>
          </a:prstGeom>
          <a:ln>
            <a:solidFill>
              <a:schemeClr val="tx1"/>
            </a:solidFill>
          </a:ln>
        </p:spPr>
      </p:pic>
      <p:sp>
        <p:nvSpPr>
          <p:cNvPr id="21" name="sketch line">
            <a:extLst>
              <a:ext uri="{FF2B5EF4-FFF2-40B4-BE49-F238E27FC236}">
                <a16:creationId xmlns:a16="http://schemas.microsoft.com/office/drawing/2014/main" id="{6B5FF7CD-712E-4187-BFF5-B192FFB33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005089"/>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4972D7E7-90BA-0DA6-1E09-CCE783DFD439}"/>
              </a:ext>
            </a:extLst>
          </p:cNvPr>
          <p:cNvPicPr>
            <a:picLocks noChangeAspect="1"/>
          </p:cNvPicPr>
          <p:nvPr/>
        </p:nvPicPr>
        <p:blipFill>
          <a:blip r:embed="rId3"/>
          <a:stretch>
            <a:fillRect/>
          </a:stretch>
        </p:blipFill>
        <p:spPr>
          <a:xfrm>
            <a:off x="9036369" y="4610467"/>
            <a:ext cx="2683879" cy="1163398"/>
          </a:xfrm>
          <a:prstGeom prst="rect">
            <a:avLst/>
          </a:prstGeom>
          <a:ln>
            <a:solidFill>
              <a:schemeClr val="tx1"/>
            </a:solidFill>
          </a:ln>
        </p:spPr>
      </p:pic>
      <p:pic>
        <p:nvPicPr>
          <p:cNvPr id="8" name="Graphic 7" descr="Back outline">
            <a:extLst>
              <a:ext uri="{FF2B5EF4-FFF2-40B4-BE49-F238E27FC236}">
                <a16:creationId xmlns:a16="http://schemas.microsoft.com/office/drawing/2014/main" id="{4B9ABDE6-22D6-05F8-8BF1-F067AE2DA3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6927864" y="3618225"/>
            <a:ext cx="1984484" cy="1984484"/>
          </a:xfrm>
          <a:prstGeom prst="rect">
            <a:avLst/>
          </a:prstGeom>
        </p:spPr>
      </p:pic>
      <p:pic>
        <p:nvPicPr>
          <p:cNvPr id="9" name="Picture 8" descr="A logo of a fast food restaurant&#10;&#10;Description automatically generated">
            <a:extLst>
              <a:ext uri="{FF2B5EF4-FFF2-40B4-BE49-F238E27FC236}">
                <a16:creationId xmlns:a16="http://schemas.microsoft.com/office/drawing/2014/main" id="{AE371317-6BE4-57B1-E63B-BA77821B8F57}"/>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940941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4BD6EE-7B51-447C-AAB3-028B7A3E5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12648" y="433387"/>
            <a:ext cx="5032744" cy="3365646"/>
          </a:xfrm>
        </p:spPr>
        <p:txBody>
          <a:bodyPr>
            <a:normAutofit/>
          </a:bodyPr>
          <a:lstStyle/>
          <a:p>
            <a:pPr algn="l"/>
            <a:r>
              <a:rPr lang="en-US" sz="5600"/>
              <a:t>Identify the most common pizza size ordered</a:t>
            </a:r>
          </a:p>
        </p:txBody>
      </p:sp>
      <p:pic>
        <p:nvPicPr>
          <p:cNvPr id="4" name="Picture 3">
            <a:extLst>
              <a:ext uri="{FF2B5EF4-FFF2-40B4-BE49-F238E27FC236}">
                <a16:creationId xmlns:a16="http://schemas.microsoft.com/office/drawing/2014/main" id="{2EF2624C-6EAF-ECAF-638A-0B73351A7DBB}"/>
              </a:ext>
            </a:extLst>
          </p:cNvPr>
          <p:cNvPicPr>
            <a:picLocks noChangeAspect="1"/>
          </p:cNvPicPr>
          <p:nvPr/>
        </p:nvPicPr>
        <p:blipFill>
          <a:blip r:embed="rId2"/>
          <a:stretch>
            <a:fillRect/>
          </a:stretch>
        </p:blipFill>
        <p:spPr>
          <a:xfrm>
            <a:off x="6126480" y="1028973"/>
            <a:ext cx="5593768" cy="2321414"/>
          </a:xfrm>
          <a:prstGeom prst="rect">
            <a:avLst/>
          </a:prstGeom>
          <a:ln>
            <a:solidFill>
              <a:schemeClr val="tx1"/>
            </a:solidFill>
          </a:ln>
        </p:spPr>
      </p:pic>
      <p:sp>
        <p:nvSpPr>
          <p:cNvPr id="14" name="sketch line">
            <a:extLst>
              <a:ext uri="{FF2B5EF4-FFF2-40B4-BE49-F238E27FC236}">
                <a16:creationId xmlns:a16="http://schemas.microsoft.com/office/drawing/2014/main" id="{6B5FF7CD-712E-4187-BFF5-B192FFB33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005089"/>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67A9067-D03F-6234-54EC-7FCFAC061443}"/>
              </a:ext>
            </a:extLst>
          </p:cNvPr>
          <p:cNvPicPr>
            <a:picLocks noChangeAspect="1"/>
          </p:cNvPicPr>
          <p:nvPr/>
        </p:nvPicPr>
        <p:blipFill>
          <a:blip r:embed="rId3"/>
          <a:stretch>
            <a:fillRect/>
          </a:stretch>
        </p:blipFill>
        <p:spPr>
          <a:xfrm>
            <a:off x="9036369" y="4204270"/>
            <a:ext cx="2683879" cy="1975791"/>
          </a:xfrm>
          <a:prstGeom prst="rect">
            <a:avLst/>
          </a:prstGeom>
          <a:ln>
            <a:solidFill>
              <a:schemeClr val="tx1"/>
            </a:solidFill>
          </a:ln>
        </p:spPr>
      </p:pic>
      <p:pic>
        <p:nvPicPr>
          <p:cNvPr id="8" name="Graphic 7" descr="Back outline">
            <a:extLst>
              <a:ext uri="{FF2B5EF4-FFF2-40B4-BE49-F238E27FC236}">
                <a16:creationId xmlns:a16="http://schemas.microsoft.com/office/drawing/2014/main" id="{A5357A8E-544C-FFD0-0A48-3E9764F6CB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6629956" y="3429000"/>
            <a:ext cx="2055320" cy="2055320"/>
          </a:xfrm>
          <a:prstGeom prst="rect">
            <a:avLst/>
          </a:prstGeom>
        </p:spPr>
      </p:pic>
      <p:pic>
        <p:nvPicPr>
          <p:cNvPr id="9" name="Picture 8" descr="A logo of a fast food restaurant&#10;&#10;Description automatically generated">
            <a:extLst>
              <a:ext uri="{FF2B5EF4-FFF2-40B4-BE49-F238E27FC236}">
                <a16:creationId xmlns:a16="http://schemas.microsoft.com/office/drawing/2014/main" id="{67405E3D-0193-65FF-4E64-AE3AAA1955D9}"/>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176708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38881" y="670218"/>
            <a:ext cx="10909640" cy="1065836"/>
          </a:xfrm>
        </p:spPr>
        <p:txBody>
          <a:bodyPr anchor="ctr">
            <a:normAutofit/>
          </a:bodyPr>
          <a:lstStyle/>
          <a:p>
            <a:r>
              <a:rPr lang="en-US" sz="3100"/>
              <a:t>List the top 5 most ordered pizza types along with their quantities</a:t>
            </a:r>
          </a:p>
        </p:txBody>
      </p:sp>
      <p:sp>
        <p:nvSpPr>
          <p:cNvPr id="2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shot of a program&#10;&#10;Description automatically generated">
            <a:extLst>
              <a:ext uri="{FF2B5EF4-FFF2-40B4-BE49-F238E27FC236}">
                <a16:creationId xmlns:a16="http://schemas.microsoft.com/office/drawing/2014/main" id="{D96D44D0-7711-894F-B8CB-0FD394133DC4}"/>
              </a:ext>
            </a:extLst>
          </p:cNvPr>
          <p:cNvPicPr>
            <a:picLocks noChangeAspect="1"/>
          </p:cNvPicPr>
          <p:nvPr/>
        </p:nvPicPr>
        <p:blipFill>
          <a:blip r:embed="rId2"/>
          <a:stretch>
            <a:fillRect/>
          </a:stretch>
        </p:blipFill>
        <p:spPr>
          <a:xfrm>
            <a:off x="2001069" y="2000674"/>
            <a:ext cx="4526071" cy="2387501"/>
          </a:xfrm>
          <a:prstGeom prst="rect">
            <a:avLst/>
          </a:prstGeom>
          <a:ln>
            <a:solidFill>
              <a:schemeClr val="tx1"/>
            </a:solidFill>
          </a:ln>
        </p:spPr>
      </p:pic>
      <p:pic>
        <p:nvPicPr>
          <p:cNvPr id="6" name="Picture 5" descr="A screenshot of a computer&#10;&#10;Description automatically generated">
            <a:extLst>
              <a:ext uri="{FF2B5EF4-FFF2-40B4-BE49-F238E27FC236}">
                <a16:creationId xmlns:a16="http://schemas.microsoft.com/office/drawing/2014/main" id="{B360DEC8-A43D-0323-5979-D96575C4A563}"/>
              </a:ext>
            </a:extLst>
          </p:cNvPr>
          <p:cNvPicPr>
            <a:picLocks noChangeAspect="1"/>
          </p:cNvPicPr>
          <p:nvPr/>
        </p:nvPicPr>
        <p:blipFill>
          <a:blip r:embed="rId3"/>
          <a:srcRect l="33609"/>
          <a:stretch/>
        </p:blipFill>
        <p:spPr>
          <a:xfrm>
            <a:off x="6909816" y="4470497"/>
            <a:ext cx="3398027" cy="2175236"/>
          </a:xfrm>
          <a:prstGeom prst="rect">
            <a:avLst/>
          </a:prstGeom>
          <a:ln>
            <a:solidFill>
              <a:schemeClr val="tx1"/>
            </a:solidFill>
          </a:ln>
        </p:spPr>
      </p:pic>
      <p:pic>
        <p:nvPicPr>
          <p:cNvPr id="8" name="Graphic 7" descr="Back outline">
            <a:extLst>
              <a:ext uri="{FF2B5EF4-FFF2-40B4-BE49-F238E27FC236}">
                <a16:creationId xmlns:a16="http://schemas.microsoft.com/office/drawing/2014/main" id="{963FD0BA-3A1F-67DE-7FBF-C255F7AAB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4782313" y="4470497"/>
            <a:ext cx="1767978" cy="1767978"/>
          </a:xfrm>
          <a:prstGeom prst="rect">
            <a:avLst/>
          </a:prstGeom>
        </p:spPr>
      </p:pic>
      <p:pic>
        <p:nvPicPr>
          <p:cNvPr id="9" name="Picture 8" descr="A logo of a fast food restaurant&#10;&#10;Description automatically generated">
            <a:extLst>
              <a:ext uri="{FF2B5EF4-FFF2-40B4-BE49-F238E27FC236}">
                <a16:creationId xmlns:a16="http://schemas.microsoft.com/office/drawing/2014/main" id="{DDB31B8C-C4F1-DDE3-043A-F414049F16E7}"/>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1849729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TotalTime>
  <Words>212</Words>
  <Application>Microsoft Office PowerPoint</Application>
  <PresentationFormat>Widescreen</PresentationFormat>
  <Paragraphs>19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Calibri</vt:lpstr>
      <vt:lpstr>Times New Roman</vt:lpstr>
      <vt:lpstr>Office Theme</vt:lpstr>
      <vt:lpstr>Pizza Sales Analysis</vt:lpstr>
      <vt:lpstr>PowerPoint Presentation</vt:lpstr>
      <vt:lpstr>Schema</vt:lpstr>
      <vt:lpstr>All Questions</vt:lpstr>
      <vt:lpstr>Retrieve the total number of orders placed.</vt:lpstr>
      <vt:lpstr>Calculate the total revenue generated from pizza sales</vt:lpstr>
      <vt:lpstr>Identify the highest-priced pizza</vt:lpstr>
      <vt:lpstr>Identify the most common pizza size ordered</vt:lpstr>
      <vt:lpstr>List the top 5 most ordered pizza types along with their quantities</vt:lpstr>
      <vt:lpstr>Join the necessary tables to find the total quantity of each pizza category ordered.</vt:lpstr>
      <vt:lpstr>Determine the distribution of orders by hour of the day.</vt:lpstr>
      <vt:lpstr>Join relevant tables to find the category-wise distribution of pizzas.</vt:lpstr>
      <vt:lpstr>Group the orders by date and calculate the average number of pizzas ordered per day.</vt:lpstr>
      <vt:lpstr>Determine the top 3 most ordered pizza types based on revenue.</vt:lpstr>
      <vt:lpstr>Calculate the percentage contribution of each pizza type to total revenue</vt:lpstr>
      <vt:lpstr>Analyze the cumulative revenue generated over time</vt:lpstr>
      <vt:lpstr>Determine the top 3 most ordered pizza types based on revenue for each pizza category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Shaun Mia</dc:creator>
  <cp:lastModifiedBy>Gutha Venkat Sai - [CB.EN.U4CSE20221]</cp:lastModifiedBy>
  <cp:revision>2</cp:revision>
  <dcterms:created xsi:type="dcterms:W3CDTF">2024-09-12T10:01:23Z</dcterms:created>
  <dcterms:modified xsi:type="dcterms:W3CDTF">2024-11-06T17:41:06Z</dcterms:modified>
</cp:coreProperties>
</file>