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dhar verma" userId="7c2fe05bd5db6990" providerId="LiveId" clId="{24D02080-28AB-41C0-8B46-5592ABBF64BE}"/>
    <pc:docChg chg="modSld">
      <pc:chgData name="girdhar verma" userId="7c2fe05bd5db6990" providerId="LiveId" clId="{24D02080-28AB-41C0-8B46-5592ABBF64BE}" dt="2025-05-02T13:27:40.337" v="0" actId="113"/>
      <pc:docMkLst>
        <pc:docMk/>
      </pc:docMkLst>
      <pc:sldChg chg="modSp mod">
        <pc:chgData name="girdhar verma" userId="7c2fe05bd5db6990" providerId="LiveId" clId="{24D02080-28AB-41C0-8B46-5592ABBF64BE}" dt="2025-05-02T13:27:40.337" v="0" actId="113"/>
        <pc:sldMkLst>
          <pc:docMk/>
          <pc:sldMk cId="453988316" sldId="268"/>
        </pc:sldMkLst>
        <pc:spChg chg="mod">
          <ac:chgData name="girdhar verma" userId="7c2fe05bd5db6990" providerId="LiveId" clId="{24D02080-28AB-41C0-8B46-5592ABBF64BE}" dt="2025-05-02T13:27:40.337" v="0" actId="113"/>
          <ac:spMkLst>
            <pc:docMk/>
            <pc:sldMk cId="453988316" sldId="268"/>
            <ac:spMk id="3" creationId="{A6A1C3DB-46B8-8DDE-F481-1FC514E98F6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verm\Downloads\Job%20Hunt\Investimate\data-dump\data-dump\mykonos_final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verm\Downloads\Job%20Hunt\Investimate\data-dump\data-dump\mykonos_final_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Occupancy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occupancy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Sheet2!$B$2:$B$13</c:f>
              <c:numCache>
                <c:formatCode>0.0%</c:formatCode>
                <c:ptCount val="12"/>
                <c:pt idx="0">
                  <c:v>2.250687343273983E-2</c:v>
                </c:pt>
                <c:pt idx="1">
                  <c:v>3.7736973738914527E-2</c:v>
                </c:pt>
                <c:pt idx="2">
                  <c:v>0.10538014562712185</c:v>
                </c:pt>
                <c:pt idx="3">
                  <c:v>0.15510356444344461</c:v>
                </c:pt>
                <c:pt idx="4">
                  <c:v>0.20077046596981787</c:v>
                </c:pt>
                <c:pt idx="5">
                  <c:v>0.23913245373722475</c:v>
                </c:pt>
                <c:pt idx="6">
                  <c:v>0.23709884977278214</c:v>
                </c:pt>
                <c:pt idx="7">
                  <c:v>0.24481606781696125</c:v>
                </c:pt>
                <c:pt idx="8">
                  <c:v>0.1569524069736993</c:v>
                </c:pt>
                <c:pt idx="9">
                  <c:v>0.10743190215976166</c:v>
                </c:pt>
                <c:pt idx="10">
                  <c:v>3.5310538641682328E-2</c:v>
                </c:pt>
                <c:pt idx="11">
                  <c:v>1.9372148495101882E-2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51-4BC7-A46D-EA817477A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842863"/>
        <c:axId val="210843823"/>
      </c:lineChart>
      <c:catAx>
        <c:axId val="2108428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43823"/>
        <c:crosses val="autoZero"/>
        <c:auto val="1"/>
        <c:lblAlgn val="ctr"/>
        <c:lblOffset val="100"/>
        <c:noMultiLvlLbl val="0"/>
      </c:catAx>
      <c:valAx>
        <c:axId val="210843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842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Occupancy Rate Trend</a:t>
            </a:r>
          </a:p>
        </c:rich>
      </c:tx>
      <c:layout>
        <c:manualLayout>
          <c:xMode val="edge"/>
          <c:yMode val="edge"/>
          <c:x val="0.3781804461942256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occupancy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Sheet2!$B$2:$B$25</c:f>
              <c:numCache>
                <c:formatCode>0.0%</c:formatCode>
                <c:ptCount val="24"/>
                <c:pt idx="0">
                  <c:v>2.250687343273983E-2</c:v>
                </c:pt>
                <c:pt idx="1">
                  <c:v>3.7736973738914527E-2</c:v>
                </c:pt>
                <c:pt idx="2">
                  <c:v>0.10538014562712185</c:v>
                </c:pt>
                <c:pt idx="3">
                  <c:v>0.15510356444344461</c:v>
                </c:pt>
                <c:pt idx="4">
                  <c:v>0.20077046596981787</c:v>
                </c:pt>
                <c:pt idx="5">
                  <c:v>0.23913245373722475</c:v>
                </c:pt>
                <c:pt idx="6">
                  <c:v>0.23709884977278214</c:v>
                </c:pt>
                <c:pt idx="7">
                  <c:v>0.24481606781696125</c:v>
                </c:pt>
                <c:pt idx="8">
                  <c:v>0.1569524069736993</c:v>
                </c:pt>
                <c:pt idx="9">
                  <c:v>0.10743190215976166</c:v>
                </c:pt>
                <c:pt idx="10">
                  <c:v>3.5310538641682328E-2</c:v>
                </c:pt>
                <c:pt idx="11">
                  <c:v>1.9372148495101882E-2</c:v>
                </c:pt>
                <c:pt idx="12">
                  <c:v>2.250687343273983E-2</c:v>
                </c:pt>
                <c:pt idx="13">
                  <c:v>3.7736973738914527E-2</c:v>
                </c:pt>
                <c:pt idx="14">
                  <c:v>0.10538014562712185</c:v>
                </c:pt>
                <c:pt idx="15">
                  <c:v>0.15510356444344461</c:v>
                </c:pt>
                <c:pt idx="16">
                  <c:v>0.20077046596981787</c:v>
                </c:pt>
                <c:pt idx="17">
                  <c:v>0.23913245373722475</c:v>
                </c:pt>
                <c:pt idx="18">
                  <c:v>0.23709884977278214</c:v>
                </c:pt>
                <c:pt idx="19">
                  <c:v>0.24481606781696125</c:v>
                </c:pt>
                <c:pt idx="20">
                  <c:v>0.1569524069736993</c:v>
                </c:pt>
                <c:pt idx="21">
                  <c:v>0.10743190215976166</c:v>
                </c:pt>
                <c:pt idx="22">
                  <c:v>3.5310538641682328E-2</c:v>
                </c:pt>
                <c:pt idx="23">
                  <c:v>1.9372148495101882E-2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CD-4FA8-8B39-B1879F2C8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320223"/>
        <c:axId val="331317343"/>
      </c:lineChart>
      <c:catAx>
        <c:axId val="3313202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317343"/>
        <c:crosses val="autoZero"/>
        <c:auto val="1"/>
        <c:lblAlgn val="ctr"/>
        <c:lblOffset val="100"/>
        <c:noMultiLvlLbl val="0"/>
      </c:catAx>
      <c:valAx>
        <c:axId val="33131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32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7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2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20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3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98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7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39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8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5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0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08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9DA4-BC80-478D-B413-A0B37B3F6963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02F714-4218-4D35-9ABF-B1548B47F93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5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76BF-B9C7-B6C1-5427-C7CAA7BCC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Occupancy Rate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3D57E-7A70-D9EF-654B-B0A6771F8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Methodology and Results</a:t>
            </a:r>
          </a:p>
        </p:txBody>
      </p:sp>
    </p:spTree>
    <p:extLst>
      <p:ext uri="{BB962C8B-B14F-4D97-AF65-F5344CB8AC3E}">
        <p14:creationId xmlns:p14="http://schemas.microsoft.com/office/powerpoint/2010/main" val="20054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177-1EAA-1847-69AE-99FEB58B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Implications &amp; Applications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E7BE1-8D7E-76EA-CBD6-E02D9960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AB905B-4E71-905B-0126-2520D53D4DA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6135" y="2217758"/>
            <a:ext cx="106876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Staffing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Adjust staffing levels to match occupancy patterns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Plan supplies and amenities according to expected guest volume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Promotional Campaigns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targeted offers for low-occupancy periods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Allocation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Distribute marketing and operational budgets seasonally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Benchmarking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property performance against regional averages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 Planning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Guide decisions on property acquisitions based on occupancy patterns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 on service enhancements during peak periods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utility usage based on occupancy forecasts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Segmentation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Target different customer segments during various seasons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seasonal performance against competitors </a:t>
            </a:r>
          </a:p>
        </p:txBody>
      </p:sp>
    </p:spTree>
    <p:extLst>
      <p:ext uri="{BB962C8B-B14F-4D97-AF65-F5344CB8AC3E}">
        <p14:creationId xmlns:p14="http://schemas.microsoft.com/office/powerpoint/2010/main" val="375183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ED06-1A4A-FF95-B636-0E86F271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Other Observations/Doubts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C3DB-46B8-8DDE-F481-1FC514E9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excel the total properties are taken as maximum occupied property in a month</a:t>
            </a:r>
          </a:p>
          <a:p>
            <a:pPr lvl="1"/>
            <a:r>
              <a:rPr lang="en-IN" dirty="0"/>
              <a:t>While it should be all the available properties in the selected month/year</a:t>
            </a:r>
          </a:p>
          <a:p>
            <a:r>
              <a:rPr lang="en-IN" dirty="0"/>
              <a:t>ADR is for one property or for 1 bedroom in one property?</a:t>
            </a:r>
          </a:p>
          <a:p>
            <a:r>
              <a:rPr lang="en-IN" dirty="0"/>
              <a:t>There is no point to calculate adjusted revenue for a single category</a:t>
            </a:r>
          </a:p>
          <a:p>
            <a:pPr lvl="1"/>
            <a:r>
              <a:rPr lang="en-IN" dirty="0"/>
              <a:t>Gives no real insights, no meaning</a:t>
            </a:r>
          </a:p>
          <a:p>
            <a:r>
              <a:rPr lang="en-IN" dirty="0"/>
              <a:t>Current Revenue formula is = (# of Bed) X (# of Days) X ADR</a:t>
            </a:r>
          </a:p>
          <a:p>
            <a:pPr lvl="1"/>
            <a:r>
              <a:rPr lang="en-IN" dirty="0"/>
              <a:t>Formula should be = (# of Bed) X (# of Days) X ADR </a:t>
            </a:r>
            <a:r>
              <a:rPr lang="en-IN" b="1" dirty="0"/>
              <a:t>X (# of Properties)</a:t>
            </a:r>
          </a:p>
        </p:txBody>
      </p:sp>
    </p:spTree>
    <p:extLst>
      <p:ext uri="{BB962C8B-B14F-4D97-AF65-F5344CB8AC3E}">
        <p14:creationId xmlns:p14="http://schemas.microsoft.com/office/powerpoint/2010/main" val="45398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1142-3CF0-B0E8-BE1A-69FAB0ADA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6B8B-D6F3-74E5-1D0B-2042F80F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2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6E4D-F7BD-9680-32D8-BEBF99D0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674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CBC7-7A79-51A0-A82E-ECCBFD9D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4A8D9C-F3D4-9CB5-3625-ADD9487C9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103" y="2099157"/>
            <a:ext cx="105534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Occupancy Rate 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Booked days for a property in a selected time period / Total days in the selected time period 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Area-wide 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Each property given equal weightage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analyze monthly occupancy patterns across properties </a:t>
            </a:r>
          </a:p>
        </p:txBody>
      </p:sp>
    </p:spTree>
    <p:extLst>
      <p:ext uri="{BB962C8B-B14F-4D97-AF65-F5344CB8AC3E}">
        <p14:creationId xmlns:p14="http://schemas.microsoft.com/office/powerpoint/2010/main" val="303035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0EDD-0EC1-1D02-AD38-298421B5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C3DEE-66F3-DE32-6051-DA067CD9A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671" y="2385016"/>
            <a:ext cx="394210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 Booking Performance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 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 and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occupancy 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Property Profile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Property ID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Property demographics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B93B-79F2-855D-3088-9B2B06A9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Assumptions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20B51-C568-432E-B6D4-E51BCAB8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property has </a:t>
            </a:r>
            <a:r>
              <a:rPr lang="en-US" b="1" dirty="0"/>
              <a:t>equal weightage</a:t>
            </a:r>
            <a:r>
              <a:rPr lang="en-US" dirty="0"/>
              <a:t> in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properties are </a:t>
            </a:r>
            <a:r>
              <a:rPr lang="en-US" b="1" dirty="0"/>
              <a:t>functional every day</a:t>
            </a:r>
            <a:r>
              <a:rPr lang="en-US" dirty="0"/>
              <a:t> of each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data is treated as </a:t>
            </a:r>
            <a:r>
              <a:rPr lang="en-US" b="1" dirty="0"/>
              <a:t>zero occupancy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163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63A6-D44E-671E-5F7D-A2838712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Calculation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57BDC-E8CC-574F-ABCA-71BAFCC92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29754"/>
            <a:ext cx="9558707" cy="302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 for Area-wide Monthly Occupancy:</a:t>
            </a: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Fira Code" panose="020F0502020204030204" pitchFamily="49" charset="0"/>
              </a:rPr>
              <a:t>Monthly Occupancy Rate = Sum of all property occupancy rates / Total number of properties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period: One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properties in area: 11,000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 occupancy data: 3,000 properties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Remaining 8,000 properties: Assumed 0% occupancy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1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B559-B66E-0385-394D-ADEF2343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Process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06C4C-5E8F-4954-F124-748A68A37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Merge</a:t>
            </a:r>
            <a:r>
              <a:rPr lang="en-US" dirty="0"/>
              <a:t> property profile with performance data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Identify</a:t>
            </a:r>
            <a:r>
              <a:rPr lang="en-US" dirty="0"/>
              <a:t> properties with missing occupancy data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</a:t>
            </a:r>
            <a:r>
              <a:rPr lang="en-US" dirty="0"/>
              <a:t> records for all missing property-month combinations with 0% occupancy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Calculate</a:t>
            </a:r>
            <a:r>
              <a:rPr lang="en-US" dirty="0"/>
              <a:t> average occupancy by month across all properties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Analyze</a:t>
            </a:r>
            <a:r>
              <a:rPr lang="en-US" dirty="0"/>
              <a:t> monthly trends in occupancy rates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67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4733-8B01-978A-595F-C814CF41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3B3D8-2631-4B1B-6032-AA345DF77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647" y="2016125"/>
            <a:ext cx="4489030" cy="3449638"/>
          </a:xfrm>
        </p:spPr>
      </p:pic>
    </p:spTree>
    <p:extLst>
      <p:ext uri="{BB962C8B-B14F-4D97-AF65-F5344CB8AC3E}">
        <p14:creationId xmlns:p14="http://schemas.microsoft.com/office/powerpoint/2010/main" val="13949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62C4-0794-1F45-D2EE-8C63035B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 of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D74397-02F0-88A6-F94B-C49A74E56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603" y="1999938"/>
            <a:ext cx="5730240" cy="3078480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05D09DA-50A9-7229-F358-47FD67673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4807871"/>
              </p:ext>
            </p:extLst>
          </p:nvPr>
        </p:nvGraphicFramePr>
        <p:xfrm>
          <a:off x="2836606" y="199993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10C3A49-33F8-D590-2865-635E99429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37365"/>
              </p:ext>
            </p:extLst>
          </p:nvPr>
        </p:nvGraphicFramePr>
        <p:xfrm>
          <a:off x="7408606" y="1895162"/>
          <a:ext cx="4572000" cy="2847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854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C2CE-FA9F-70CC-FB77-F0757B53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37A8-2E76-1940-3925-12E47A402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Seasonality Pattern</a:t>
            </a:r>
            <a:r>
              <a:rPr lang="en-US" dirty="0"/>
              <a:t>: Clear peak season during summer months (June-August)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Highest Occupancy</a:t>
            </a:r>
            <a:r>
              <a:rPr lang="en-US" dirty="0"/>
              <a:t>: August (24.5%)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Lowest Occupancy</a:t>
            </a:r>
            <a:r>
              <a:rPr lang="en-US" dirty="0"/>
              <a:t>: December (1.9%)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Shoulder Seasons</a:t>
            </a:r>
            <a:r>
              <a:rPr lang="en-US" dirty="0"/>
              <a:t>: Spring (March-May) and Fall (September-October)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Off-Season</a:t>
            </a:r>
            <a:r>
              <a:rPr lang="en-US" dirty="0"/>
              <a:t>: Winter months (November-February)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6571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190</TotalTime>
  <Words>453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 Light</vt:lpstr>
      <vt:lpstr>Fira Code</vt:lpstr>
      <vt:lpstr>Gill Sans MT</vt:lpstr>
      <vt:lpstr>Gallery</vt:lpstr>
      <vt:lpstr>Occupancy Rate Analysis</vt:lpstr>
      <vt:lpstr>Introduction</vt:lpstr>
      <vt:lpstr>Data Sources</vt:lpstr>
      <vt:lpstr>Key Assumptions </vt:lpstr>
      <vt:lpstr>Calculation Methodology</vt:lpstr>
      <vt:lpstr>Implementation Process </vt:lpstr>
      <vt:lpstr>Code Implementation</vt:lpstr>
      <vt:lpstr>Visual Representation of Results</vt:lpstr>
      <vt:lpstr>Key Insights </vt:lpstr>
      <vt:lpstr>Implications &amp; Applications </vt:lpstr>
      <vt:lpstr>Other Observations/Doubts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girdhar verma</dc:creator>
  <cp:lastModifiedBy>girdhar verma</cp:lastModifiedBy>
  <cp:revision>7</cp:revision>
  <dcterms:created xsi:type="dcterms:W3CDTF">2025-04-27T17:17:38Z</dcterms:created>
  <dcterms:modified xsi:type="dcterms:W3CDTF">2025-05-02T13:27:51Z</dcterms:modified>
</cp:coreProperties>
</file>