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27"/>
  </p:notesMasterIdLst>
  <p:sldIdLst>
    <p:sldId id="256" r:id="rId2"/>
    <p:sldId id="257" r:id="rId3"/>
    <p:sldId id="258" r:id="rId4"/>
    <p:sldId id="259" r:id="rId5"/>
    <p:sldId id="260" r:id="rId6"/>
    <p:sldId id="261" r:id="rId7"/>
    <p:sldId id="263" r:id="rId8"/>
    <p:sldId id="262" r:id="rId9"/>
    <p:sldId id="264" r:id="rId10"/>
    <p:sldId id="267" r:id="rId11"/>
    <p:sldId id="293" r:id="rId12"/>
    <p:sldId id="268" r:id="rId13"/>
    <p:sldId id="270" r:id="rId14"/>
    <p:sldId id="271" r:id="rId15"/>
    <p:sldId id="272" r:id="rId16"/>
    <p:sldId id="277" r:id="rId17"/>
    <p:sldId id="292" r:id="rId18"/>
    <p:sldId id="282" r:id="rId19"/>
    <p:sldId id="287" r:id="rId20"/>
    <p:sldId id="286" r:id="rId21"/>
    <p:sldId id="280" r:id="rId22"/>
    <p:sldId id="291" r:id="rId23"/>
    <p:sldId id="290" r:id="rId24"/>
    <p:sldId id="283"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2657"/>
  </p:normalViewPr>
  <p:slideViewPr>
    <p:cSldViewPr snapToGrid="0">
      <p:cViewPr>
        <p:scale>
          <a:sx n="130" d="100"/>
          <a:sy n="130" d="100"/>
        </p:scale>
        <p:origin x="1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9BBA72-AAA4-874A-B937-D9C3467970F1}" type="doc">
      <dgm:prSet loTypeId="urn:microsoft.com/office/officeart/2005/8/layout/process1" loCatId="" qsTypeId="urn:microsoft.com/office/officeart/2005/8/quickstyle/simple1" qsCatId="simple" csTypeId="urn:microsoft.com/office/officeart/2005/8/colors/accent1_2" csCatId="accent1" phldr="1"/>
      <dgm:spPr/>
      <dgm:t>
        <a:bodyPr/>
        <a:lstStyle/>
        <a:p>
          <a:endParaRPr lang="en-GB"/>
        </a:p>
      </dgm:t>
    </dgm:pt>
    <dgm:pt modelId="{6365FDAA-053F-0443-9859-5FD3603A4659}">
      <dgm:prSet phldrT="[Text]"/>
      <dgm:spPr/>
      <dgm:t>
        <a:bodyPr/>
        <a:lstStyle/>
        <a:p>
          <a:r>
            <a:rPr lang="en-GB" dirty="0"/>
            <a:t>Using Indic tokenizer to tokenize the data</a:t>
          </a:r>
        </a:p>
      </dgm:t>
    </dgm:pt>
    <dgm:pt modelId="{6043875D-23F7-E84B-A103-E883FFF9B418}" type="parTrans" cxnId="{80DA3218-9117-B046-81ED-48F395E902F1}">
      <dgm:prSet/>
      <dgm:spPr/>
      <dgm:t>
        <a:bodyPr/>
        <a:lstStyle/>
        <a:p>
          <a:endParaRPr lang="en-GB"/>
        </a:p>
      </dgm:t>
    </dgm:pt>
    <dgm:pt modelId="{DBE9E95B-5E14-944A-A213-C27A0C9E512E}" type="sibTrans" cxnId="{80DA3218-9117-B046-81ED-48F395E902F1}">
      <dgm:prSet/>
      <dgm:spPr/>
      <dgm:t>
        <a:bodyPr/>
        <a:lstStyle/>
        <a:p>
          <a:endParaRPr lang="en-GB"/>
        </a:p>
      </dgm:t>
    </dgm:pt>
    <dgm:pt modelId="{DF046C99-6C92-2048-9FEC-9550E832EB04}">
      <dgm:prSet phldrT="[Text]"/>
      <dgm:spPr/>
      <dgm:t>
        <a:bodyPr/>
        <a:lstStyle/>
        <a:p>
          <a:r>
            <a:rPr lang="en-GB" dirty="0"/>
            <a:t>TF-</a:t>
          </a:r>
          <a:r>
            <a:rPr lang="en-GB" dirty="0" err="1"/>
            <a:t>idf</a:t>
          </a:r>
          <a:r>
            <a:rPr lang="en-GB" dirty="0"/>
            <a:t> Vectorizer to get word vectors</a:t>
          </a:r>
        </a:p>
      </dgm:t>
    </dgm:pt>
    <dgm:pt modelId="{43098CBB-E5BC-C549-84AB-7CADC8110B37}" type="parTrans" cxnId="{053D2EB1-55D7-A044-9EAA-9ACB15B4C933}">
      <dgm:prSet/>
      <dgm:spPr/>
      <dgm:t>
        <a:bodyPr/>
        <a:lstStyle/>
        <a:p>
          <a:endParaRPr lang="en-GB"/>
        </a:p>
      </dgm:t>
    </dgm:pt>
    <dgm:pt modelId="{C8915EE0-4D5B-F24B-B1CA-337044506D2E}" type="sibTrans" cxnId="{053D2EB1-55D7-A044-9EAA-9ACB15B4C933}">
      <dgm:prSet/>
      <dgm:spPr/>
      <dgm:t>
        <a:bodyPr/>
        <a:lstStyle/>
        <a:p>
          <a:endParaRPr lang="en-GB"/>
        </a:p>
      </dgm:t>
    </dgm:pt>
    <dgm:pt modelId="{7FCEFB46-7EBE-B64B-B332-BC97BC64143E}">
      <dgm:prSet phldrT="[Text]"/>
      <dgm:spPr/>
      <dgm:t>
        <a:bodyPr/>
        <a:lstStyle/>
        <a:p>
          <a:r>
            <a:rPr lang="en-GB" dirty="0"/>
            <a:t>Calculating probability using Naïve </a:t>
          </a:r>
          <a:r>
            <a:rPr lang="en-GB" dirty="0" err="1"/>
            <a:t>Baye’s</a:t>
          </a:r>
          <a:endParaRPr lang="en-GB" dirty="0"/>
        </a:p>
      </dgm:t>
    </dgm:pt>
    <dgm:pt modelId="{7FBDF266-09B8-A04C-AEFE-F5D091A30475}" type="parTrans" cxnId="{08338689-DBB5-3842-9637-9484A9AD4A2D}">
      <dgm:prSet/>
      <dgm:spPr/>
      <dgm:t>
        <a:bodyPr/>
        <a:lstStyle/>
        <a:p>
          <a:endParaRPr lang="en-GB"/>
        </a:p>
      </dgm:t>
    </dgm:pt>
    <dgm:pt modelId="{0E719BB9-3B16-D24F-9B10-A8D9453FF67A}" type="sibTrans" cxnId="{08338689-DBB5-3842-9637-9484A9AD4A2D}">
      <dgm:prSet/>
      <dgm:spPr/>
      <dgm:t>
        <a:bodyPr/>
        <a:lstStyle/>
        <a:p>
          <a:endParaRPr lang="en-GB"/>
        </a:p>
      </dgm:t>
    </dgm:pt>
    <dgm:pt modelId="{70524B90-65C6-CE42-9F44-3187BDD8BA45}">
      <dgm:prSet/>
      <dgm:spPr/>
      <dgm:t>
        <a:bodyPr/>
        <a:lstStyle/>
        <a:p>
          <a:r>
            <a:rPr lang="en-GB" dirty="0"/>
            <a:t>Fit the Logistic Regression &amp; predict labels</a:t>
          </a:r>
        </a:p>
      </dgm:t>
    </dgm:pt>
    <dgm:pt modelId="{36828059-3345-404C-8B88-857D5A343BA8}" type="parTrans" cxnId="{5770E215-3947-1D47-A456-1568CAE464C8}">
      <dgm:prSet/>
      <dgm:spPr/>
      <dgm:t>
        <a:bodyPr/>
        <a:lstStyle/>
        <a:p>
          <a:endParaRPr lang="en-GB"/>
        </a:p>
      </dgm:t>
    </dgm:pt>
    <dgm:pt modelId="{1AD2CC58-EB33-4A46-8D32-059170D58149}" type="sibTrans" cxnId="{5770E215-3947-1D47-A456-1568CAE464C8}">
      <dgm:prSet/>
      <dgm:spPr/>
      <dgm:t>
        <a:bodyPr/>
        <a:lstStyle/>
        <a:p>
          <a:endParaRPr lang="en-GB"/>
        </a:p>
      </dgm:t>
    </dgm:pt>
    <dgm:pt modelId="{3AE95269-0DA7-FA43-A5B9-1433EECB7BD5}" type="pres">
      <dgm:prSet presAssocID="{CD9BBA72-AAA4-874A-B937-D9C3467970F1}" presName="Name0" presStyleCnt="0">
        <dgm:presLayoutVars>
          <dgm:dir/>
          <dgm:resizeHandles val="exact"/>
        </dgm:presLayoutVars>
      </dgm:prSet>
      <dgm:spPr/>
    </dgm:pt>
    <dgm:pt modelId="{CDC75E65-E191-5642-9842-35979CA7CBEE}" type="pres">
      <dgm:prSet presAssocID="{6365FDAA-053F-0443-9859-5FD3603A4659}" presName="node" presStyleLbl="node1" presStyleIdx="0" presStyleCnt="4">
        <dgm:presLayoutVars>
          <dgm:bulletEnabled val="1"/>
        </dgm:presLayoutVars>
      </dgm:prSet>
      <dgm:spPr/>
    </dgm:pt>
    <dgm:pt modelId="{28C52B80-188E-1344-915B-ADA96B2ABA68}" type="pres">
      <dgm:prSet presAssocID="{DBE9E95B-5E14-944A-A213-C27A0C9E512E}" presName="sibTrans" presStyleLbl="sibTrans2D1" presStyleIdx="0" presStyleCnt="3"/>
      <dgm:spPr/>
    </dgm:pt>
    <dgm:pt modelId="{0E8E87B9-A300-6A49-B9EB-469261647C5E}" type="pres">
      <dgm:prSet presAssocID="{DBE9E95B-5E14-944A-A213-C27A0C9E512E}" presName="connectorText" presStyleLbl="sibTrans2D1" presStyleIdx="0" presStyleCnt="3"/>
      <dgm:spPr/>
    </dgm:pt>
    <dgm:pt modelId="{75F68676-25A5-304E-B24C-B6255A1858FE}" type="pres">
      <dgm:prSet presAssocID="{DF046C99-6C92-2048-9FEC-9550E832EB04}" presName="node" presStyleLbl="node1" presStyleIdx="1" presStyleCnt="4">
        <dgm:presLayoutVars>
          <dgm:bulletEnabled val="1"/>
        </dgm:presLayoutVars>
      </dgm:prSet>
      <dgm:spPr/>
    </dgm:pt>
    <dgm:pt modelId="{B67B82C5-2492-2640-A12B-9B3A9240C3E9}" type="pres">
      <dgm:prSet presAssocID="{C8915EE0-4D5B-F24B-B1CA-337044506D2E}" presName="sibTrans" presStyleLbl="sibTrans2D1" presStyleIdx="1" presStyleCnt="3"/>
      <dgm:spPr/>
    </dgm:pt>
    <dgm:pt modelId="{F11047D4-767F-EB4B-99A3-518647BAEA30}" type="pres">
      <dgm:prSet presAssocID="{C8915EE0-4D5B-F24B-B1CA-337044506D2E}" presName="connectorText" presStyleLbl="sibTrans2D1" presStyleIdx="1" presStyleCnt="3"/>
      <dgm:spPr/>
    </dgm:pt>
    <dgm:pt modelId="{C5148959-B4BE-534C-9A09-6FAAC4991C70}" type="pres">
      <dgm:prSet presAssocID="{7FCEFB46-7EBE-B64B-B332-BC97BC64143E}" presName="node" presStyleLbl="node1" presStyleIdx="2" presStyleCnt="4">
        <dgm:presLayoutVars>
          <dgm:bulletEnabled val="1"/>
        </dgm:presLayoutVars>
      </dgm:prSet>
      <dgm:spPr/>
    </dgm:pt>
    <dgm:pt modelId="{127BB21F-F8E0-FE4C-B5BE-62BD46B91604}" type="pres">
      <dgm:prSet presAssocID="{0E719BB9-3B16-D24F-9B10-A8D9453FF67A}" presName="sibTrans" presStyleLbl="sibTrans2D1" presStyleIdx="2" presStyleCnt="3"/>
      <dgm:spPr/>
    </dgm:pt>
    <dgm:pt modelId="{C71077F4-611E-BD49-8D7F-38647B44B63A}" type="pres">
      <dgm:prSet presAssocID="{0E719BB9-3B16-D24F-9B10-A8D9453FF67A}" presName="connectorText" presStyleLbl="sibTrans2D1" presStyleIdx="2" presStyleCnt="3"/>
      <dgm:spPr/>
    </dgm:pt>
    <dgm:pt modelId="{9CA130B3-421B-6846-9482-7C0566F6FF09}" type="pres">
      <dgm:prSet presAssocID="{70524B90-65C6-CE42-9F44-3187BDD8BA45}" presName="node" presStyleLbl="node1" presStyleIdx="3" presStyleCnt="4">
        <dgm:presLayoutVars>
          <dgm:bulletEnabled val="1"/>
        </dgm:presLayoutVars>
      </dgm:prSet>
      <dgm:spPr/>
    </dgm:pt>
  </dgm:ptLst>
  <dgm:cxnLst>
    <dgm:cxn modelId="{EF5BB606-5963-AB4E-B57E-7F0A23F4C8A1}" type="presOf" srcId="{DBE9E95B-5E14-944A-A213-C27A0C9E512E}" destId="{0E8E87B9-A300-6A49-B9EB-469261647C5E}" srcOrd="1" destOrd="0" presId="urn:microsoft.com/office/officeart/2005/8/layout/process1"/>
    <dgm:cxn modelId="{506CE509-D0B4-B74A-9330-96F207372DD2}" type="presOf" srcId="{C8915EE0-4D5B-F24B-B1CA-337044506D2E}" destId="{B67B82C5-2492-2640-A12B-9B3A9240C3E9}" srcOrd="0" destOrd="0" presId="urn:microsoft.com/office/officeart/2005/8/layout/process1"/>
    <dgm:cxn modelId="{5770E215-3947-1D47-A456-1568CAE464C8}" srcId="{CD9BBA72-AAA4-874A-B937-D9C3467970F1}" destId="{70524B90-65C6-CE42-9F44-3187BDD8BA45}" srcOrd="3" destOrd="0" parTransId="{36828059-3345-404C-8B88-857D5A343BA8}" sibTransId="{1AD2CC58-EB33-4A46-8D32-059170D58149}"/>
    <dgm:cxn modelId="{80DA3218-9117-B046-81ED-48F395E902F1}" srcId="{CD9BBA72-AAA4-874A-B937-D9C3467970F1}" destId="{6365FDAA-053F-0443-9859-5FD3603A4659}" srcOrd="0" destOrd="0" parTransId="{6043875D-23F7-E84B-A103-E883FFF9B418}" sibTransId="{DBE9E95B-5E14-944A-A213-C27A0C9E512E}"/>
    <dgm:cxn modelId="{711E3E1C-09BF-A54F-8595-659E898F0D8C}" type="presOf" srcId="{6365FDAA-053F-0443-9859-5FD3603A4659}" destId="{CDC75E65-E191-5642-9842-35979CA7CBEE}" srcOrd="0" destOrd="0" presId="urn:microsoft.com/office/officeart/2005/8/layout/process1"/>
    <dgm:cxn modelId="{1A95C934-1F61-3C4F-A2EA-89E301336F52}" type="presOf" srcId="{C8915EE0-4D5B-F24B-B1CA-337044506D2E}" destId="{F11047D4-767F-EB4B-99A3-518647BAEA30}" srcOrd="1" destOrd="0" presId="urn:microsoft.com/office/officeart/2005/8/layout/process1"/>
    <dgm:cxn modelId="{9141CF3B-B450-9D4C-AB4D-248C0E10F314}" type="presOf" srcId="{7FCEFB46-7EBE-B64B-B332-BC97BC64143E}" destId="{C5148959-B4BE-534C-9A09-6FAAC4991C70}" srcOrd="0" destOrd="0" presId="urn:microsoft.com/office/officeart/2005/8/layout/process1"/>
    <dgm:cxn modelId="{C06E0C48-FD1F-5945-8F97-EB60A2072859}" type="presOf" srcId="{DBE9E95B-5E14-944A-A213-C27A0C9E512E}" destId="{28C52B80-188E-1344-915B-ADA96B2ABA68}" srcOrd="0" destOrd="0" presId="urn:microsoft.com/office/officeart/2005/8/layout/process1"/>
    <dgm:cxn modelId="{E4EDBA55-58C0-8140-97AF-FFCE9817EF55}" type="presOf" srcId="{CD9BBA72-AAA4-874A-B937-D9C3467970F1}" destId="{3AE95269-0DA7-FA43-A5B9-1433EECB7BD5}" srcOrd="0" destOrd="0" presId="urn:microsoft.com/office/officeart/2005/8/layout/process1"/>
    <dgm:cxn modelId="{7CC7EB6F-0D1F-EE48-891A-B9E8879143F9}" type="presOf" srcId="{0E719BB9-3B16-D24F-9B10-A8D9453FF67A}" destId="{127BB21F-F8E0-FE4C-B5BE-62BD46B91604}" srcOrd="0" destOrd="0" presId="urn:microsoft.com/office/officeart/2005/8/layout/process1"/>
    <dgm:cxn modelId="{F3CAA683-A812-A14E-B6BB-C626419AE999}" type="presOf" srcId="{0E719BB9-3B16-D24F-9B10-A8D9453FF67A}" destId="{C71077F4-611E-BD49-8D7F-38647B44B63A}" srcOrd="1" destOrd="0" presId="urn:microsoft.com/office/officeart/2005/8/layout/process1"/>
    <dgm:cxn modelId="{08338689-DBB5-3842-9637-9484A9AD4A2D}" srcId="{CD9BBA72-AAA4-874A-B937-D9C3467970F1}" destId="{7FCEFB46-7EBE-B64B-B332-BC97BC64143E}" srcOrd="2" destOrd="0" parTransId="{7FBDF266-09B8-A04C-AEFE-F5D091A30475}" sibTransId="{0E719BB9-3B16-D24F-9B10-A8D9453FF67A}"/>
    <dgm:cxn modelId="{89B3D4AB-49DB-554C-849C-7D60C25FFDFB}" type="presOf" srcId="{70524B90-65C6-CE42-9F44-3187BDD8BA45}" destId="{9CA130B3-421B-6846-9482-7C0566F6FF09}" srcOrd="0" destOrd="0" presId="urn:microsoft.com/office/officeart/2005/8/layout/process1"/>
    <dgm:cxn modelId="{053D2EB1-55D7-A044-9EAA-9ACB15B4C933}" srcId="{CD9BBA72-AAA4-874A-B937-D9C3467970F1}" destId="{DF046C99-6C92-2048-9FEC-9550E832EB04}" srcOrd="1" destOrd="0" parTransId="{43098CBB-E5BC-C549-84AB-7CADC8110B37}" sibTransId="{C8915EE0-4D5B-F24B-B1CA-337044506D2E}"/>
    <dgm:cxn modelId="{41FCBAE4-35DC-A34B-9896-F0EA47BC9B2F}" type="presOf" srcId="{DF046C99-6C92-2048-9FEC-9550E832EB04}" destId="{75F68676-25A5-304E-B24C-B6255A1858FE}" srcOrd="0" destOrd="0" presId="urn:microsoft.com/office/officeart/2005/8/layout/process1"/>
    <dgm:cxn modelId="{1344F67B-D283-DD4F-8B3E-20DF97C91CCB}" type="presParOf" srcId="{3AE95269-0DA7-FA43-A5B9-1433EECB7BD5}" destId="{CDC75E65-E191-5642-9842-35979CA7CBEE}" srcOrd="0" destOrd="0" presId="urn:microsoft.com/office/officeart/2005/8/layout/process1"/>
    <dgm:cxn modelId="{EC82A115-43FC-8D4E-AFA2-7ADA49451F62}" type="presParOf" srcId="{3AE95269-0DA7-FA43-A5B9-1433EECB7BD5}" destId="{28C52B80-188E-1344-915B-ADA96B2ABA68}" srcOrd="1" destOrd="0" presId="urn:microsoft.com/office/officeart/2005/8/layout/process1"/>
    <dgm:cxn modelId="{62B6F95F-315F-B443-B4B1-ADF56AA7268E}" type="presParOf" srcId="{28C52B80-188E-1344-915B-ADA96B2ABA68}" destId="{0E8E87B9-A300-6A49-B9EB-469261647C5E}" srcOrd="0" destOrd="0" presId="urn:microsoft.com/office/officeart/2005/8/layout/process1"/>
    <dgm:cxn modelId="{CD26F057-5653-F54B-9599-C719BFEF60F2}" type="presParOf" srcId="{3AE95269-0DA7-FA43-A5B9-1433EECB7BD5}" destId="{75F68676-25A5-304E-B24C-B6255A1858FE}" srcOrd="2" destOrd="0" presId="urn:microsoft.com/office/officeart/2005/8/layout/process1"/>
    <dgm:cxn modelId="{289ED3DF-C18C-2B4C-ABBE-B98EA6EDA43D}" type="presParOf" srcId="{3AE95269-0DA7-FA43-A5B9-1433EECB7BD5}" destId="{B67B82C5-2492-2640-A12B-9B3A9240C3E9}" srcOrd="3" destOrd="0" presId="urn:microsoft.com/office/officeart/2005/8/layout/process1"/>
    <dgm:cxn modelId="{77D5EA30-6173-2140-A2E4-4232BEAF9EEC}" type="presParOf" srcId="{B67B82C5-2492-2640-A12B-9B3A9240C3E9}" destId="{F11047D4-767F-EB4B-99A3-518647BAEA30}" srcOrd="0" destOrd="0" presId="urn:microsoft.com/office/officeart/2005/8/layout/process1"/>
    <dgm:cxn modelId="{F40C61A1-1D5D-A441-B375-042682F56860}" type="presParOf" srcId="{3AE95269-0DA7-FA43-A5B9-1433EECB7BD5}" destId="{C5148959-B4BE-534C-9A09-6FAAC4991C70}" srcOrd="4" destOrd="0" presId="urn:microsoft.com/office/officeart/2005/8/layout/process1"/>
    <dgm:cxn modelId="{32DC687E-E824-864D-9DD6-BB84567B6A89}" type="presParOf" srcId="{3AE95269-0DA7-FA43-A5B9-1433EECB7BD5}" destId="{127BB21F-F8E0-FE4C-B5BE-62BD46B91604}" srcOrd="5" destOrd="0" presId="urn:microsoft.com/office/officeart/2005/8/layout/process1"/>
    <dgm:cxn modelId="{BF4353B7-8D87-384C-8BFF-025524C2B6CD}" type="presParOf" srcId="{127BB21F-F8E0-FE4C-B5BE-62BD46B91604}" destId="{C71077F4-611E-BD49-8D7F-38647B44B63A}" srcOrd="0" destOrd="0" presId="urn:microsoft.com/office/officeart/2005/8/layout/process1"/>
    <dgm:cxn modelId="{99A23E8F-A624-2745-BD2E-19AC27806B77}" type="presParOf" srcId="{3AE95269-0DA7-FA43-A5B9-1433EECB7BD5}" destId="{9CA130B3-421B-6846-9482-7C0566F6FF09}"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9BBA72-AAA4-874A-B937-D9C3467970F1}" type="doc">
      <dgm:prSet loTypeId="urn:microsoft.com/office/officeart/2005/8/layout/process1" loCatId="" qsTypeId="urn:microsoft.com/office/officeart/2005/8/quickstyle/simple1" qsCatId="simple" csTypeId="urn:microsoft.com/office/officeart/2005/8/colors/accent1_2" csCatId="accent1" phldr="1"/>
      <dgm:spPr/>
      <dgm:t>
        <a:bodyPr/>
        <a:lstStyle/>
        <a:p>
          <a:endParaRPr lang="en-GB"/>
        </a:p>
      </dgm:t>
    </dgm:pt>
    <dgm:pt modelId="{6365FDAA-053F-0443-9859-5FD3603A4659}">
      <dgm:prSet phldrT="[Text]"/>
      <dgm:spPr/>
      <dgm:t>
        <a:bodyPr/>
        <a:lstStyle/>
        <a:p>
          <a:r>
            <a:rPr lang="en-GB" dirty="0"/>
            <a:t>Tokenize the data</a:t>
          </a:r>
        </a:p>
      </dgm:t>
    </dgm:pt>
    <dgm:pt modelId="{6043875D-23F7-E84B-A103-E883FFF9B418}" type="parTrans" cxnId="{80DA3218-9117-B046-81ED-48F395E902F1}">
      <dgm:prSet/>
      <dgm:spPr/>
      <dgm:t>
        <a:bodyPr/>
        <a:lstStyle/>
        <a:p>
          <a:endParaRPr lang="en-GB"/>
        </a:p>
      </dgm:t>
    </dgm:pt>
    <dgm:pt modelId="{DBE9E95B-5E14-944A-A213-C27A0C9E512E}" type="sibTrans" cxnId="{80DA3218-9117-B046-81ED-48F395E902F1}">
      <dgm:prSet/>
      <dgm:spPr/>
      <dgm:t>
        <a:bodyPr/>
        <a:lstStyle/>
        <a:p>
          <a:endParaRPr lang="en-GB"/>
        </a:p>
      </dgm:t>
    </dgm:pt>
    <dgm:pt modelId="{DF046C99-6C92-2048-9FEC-9550E832EB04}">
      <dgm:prSet phldrT="[Text]"/>
      <dgm:spPr/>
      <dgm:t>
        <a:bodyPr/>
        <a:lstStyle/>
        <a:p>
          <a:r>
            <a:rPr lang="en-GB" dirty="0"/>
            <a:t>Generate Embeddings</a:t>
          </a:r>
        </a:p>
      </dgm:t>
    </dgm:pt>
    <dgm:pt modelId="{43098CBB-E5BC-C549-84AB-7CADC8110B37}" type="parTrans" cxnId="{053D2EB1-55D7-A044-9EAA-9ACB15B4C933}">
      <dgm:prSet/>
      <dgm:spPr/>
      <dgm:t>
        <a:bodyPr/>
        <a:lstStyle/>
        <a:p>
          <a:endParaRPr lang="en-GB"/>
        </a:p>
      </dgm:t>
    </dgm:pt>
    <dgm:pt modelId="{C8915EE0-4D5B-F24B-B1CA-337044506D2E}" type="sibTrans" cxnId="{053D2EB1-55D7-A044-9EAA-9ACB15B4C933}">
      <dgm:prSet/>
      <dgm:spPr/>
      <dgm:t>
        <a:bodyPr/>
        <a:lstStyle/>
        <a:p>
          <a:endParaRPr lang="en-GB"/>
        </a:p>
      </dgm:t>
    </dgm:pt>
    <dgm:pt modelId="{7FCEFB46-7EBE-B64B-B332-BC97BC64143E}">
      <dgm:prSet phldrT="[Text]"/>
      <dgm:spPr/>
      <dgm:t>
        <a:bodyPr/>
        <a:lstStyle/>
        <a:p>
          <a:r>
            <a:rPr lang="en-GB" dirty="0"/>
            <a:t>Passing embeddings through a fully connected NN to predict the labels</a:t>
          </a:r>
        </a:p>
      </dgm:t>
    </dgm:pt>
    <dgm:pt modelId="{7FBDF266-09B8-A04C-AEFE-F5D091A30475}" type="parTrans" cxnId="{08338689-DBB5-3842-9637-9484A9AD4A2D}">
      <dgm:prSet/>
      <dgm:spPr/>
      <dgm:t>
        <a:bodyPr/>
        <a:lstStyle/>
        <a:p>
          <a:endParaRPr lang="en-GB"/>
        </a:p>
      </dgm:t>
    </dgm:pt>
    <dgm:pt modelId="{0E719BB9-3B16-D24F-9B10-A8D9453FF67A}" type="sibTrans" cxnId="{08338689-DBB5-3842-9637-9484A9AD4A2D}">
      <dgm:prSet/>
      <dgm:spPr/>
      <dgm:t>
        <a:bodyPr/>
        <a:lstStyle/>
        <a:p>
          <a:endParaRPr lang="en-GB"/>
        </a:p>
      </dgm:t>
    </dgm:pt>
    <dgm:pt modelId="{3AE95269-0DA7-FA43-A5B9-1433EECB7BD5}" type="pres">
      <dgm:prSet presAssocID="{CD9BBA72-AAA4-874A-B937-D9C3467970F1}" presName="Name0" presStyleCnt="0">
        <dgm:presLayoutVars>
          <dgm:dir/>
          <dgm:resizeHandles val="exact"/>
        </dgm:presLayoutVars>
      </dgm:prSet>
      <dgm:spPr/>
    </dgm:pt>
    <dgm:pt modelId="{CDC75E65-E191-5642-9842-35979CA7CBEE}" type="pres">
      <dgm:prSet presAssocID="{6365FDAA-053F-0443-9859-5FD3603A4659}" presName="node" presStyleLbl="node1" presStyleIdx="0" presStyleCnt="3">
        <dgm:presLayoutVars>
          <dgm:bulletEnabled val="1"/>
        </dgm:presLayoutVars>
      </dgm:prSet>
      <dgm:spPr/>
    </dgm:pt>
    <dgm:pt modelId="{28C52B80-188E-1344-915B-ADA96B2ABA68}" type="pres">
      <dgm:prSet presAssocID="{DBE9E95B-5E14-944A-A213-C27A0C9E512E}" presName="sibTrans" presStyleLbl="sibTrans2D1" presStyleIdx="0" presStyleCnt="2"/>
      <dgm:spPr/>
    </dgm:pt>
    <dgm:pt modelId="{0E8E87B9-A300-6A49-B9EB-469261647C5E}" type="pres">
      <dgm:prSet presAssocID="{DBE9E95B-5E14-944A-A213-C27A0C9E512E}" presName="connectorText" presStyleLbl="sibTrans2D1" presStyleIdx="0" presStyleCnt="2"/>
      <dgm:spPr/>
    </dgm:pt>
    <dgm:pt modelId="{75F68676-25A5-304E-B24C-B6255A1858FE}" type="pres">
      <dgm:prSet presAssocID="{DF046C99-6C92-2048-9FEC-9550E832EB04}" presName="node" presStyleLbl="node1" presStyleIdx="1" presStyleCnt="3">
        <dgm:presLayoutVars>
          <dgm:bulletEnabled val="1"/>
        </dgm:presLayoutVars>
      </dgm:prSet>
      <dgm:spPr/>
    </dgm:pt>
    <dgm:pt modelId="{B67B82C5-2492-2640-A12B-9B3A9240C3E9}" type="pres">
      <dgm:prSet presAssocID="{C8915EE0-4D5B-F24B-B1CA-337044506D2E}" presName="sibTrans" presStyleLbl="sibTrans2D1" presStyleIdx="1" presStyleCnt="2"/>
      <dgm:spPr/>
    </dgm:pt>
    <dgm:pt modelId="{F11047D4-767F-EB4B-99A3-518647BAEA30}" type="pres">
      <dgm:prSet presAssocID="{C8915EE0-4D5B-F24B-B1CA-337044506D2E}" presName="connectorText" presStyleLbl="sibTrans2D1" presStyleIdx="1" presStyleCnt="2"/>
      <dgm:spPr/>
    </dgm:pt>
    <dgm:pt modelId="{C5148959-B4BE-534C-9A09-6FAAC4991C70}" type="pres">
      <dgm:prSet presAssocID="{7FCEFB46-7EBE-B64B-B332-BC97BC64143E}" presName="node" presStyleLbl="node1" presStyleIdx="2" presStyleCnt="3">
        <dgm:presLayoutVars>
          <dgm:bulletEnabled val="1"/>
        </dgm:presLayoutVars>
      </dgm:prSet>
      <dgm:spPr/>
    </dgm:pt>
  </dgm:ptLst>
  <dgm:cxnLst>
    <dgm:cxn modelId="{EF5BB606-5963-AB4E-B57E-7F0A23F4C8A1}" type="presOf" srcId="{DBE9E95B-5E14-944A-A213-C27A0C9E512E}" destId="{0E8E87B9-A300-6A49-B9EB-469261647C5E}" srcOrd="1" destOrd="0" presId="urn:microsoft.com/office/officeart/2005/8/layout/process1"/>
    <dgm:cxn modelId="{506CE509-D0B4-B74A-9330-96F207372DD2}" type="presOf" srcId="{C8915EE0-4D5B-F24B-B1CA-337044506D2E}" destId="{B67B82C5-2492-2640-A12B-9B3A9240C3E9}" srcOrd="0" destOrd="0" presId="urn:microsoft.com/office/officeart/2005/8/layout/process1"/>
    <dgm:cxn modelId="{80DA3218-9117-B046-81ED-48F395E902F1}" srcId="{CD9BBA72-AAA4-874A-B937-D9C3467970F1}" destId="{6365FDAA-053F-0443-9859-5FD3603A4659}" srcOrd="0" destOrd="0" parTransId="{6043875D-23F7-E84B-A103-E883FFF9B418}" sibTransId="{DBE9E95B-5E14-944A-A213-C27A0C9E512E}"/>
    <dgm:cxn modelId="{711E3E1C-09BF-A54F-8595-659E898F0D8C}" type="presOf" srcId="{6365FDAA-053F-0443-9859-5FD3603A4659}" destId="{CDC75E65-E191-5642-9842-35979CA7CBEE}" srcOrd="0" destOrd="0" presId="urn:microsoft.com/office/officeart/2005/8/layout/process1"/>
    <dgm:cxn modelId="{1A95C934-1F61-3C4F-A2EA-89E301336F52}" type="presOf" srcId="{C8915EE0-4D5B-F24B-B1CA-337044506D2E}" destId="{F11047D4-767F-EB4B-99A3-518647BAEA30}" srcOrd="1" destOrd="0" presId="urn:microsoft.com/office/officeart/2005/8/layout/process1"/>
    <dgm:cxn modelId="{9141CF3B-B450-9D4C-AB4D-248C0E10F314}" type="presOf" srcId="{7FCEFB46-7EBE-B64B-B332-BC97BC64143E}" destId="{C5148959-B4BE-534C-9A09-6FAAC4991C70}" srcOrd="0" destOrd="0" presId="urn:microsoft.com/office/officeart/2005/8/layout/process1"/>
    <dgm:cxn modelId="{C06E0C48-FD1F-5945-8F97-EB60A2072859}" type="presOf" srcId="{DBE9E95B-5E14-944A-A213-C27A0C9E512E}" destId="{28C52B80-188E-1344-915B-ADA96B2ABA68}" srcOrd="0" destOrd="0" presId="urn:microsoft.com/office/officeart/2005/8/layout/process1"/>
    <dgm:cxn modelId="{E4EDBA55-58C0-8140-97AF-FFCE9817EF55}" type="presOf" srcId="{CD9BBA72-AAA4-874A-B937-D9C3467970F1}" destId="{3AE95269-0DA7-FA43-A5B9-1433EECB7BD5}" srcOrd="0" destOrd="0" presId="urn:microsoft.com/office/officeart/2005/8/layout/process1"/>
    <dgm:cxn modelId="{08338689-DBB5-3842-9637-9484A9AD4A2D}" srcId="{CD9BBA72-AAA4-874A-B937-D9C3467970F1}" destId="{7FCEFB46-7EBE-B64B-B332-BC97BC64143E}" srcOrd="2" destOrd="0" parTransId="{7FBDF266-09B8-A04C-AEFE-F5D091A30475}" sibTransId="{0E719BB9-3B16-D24F-9B10-A8D9453FF67A}"/>
    <dgm:cxn modelId="{053D2EB1-55D7-A044-9EAA-9ACB15B4C933}" srcId="{CD9BBA72-AAA4-874A-B937-D9C3467970F1}" destId="{DF046C99-6C92-2048-9FEC-9550E832EB04}" srcOrd="1" destOrd="0" parTransId="{43098CBB-E5BC-C549-84AB-7CADC8110B37}" sibTransId="{C8915EE0-4D5B-F24B-B1CA-337044506D2E}"/>
    <dgm:cxn modelId="{41FCBAE4-35DC-A34B-9896-F0EA47BC9B2F}" type="presOf" srcId="{DF046C99-6C92-2048-9FEC-9550E832EB04}" destId="{75F68676-25A5-304E-B24C-B6255A1858FE}" srcOrd="0" destOrd="0" presId="urn:microsoft.com/office/officeart/2005/8/layout/process1"/>
    <dgm:cxn modelId="{1344F67B-D283-DD4F-8B3E-20DF97C91CCB}" type="presParOf" srcId="{3AE95269-0DA7-FA43-A5B9-1433EECB7BD5}" destId="{CDC75E65-E191-5642-9842-35979CA7CBEE}" srcOrd="0" destOrd="0" presId="urn:microsoft.com/office/officeart/2005/8/layout/process1"/>
    <dgm:cxn modelId="{EC82A115-43FC-8D4E-AFA2-7ADA49451F62}" type="presParOf" srcId="{3AE95269-0DA7-FA43-A5B9-1433EECB7BD5}" destId="{28C52B80-188E-1344-915B-ADA96B2ABA68}" srcOrd="1" destOrd="0" presId="urn:microsoft.com/office/officeart/2005/8/layout/process1"/>
    <dgm:cxn modelId="{62B6F95F-315F-B443-B4B1-ADF56AA7268E}" type="presParOf" srcId="{28C52B80-188E-1344-915B-ADA96B2ABA68}" destId="{0E8E87B9-A300-6A49-B9EB-469261647C5E}" srcOrd="0" destOrd="0" presId="urn:microsoft.com/office/officeart/2005/8/layout/process1"/>
    <dgm:cxn modelId="{CD26F057-5653-F54B-9599-C719BFEF60F2}" type="presParOf" srcId="{3AE95269-0DA7-FA43-A5B9-1433EECB7BD5}" destId="{75F68676-25A5-304E-B24C-B6255A1858FE}" srcOrd="2" destOrd="0" presId="urn:microsoft.com/office/officeart/2005/8/layout/process1"/>
    <dgm:cxn modelId="{289ED3DF-C18C-2B4C-ABBE-B98EA6EDA43D}" type="presParOf" srcId="{3AE95269-0DA7-FA43-A5B9-1433EECB7BD5}" destId="{B67B82C5-2492-2640-A12B-9B3A9240C3E9}" srcOrd="3" destOrd="0" presId="urn:microsoft.com/office/officeart/2005/8/layout/process1"/>
    <dgm:cxn modelId="{77D5EA30-6173-2140-A2E4-4232BEAF9EEC}" type="presParOf" srcId="{B67B82C5-2492-2640-A12B-9B3A9240C3E9}" destId="{F11047D4-767F-EB4B-99A3-518647BAEA30}" srcOrd="0" destOrd="0" presId="urn:microsoft.com/office/officeart/2005/8/layout/process1"/>
    <dgm:cxn modelId="{F40C61A1-1D5D-A441-B375-042682F56860}" type="presParOf" srcId="{3AE95269-0DA7-FA43-A5B9-1433EECB7BD5}" destId="{C5148959-B4BE-534C-9A09-6FAAC4991C7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9BBA72-AAA4-874A-B937-D9C3467970F1}" type="doc">
      <dgm:prSet loTypeId="urn:microsoft.com/office/officeart/2005/8/layout/process1" loCatId="" qsTypeId="urn:microsoft.com/office/officeart/2005/8/quickstyle/simple1" qsCatId="simple" csTypeId="urn:microsoft.com/office/officeart/2005/8/colors/accent1_2" csCatId="accent1" phldr="1"/>
      <dgm:spPr/>
      <dgm:t>
        <a:bodyPr/>
        <a:lstStyle/>
        <a:p>
          <a:endParaRPr lang="en-GB"/>
        </a:p>
      </dgm:t>
    </dgm:pt>
    <dgm:pt modelId="{6365FDAA-053F-0443-9859-5FD3603A4659}">
      <dgm:prSet phldrT="[Text]"/>
      <dgm:spPr/>
      <dgm:t>
        <a:bodyPr/>
        <a:lstStyle/>
        <a:p>
          <a:r>
            <a:rPr lang="en-GB" dirty="0"/>
            <a:t>Extension to Model 2a</a:t>
          </a:r>
        </a:p>
      </dgm:t>
    </dgm:pt>
    <dgm:pt modelId="{6043875D-23F7-E84B-A103-E883FFF9B418}" type="parTrans" cxnId="{80DA3218-9117-B046-81ED-48F395E902F1}">
      <dgm:prSet/>
      <dgm:spPr/>
      <dgm:t>
        <a:bodyPr/>
        <a:lstStyle/>
        <a:p>
          <a:endParaRPr lang="en-GB"/>
        </a:p>
      </dgm:t>
    </dgm:pt>
    <dgm:pt modelId="{DBE9E95B-5E14-944A-A213-C27A0C9E512E}" type="sibTrans" cxnId="{80DA3218-9117-B046-81ED-48F395E902F1}">
      <dgm:prSet/>
      <dgm:spPr/>
      <dgm:t>
        <a:bodyPr/>
        <a:lstStyle/>
        <a:p>
          <a:endParaRPr lang="en-GB"/>
        </a:p>
      </dgm:t>
    </dgm:pt>
    <dgm:pt modelId="{DF046C99-6C92-2048-9FEC-9550E832EB04}">
      <dgm:prSet phldrT="[Text]"/>
      <dgm:spPr/>
      <dgm:t>
        <a:bodyPr/>
        <a:lstStyle/>
        <a:p>
          <a:r>
            <a:rPr lang="en-GB" dirty="0"/>
            <a:t>Altering the output dimension to 100 to mimic output of Glove</a:t>
          </a:r>
        </a:p>
      </dgm:t>
    </dgm:pt>
    <dgm:pt modelId="{43098CBB-E5BC-C549-84AB-7CADC8110B37}" type="parTrans" cxnId="{053D2EB1-55D7-A044-9EAA-9ACB15B4C933}">
      <dgm:prSet/>
      <dgm:spPr/>
      <dgm:t>
        <a:bodyPr/>
        <a:lstStyle/>
        <a:p>
          <a:endParaRPr lang="en-GB"/>
        </a:p>
      </dgm:t>
    </dgm:pt>
    <dgm:pt modelId="{C8915EE0-4D5B-F24B-B1CA-337044506D2E}" type="sibTrans" cxnId="{053D2EB1-55D7-A044-9EAA-9ACB15B4C933}">
      <dgm:prSet/>
      <dgm:spPr/>
      <dgm:t>
        <a:bodyPr/>
        <a:lstStyle/>
        <a:p>
          <a:endParaRPr lang="en-GB"/>
        </a:p>
      </dgm:t>
    </dgm:pt>
    <dgm:pt modelId="{7FCEFB46-7EBE-B64B-B332-BC97BC64143E}">
      <dgm:prSet phldrT="[Text]"/>
      <dgm:spPr/>
      <dgm:t>
        <a:bodyPr/>
        <a:lstStyle/>
        <a:p>
          <a:r>
            <a:rPr lang="en-GB" dirty="0"/>
            <a:t>Passing embeddings through a fully connected NN to predict the labels</a:t>
          </a:r>
        </a:p>
      </dgm:t>
    </dgm:pt>
    <dgm:pt modelId="{7FBDF266-09B8-A04C-AEFE-F5D091A30475}" type="parTrans" cxnId="{08338689-DBB5-3842-9637-9484A9AD4A2D}">
      <dgm:prSet/>
      <dgm:spPr/>
      <dgm:t>
        <a:bodyPr/>
        <a:lstStyle/>
        <a:p>
          <a:endParaRPr lang="en-GB"/>
        </a:p>
      </dgm:t>
    </dgm:pt>
    <dgm:pt modelId="{0E719BB9-3B16-D24F-9B10-A8D9453FF67A}" type="sibTrans" cxnId="{08338689-DBB5-3842-9637-9484A9AD4A2D}">
      <dgm:prSet/>
      <dgm:spPr/>
      <dgm:t>
        <a:bodyPr/>
        <a:lstStyle/>
        <a:p>
          <a:endParaRPr lang="en-GB"/>
        </a:p>
      </dgm:t>
    </dgm:pt>
    <dgm:pt modelId="{3AE95269-0DA7-FA43-A5B9-1433EECB7BD5}" type="pres">
      <dgm:prSet presAssocID="{CD9BBA72-AAA4-874A-B937-D9C3467970F1}" presName="Name0" presStyleCnt="0">
        <dgm:presLayoutVars>
          <dgm:dir/>
          <dgm:resizeHandles val="exact"/>
        </dgm:presLayoutVars>
      </dgm:prSet>
      <dgm:spPr/>
    </dgm:pt>
    <dgm:pt modelId="{CDC75E65-E191-5642-9842-35979CA7CBEE}" type="pres">
      <dgm:prSet presAssocID="{6365FDAA-053F-0443-9859-5FD3603A4659}" presName="node" presStyleLbl="node1" presStyleIdx="0" presStyleCnt="3">
        <dgm:presLayoutVars>
          <dgm:bulletEnabled val="1"/>
        </dgm:presLayoutVars>
      </dgm:prSet>
      <dgm:spPr/>
    </dgm:pt>
    <dgm:pt modelId="{28C52B80-188E-1344-915B-ADA96B2ABA68}" type="pres">
      <dgm:prSet presAssocID="{DBE9E95B-5E14-944A-A213-C27A0C9E512E}" presName="sibTrans" presStyleLbl="sibTrans2D1" presStyleIdx="0" presStyleCnt="2"/>
      <dgm:spPr/>
    </dgm:pt>
    <dgm:pt modelId="{0E8E87B9-A300-6A49-B9EB-469261647C5E}" type="pres">
      <dgm:prSet presAssocID="{DBE9E95B-5E14-944A-A213-C27A0C9E512E}" presName="connectorText" presStyleLbl="sibTrans2D1" presStyleIdx="0" presStyleCnt="2"/>
      <dgm:spPr/>
    </dgm:pt>
    <dgm:pt modelId="{75F68676-25A5-304E-B24C-B6255A1858FE}" type="pres">
      <dgm:prSet presAssocID="{DF046C99-6C92-2048-9FEC-9550E832EB04}" presName="node" presStyleLbl="node1" presStyleIdx="1" presStyleCnt="3">
        <dgm:presLayoutVars>
          <dgm:bulletEnabled val="1"/>
        </dgm:presLayoutVars>
      </dgm:prSet>
      <dgm:spPr/>
    </dgm:pt>
    <dgm:pt modelId="{B67B82C5-2492-2640-A12B-9B3A9240C3E9}" type="pres">
      <dgm:prSet presAssocID="{C8915EE0-4D5B-F24B-B1CA-337044506D2E}" presName="sibTrans" presStyleLbl="sibTrans2D1" presStyleIdx="1" presStyleCnt="2"/>
      <dgm:spPr/>
    </dgm:pt>
    <dgm:pt modelId="{F11047D4-767F-EB4B-99A3-518647BAEA30}" type="pres">
      <dgm:prSet presAssocID="{C8915EE0-4D5B-F24B-B1CA-337044506D2E}" presName="connectorText" presStyleLbl="sibTrans2D1" presStyleIdx="1" presStyleCnt="2"/>
      <dgm:spPr/>
    </dgm:pt>
    <dgm:pt modelId="{C5148959-B4BE-534C-9A09-6FAAC4991C70}" type="pres">
      <dgm:prSet presAssocID="{7FCEFB46-7EBE-B64B-B332-BC97BC64143E}" presName="node" presStyleLbl="node1" presStyleIdx="2" presStyleCnt="3">
        <dgm:presLayoutVars>
          <dgm:bulletEnabled val="1"/>
        </dgm:presLayoutVars>
      </dgm:prSet>
      <dgm:spPr/>
    </dgm:pt>
  </dgm:ptLst>
  <dgm:cxnLst>
    <dgm:cxn modelId="{EF5BB606-5963-AB4E-B57E-7F0A23F4C8A1}" type="presOf" srcId="{DBE9E95B-5E14-944A-A213-C27A0C9E512E}" destId="{0E8E87B9-A300-6A49-B9EB-469261647C5E}" srcOrd="1" destOrd="0" presId="urn:microsoft.com/office/officeart/2005/8/layout/process1"/>
    <dgm:cxn modelId="{506CE509-D0B4-B74A-9330-96F207372DD2}" type="presOf" srcId="{C8915EE0-4D5B-F24B-B1CA-337044506D2E}" destId="{B67B82C5-2492-2640-A12B-9B3A9240C3E9}" srcOrd="0" destOrd="0" presId="urn:microsoft.com/office/officeart/2005/8/layout/process1"/>
    <dgm:cxn modelId="{80DA3218-9117-B046-81ED-48F395E902F1}" srcId="{CD9BBA72-AAA4-874A-B937-D9C3467970F1}" destId="{6365FDAA-053F-0443-9859-5FD3603A4659}" srcOrd="0" destOrd="0" parTransId="{6043875D-23F7-E84B-A103-E883FFF9B418}" sibTransId="{DBE9E95B-5E14-944A-A213-C27A0C9E512E}"/>
    <dgm:cxn modelId="{711E3E1C-09BF-A54F-8595-659E898F0D8C}" type="presOf" srcId="{6365FDAA-053F-0443-9859-5FD3603A4659}" destId="{CDC75E65-E191-5642-9842-35979CA7CBEE}" srcOrd="0" destOrd="0" presId="urn:microsoft.com/office/officeart/2005/8/layout/process1"/>
    <dgm:cxn modelId="{1A95C934-1F61-3C4F-A2EA-89E301336F52}" type="presOf" srcId="{C8915EE0-4D5B-F24B-B1CA-337044506D2E}" destId="{F11047D4-767F-EB4B-99A3-518647BAEA30}" srcOrd="1" destOrd="0" presId="urn:microsoft.com/office/officeart/2005/8/layout/process1"/>
    <dgm:cxn modelId="{9141CF3B-B450-9D4C-AB4D-248C0E10F314}" type="presOf" srcId="{7FCEFB46-7EBE-B64B-B332-BC97BC64143E}" destId="{C5148959-B4BE-534C-9A09-6FAAC4991C70}" srcOrd="0" destOrd="0" presId="urn:microsoft.com/office/officeart/2005/8/layout/process1"/>
    <dgm:cxn modelId="{C06E0C48-FD1F-5945-8F97-EB60A2072859}" type="presOf" srcId="{DBE9E95B-5E14-944A-A213-C27A0C9E512E}" destId="{28C52B80-188E-1344-915B-ADA96B2ABA68}" srcOrd="0" destOrd="0" presId="urn:microsoft.com/office/officeart/2005/8/layout/process1"/>
    <dgm:cxn modelId="{E4EDBA55-58C0-8140-97AF-FFCE9817EF55}" type="presOf" srcId="{CD9BBA72-AAA4-874A-B937-D9C3467970F1}" destId="{3AE95269-0DA7-FA43-A5B9-1433EECB7BD5}" srcOrd="0" destOrd="0" presId="urn:microsoft.com/office/officeart/2005/8/layout/process1"/>
    <dgm:cxn modelId="{08338689-DBB5-3842-9637-9484A9AD4A2D}" srcId="{CD9BBA72-AAA4-874A-B937-D9C3467970F1}" destId="{7FCEFB46-7EBE-B64B-B332-BC97BC64143E}" srcOrd="2" destOrd="0" parTransId="{7FBDF266-09B8-A04C-AEFE-F5D091A30475}" sibTransId="{0E719BB9-3B16-D24F-9B10-A8D9453FF67A}"/>
    <dgm:cxn modelId="{053D2EB1-55D7-A044-9EAA-9ACB15B4C933}" srcId="{CD9BBA72-AAA4-874A-B937-D9C3467970F1}" destId="{DF046C99-6C92-2048-9FEC-9550E832EB04}" srcOrd="1" destOrd="0" parTransId="{43098CBB-E5BC-C549-84AB-7CADC8110B37}" sibTransId="{C8915EE0-4D5B-F24B-B1CA-337044506D2E}"/>
    <dgm:cxn modelId="{41FCBAE4-35DC-A34B-9896-F0EA47BC9B2F}" type="presOf" srcId="{DF046C99-6C92-2048-9FEC-9550E832EB04}" destId="{75F68676-25A5-304E-B24C-B6255A1858FE}" srcOrd="0" destOrd="0" presId="urn:microsoft.com/office/officeart/2005/8/layout/process1"/>
    <dgm:cxn modelId="{1344F67B-D283-DD4F-8B3E-20DF97C91CCB}" type="presParOf" srcId="{3AE95269-0DA7-FA43-A5B9-1433EECB7BD5}" destId="{CDC75E65-E191-5642-9842-35979CA7CBEE}" srcOrd="0" destOrd="0" presId="urn:microsoft.com/office/officeart/2005/8/layout/process1"/>
    <dgm:cxn modelId="{EC82A115-43FC-8D4E-AFA2-7ADA49451F62}" type="presParOf" srcId="{3AE95269-0DA7-FA43-A5B9-1433EECB7BD5}" destId="{28C52B80-188E-1344-915B-ADA96B2ABA68}" srcOrd="1" destOrd="0" presId="urn:microsoft.com/office/officeart/2005/8/layout/process1"/>
    <dgm:cxn modelId="{62B6F95F-315F-B443-B4B1-ADF56AA7268E}" type="presParOf" srcId="{28C52B80-188E-1344-915B-ADA96B2ABA68}" destId="{0E8E87B9-A300-6A49-B9EB-469261647C5E}" srcOrd="0" destOrd="0" presId="urn:microsoft.com/office/officeart/2005/8/layout/process1"/>
    <dgm:cxn modelId="{CD26F057-5653-F54B-9599-C719BFEF60F2}" type="presParOf" srcId="{3AE95269-0DA7-FA43-A5B9-1433EECB7BD5}" destId="{75F68676-25A5-304E-B24C-B6255A1858FE}" srcOrd="2" destOrd="0" presId="urn:microsoft.com/office/officeart/2005/8/layout/process1"/>
    <dgm:cxn modelId="{289ED3DF-C18C-2B4C-ABBE-B98EA6EDA43D}" type="presParOf" srcId="{3AE95269-0DA7-FA43-A5B9-1433EECB7BD5}" destId="{B67B82C5-2492-2640-A12B-9B3A9240C3E9}" srcOrd="3" destOrd="0" presId="urn:microsoft.com/office/officeart/2005/8/layout/process1"/>
    <dgm:cxn modelId="{77D5EA30-6173-2140-A2E4-4232BEAF9EEC}" type="presParOf" srcId="{B67B82C5-2492-2640-A12B-9B3A9240C3E9}" destId="{F11047D4-767F-EB4B-99A3-518647BAEA30}" srcOrd="0" destOrd="0" presId="urn:microsoft.com/office/officeart/2005/8/layout/process1"/>
    <dgm:cxn modelId="{F40C61A1-1D5D-A441-B375-042682F56860}" type="presParOf" srcId="{3AE95269-0DA7-FA43-A5B9-1433EECB7BD5}" destId="{C5148959-B4BE-534C-9A09-6FAAC4991C7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9BBA72-AAA4-874A-B937-D9C3467970F1}" type="doc">
      <dgm:prSet loTypeId="urn:microsoft.com/office/officeart/2005/8/layout/process1" loCatId="" qsTypeId="urn:microsoft.com/office/officeart/2005/8/quickstyle/simple1" qsCatId="simple" csTypeId="urn:microsoft.com/office/officeart/2005/8/colors/accent1_2" csCatId="accent1" phldr="1"/>
      <dgm:spPr/>
      <dgm:t>
        <a:bodyPr/>
        <a:lstStyle/>
        <a:p>
          <a:endParaRPr lang="en-GB"/>
        </a:p>
      </dgm:t>
    </dgm:pt>
    <dgm:pt modelId="{6365FDAA-053F-0443-9859-5FD3603A4659}">
      <dgm:prSet phldrT="[Text]"/>
      <dgm:spPr/>
      <dgm:t>
        <a:bodyPr/>
        <a:lstStyle/>
        <a:p>
          <a:r>
            <a:rPr lang="en-GB" dirty="0"/>
            <a:t>Extension to Model 2a</a:t>
          </a:r>
        </a:p>
      </dgm:t>
    </dgm:pt>
    <dgm:pt modelId="{6043875D-23F7-E84B-A103-E883FFF9B418}" type="parTrans" cxnId="{80DA3218-9117-B046-81ED-48F395E902F1}">
      <dgm:prSet/>
      <dgm:spPr/>
      <dgm:t>
        <a:bodyPr/>
        <a:lstStyle/>
        <a:p>
          <a:endParaRPr lang="en-GB"/>
        </a:p>
      </dgm:t>
    </dgm:pt>
    <dgm:pt modelId="{DBE9E95B-5E14-944A-A213-C27A0C9E512E}" type="sibTrans" cxnId="{80DA3218-9117-B046-81ED-48F395E902F1}">
      <dgm:prSet/>
      <dgm:spPr/>
      <dgm:t>
        <a:bodyPr/>
        <a:lstStyle/>
        <a:p>
          <a:endParaRPr lang="en-GB"/>
        </a:p>
      </dgm:t>
    </dgm:pt>
    <dgm:pt modelId="{DF046C99-6C92-2048-9FEC-9550E832EB04}">
      <dgm:prSet phldrT="[Text]"/>
      <dgm:spPr/>
      <dgm:t>
        <a:bodyPr/>
        <a:lstStyle/>
        <a:p>
          <a:r>
            <a:rPr lang="en-GB" dirty="0"/>
            <a:t>Adding advanced deep learning techniques like Bidirectional LSTM and Batch Normalization</a:t>
          </a:r>
        </a:p>
      </dgm:t>
    </dgm:pt>
    <dgm:pt modelId="{43098CBB-E5BC-C549-84AB-7CADC8110B37}" type="parTrans" cxnId="{053D2EB1-55D7-A044-9EAA-9ACB15B4C933}">
      <dgm:prSet/>
      <dgm:spPr/>
      <dgm:t>
        <a:bodyPr/>
        <a:lstStyle/>
        <a:p>
          <a:endParaRPr lang="en-GB"/>
        </a:p>
      </dgm:t>
    </dgm:pt>
    <dgm:pt modelId="{C8915EE0-4D5B-F24B-B1CA-337044506D2E}" type="sibTrans" cxnId="{053D2EB1-55D7-A044-9EAA-9ACB15B4C933}">
      <dgm:prSet/>
      <dgm:spPr/>
      <dgm:t>
        <a:bodyPr/>
        <a:lstStyle/>
        <a:p>
          <a:endParaRPr lang="en-GB"/>
        </a:p>
      </dgm:t>
    </dgm:pt>
    <dgm:pt modelId="{7FCEFB46-7EBE-B64B-B332-BC97BC64143E}">
      <dgm:prSet phldrT="[Text]"/>
      <dgm:spPr/>
      <dgm:t>
        <a:bodyPr/>
        <a:lstStyle/>
        <a:p>
          <a:r>
            <a:rPr lang="en-GB" dirty="0"/>
            <a:t>Passing embeddings through a fully connected NN to predict the labels</a:t>
          </a:r>
        </a:p>
      </dgm:t>
    </dgm:pt>
    <dgm:pt modelId="{7FBDF266-09B8-A04C-AEFE-F5D091A30475}" type="parTrans" cxnId="{08338689-DBB5-3842-9637-9484A9AD4A2D}">
      <dgm:prSet/>
      <dgm:spPr/>
      <dgm:t>
        <a:bodyPr/>
        <a:lstStyle/>
        <a:p>
          <a:endParaRPr lang="en-GB"/>
        </a:p>
      </dgm:t>
    </dgm:pt>
    <dgm:pt modelId="{0E719BB9-3B16-D24F-9B10-A8D9453FF67A}" type="sibTrans" cxnId="{08338689-DBB5-3842-9637-9484A9AD4A2D}">
      <dgm:prSet/>
      <dgm:spPr/>
      <dgm:t>
        <a:bodyPr/>
        <a:lstStyle/>
        <a:p>
          <a:endParaRPr lang="en-GB"/>
        </a:p>
      </dgm:t>
    </dgm:pt>
    <dgm:pt modelId="{3AE95269-0DA7-FA43-A5B9-1433EECB7BD5}" type="pres">
      <dgm:prSet presAssocID="{CD9BBA72-AAA4-874A-B937-D9C3467970F1}" presName="Name0" presStyleCnt="0">
        <dgm:presLayoutVars>
          <dgm:dir/>
          <dgm:resizeHandles val="exact"/>
        </dgm:presLayoutVars>
      </dgm:prSet>
      <dgm:spPr/>
    </dgm:pt>
    <dgm:pt modelId="{CDC75E65-E191-5642-9842-35979CA7CBEE}" type="pres">
      <dgm:prSet presAssocID="{6365FDAA-053F-0443-9859-5FD3603A4659}" presName="node" presStyleLbl="node1" presStyleIdx="0" presStyleCnt="3">
        <dgm:presLayoutVars>
          <dgm:bulletEnabled val="1"/>
        </dgm:presLayoutVars>
      </dgm:prSet>
      <dgm:spPr/>
    </dgm:pt>
    <dgm:pt modelId="{28C52B80-188E-1344-915B-ADA96B2ABA68}" type="pres">
      <dgm:prSet presAssocID="{DBE9E95B-5E14-944A-A213-C27A0C9E512E}" presName="sibTrans" presStyleLbl="sibTrans2D1" presStyleIdx="0" presStyleCnt="2"/>
      <dgm:spPr/>
    </dgm:pt>
    <dgm:pt modelId="{0E8E87B9-A300-6A49-B9EB-469261647C5E}" type="pres">
      <dgm:prSet presAssocID="{DBE9E95B-5E14-944A-A213-C27A0C9E512E}" presName="connectorText" presStyleLbl="sibTrans2D1" presStyleIdx="0" presStyleCnt="2"/>
      <dgm:spPr/>
    </dgm:pt>
    <dgm:pt modelId="{75F68676-25A5-304E-B24C-B6255A1858FE}" type="pres">
      <dgm:prSet presAssocID="{DF046C99-6C92-2048-9FEC-9550E832EB04}" presName="node" presStyleLbl="node1" presStyleIdx="1" presStyleCnt="3">
        <dgm:presLayoutVars>
          <dgm:bulletEnabled val="1"/>
        </dgm:presLayoutVars>
      </dgm:prSet>
      <dgm:spPr/>
    </dgm:pt>
    <dgm:pt modelId="{B67B82C5-2492-2640-A12B-9B3A9240C3E9}" type="pres">
      <dgm:prSet presAssocID="{C8915EE0-4D5B-F24B-B1CA-337044506D2E}" presName="sibTrans" presStyleLbl="sibTrans2D1" presStyleIdx="1" presStyleCnt="2"/>
      <dgm:spPr/>
    </dgm:pt>
    <dgm:pt modelId="{F11047D4-767F-EB4B-99A3-518647BAEA30}" type="pres">
      <dgm:prSet presAssocID="{C8915EE0-4D5B-F24B-B1CA-337044506D2E}" presName="connectorText" presStyleLbl="sibTrans2D1" presStyleIdx="1" presStyleCnt="2"/>
      <dgm:spPr/>
    </dgm:pt>
    <dgm:pt modelId="{C5148959-B4BE-534C-9A09-6FAAC4991C70}" type="pres">
      <dgm:prSet presAssocID="{7FCEFB46-7EBE-B64B-B332-BC97BC64143E}" presName="node" presStyleLbl="node1" presStyleIdx="2" presStyleCnt="3">
        <dgm:presLayoutVars>
          <dgm:bulletEnabled val="1"/>
        </dgm:presLayoutVars>
      </dgm:prSet>
      <dgm:spPr/>
    </dgm:pt>
  </dgm:ptLst>
  <dgm:cxnLst>
    <dgm:cxn modelId="{EF5BB606-5963-AB4E-B57E-7F0A23F4C8A1}" type="presOf" srcId="{DBE9E95B-5E14-944A-A213-C27A0C9E512E}" destId="{0E8E87B9-A300-6A49-B9EB-469261647C5E}" srcOrd="1" destOrd="0" presId="urn:microsoft.com/office/officeart/2005/8/layout/process1"/>
    <dgm:cxn modelId="{506CE509-D0B4-B74A-9330-96F207372DD2}" type="presOf" srcId="{C8915EE0-4D5B-F24B-B1CA-337044506D2E}" destId="{B67B82C5-2492-2640-A12B-9B3A9240C3E9}" srcOrd="0" destOrd="0" presId="urn:microsoft.com/office/officeart/2005/8/layout/process1"/>
    <dgm:cxn modelId="{80DA3218-9117-B046-81ED-48F395E902F1}" srcId="{CD9BBA72-AAA4-874A-B937-D9C3467970F1}" destId="{6365FDAA-053F-0443-9859-5FD3603A4659}" srcOrd="0" destOrd="0" parTransId="{6043875D-23F7-E84B-A103-E883FFF9B418}" sibTransId="{DBE9E95B-5E14-944A-A213-C27A0C9E512E}"/>
    <dgm:cxn modelId="{711E3E1C-09BF-A54F-8595-659E898F0D8C}" type="presOf" srcId="{6365FDAA-053F-0443-9859-5FD3603A4659}" destId="{CDC75E65-E191-5642-9842-35979CA7CBEE}" srcOrd="0" destOrd="0" presId="urn:microsoft.com/office/officeart/2005/8/layout/process1"/>
    <dgm:cxn modelId="{1A95C934-1F61-3C4F-A2EA-89E301336F52}" type="presOf" srcId="{C8915EE0-4D5B-F24B-B1CA-337044506D2E}" destId="{F11047D4-767F-EB4B-99A3-518647BAEA30}" srcOrd="1" destOrd="0" presId="urn:microsoft.com/office/officeart/2005/8/layout/process1"/>
    <dgm:cxn modelId="{9141CF3B-B450-9D4C-AB4D-248C0E10F314}" type="presOf" srcId="{7FCEFB46-7EBE-B64B-B332-BC97BC64143E}" destId="{C5148959-B4BE-534C-9A09-6FAAC4991C70}" srcOrd="0" destOrd="0" presId="urn:microsoft.com/office/officeart/2005/8/layout/process1"/>
    <dgm:cxn modelId="{C06E0C48-FD1F-5945-8F97-EB60A2072859}" type="presOf" srcId="{DBE9E95B-5E14-944A-A213-C27A0C9E512E}" destId="{28C52B80-188E-1344-915B-ADA96B2ABA68}" srcOrd="0" destOrd="0" presId="urn:microsoft.com/office/officeart/2005/8/layout/process1"/>
    <dgm:cxn modelId="{E4EDBA55-58C0-8140-97AF-FFCE9817EF55}" type="presOf" srcId="{CD9BBA72-AAA4-874A-B937-D9C3467970F1}" destId="{3AE95269-0DA7-FA43-A5B9-1433EECB7BD5}" srcOrd="0" destOrd="0" presId="urn:microsoft.com/office/officeart/2005/8/layout/process1"/>
    <dgm:cxn modelId="{08338689-DBB5-3842-9637-9484A9AD4A2D}" srcId="{CD9BBA72-AAA4-874A-B937-D9C3467970F1}" destId="{7FCEFB46-7EBE-B64B-B332-BC97BC64143E}" srcOrd="2" destOrd="0" parTransId="{7FBDF266-09B8-A04C-AEFE-F5D091A30475}" sibTransId="{0E719BB9-3B16-D24F-9B10-A8D9453FF67A}"/>
    <dgm:cxn modelId="{053D2EB1-55D7-A044-9EAA-9ACB15B4C933}" srcId="{CD9BBA72-AAA4-874A-B937-D9C3467970F1}" destId="{DF046C99-6C92-2048-9FEC-9550E832EB04}" srcOrd="1" destOrd="0" parTransId="{43098CBB-E5BC-C549-84AB-7CADC8110B37}" sibTransId="{C8915EE0-4D5B-F24B-B1CA-337044506D2E}"/>
    <dgm:cxn modelId="{41FCBAE4-35DC-A34B-9896-F0EA47BC9B2F}" type="presOf" srcId="{DF046C99-6C92-2048-9FEC-9550E832EB04}" destId="{75F68676-25A5-304E-B24C-B6255A1858FE}" srcOrd="0" destOrd="0" presId="urn:microsoft.com/office/officeart/2005/8/layout/process1"/>
    <dgm:cxn modelId="{1344F67B-D283-DD4F-8B3E-20DF97C91CCB}" type="presParOf" srcId="{3AE95269-0DA7-FA43-A5B9-1433EECB7BD5}" destId="{CDC75E65-E191-5642-9842-35979CA7CBEE}" srcOrd="0" destOrd="0" presId="urn:microsoft.com/office/officeart/2005/8/layout/process1"/>
    <dgm:cxn modelId="{EC82A115-43FC-8D4E-AFA2-7ADA49451F62}" type="presParOf" srcId="{3AE95269-0DA7-FA43-A5B9-1433EECB7BD5}" destId="{28C52B80-188E-1344-915B-ADA96B2ABA68}" srcOrd="1" destOrd="0" presId="urn:microsoft.com/office/officeart/2005/8/layout/process1"/>
    <dgm:cxn modelId="{62B6F95F-315F-B443-B4B1-ADF56AA7268E}" type="presParOf" srcId="{28C52B80-188E-1344-915B-ADA96B2ABA68}" destId="{0E8E87B9-A300-6A49-B9EB-469261647C5E}" srcOrd="0" destOrd="0" presId="urn:microsoft.com/office/officeart/2005/8/layout/process1"/>
    <dgm:cxn modelId="{CD26F057-5653-F54B-9599-C719BFEF60F2}" type="presParOf" srcId="{3AE95269-0DA7-FA43-A5B9-1433EECB7BD5}" destId="{75F68676-25A5-304E-B24C-B6255A1858FE}" srcOrd="2" destOrd="0" presId="urn:microsoft.com/office/officeart/2005/8/layout/process1"/>
    <dgm:cxn modelId="{289ED3DF-C18C-2B4C-ABBE-B98EA6EDA43D}" type="presParOf" srcId="{3AE95269-0DA7-FA43-A5B9-1433EECB7BD5}" destId="{B67B82C5-2492-2640-A12B-9B3A9240C3E9}" srcOrd="3" destOrd="0" presId="urn:microsoft.com/office/officeart/2005/8/layout/process1"/>
    <dgm:cxn modelId="{77D5EA30-6173-2140-A2E4-4232BEAF9EEC}" type="presParOf" srcId="{B67B82C5-2492-2640-A12B-9B3A9240C3E9}" destId="{F11047D4-767F-EB4B-99A3-518647BAEA30}" srcOrd="0" destOrd="0" presId="urn:microsoft.com/office/officeart/2005/8/layout/process1"/>
    <dgm:cxn modelId="{F40C61A1-1D5D-A441-B375-042682F56860}" type="presParOf" srcId="{3AE95269-0DA7-FA43-A5B9-1433EECB7BD5}" destId="{C5148959-B4BE-534C-9A09-6FAAC4991C7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75E65-E191-5642-9842-35979CA7CBEE}">
      <dsp:nvSpPr>
        <dsp:cNvPr id="0" name=""/>
        <dsp:cNvSpPr/>
      </dsp:nvSpPr>
      <dsp:spPr>
        <a:xfrm>
          <a:off x="3755" y="0"/>
          <a:ext cx="1641801" cy="10707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Using Indic tokenizer to tokenize the data</a:t>
          </a:r>
        </a:p>
      </dsp:txBody>
      <dsp:txXfrm>
        <a:off x="35116" y="31361"/>
        <a:ext cx="1579079" cy="1008015"/>
      </dsp:txXfrm>
    </dsp:sp>
    <dsp:sp modelId="{28C52B80-188E-1344-915B-ADA96B2ABA68}">
      <dsp:nvSpPr>
        <dsp:cNvPr id="0" name=""/>
        <dsp:cNvSpPr/>
      </dsp:nvSpPr>
      <dsp:spPr>
        <a:xfrm>
          <a:off x="1809736" y="331785"/>
          <a:ext cx="348061" cy="4071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1809736" y="413218"/>
        <a:ext cx="243643" cy="244300"/>
      </dsp:txXfrm>
    </dsp:sp>
    <dsp:sp modelId="{75F68676-25A5-304E-B24C-B6255A1858FE}">
      <dsp:nvSpPr>
        <dsp:cNvPr id="0" name=""/>
        <dsp:cNvSpPr/>
      </dsp:nvSpPr>
      <dsp:spPr>
        <a:xfrm>
          <a:off x="2302277" y="0"/>
          <a:ext cx="1641801" cy="10707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TF-</a:t>
          </a:r>
          <a:r>
            <a:rPr lang="en-GB" sz="1600" kern="1200" dirty="0" err="1"/>
            <a:t>idf</a:t>
          </a:r>
          <a:r>
            <a:rPr lang="en-GB" sz="1600" kern="1200" dirty="0"/>
            <a:t> Vectorizer to get word vectors</a:t>
          </a:r>
        </a:p>
      </dsp:txBody>
      <dsp:txXfrm>
        <a:off x="2333638" y="31361"/>
        <a:ext cx="1579079" cy="1008015"/>
      </dsp:txXfrm>
    </dsp:sp>
    <dsp:sp modelId="{B67B82C5-2492-2640-A12B-9B3A9240C3E9}">
      <dsp:nvSpPr>
        <dsp:cNvPr id="0" name=""/>
        <dsp:cNvSpPr/>
      </dsp:nvSpPr>
      <dsp:spPr>
        <a:xfrm>
          <a:off x="4108258" y="331785"/>
          <a:ext cx="348061" cy="4071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4108258" y="413218"/>
        <a:ext cx="243643" cy="244300"/>
      </dsp:txXfrm>
    </dsp:sp>
    <dsp:sp modelId="{C5148959-B4BE-534C-9A09-6FAAC4991C70}">
      <dsp:nvSpPr>
        <dsp:cNvPr id="0" name=""/>
        <dsp:cNvSpPr/>
      </dsp:nvSpPr>
      <dsp:spPr>
        <a:xfrm>
          <a:off x="4600799" y="0"/>
          <a:ext cx="1641801" cy="10707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Calculating probability using Naïve </a:t>
          </a:r>
          <a:r>
            <a:rPr lang="en-GB" sz="1600" kern="1200" dirty="0" err="1"/>
            <a:t>Baye’s</a:t>
          </a:r>
          <a:endParaRPr lang="en-GB" sz="1600" kern="1200" dirty="0"/>
        </a:p>
      </dsp:txBody>
      <dsp:txXfrm>
        <a:off x="4632160" y="31361"/>
        <a:ext cx="1579079" cy="1008015"/>
      </dsp:txXfrm>
    </dsp:sp>
    <dsp:sp modelId="{127BB21F-F8E0-FE4C-B5BE-62BD46B91604}">
      <dsp:nvSpPr>
        <dsp:cNvPr id="0" name=""/>
        <dsp:cNvSpPr/>
      </dsp:nvSpPr>
      <dsp:spPr>
        <a:xfrm>
          <a:off x="6406780" y="331785"/>
          <a:ext cx="348061" cy="4071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6406780" y="413218"/>
        <a:ext cx="243643" cy="244300"/>
      </dsp:txXfrm>
    </dsp:sp>
    <dsp:sp modelId="{9CA130B3-421B-6846-9482-7C0566F6FF09}">
      <dsp:nvSpPr>
        <dsp:cNvPr id="0" name=""/>
        <dsp:cNvSpPr/>
      </dsp:nvSpPr>
      <dsp:spPr>
        <a:xfrm>
          <a:off x="6899321" y="0"/>
          <a:ext cx="1641801" cy="10707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Fit the Logistic Regression &amp; predict labels</a:t>
          </a:r>
        </a:p>
      </dsp:txBody>
      <dsp:txXfrm>
        <a:off x="6930682" y="31361"/>
        <a:ext cx="1579079" cy="10080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75E65-E191-5642-9842-35979CA7CBEE}">
      <dsp:nvSpPr>
        <dsp:cNvPr id="0" name=""/>
        <dsp:cNvSpPr/>
      </dsp:nvSpPr>
      <dsp:spPr>
        <a:xfrm>
          <a:off x="7300" y="0"/>
          <a:ext cx="2182071" cy="1025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Tokenize the data</a:t>
          </a:r>
        </a:p>
      </dsp:txBody>
      <dsp:txXfrm>
        <a:off x="37322" y="30022"/>
        <a:ext cx="2122027" cy="964974"/>
      </dsp:txXfrm>
    </dsp:sp>
    <dsp:sp modelId="{28C52B80-188E-1344-915B-ADA96B2ABA68}">
      <dsp:nvSpPr>
        <dsp:cNvPr id="0" name=""/>
        <dsp:cNvSpPr/>
      </dsp:nvSpPr>
      <dsp:spPr>
        <a:xfrm>
          <a:off x="2407578" y="241932"/>
          <a:ext cx="462599" cy="5411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2407578" y="350163"/>
        <a:ext cx="323819" cy="324691"/>
      </dsp:txXfrm>
    </dsp:sp>
    <dsp:sp modelId="{75F68676-25A5-304E-B24C-B6255A1858FE}">
      <dsp:nvSpPr>
        <dsp:cNvPr id="0" name=""/>
        <dsp:cNvSpPr/>
      </dsp:nvSpPr>
      <dsp:spPr>
        <a:xfrm>
          <a:off x="3062200" y="0"/>
          <a:ext cx="2182071" cy="1025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Generate Embeddings</a:t>
          </a:r>
        </a:p>
      </dsp:txBody>
      <dsp:txXfrm>
        <a:off x="3092222" y="30022"/>
        <a:ext cx="2122027" cy="964974"/>
      </dsp:txXfrm>
    </dsp:sp>
    <dsp:sp modelId="{B67B82C5-2492-2640-A12B-9B3A9240C3E9}">
      <dsp:nvSpPr>
        <dsp:cNvPr id="0" name=""/>
        <dsp:cNvSpPr/>
      </dsp:nvSpPr>
      <dsp:spPr>
        <a:xfrm>
          <a:off x="5462478" y="241932"/>
          <a:ext cx="462599" cy="5411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5462478" y="350163"/>
        <a:ext cx="323819" cy="324691"/>
      </dsp:txXfrm>
    </dsp:sp>
    <dsp:sp modelId="{C5148959-B4BE-534C-9A09-6FAAC4991C70}">
      <dsp:nvSpPr>
        <dsp:cNvPr id="0" name=""/>
        <dsp:cNvSpPr/>
      </dsp:nvSpPr>
      <dsp:spPr>
        <a:xfrm>
          <a:off x="6117100" y="0"/>
          <a:ext cx="2182071" cy="1025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Passing embeddings through a fully connected NN to predict the labels</a:t>
          </a:r>
        </a:p>
      </dsp:txBody>
      <dsp:txXfrm>
        <a:off x="6147122" y="30022"/>
        <a:ext cx="2122027" cy="9649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75E65-E191-5642-9842-35979CA7CBEE}">
      <dsp:nvSpPr>
        <dsp:cNvPr id="0" name=""/>
        <dsp:cNvSpPr/>
      </dsp:nvSpPr>
      <dsp:spPr>
        <a:xfrm>
          <a:off x="7268" y="0"/>
          <a:ext cx="2172608" cy="9404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Extension to Model 2a</a:t>
          </a:r>
        </a:p>
      </dsp:txBody>
      <dsp:txXfrm>
        <a:off x="34814" y="27546"/>
        <a:ext cx="2117516" cy="885394"/>
      </dsp:txXfrm>
    </dsp:sp>
    <dsp:sp modelId="{28C52B80-188E-1344-915B-ADA96B2ABA68}">
      <dsp:nvSpPr>
        <dsp:cNvPr id="0" name=""/>
        <dsp:cNvSpPr/>
      </dsp:nvSpPr>
      <dsp:spPr>
        <a:xfrm>
          <a:off x="2397137" y="200839"/>
          <a:ext cx="460592" cy="538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2397137" y="308600"/>
        <a:ext cx="322414" cy="323284"/>
      </dsp:txXfrm>
    </dsp:sp>
    <dsp:sp modelId="{75F68676-25A5-304E-B24C-B6255A1858FE}">
      <dsp:nvSpPr>
        <dsp:cNvPr id="0" name=""/>
        <dsp:cNvSpPr/>
      </dsp:nvSpPr>
      <dsp:spPr>
        <a:xfrm>
          <a:off x="3048920" y="0"/>
          <a:ext cx="2172608" cy="9404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Altering the output dimension to 100 to mimic output of Glove</a:t>
          </a:r>
        </a:p>
      </dsp:txBody>
      <dsp:txXfrm>
        <a:off x="3076466" y="27546"/>
        <a:ext cx="2117516" cy="885394"/>
      </dsp:txXfrm>
    </dsp:sp>
    <dsp:sp modelId="{B67B82C5-2492-2640-A12B-9B3A9240C3E9}">
      <dsp:nvSpPr>
        <dsp:cNvPr id="0" name=""/>
        <dsp:cNvSpPr/>
      </dsp:nvSpPr>
      <dsp:spPr>
        <a:xfrm>
          <a:off x="5438789" y="200839"/>
          <a:ext cx="460592" cy="538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5438789" y="308600"/>
        <a:ext cx="322414" cy="323284"/>
      </dsp:txXfrm>
    </dsp:sp>
    <dsp:sp modelId="{C5148959-B4BE-534C-9A09-6FAAC4991C70}">
      <dsp:nvSpPr>
        <dsp:cNvPr id="0" name=""/>
        <dsp:cNvSpPr/>
      </dsp:nvSpPr>
      <dsp:spPr>
        <a:xfrm>
          <a:off x="6090571" y="0"/>
          <a:ext cx="2172608" cy="9404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Passing embeddings through a fully connected NN to predict the labels</a:t>
          </a:r>
        </a:p>
      </dsp:txBody>
      <dsp:txXfrm>
        <a:off x="6118117" y="27546"/>
        <a:ext cx="2117516" cy="8853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75E65-E191-5642-9842-35979CA7CBEE}">
      <dsp:nvSpPr>
        <dsp:cNvPr id="0" name=""/>
        <dsp:cNvSpPr/>
      </dsp:nvSpPr>
      <dsp:spPr>
        <a:xfrm>
          <a:off x="7268" y="0"/>
          <a:ext cx="2172608" cy="9404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Extension to Model 2a</a:t>
          </a:r>
        </a:p>
      </dsp:txBody>
      <dsp:txXfrm>
        <a:off x="34814" y="27546"/>
        <a:ext cx="2117516" cy="885394"/>
      </dsp:txXfrm>
    </dsp:sp>
    <dsp:sp modelId="{28C52B80-188E-1344-915B-ADA96B2ABA68}">
      <dsp:nvSpPr>
        <dsp:cNvPr id="0" name=""/>
        <dsp:cNvSpPr/>
      </dsp:nvSpPr>
      <dsp:spPr>
        <a:xfrm>
          <a:off x="2397137" y="200839"/>
          <a:ext cx="460592" cy="538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2397137" y="308600"/>
        <a:ext cx="322414" cy="323284"/>
      </dsp:txXfrm>
    </dsp:sp>
    <dsp:sp modelId="{75F68676-25A5-304E-B24C-B6255A1858FE}">
      <dsp:nvSpPr>
        <dsp:cNvPr id="0" name=""/>
        <dsp:cNvSpPr/>
      </dsp:nvSpPr>
      <dsp:spPr>
        <a:xfrm>
          <a:off x="3048920" y="0"/>
          <a:ext cx="2172608" cy="9404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Adding advanced deep learning techniques like Bidirectional LSTM and Batch Normalization</a:t>
          </a:r>
        </a:p>
      </dsp:txBody>
      <dsp:txXfrm>
        <a:off x="3076466" y="27546"/>
        <a:ext cx="2117516" cy="885394"/>
      </dsp:txXfrm>
    </dsp:sp>
    <dsp:sp modelId="{B67B82C5-2492-2640-A12B-9B3A9240C3E9}">
      <dsp:nvSpPr>
        <dsp:cNvPr id="0" name=""/>
        <dsp:cNvSpPr/>
      </dsp:nvSpPr>
      <dsp:spPr>
        <a:xfrm>
          <a:off x="5438789" y="200839"/>
          <a:ext cx="460592" cy="538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5438789" y="308600"/>
        <a:ext cx="322414" cy="323284"/>
      </dsp:txXfrm>
    </dsp:sp>
    <dsp:sp modelId="{C5148959-B4BE-534C-9A09-6FAAC4991C70}">
      <dsp:nvSpPr>
        <dsp:cNvPr id="0" name=""/>
        <dsp:cNvSpPr/>
      </dsp:nvSpPr>
      <dsp:spPr>
        <a:xfrm>
          <a:off x="6090571" y="0"/>
          <a:ext cx="2172608" cy="9404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Passing embeddings through a fully connected NN to predict the labels</a:t>
          </a:r>
        </a:p>
      </dsp:txBody>
      <dsp:txXfrm>
        <a:off x="6118117" y="27546"/>
        <a:ext cx="2117516" cy="88539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2F9D5-F73E-A54C-A9A8-22522BCC5C7B}" type="datetimeFigureOut">
              <a:rPr lang="en-US" smtClean="0"/>
              <a:t>4/18/23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98A33-3B65-ED40-AD30-0442B314D7B1}" type="slidenum">
              <a:rPr lang="en-US" smtClean="0"/>
              <a:t>‹#›</a:t>
            </a:fld>
            <a:endParaRPr lang="en-US"/>
          </a:p>
        </p:txBody>
      </p:sp>
    </p:spTree>
    <p:extLst>
      <p:ext uri="{BB962C8B-B14F-4D97-AF65-F5344CB8AC3E}">
        <p14:creationId xmlns:p14="http://schemas.microsoft.com/office/powerpoint/2010/main" val="3505762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B98A33-3B65-ED40-AD30-0442B314D7B1}" type="slidenum">
              <a:rPr lang="en-US" smtClean="0"/>
              <a:t>4</a:t>
            </a:fld>
            <a:endParaRPr lang="en-US"/>
          </a:p>
        </p:txBody>
      </p:sp>
    </p:spTree>
    <p:extLst>
      <p:ext uri="{BB962C8B-B14F-4D97-AF65-F5344CB8AC3E}">
        <p14:creationId xmlns:p14="http://schemas.microsoft.com/office/powerpoint/2010/main" val="1505301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IEEE International Conference on Multi Media Big Data</a:t>
            </a:r>
          </a:p>
        </p:txBody>
      </p:sp>
      <p:sp>
        <p:nvSpPr>
          <p:cNvPr id="4" name="Slide Number Placeholder 3"/>
          <p:cNvSpPr>
            <a:spLocks noGrp="1"/>
          </p:cNvSpPr>
          <p:nvPr>
            <p:ph type="sldNum" sz="quarter" idx="5"/>
          </p:nvPr>
        </p:nvSpPr>
        <p:spPr/>
        <p:txBody>
          <a:bodyPr/>
          <a:lstStyle/>
          <a:p>
            <a:fld id="{14B98A33-3B65-ED40-AD30-0442B314D7B1}" type="slidenum">
              <a:rPr lang="en-US" smtClean="0"/>
              <a:t>6</a:t>
            </a:fld>
            <a:endParaRPr lang="en-US"/>
          </a:p>
        </p:txBody>
      </p:sp>
    </p:spTree>
    <p:extLst>
      <p:ext uri="{BB962C8B-B14F-4D97-AF65-F5344CB8AC3E}">
        <p14:creationId xmlns:p14="http://schemas.microsoft.com/office/powerpoint/2010/main" val="3076358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effectLst/>
                <a:latin typeface="TimesNewRomanPSMT"/>
              </a:rPr>
              <a:t>Indic Tokenizer- The reason for this choice is that traditional tokenizers available in Python libraries such as </a:t>
            </a:r>
            <a:r>
              <a:rPr lang="en-IN" sz="1200" dirty="0" err="1">
                <a:effectLst/>
                <a:latin typeface="TimesNewRomanPSMT"/>
              </a:rPr>
              <a:t>spaCy</a:t>
            </a:r>
            <a:r>
              <a:rPr lang="en-IN" sz="1200" dirty="0">
                <a:effectLst/>
                <a:latin typeface="TimesNewRomanPSMT"/>
              </a:rPr>
              <a:t> and NLTK may not be well-suited to handle Indian languages. The Indic NLP library, which was specifically designed for Indian languages, provides us with a solution to this problem. Since, </a:t>
            </a:r>
            <a:r>
              <a:rPr lang="en-IN" sz="1200" dirty="0">
                <a:effectLst/>
                <a:latin typeface="Times New Roman" panose="02020603050405020304" pitchFamily="18" charset="0"/>
                <a:cs typeface="Times New Roman" panose="02020603050405020304" pitchFamily="18" charset="0"/>
              </a:rPr>
              <a:t>Indic tokenizer tokenizes based on the punctuation boundaries. </a:t>
            </a:r>
          </a:p>
          <a:p>
            <a:endParaRPr lang="en-IN" sz="1200" dirty="0">
              <a:effectLst/>
              <a:latin typeface="Times New Roman" panose="02020603050405020304" pitchFamily="18" charset="0"/>
              <a:cs typeface="Times New Roman" panose="02020603050405020304" pitchFamily="18" charset="0"/>
            </a:endParaRP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We opted for this approach because pre-trained embeddings like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gloVe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embeddings and word2vec are designed primarily for English text and may not be effective for Indian languages. The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Tf-idf</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Vectorizer was selected because it calculates the significance of each word in a document based on its frequency within that document, compared to its frequency in the corpus. This method enables us to assess the originality of each word and generate appropriate word vectors.</a:t>
            </a:r>
            <a:endParaRPr lang="en-US" dirty="0"/>
          </a:p>
        </p:txBody>
      </p:sp>
      <p:sp>
        <p:nvSpPr>
          <p:cNvPr id="4" name="Slide Number Placeholder 3"/>
          <p:cNvSpPr>
            <a:spLocks noGrp="1"/>
          </p:cNvSpPr>
          <p:nvPr>
            <p:ph type="sldNum" sz="quarter" idx="5"/>
          </p:nvPr>
        </p:nvSpPr>
        <p:spPr/>
        <p:txBody>
          <a:bodyPr/>
          <a:lstStyle/>
          <a:p>
            <a:fld id="{14B98A33-3B65-ED40-AD30-0442B314D7B1}" type="slidenum">
              <a:rPr lang="en-US" smtClean="0"/>
              <a:t>12</a:t>
            </a:fld>
            <a:endParaRPr lang="en-US"/>
          </a:p>
        </p:txBody>
      </p:sp>
    </p:spTree>
    <p:extLst>
      <p:ext uri="{BB962C8B-B14F-4D97-AF65-F5344CB8AC3E}">
        <p14:creationId xmlns:p14="http://schemas.microsoft.com/office/powerpoint/2010/main" val="2793685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B98A33-3B65-ED40-AD30-0442B314D7B1}" type="slidenum">
              <a:rPr lang="en-US" smtClean="0"/>
              <a:t>13</a:t>
            </a:fld>
            <a:endParaRPr lang="en-US"/>
          </a:p>
        </p:txBody>
      </p:sp>
    </p:spTree>
    <p:extLst>
      <p:ext uri="{BB962C8B-B14F-4D97-AF65-F5344CB8AC3E}">
        <p14:creationId xmlns:p14="http://schemas.microsoft.com/office/powerpoint/2010/main" val="2259290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B98A33-3B65-ED40-AD30-0442B314D7B1}" type="slidenum">
              <a:rPr lang="en-US" smtClean="0"/>
              <a:t>14</a:t>
            </a:fld>
            <a:endParaRPr lang="en-US"/>
          </a:p>
        </p:txBody>
      </p:sp>
    </p:spTree>
    <p:extLst>
      <p:ext uri="{BB962C8B-B14F-4D97-AF65-F5344CB8AC3E}">
        <p14:creationId xmlns:p14="http://schemas.microsoft.com/office/powerpoint/2010/main" val="2359098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B98A33-3B65-ED40-AD30-0442B314D7B1}" type="slidenum">
              <a:rPr lang="en-US" smtClean="0"/>
              <a:t>15</a:t>
            </a:fld>
            <a:endParaRPr lang="en-US"/>
          </a:p>
        </p:txBody>
      </p:sp>
    </p:spTree>
    <p:extLst>
      <p:ext uri="{BB962C8B-B14F-4D97-AF65-F5344CB8AC3E}">
        <p14:creationId xmlns:p14="http://schemas.microsoft.com/office/powerpoint/2010/main" val="303622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B98A33-3B65-ED40-AD30-0442B314D7B1}" type="slidenum">
              <a:rPr lang="en-US" smtClean="0"/>
              <a:t>18</a:t>
            </a:fld>
            <a:endParaRPr lang="en-US"/>
          </a:p>
        </p:txBody>
      </p:sp>
    </p:spTree>
    <p:extLst>
      <p:ext uri="{BB962C8B-B14F-4D97-AF65-F5344CB8AC3E}">
        <p14:creationId xmlns:p14="http://schemas.microsoft.com/office/powerpoint/2010/main" val="3692959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B98A33-3B65-ED40-AD30-0442B314D7B1}" type="slidenum">
              <a:rPr lang="en-US" smtClean="0"/>
              <a:t>23</a:t>
            </a:fld>
            <a:endParaRPr lang="en-US"/>
          </a:p>
        </p:txBody>
      </p:sp>
    </p:spTree>
    <p:extLst>
      <p:ext uri="{BB962C8B-B14F-4D97-AF65-F5344CB8AC3E}">
        <p14:creationId xmlns:p14="http://schemas.microsoft.com/office/powerpoint/2010/main" val="3008853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4/18/23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60136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4/18/23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57458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4/18/23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3952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4/18/23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4095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4/18/23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05084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4/18/23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70557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4/18/23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4924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4/18/23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99677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4/18/23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69468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4/18/23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02753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4/18/23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1466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4/18/23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0728156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088464FC-BA67-4F51-9FF7-DBE25BC1B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27E03DB2-550B-4724-AED9-6CDD879123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465A54-5573-484E-B100-DD573A200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3FE72B0-EFA3-4014-8CDC-1C287601B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F760997-975D-4B2C-8156-B7D50D003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B6F8662-B246-4822-9C58-17B716C157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34A646E-FE31-4A4B-8671-F7388A435F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733733-B757-4917-8037-20B16E42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A78D03B-F6D8-4A21-A4B8-5B61F420CF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4D19C5-78BE-416D-93DE-D9D3C66AF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885153-0E8D-4E9D-84C9-72B30A898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E6907E2-1D55-4C28-BFEB-D3DED31F96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A6CF01-1EE4-4AED-917E-A399E29E84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D3E530-D97C-46B7-807C-65B63CD059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7659DC-F17B-46DE-AC6E-E17E8365AF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EAA8CC2-E19B-4B07-BA97-B5C7B978D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9C9D14-88FE-4F59-9041-7FC5FD646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061BF0-EF9F-44AF-A8CD-67A63ADAE9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7D26BEE-06B3-412E-B8E6-6DD4A15EB8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2D99D3C-C411-4362-A855-0407BAB58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D83338-69DA-4BD2-9B7B-CF1BC2B69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2ADBF0E-FFEA-499B-A3EE-61D967143E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B1F6D47-BE03-40C8-93D7-3727C3452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8BB3A57-69CE-4A24-9F7D-4C04DDA62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86F159E-685A-4FE9-8883-D9C23B14E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DB9DB7-21A5-4A0C-9F59-79571BAF6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893421-FD38-4970-90EF-FBF4E7F7C3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5253162-5698-4B03-BAB7-2034949EE5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DA1941-59E5-4945-8CF8-FE50F01976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399BEA3-F0ED-4CE7-BE3D-FD9BF77727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1AE72F-67C2-48F4-BF50-DD80CF4AA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04CC83-E412-4E00-9849-9C2A12D584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lowchart: Document 43">
            <a:extLst>
              <a:ext uri="{FF2B5EF4-FFF2-40B4-BE49-F238E27FC236}">
                <a16:creationId xmlns:a16="http://schemas.microsoft.com/office/drawing/2014/main" id="{32FE619E-19C4-42B9-AB51-CA7CBE37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995623"/>
          </a:xfrm>
          <a:prstGeom prst="flowChartDocumen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mesh">
            <a:extLst>
              <a:ext uri="{FF2B5EF4-FFF2-40B4-BE49-F238E27FC236}">
                <a16:creationId xmlns:a16="http://schemas.microsoft.com/office/drawing/2014/main" id="{BF157FC7-11FD-1481-8BE7-762A96394A36}"/>
              </a:ext>
            </a:extLst>
          </p:cNvPr>
          <p:cNvPicPr>
            <a:picLocks noChangeAspect="1"/>
          </p:cNvPicPr>
          <p:nvPr/>
        </p:nvPicPr>
        <p:blipFill rotWithShape="1">
          <a:blip r:embed="rId2">
            <a:alphaModFix amt="60000"/>
          </a:blip>
          <a:srcRect t="782" r="1" b="50720"/>
          <a:stretch/>
        </p:blipFill>
        <p:spPr>
          <a:xfrm>
            <a:off x="20" y="10"/>
            <a:ext cx="12185128" cy="3944686"/>
          </a:xfrm>
          <a:custGeom>
            <a:avLst/>
            <a:gdLst/>
            <a:ahLst/>
            <a:cxnLst/>
            <a:rect l="l" t="t" r="r" b="b"/>
            <a:pathLst>
              <a:path w="12185148" h="3944696">
                <a:moveTo>
                  <a:pt x="0" y="0"/>
                </a:moveTo>
                <a:lnTo>
                  <a:pt x="12185148" y="0"/>
                </a:lnTo>
                <a:lnTo>
                  <a:pt x="12185148" y="3204268"/>
                </a:lnTo>
                <a:cubicBezTo>
                  <a:pt x="6279648" y="3204268"/>
                  <a:pt x="6095102" y="4350040"/>
                  <a:pt x="547161" y="3790988"/>
                </a:cubicBezTo>
                <a:lnTo>
                  <a:pt x="0" y="3732204"/>
                </a:lnTo>
                <a:close/>
              </a:path>
            </a:pathLst>
          </a:custGeom>
        </p:spPr>
      </p:pic>
      <p:sp>
        <p:nvSpPr>
          <p:cNvPr id="2" name="Title 1">
            <a:extLst>
              <a:ext uri="{FF2B5EF4-FFF2-40B4-BE49-F238E27FC236}">
                <a16:creationId xmlns:a16="http://schemas.microsoft.com/office/drawing/2014/main" id="{138B3A5F-F9F9-6E9E-AD96-D90A1AFD2C56}"/>
              </a:ext>
            </a:extLst>
          </p:cNvPr>
          <p:cNvSpPr>
            <a:spLocks noGrp="1"/>
          </p:cNvSpPr>
          <p:nvPr>
            <p:ph type="ctrTitle"/>
          </p:nvPr>
        </p:nvSpPr>
        <p:spPr>
          <a:xfrm>
            <a:off x="691078" y="668980"/>
            <a:ext cx="10809844" cy="1874384"/>
          </a:xfrm>
        </p:spPr>
        <p:txBody>
          <a:bodyPr anchor="t">
            <a:normAutofit fontScale="90000"/>
          </a:bodyPr>
          <a:lstStyle/>
          <a:p>
            <a:r>
              <a:rPr lang="en-US" dirty="0">
                <a:solidFill>
                  <a:srgbClr val="FFFFFF"/>
                </a:solidFill>
              </a:rPr>
              <a:t>Detecting Abusive Comments in Multiple Languages: A Multilingual Approach</a:t>
            </a:r>
          </a:p>
        </p:txBody>
      </p:sp>
      <p:sp>
        <p:nvSpPr>
          <p:cNvPr id="3" name="Subtitle 2">
            <a:extLst>
              <a:ext uri="{FF2B5EF4-FFF2-40B4-BE49-F238E27FC236}">
                <a16:creationId xmlns:a16="http://schemas.microsoft.com/office/drawing/2014/main" id="{4F19C346-1395-C241-6D01-2E83A943D489}"/>
              </a:ext>
            </a:extLst>
          </p:cNvPr>
          <p:cNvSpPr>
            <a:spLocks noGrp="1"/>
          </p:cNvSpPr>
          <p:nvPr>
            <p:ph type="subTitle" idx="1"/>
          </p:nvPr>
        </p:nvSpPr>
        <p:spPr>
          <a:xfrm>
            <a:off x="691077" y="4536953"/>
            <a:ext cx="7379062" cy="1633637"/>
          </a:xfrm>
        </p:spPr>
        <p:txBody>
          <a:bodyPr anchor="t">
            <a:normAutofit/>
          </a:bodyPr>
          <a:lstStyle/>
          <a:p>
            <a:r>
              <a:rPr lang="en-US" dirty="0"/>
              <a:t>Sai Krishna Sangeetha</a:t>
            </a:r>
          </a:p>
          <a:p>
            <a:r>
              <a:rPr lang="en-US" dirty="0"/>
              <a:t>Venkata Sai Kumar Ganesula</a:t>
            </a:r>
          </a:p>
          <a:p>
            <a:r>
              <a:rPr lang="en-US" dirty="0"/>
              <a:t>Group 31</a:t>
            </a:r>
          </a:p>
        </p:txBody>
      </p:sp>
    </p:spTree>
    <p:extLst>
      <p:ext uri="{BB962C8B-B14F-4D97-AF65-F5344CB8AC3E}">
        <p14:creationId xmlns:p14="http://schemas.microsoft.com/office/powerpoint/2010/main" val="3903923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35" name="Group 1034">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36" name="Straight Connector 1035">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5" name="Straight Connector 1064">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6" name="Straight Connector 1065">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068" name="Right Triangle 1067">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B456FB2-1339-A1CB-372E-9A08AA6A67DA}"/>
              </a:ext>
            </a:extLst>
          </p:cNvPr>
          <p:cNvSpPr>
            <a:spLocks noGrp="1"/>
          </p:cNvSpPr>
          <p:nvPr>
            <p:ph type="title"/>
          </p:nvPr>
        </p:nvSpPr>
        <p:spPr>
          <a:xfrm>
            <a:off x="691079" y="725952"/>
            <a:ext cx="4038652" cy="1881178"/>
          </a:xfrm>
        </p:spPr>
        <p:txBody>
          <a:bodyPr>
            <a:normAutofit fontScale="90000"/>
          </a:bodyPr>
          <a:lstStyle/>
          <a:p>
            <a:r>
              <a:rPr lang="en-US" dirty="0"/>
              <a:t>Data Distribution by Language</a:t>
            </a:r>
          </a:p>
        </p:txBody>
      </p:sp>
      <p:sp>
        <p:nvSpPr>
          <p:cNvPr id="3" name="Content Placeholder 2">
            <a:extLst>
              <a:ext uri="{FF2B5EF4-FFF2-40B4-BE49-F238E27FC236}">
                <a16:creationId xmlns:a16="http://schemas.microsoft.com/office/drawing/2014/main" id="{81DCBF0B-C91F-9637-FC3B-F721783F6E4E}"/>
              </a:ext>
            </a:extLst>
          </p:cNvPr>
          <p:cNvSpPr>
            <a:spLocks noGrp="1"/>
          </p:cNvSpPr>
          <p:nvPr>
            <p:ph idx="1"/>
          </p:nvPr>
        </p:nvSpPr>
        <p:spPr>
          <a:xfrm>
            <a:off x="691079" y="2886117"/>
            <a:ext cx="4038652" cy="3276824"/>
          </a:xfrm>
        </p:spPr>
        <p:txBody>
          <a:bodyPr>
            <a:normAutofit fontScale="70000" lnSpcReduction="20000"/>
          </a:bodyPr>
          <a:lstStyle/>
          <a:p>
            <a:pPr marL="0" indent="0">
              <a:lnSpc>
                <a:spcPct val="100000"/>
              </a:lnSpc>
              <a:spcBef>
                <a:spcPts val="0"/>
              </a:spcBef>
              <a:spcAft>
                <a:spcPts val="600"/>
              </a:spcAft>
              <a:buNone/>
            </a:pPr>
            <a:r>
              <a:rPr lang="en-IN" sz="2000" b="0" i="0" dirty="0">
                <a:effectLst/>
                <a:latin typeface="Courier New" panose="02070309020205020404" pitchFamily="49" charset="0"/>
              </a:rPr>
              <a:t>Hindi 276331 </a:t>
            </a:r>
          </a:p>
          <a:p>
            <a:pPr marL="0" indent="0">
              <a:lnSpc>
                <a:spcPct val="100000"/>
              </a:lnSpc>
              <a:spcBef>
                <a:spcPts val="0"/>
              </a:spcBef>
              <a:spcAft>
                <a:spcPts val="600"/>
              </a:spcAft>
              <a:buNone/>
            </a:pPr>
            <a:r>
              <a:rPr lang="en-IN" sz="2000" b="0" i="0" dirty="0">
                <a:effectLst/>
                <a:latin typeface="Courier New" panose="02070309020205020404" pitchFamily="49" charset="0"/>
              </a:rPr>
              <a:t>Telugu 87343 </a:t>
            </a:r>
          </a:p>
          <a:p>
            <a:pPr marL="0" indent="0">
              <a:lnSpc>
                <a:spcPct val="100000"/>
              </a:lnSpc>
              <a:spcBef>
                <a:spcPts val="0"/>
              </a:spcBef>
              <a:spcAft>
                <a:spcPts val="600"/>
              </a:spcAft>
              <a:buNone/>
            </a:pPr>
            <a:r>
              <a:rPr lang="en-IN" sz="2000" b="0" i="0" dirty="0">
                <a:effectLst/>
                <a:latin typeface="Courier New" panose="02070309020205020404" pitchFamily="49" charset="0"/>
              </a:rPr>
              <a:t>Marathi 64932 </a:t>
            </a:r>
          </a:p>
          <a:p>
            <a:pPr marL="0" indent="0">
              <a:lnSpc>
                <a:spcPct val="100000"/>
              </a:lnSpc>
              <a:spcBef>
                <a:spcPts val="0"/>
              </a:spcBef>
              <a:spcAft>
                <a:spcPts val="600"/>
              </a:spcAft>
              <a:buNone/>
            </a:pPr>
            <a:r>
              <a:rPr lang="en-IN" sz="2000" b="0" i="0" dirty="0">
                <a:effectLst/>
                <a:latin typeface="Courier New" panose="02070309020205020404" pitchFamily="49" charset="0"/>
              </a:rPr>
              <a:t>Tamil 62542 </a:t>
            </a:r>
          </a:p>
          <a:p>
            <a:pPr marL="0" indent="0">
              <a:lnSpc>
                <a:spcPct val="100000"/>
              </a:lnSpc>
              <a:spcBef>
                <a:spcPts val="0"/>
              </a:spcBef>
              <a:spcAft>
                <a:spcPts val="600"/>
              </a:spcAft>
              <a:buNone/>
            </a:pPr>
            <a:r>
              <a:rPr lang="en-IN" sz="2000" b="0" i="0" dirty="0">
                <a:effectLst/>
                <a:latin typeface="Courier New" panose="02070309020205020404" pitchFamily="49" charset="0"/>
              </a:rPr>
              <a:t>Malayalam 36784 </a:t>
            </a:r>
          </a:p>
          <a:p>
            <a:pPr marL="0" indent="0">
              <a:lnSpc>
                <a:spcPct val="100000"/>
              </a:lnSpc>
              <a:spcBef>
                <a:spcPts val="0"/>
              </a:spcBef>
              <a:spcAft>
                <a:spcPts val="600"/>
              </a:spcAft>
              <a:buNone/>
            </a:pPr>
            <a:r>
              <a:rPr lang="en-IN" sz="2000" b="0" i="0" dirty="0">
                <a:effectLst/>
                <a:latin typeface="Courier New" panose="02070309020205020404" pitchFamily="49" charset="0"/>
              </a:rPr>
              <a:t>Bengali 20568 </a:t>
            </a:r>
          </a:p>
          <a:p>
            <a:pPr marL="0" indent="0">
              <a:lnSpc>
                <a:spcPct val="100000"/>
              </a:lnSpc>
              <a:spcBef>
                <a:spcPts val="0"/>
              </a:spcBef>
              <a:spcAft>
                <a:spcPts val="600"/>
              </a:spcAft>
              <a:buNone/>
            </a:pPr>
            <a:r>
              <a:rPr lang="en-IN" sz="2000" b="0" i="0" dirty="0">
                <a:effectLst/>
                <a:latin typeface="Courier New" panose="02070309020205020404" pitchFamily="49" charset="0"/>
              </a:rPr>
              <a:t>Kannada 12584 </a:t>
            </a:r>
          </a:p>
          <a:p>
            <a:pPr marL="0" indent="0">
              <a:lnSpc>
                <a:spcPct val="100000"/>
              </a:lnSpc>
              <a:spcBef>
                <a:spcPts val="0"/>
              </a:spcBef>
              <a:spcAft>
                <a:spcPts val="600"/>
              </a:spcAft>
              <a:buNone/>
            </a:pPr>
            <a:r>
              <a:rPr lang="en-IN" sz="2000" b="0" i="0" dirty="0">
                <a:effectLst/>
                <a:latin typeface="Courier New" panose="02070309020205020404" pitchFamily="49" charset="0"/>
              </a:rPr>
              <a:t>Odia 9857 </a:t>
            </a:r>
          </a:p>
          <a:p>
            <a:pPr marL="0" indent="0">
              <a:lnSpc>
                <a:spcPct val="100000"/>
              </a:lnSpc>
              <a:spcBef>
                <a:spcPts val="0"/>
              </a:spcBef>
              <a:spcAft>
                <a:spcPts val="600"/>
              </a:spcAft>
              <a:buNone/>
            </a:pPr>
            <a:r>
              <a:rPr lang="en-IN" sz="2000" b="0" i="0" dirty="0">
                <a:effectLst/>
                <a:latin typeface="Courier New" panose="02070309020205020404" pitchFamily="49" charset="0"/>
              </a:rPr>
              <a:t>Haryanvi 7981 </a:t>
            </a:r>
          </a:p>
          <a:p>
            <a:pPr marL="0" indent="0">
              <a:lnSpc>
                <a:spcPct val="100000"/>
              </a:lnSpc>
              <a:spcBef>
                <a:spcPts val="0"/>
              </a:spcBef>
              <a:spcAft>
                <a:spcPts val="600"/>
              </a:spcAft>
              <a:buNone/>
            </a:pPr>
            <a:r>
              <a:rPr lang="en-IN" sz="2000" b="0" i="0" dirty="0">
                <a:effectLst/>
                <a:latin typeface="Courier New" panose="02070309020205020404" pitchFamily="49" charset="0"/>
              </a:rPr>
              <a:t>Gujarati 7933 </a:t>
            </a:r>
          </a:p>
          <a:p>
            <a:pPr marL="0" indent="0">
              <a:lnSpc>
                <a:spcPct val="100000"/>
              </a:lnSpc>
              <a:spcBef>
                <a:spcPts val="0"/>
              </a:spcBef>
              <a:spcAft>
                <a:spcPts val="600"/>
              </a:spcAft>
              <a:buNone/>
            </a:pPr>
            <a:r>
              <a:rPr lang="en-IN" sz="2000" b="0" i="0" dirty="0">
                <a:effectLst/>
                <a:latin typeface="Courier New" panose="02070309020205020404" pitchFamily="49" charset="0"/>
              </a:rPr>
              <a:t>Bhojpuri 5215 </a:t>
            </a:r>
          </a:p>
          <a:p>
            <a:pPr marL="0" indent="0">
              <a:lnSpc>
                <a:spcPct val="100000"/>
              </a:lnSpc>
              <a:spcBef>
                <a:spcPts val="0"/>
              </a:spcBef>
              <a:spcAft>
                <a:spcPts val="600"/>
              </a:spcAft>
              <a:buNone/>
            </a:pPr>
            <a:r>
              <a:rPr lang="en-IN" sz="2000" b="0" i="0" dirty="0">
                <a:effectLst/>
                <a:latin typeface="Courier New" panose="02070309020205020404" pitchFamily="49" charset="0"/>
              </a:rPr>
              <a:t>Rajasthani 3917 </a:t>
            </a:r>
          </a:p>
          <a:p>
            <a:pPr marL="0" indent="0">
              <a:lnSpc>
                <a:spcPct val="100000"/>
              </a:lnSpc>
              <a:spcBef>
                <a:spcPts val="0"/>
              </a:spcBef>
              <a:spcAft>
                <a:spcPts val="600"/>
              </a:spcAft>
              <a:buNone/>
            </a:pPr>
            <a:r>
              <a:rPr lang="en-IN" sz="2000" b="0" i="0" dirty="0">
                <a:effectLst/>
                <a:latin typeface="Courier New" panose="02070309020205020404" pitchFamily="49" charset="0"/>
              </a:rPr>
              <a:t>Assamese 2550</a:t>
            </a:r>
            <a:endParaRPr lang="en-US" sz="2000" dirty="0"/>
          </a:p>
        </p:txBody>
      </p:sp>
      <p:pic>
        <p:nvPicPr>
          <p:cNvPr id="5" name="Picture 2">
            <a:extLst>
              <a:ext uri="{FF2B5EF4-FFF2-40B4-BE49-F238E27FC236}">
                <a16:creationId xmlns:a16="http://schemas.microsoft.com/office/drawing/2014/main" id="{12CE3758-D703-B187-7C44-C3B4591481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10283" y="1603073"/>
            <a:ext cx="5496414" cy="452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86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EA713-1E85-3536-B2B2-B87C2F45F7F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F17583A2-DF0B-224F-CF49-8BBB1A5BC880}"/>
              </a:ext>
            </a:extLst>
          </p:cNvPr>
          <p:cNvSpPr>
            <a:spLocks noGrp="1"/>
          </p:cNvSpPr>
          <p:nvPr>
            <p:ph idx="1"/>
          </p:nvPr>
        </p:nvSpPr>
        <p:spPr/>
        <p:txBody>
          <a:bodyPr>
            <a:normAutofit/>
          </a:bodyPr>
          <a:lstStyle/>
          <a:p>
            <a:pPr algn="just"/>
            <a:r>
              <a:rPr lang="en-IN" sz="1700" dirty="0">
                <a:latin typeface="Times New Roman" panose="02020603050405020304" pitchFamily="18" charset="0"/>
                <a:cs typeface="Times New Roman" panose="02020603050405020304" pitchFamily="18" charset="0"/>
              </a:rPr>
              <a:t>T</a:t>
            </a:r>
            <a:r>
              <a:rPr lang="en-IN" sz="1700" dirty="0">
                <a:effectLst/>
                <a:latin typeface="Times New Roman" panose="02020603050405020304" pitchFamily="18" charset="0"/>
                <a:cs typeface="Times New Roman" panose="02020603050405020304" pitchFamily="18" charset="0"/>
              </a:rPr>
              <a:t>oday’s state-of-the-art multilingual systems perform sub-optimally on Indian (IN) languages.</a:t>
            </a:r>
          </a:p>
          <a:p>
            <a:pPr algn="just"/>
            <a:r>
              <a:rPr lang="en-IN" sz="1700" b="0" i="0" dirty="0">
                <a:solidFill>
                  <a:srgbClr val="292929"/>
                </a:solidFill>
                <a:effectLst/>
                <a:latin typeface="Times New Roman" panose="02020603050405020304" pitchFamily="18" charset="0"/>
                <a:cs typeface="Times New Roman" panose="02020603050405020304" pitchFamily="18" charset="0"/>
              </a:rPr>
              <a:t>Large set of morphological variants.</a:t>
            </a:r>
            <a:endParaRPr lang="en-IN" sz="17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276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85F5-0184-635D-B8C4-911ECC34FA72}"/>
              </a:ext>
            </a:extLst>
          </p:cNvPr>
          <p:cNvSpPr>
            <a:spLocks noGrp="1"/>
          </p:cNvSpPr>
          <p:nvPr>
            <p:ph type="title"/>
          </p:nvPr>
        </p:nvSpPr>
        <p:spPr>
          <a:xfrm>
            <a:off x="617927" y="1197204"/>
            <a:ext cx="10325000" cy="953433"/>
          </a:xfrm>
        </p:spPr>
        <p:txBody>
          <a:bodyPr/>
          <a:lstStyle/>
          <a:p>
            <a:r>
              <a:rPr lang="en-US" dirty="0"/>
              <a:t>Model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7C31B7-4D66-C089-4818-4C2753870C52}"/>
                  </a:ext>
                </a:extLst>
              </p:cNvPr>
              <p:cNvSpPr>
                <a:spLocks noGrp="1"/>
              </p:cNvSpPr>
              <p:nvPr>
                <p:ph idx="1"/>
              </p:nvPr>
            </p:nvSpPr>
            <p:spPr>
              <a:xfrm>
                <a:off x="617927" y="2585228"/>
                <a:ext cx="10251848" cy="3564436"/>
              </a:xfrm>
            </p:spPr>
            <p:txBody>
              <a:bodyPr>
                <a:normAutofit/>
              </a:bodyPr>
              <a:lstStyle/>
              <a:p>
                <a:pPr algn="just"/>
                <a:r>
                  <a:rPr lang="en-IN" sz="1700" dirty="0">
                    <a:effectLst/>
                    <a:latin typeface="Times New Roman" panose="02020603050405020304" pitchFamily="18" charset="0"/>
                    <a:cs typeface="Times New Roman" panose="02020603050405020304" pitchFamily="18" charset="0"/>
                  </a:rPr>
                  <a:t>In our project, we are tokenizing comments in Indian languages, and to accomplish this task, we have selected the Indic tokenizer. </a:t>
                </a:r>
                <a:endParaRPr lang="en-IN" sz="1700" dirty="0">
                  <a:latin typeface="Times New Roman" panose="02020603050405020304" pitchFamily="18" charset="0"/>
                  <a:cs typeface="Times New Roman" panose="02020603050405020304" pitchFamily="18" charset="0"/>
                </a:endParaRPr>
              </a:p>
              <a:p>
                <a:pPr algn="just"/>
                <a:r>
                  <a:rPr lang="en-US" sz="1700" dirty="0">
                    <a:effectLst/>
                    <a:latin typeface="Times New Roman" panose="02020603050405020304" pitchFamily="18" charset="0"/>
                    <a:ea typeface="Calibri" panose="020F0502020204030204" pitchFamily="34" charset="0"/>
                    <a:cs typeface="Times New Roman" panose="02020603050405020304" pitchFamily="18" charset="0"/>
                  </a:rPr>
                  <a:t>To generate word vectors from the tokenized data in our project, we used the </a:t>
                </a:r>
                <a:r>
                  <a:rPr lang="en-US" sz="1700" dirty="0" err="1">
                    <a:effectLst/>
                    <a:latin typeface="Times New Roman" panose="02020603050405020304" pitchFamily="18" charset="0"/>
                    <a:ea typeface="Calibri" panose="020F0502020204030204" pitchFamily="34" charset="0"/>
                    <a:cs typeface="Times New Roman" panose="02020603050405020304" pitchFamily="18" charset="0"/>
                  </a:rPr>
                  <a:t>Tf-idf</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Vectorizer. </a:t>
                </a:r>
                <a:endParaRPr lang="en-IN" sz="17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700" dirty="0">
                    <a:effectLst/>
                    <a:latin typeface="Times New Roman" panose="02020603050405020304" pitchFamily="18" charset="0"/>
                    <a:cs typeface="Times New Roman" panose="02020603050405020304" pitchFamily="18" charset="0"/>
                  </a:rPr>
                  <a:t>Before fitting Logistic Regression model on our data we generate the ratio </a:t>
                </a:r>
                <a14:m>
                  <m:oMath xmlns:m="http://schemas.openxmlformats.org/officeDocument/2006/math">
                    <m:f>
                      <m:fPr>
                        <m:ctrlPr>
                          <a:rPr lang="en-US" sz="1700" b="0" i="1" smtClean="0">
                            <a:effectLst/>
                            <a:latin typeface="Cambria Math" panose="02040503050406030204" pitchFamily="18" charset="0"/>
                            <a:cs typeface="Times New Roman" panose="02020603050405020304" pitchFamily="18" charset="0"/>
                          </a:rPr>
                        </m:ctrlPr>
                      </m:fPr>
                      <m:num>
                        <m:r>
                          <a:rPr lang="en-US" sz="1700" b="0" i="1" smtClean="0">
                            <a:effectLst/>
                            <a:latin typeface="Cambria Math" panose="02040503050406030204" pitchFamily="18" charset="0"/>
                            <a:cs typeface="Times New Roman" panose="02020603050405020304" pitchFamily="18" charset="0"/>
                          </a:rPr>
                          <m:t>𝑃</m:t>
                        </m:r>
                        <m:d>
                          <m:dPr>
                            <m:ctrlPr>
                              <a:rPr lang="en-US" sz="1700" b="0" i="1" smtClean="0">
                                <a:effectLst/>
                                <a:latin typeface="Cambria Math" panose="02040503050406030204" pitchFamily="18" charset="0"/>
                                <a:cs typeface="Times New Roman" panose="02020603050405020304" pitchFamily="18" charset="0"/>
                              </a:rPr>
                            </m:ctrlPr>
                          </m:dPr>
                          <m:e>
                            <m:r>
                              <a:rPr lang="en-US" sz="1700" b="0" i="1" smtClean="0">
                                <a:effectLst/>
                                <a:latin typeface="Cambria Math" panose="02040503050406030204" pitchFamily="18" charset="0"/>
                                <a:cs typeface="Times New Roman" panose="02020603050405020304" pitchFamily="18" charset="0"/>
                              </a:rPr>
                              <m:t>𝑦</m:t>
                            </m:r>
                            <m:r>
                              <a:rPr lang="en-US" sz="1700" b="0" i="1" smtClean="0">
                                <a:effectLst/>
                                <a:latin typeface="Cambria Math" panose="02040503050406030204" pitchFamily="18" charset="0"/>
                                <a:cs typeface="Times New Roman" panose="02020603050405020304" pitchFamily="18" charset="0"/>
                              </a:rPr>
                              <m:t>=</m:t>
                            </m:r>
                            <m:f>
                              <m:fPr>
                                <m:ctrlPr>
                                  <a:rPr lang="en-US" sz="1700" b="0" i="1" smtClean="0">
                                    <a:effectLst/>
                                    <a:latin typeface="Cambria Math" panose="02040503050406030204" pitchFamily="18" charset="0"/>
                                    <a:cs typeface="Times New Roman" panose="02020603050405020304" pitchFamily="18" charset="0"/>
                                  </a:rPr>
                                </m:ctrlPr>
                              </m:fPr>
                              <m:num>
                                <m:r>
                                  <a:rPr lang="en-US" sz="1700" b="0" i="1" smtClean="0">
                                    <a:effectLst/>
                                    <a:latin typeface="Cambria Math" panose="02040503050406030204" pitchFamily="18" charset="0"/>
                                    <a:cs typeface="Times New Roman" panose="02020603050405020304" pitchFamily="18" charset="0"/>
                                  </a:rPr>
                                  <m:t>1</m:t>
                                </m:r>
                              </m:num>
                              <m:den>
                                <m:r>
                                  <a:rPr lang="en-US" sz="1700" b="0" i="1" smtClean="0">
                                    <a:effectLst/>
                                    <a:latin typeface="Cambria Math" panose="02040503050406030204" pitchFamily="18" charset="0"/>
                                    <a:cs typeface="Times New Roman" panose="02020603050405020304" pitchFamily="18" charset="0"/>
                                  </a:rPr>
                                  <m:t>𝑥</m:t>
                                </m:r>
                              </m:den>
                            </m:f>
                          </m:e>
                        </m:d>
                      </m:num>
                      <m:den>
                        <m:r>
                          <a:rPr lang="en-US" sz="1700" b="0" i="1" smtClean="0">
                            <a:effectLst/>
                            <a:latin typeface="Cambria Math" panose="02040503050406030204" pitchFamily="18" charset="0"/>
                            <a:cs typeface="Times New Roman" panose="02020603050405020304" pitchFamily="18" charset="0"/>
                          </a:rPr>
                          <m:t>𝑃</m:t>
                        </m:r>
                        <m:d>
                          <m:dPr>
                            <m:ctrlPr>
                              <a:rPr lang="en-US" sz="1700" b="0" i="1" smtClean="0">
                                <a:effectLst/>
                                <a:latin typeface="Cambria Math" panose="02040503050406030204" pitchFamily="18" charset="0"/>
                                <a:cs typeface="Times New Roman" panose="02020603050405020304" pitchFamily="18" charset="0"/>
                              </a:rPr>
                            </m:ctrlPr>
                          </m:dPr>
                          <m:e>
                            <m:r>
                              <a:rPr lang="en-US" sz="1700" b="0" i="1" smtClean="0">
                                <a:effectLst/>
                                <a:latin typeface="Cambria Math" panose="02040503050406030204" pitchFamily="18" charset="0"/>
                                <a:cs typeface="Times New Roman" panose="02020603050405020304" pitchFamily="18" charset="0"/>
                              </a:rPr>
                              <m:t>𝑦</m:t>
                            </m:r>
                            <m:r>
                              <a:rPr lang="en-US" sz="1700" b="0" i="1" smtClean="0">
                                <a:effectLst/>
                                <a:latin typeface="Cambria Math" panose="02040503050406030204" pitchFamily="18" charset="0"/>
                                <a:cs typeface="Times New Roman" panose="02020603050405020304" pitchFamily="18" charset="0"/>
                              </a:rPr>
                              <m:t>=</m:t>
                            </m:r>
                            <m:f>
                              <m:fPr>
                                <m:ctrlPr>
                                  <a:rPr lang="en-US" sz="1700" b="0" i="1" smtClean="0">
                                    <a:effectLst/>
                                    <a:latin typeface="Cambria Math" panose="02040503050406030204" pitchFamily="18" charset="0"/>
                                    <a:cs typeface="Times New Roman" panose="02020603050405020304" pitchFamily="18" charset="0"/>
                                  </a:rPr>
                                </m:ctrlPr>
                              </m:fPr>
                              <m:num>
                                <m:r>
                                  <a:rPr lang="en-US" sz="1700" b="0" i="1" smtClean="0">
                                    <a:effectLst/>
                                    <a:latin typeface="Cambria Math" panose="02040503050406030204" pitchFamily="18" charset="0"/>
                                    <a:cs typeface="Times New Roman" panose="02020603050405020304" pitchFamily="18" charset="0"/>
                                  </a:rPr>
                                  <m:t>0</m:t>
                                </m:r>
                              </m:num>
                              <m:den>
                                <m:r>
                                  <a:rPr lang="en-US" sz="1700" b="0" i="1" smtClean="0">
                                    <a:effectLst/>
                                    <a:latin typeface="Cambria Math" panose="02040503050406030204" pitchFamily="18" charset="0"/>
                                    <a:cs typeface="Times New Roman" panose="02020603050405020304" pitchFamily="18" charset="0"/>
                                  </a:rPr>
                                  <m:t>𝑥</m:t>
                                </m:r>
                              </m:den>
                            </m:f>
                          </m:e>
                        </m:d>
                      </m:den>
                    </m:f>
                  </m:oMath>
                </a14:m>
                <a:r>
                  <a:rPr lang="en-IN" sz="1700" dirty="0">
                    <a:effectLst/>
                    <a:latin typeface="Times New Roman" panose="02020603050405020304" pitchFamily="18" charset="0"/>
                    <a:cs typeface="Times New Roman" panose="02020603050405020304" pitchFamily="18" charset="0"/>
                  </a:rPr>
                  <a:t> according to </a:t>
                </a:r>
                <a:r>
                  <a:rPr lang="en-IN" sz="1700" dirty="0" err="1">
                    <a:effectLst/>
                    <a:latin typeface="Times New Roman" panose="02020603050405020304" pitchFamily="18" charset="0"/>
                    <a:cs typeface="Times New Roman" panose="02020603050405020304" pitchFamily="18" charset="0"/>
                  </a:rPr>
                  <a:t>Baye’s</a:t>
                </a:r>
                <a:r>
                  <a:rPr lang="en-IN" sz="1700" dirty="0">
                    <a:effectLst/>
                    <a:latin typeface="Times New Roman" panose="02020603050405020304" pitchFamily="18" charset="0"/>
                    <a:cs typeface="Times New Roman" panose="02020603050405020304" pitchFamily="18" charset="0"/>
                  </a:rPr>
                  <a:t> rule and multiply it with the word vectors to gain insight on whether a datapoint is more likely to generate a label 1 or label 0 i.e. if the ratio yields a value more than 1 it is more likely to be 1 and if it yields a value less than 1 it is more likely to be 0. </a:t>
                </a:r>
              </a:p>
              <a:p>
                <a:pPr algn="just"/>
                <a:r>
                  <a:rPr lang="en-IN" sz="1700" dirty="0">
                    <a:effectLst/>
                    <a:latin typeface="Times New Roman" panose="02020603050405020304" pitchFamily="18" charset="0"/>
                    <a:cs typeface="Times New Roman" panose="02020603050405020304" pitchFamily="18" charset="0"/>
                  </a:rPr>
                  <a:t>We fit the Logistic regression model on the obtained values. We then use this model to predict labels on the given test set. </a:t>
                </a:r>
              </a:p>
            </p:txBody>
          </p:sp>
        </mc:Choice>
        <mc:Fallback xmlns="">
          <p:sp>
            <p:nvSpPr>
              <p:cNvPr id="3" name="Content Placeholder 2">
                <a:extLst>
                  <a:ext uri="{FF2B5EF4-FFF2-40B4-BE49-F238E27FC236}">
                    <a16:creationId xmlns:a16="http://schemas.microsoft.com/office/drawing/2014/main" id="{4B7C31B7-4D66-C089-4818-4C2753870C52}"/>
                  </a:ext>
                </a:extLst>
              </p:cNvPr>
              <p:cNvSpPr>
                <a:spLocks noGrp="1" noRot="1" noChangeAspect="1" noMove="1" noResize="1" noEditPoints="1" noAdjustHandles="1" noChangeArrowheads="1" noChangeShapeType="1" noTextEdit="1"/>
              </p:cNvSpPr>
              <p:nvPr>
                <p:ph idx="1"/>
              </p:nvPr>
            </p:nvSpPr>
            <p:spPr>
              <a:xfrm>
                <a:off x="617927" y="2585228"/>
                <a:ext cx="10251848" cy="3564436"/>
              </a:xfrm>
              <a:blipFill>
                <a:blip r:embed="rId3"/>
                <a:stretch>
                  <a:fillRect t="-171" r="-416"/>
                </a:stretch>
              </a:blipFill>
            </p:spPr>
            <p:txBody>
              <a:bodyPr/>
              <a:lstStyle/>
              <a:p>
                <a:r>
                  <a:rPr lang="en-US">
                    <a:noFill/>
                  </a:rPr>
                  <a:t> </a:t>
                </a:r>
              </a:p>
            </p:txBody>
          </p:sp>
        </mc:Fallback>
      </mc:AlternateContent>
      <p:graphicFrame>
        <p:nvGraphicFramePr>
          <p:cNvPr id="4" name="Content Placeholder 3">
            <a:extLst>
              <a:ext uri="{FF2B5EF4-FFF2-40B4-BE49-F238E27FC236}">
                <a16:creationId xmlns:a16="http://schemas.microsoft.com/office/drawing/2014/main" id="{D2187E59-CD24-6941-43CC-2ABEDC3CF2F1}"/>
              </a:ext>
            </a:extLst>
          </p:cNvPr>
          <p:cNvGraphicFramePr>
            <a:graphicFrameLocks/>
          </p:cNvGraphicFramePr>
          <p:nvPr>
            <p:extLst>
              <p:ext uri="{D42A27DB-BD31-4B8C-83A1-F6EECF244321}">
                <p14:modId xmlns:p14="http://schemas.microsoft.com/office/powerpoint/2010/main" val="3602550639"/>
              </p:ext>
            </p:extLst>
          </p:nvPr>
        </p:nvGraphicFramePr>
        <p:xfrm>
          <a:off x="3303570" y="1197204"/>
          <a:ext cx="8544878" cy="10707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0060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7470-AB85-1787-F2F9-0CBB98FF78B6}"/>
              </a:ext>
            </a:extLst>
          </p:cNvPr>
          <p:cNvSpPr>
            <a:spLocks noGrp="1"/>
          </p:cNvSpPr>
          <p:nvPr>
            <p:ph type="title"/>
          </p:nvPr>
        </p:nvSpPr>
        <p:spPr>
          <a:xfrm>
            <a:off x="770281" y="1097967"/>
            <a:ext cx="10325000" cy="1025017"/>
          </a:xfrm>
        </p:spPr>
        <p:txBody>
          <a:bodyPr/>
          <a:lstStyle/>
          <a:p>
            <a:r>
              <a:rPr lang="en-US" dirty="0"/>
              <a:t>Model 2a</a:t>
            </a:r>
          </a:p>
        </p:txBody>
      </p:sp>
      <p:sp>
        <p:nvSpPr>
          <p:cNvPr id="3" name="Content Placeholder 2">
            <a:extLst>
              <a:ext uri="{FF2B5EF4-FFF2-40B4-BE49-F238E27FC236}">
                <a16:creationId xmlns:a16="http://schemas.microsoft.com/office/drawing/2014/main" id="{49D469AE-FDCD-8368-99DD-CD7B9ECEB2AB}"/>
              </a:ext>
            </a:extLst>
          </p:cNvPr>
          <p:cNvSpPr>
            <a:spLocks noGrp="1"/>
          </p:cNvSpPr>
          <p:nvPr>
            <p:ph idx="1"/>
          </p:nvPr>
        </p:nvSpPr>
        <p:spPr>
          <a:xfrm>
            <a:off x="770281" y="2778233"/>
            <a:ext cx="10325000" cy="3688553"/>
          </a:xfrm>
        </p:spPr>
        <p:txBody>
          <a:bodyPr>
            <a:noAutofit/>
          </a:bodyPr>
          <a:lstStyle/>
          <a:p>
            <a:pPr algn="just"/>
            <a:r>
              <a:rPr lang="en-IN" sz="1700" dirty="0">
                <a:effectLst/>
                <a:latin typeface="Times New Roman" panose="02020603050405020304" pitchFamily="18" charset="0"/>
                <a:cs typeface="Times New Roman" panose="02020603050405020304" pitchFamily="18" charset="0"/>
              </a:rPr>
              <a:t>Usage of word embeddings is a proven technique for achieving a good accuracy in classification tasks. In this approach, we have trained embeddings layer on the training dataset for prediction on testing dataset. </a:t>
            </a:r>
          </a:p>
          <a:p>
            <a:pPr algn="just"/>
            <a:r>
              <a:rPr lang="en-IN" sz="1700" dirty="0">
                <a:effectLst/>
                <a:latin typeface="Times New Roman" panose="02020603050405020304" pitchFamily="18" charset="0"/>
                <a:cs typeface="Times New Roman" panose="02020603050405020304" pitchFamily="18" charset="0"/>
              </a:rPr>
              <a:t>We removed punctuation and tokenized the data. </a:t>
            </a:r>
          </a:p>
          <a:p>
            <a:pPr algn="just"/>
            <a:r>
              <a:rPr lang="en-IN" sz="1700" dirty="0">
                <a:effectLst/>
                <a:latin typeface="Times New Roman" panose="02020603050405020304" pitchFamily="18" charset="0"/>
                <a:cs typeface="Times New Roman" panose="02020603050405020304" pitchFamily="18" charset="0"/>
              </a:rPr>
              <a:t>For generation of embeddings, vocabulary was built on training set. The embedding layer expects an uniform size as an input and hence the data was prepared accordingly. </a:t>
            </a:r>
          </a:p>
          <a:p>
            <a:pPr algn="just"/>
            <a:r>
              <a:rPr lang="en-IN" sz="1700" dirty="0">
                <a:effectLst/>
                <a:latin typeface="Times New Roman" panose="02020603050405020304" pitchFamily="18" charset="0"/>
                <a:cs typeface="Times New Roman" panose="02020603050405020304" pitchFamily="18" charset="0"/>
              </a:rPr>
              <a:t>The embeddings are then passed through a fully connected neural network for prediction. </a:t>
            </a:r>
          </a:p>
          <a:p>
            <a:pPr algn="just"/>
            <a:r>
              <a:rPr lang="en-IN" sz="1700" dirty="0">
                <a:effectLst/>
                <a:latin typeface="Times New Roman" panose="02020603050405020304" pitchFamily="18" charset="0"/>
                <a:cs typeface="Times New Roman" panose="02020603050405020304" pitchFamily="18" charset="0"/>
              </a:rPr>
              <a:t>The model was trained using RMSprop optimizer and varying number of epochs for achieving best accuracy on the test set. </a:t>
            </a:r>
          </a:p>
          <a:p>
            <a:pPr algn="just"/>
            <a:r>
              <a:rPr lang="en-IN" sz="1700" dirty="0">
                <a:effectLst/>
                <a:latin typeface="Times New Roman" panose="02020603050405020304" pitchFamily="18" charset="0"/>
                <a:cs typeface="Times New Roman" panose="02020603050405020304" pitchFamily="18" charset="0"/>
              </a:rPr>
              <a:t>Hyperparameters - vocabulary size = 10000, number of epochs = [10,20], Feature dimension = 8, Max length = 128 and batch size = 512. </a:t>
            </a:r>
          </a:p>
          <a:p>
            <a:pPr algn="just"/>
            <a:endParaRPr lang="en-US" sz="17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E23E4235-0DCD-2573-37A8-35C73F8BF365}"/>
              </a:ext>
            </a:extLst>
          </p:cNvPr>
          <p:cNvGraphicFramePr>
            <a:graphicFrameLocks/>
          </p:cNvGraphicFramePr>
          <p:nvPr>
            <p:extLst>
              <p:ext uri="{D42A27DB-BD31-4B8C-83A1-F6EECF244321}">
                <p14:modId xmlns:p14="http://schemas.microsoft.com/office/powerpoint/2010/main" val="3608210800"/>
              </p:ext>
            </p:extLst>
          </p:nvPr>
        </p:nvGraphicFramePr>
        <p:xfrm>
          <a:off x="3723587" y="1105165"/>
          <a:ext cx="8306472" cy="10250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8786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F90C-E3F8-E0C2-0213-0A2E5817300B}"/>
              </a:ext>
            </a:extLst>
          </p:cNvPr>
          <p:cNvSpPr>
            <a:spLocks noGrp="1"/>
          </p:cNvSpPr>
          <p:nvPr>
            <p:ph type="title"/>
          </p:nvPr>
        </p:nvSpPr>
        <p:spPr>
          <a:xfrm>
            <a:off x="691079" y="678904"/>
            <a:ext cx="10325000" cy="1442463"/>
          </a:xfrm>
        </p:spPr>
        <p:txBody>
          <a:bodyPr/>
          <a:lstStyle/>
          <a:p>
            <a:r>
              <a:rPr lang="en-US" dirty="0"/>
              <a:t>Model 2b</a:t>
            </a:r>
          </a:p>
        </p:txBody>
      </p:sp>
      <p:sp>
        <p:nvSpPr>
          <p:cNvPr id="3" name="Content Placeholder 2">
            <a:extLst>
              <a:ext uri="{FF2B5EF4-FFF2-40B4-BE49-F238E27FC236}">
                <a16:creationId xmlns:a16="http://schemas.microsoft.com/office/drawing/2014/main" id="{57115141-2491-09C5-6984-C1900088713A}"/>
              </a:ext>
            </a:extLst>
          </p:cNvPr>
          <p:cNvSpPr>
            <a:spLocks noGrp="1"/>
          </p:cNvSpPr>
          <p:nvPr>
            <p:ph idx="1"/>
          </p:nvPr>
        </p:nvSpPr>
        <p:spPr/>
        <p:txBody>
          <a:bodyPr>
            <a:normAutofit/>
          </a:bodyPr>
          <a:lstStyle/>
          <a:p>
            <a:pPr algn="just"/>
            <a:r>
              <a:rPr lang="en-IN" sz="1700" dirty="0">
                <a:effectLst/>
                <a:latin typeface="Times New Roman" panose="02020603050405020304" pitchFamily="18" charset="0"/>
                <a:cs typeface="Times New Roman" panose="02020603050405020304" pitchFamily="18" charset="0"/>
              </a:rPr>
              <a:t>This model is an extension to Model 2a. </a:t>
            </a:r>
          </a:p>
          <a:p>
            <a:pPr algn="just"/>
            <a:r>
              <a:rPr lang="en-IN" sz="1700" dirty="0" err="1">
                <a:effectLst/>
                <a:latin typeface="Times New Roman" panose="02020603050405020304" pitchFamily="18" charset="0"/>
                <a:cs typeface="Times New Roman" panose="02020603050405020304" pitchFamily="18" charset="0"/>
              </a:rPr>
              <a:t>GloVe</a:t>
            </a:r>
            <a:r>
              <a:rPr lang="en-IN" sz="1700" dirty="0">
                <a:effectLst/>
                <a:latin typeface="Times New Roman" panose="02020603050405020304" pitchFamily="18" charset="0"/>
                <a:cs typeface="Times New Roman" panose="02020603050405020304" pitchFamily="18" charset="0"/>
              </a:rPr>
              <a:t> embeddings is a popular pre-trained embeddings used for NLP tasks in English language but as we are dealing with Indian languages we cannot use pretrained </a:t>
            </a:r>
            <a:r>
              <a:rPr lang="en-IN" sz="1700" dirty="0" err="1">
                <a:effectLst/>
                <a:latin typeface="Times New Roman" panose="02020603050405020304" pitchFamily="18" charset="0"/>
                <a:cs typeface="Times New Roman" panose="02020603050405020304" pitchFamily="18" charset="0"/>
              </a:rPr>
              <a:t>GloVe</a:t>
            </a:r>
            <a:r>
              <a:rPr lang="en-IN" sz="1700" dirty="0">
                <a:effectLst/>
                <a:latin typeface="Times New Roman" panose="02020603050405020304" pitchFamily="18" charset="0"/>
                <a:cs typeface="Times New Roman" panose="02020603050405020304" pitchFamily="18" charset="0"/>
              </a:rPr>
              <a:t> embeddings. </a:t>
            </a:r>
          </a:p>
          <a:p>
            <a:pPr algn="just"/>
            <a:r>
              <a:rPr lang="en-IN" sz="1700" dirty="0">
                <a:effectLst/>
                <a:latin typeface="Times New Roman" panose="02020603050405020304" pitchFamily="18" charset="0"/>
                <a:cs typeface="Times New Roman" panose="02020603050405020304" pitchFamily="18" charset="0"/>
              </a:rPr>
              <a:t>We have changed the output dimension of embeddings layer from 8 to 100 to mimic the output of </a:t>
            </a:r>
            <a:r>
              <a:rPr lang="en-IN" sz="1700" dirty="0" err="1">
                <a:effectLst/>
                <a:latin typeface="Times New Roman" panose="02020603050405020304" pitchFamily="18" charset="0"/>
                <a:cs typeface="Times New Roman" panose="02020603050405020304" pitchFamily="18" charset="0"/>
              </a:rPr>
              <a:t>GloVe</a:t>
            </a:r>
            <a:r>
              <a:rPr lang="en-IN" sz="1700" dirty="0">
                <a:effectLst/>
                <a:latin typeface="Times New Roman" panose="02020603050405020304" pitchFamily="18" charset="0"/>
                <a:cs typeface="Times New Roman" panose="02020603050405020304" pitchFamily="18" charset="0"/>
              </a:rPr>
              <a:t> which is a 100 dimension feature. </a:t>
            </a:r>
          </a:p>
          <a:p>
            <a:pPr algn="just"/>
            <a:r>
              <a:rPr lang="en-IN" sz="1700" dirty="0">
                <a:effectLst/>
                <a:latin typeface="Times New Roman" panose="02020603050405020304" pitchFamily="18" charset="0"/>
                <a:cs typeface="Times New Roman" panose="02020603050405020304" pitchFamily="18" charset="0"/>
              </a:rPr>
              <a:t>As we have increased the feature dimension, there was an increase in the accuracy. This is achieved as the model was able to learn better with larger feature dimension. </a:t>
            </a:r>
          </a:p>
          <a:p>
            <a:pPr algn="just"/>
            <a:r>
              <a:rPr lang="en-IN" sz="1700" dirty="0">
                <a:effectLst/>
                <a:latin typeface="Times New Roman" panose="02020603050405020304" pitchFamily="18" charset="0"/>
                <a:cs typeface="Times New Roman" panose="02020603050405020304" pitchFamily="18" charset="0"/>
              </a:rPr>
              <a:t>Hyperparameters - vocabulary size = 10000, number of epochs = [10,20,3], Feature dimension = 100, Max length = 128 and batch size = 512. </a:t>
            </a:r>
          </a:p>
          <a:p>
            <a:pPr algn="just"/>
            <a:endParaRPr lang="en-US" sz="17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9F3A00C0-0652-8150-8416-F328AEFCF1C1}"/>
              </a:ext>
            </a:extLst>
          </p:cNvPr>
          <p:cNvGraphicFramePr>
            <a:graphicFrameLocks/>
          </p:cNvGraphicFramePr>
          <p:nvPr>
            <p:extLst>
              <p:ext uri="{D42A27DB-BD31-4B8C-83A1-F6EECF244321}">
                <p14:modId xmlns:p14="http://schemas.microsoft.com/office/powerpoint/2010/main" val="2665432398"/>
              </p:ext>
            </p:extLst>
          </p:nvPr>
        </p:nvGraphicFramePr>
        <p:xfrm>
          <a:off x="3780149" y="1180881"/>
          <a:ext cx="8270449" cy="940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3555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F90C-E3F8-E0C2-0213-0A2E5817300B}"/>
              </a:ext>
            </a:extLst>
          </p:cNvPr>
          <p:cNvSpPr>
            <a:spLocks noGrp="1"/>
          </p:cNvSpPr>
          <p:nvPr>
            <p:ph type="title"/>
          </p:nvPr>
        </p:nvSpPr>
        <p:spPr>
          <a:xfrm>
            <a:off x="691079" y="678904"/>
            <a:ext cx="10325000" cy="1442463"/>
          </a:xfrm>
        </p:spPr>
        <p:txBody>
          <a:bodyPr/>
          <a:lstStyle/>
          <a:p>
            <a:r>
              <a:rPr lang="en-US" dirty="0"/>
              <a:t>Model 2c</a:t>
            </a:r>
          </a:p>
        </p:txBody>
      </p:sp>
      <p:sp>
        <p:nvSpPr>
          <p:cNvPr id="3" name="Content Placeholder 2">
            <a:extLst>
              <a:ext uri="{FF2B5EF4-FFF2-40B4-BE49-F238E27FC236}">
                <a16:creationId xmlns:a16="http://schemas.microsoft.com/office/drawing/2014/main" id="{57115141-2491-09C5-6984-C1900088713A}"/>
              </a:ext>
            </a:extLst>
          </p:cNvPr>
          <p:cNvSpPr>
            <a:spLocks noGrp="1"/>
          </p:cNvSpPr>
          <p:nvPr>
            <p:ph idx="1"/>
          </p:nvPr>
        </p:nvSpPr>
        <p:spPr/>
        <p:txBody>
          <a:bodyPr>
            <a:normAutofit/>
          </a:bodyPr>
          <a:lstStyle/>
          <a:p>
            <a:pPr algn="just">
              <a:buFont typeface="Arial" panose="020B0604020202020204" pitchFamily="34" charset="0"/>
              <a:buChar char="•"/>
            </a:pPr>
            <a:r>
              <a:rPr lang="en-IN" sz="1700" dirty="0">
                <a:effectLst/>
                <a:latin typeface="Times New Roman" panose="02020603050405020304" pitchFamily="18" charset="0"/>
                <a:cs typeface="Times New Roman" panose="02020603050405020304" pitchFamily="18" charset="0"/>
              </a:rPr>
              <a:t>This model is an extension to Model 2a. We have added more advanced deep learning techniques like Bidirectional LSTM and Batch normalization. </a:t>
            </a:r>
          </a:p>
          <a:p>
            <a:pPr algn="just">
              <a:buFont typeface="Arial" panose="020B0604020202020204" pitchFamily="34" charset="0"/>
              <a:buChar char="•"/>
            </a:pPr>
            <a:r>
              <a:rPr lang="en-IN" sz="1700" dirty="0">
                <a:effectLst/>
                <a:latin typeface="Times New Roman" panose="02020603050405020304" pitchFamily="18" charset="0"/>
                <a:cs typeface="Times New Roman" panose="02020603050405020304" pitchFamily="18" charset="0"/>
              </a:rPr>
              <a:t>LSTM is a sequence based model which performs well on textual data in classification tasks. </a:t>
            </a:r>
          </a:p>
          <a:p>
            <a:pPr algn="just">
              <a:buFont typeface="Arial" panose="020B0604020202020204" pitchFamily="34" charset="0"/>
              <a:buChar char="•"/>
            </a:pPr>
            <a:r>
              <a:rPr lang="en-IN" sz="1700" dirty="0">
                <a:effectLst/>
                <a:latin typeface="Times New Roman" panose="02020603050405020304" pitchFamily="18" charset="0"/>
                <a:cs typeface="Times New Roman" panose="02020603050405020304" pitchFamily="18" charset="0"/>
              </a:rPr>
              <a:t>The model configuration and fine-tuning is performed similar to that of Model 2a. </a:t>
            </a:r>
          </a:p>
          <a:p>
            <a:pPr algn="just">
              <a:buFont typeface="Arial" panose="020B0604020202020204" pitchFamily="34" charset="0"/>
              <a:buChar char="•"/>
            </a:pPr>
            <a:r>
              <a:rPr lang="en-IN" sz="1700" dirty="0">
                <a:effectLst/>
                <a:latin typeface="Times New Roman" panose="02020603050405020304" pitchFamily="18" charset="0"/>
                <a:cs typeface="Times New Roman" panose="02020603050405020304" pitchFamily="18" charset="0"/>
              </a:rPr>
              <a:t>Because of making the model more complex, the model was able to achieve a higher accuracy than that of Model 2a and a similar accuracy to that of Model 2b. </a:t>
            </a:r>
          </a:p>
          <a:p>
            <a:pPr algn="just">
              <a:buFont typeface="Arial" panose="020B0604020202020204" pitchFamily="34" charset="0"/>
              <a:buChar char="•"/>
            </a:pPr>
            <a:r>
              <a:rPr lang="en-IN" sz="1700" dirty="0">
                <a:effectLst/>
                <a:latin typeface="Times New Roman" panose="02020603050405020304" pitchFamily="18" charset="0"/>
                <a:cs typeface="Times New Roman" panose="02020603050405020304" pitchFamily="18" charset="0"/>
              </a:rPr>
              <a:t>Hyperparameters - vocabulary size = 10000, number of epochs = [10,20], Feature dimension = 8, Max length = 128 and batch size = 512. </a:t>
            </a:r>
          </a:p>
        </p:txBody>
      </p:sp>
      <p:graphicFrame>
        <p:nvGraphicFramePr>
          <p:cNvPr id="7" name="Content Placeholder 3">
            <a:extLst>
              <a:ext uri="{FF2B5EF4-FFF2-40B4-BE49-F238E27FC236}">
                <a16:creationId xmlns:a16="http://schemas.microsoft.com/office/drawing/2014/main" id="{E749C6DD-28E6-A518-0022-BDF2AC074E0C}"/>
              </a:ext>
            </a:extLst>
          </p:cNvPr>
          <p:cNvGraphicFramePr>
            <a:graphicFrameLocks/>
          </p:cNvGraphicFramePr>
          <p:nvPr>
            <p:extLst>
              <p:ext uri="{D42A27DB-BD31-4B8C-83A1-F6EECF244321}">
                <p14:modId xmlns:p14="http://schemas.microsoft.com/office/powerpoint/2010/main" val="258377506"/>
              </p:ext>
            </p:extLst>
          </p:nvPr>
        </p:nvGraphicFramePr>
        <p:xfrm>
          <a:off x="3780149" y="1180881"/>
          <a:ext cx="8270449" cy="940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8463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4ADABF0-0932-F93D-8D34-A9A833C76179}"/>
              </a:ext>
            </a:extLst>
          </p:cNvPr>
          <p:cNvSpPr>
            <a:spLocks noGrp="1"/>
          </p:cNvSpPr>
          <p:nvPr>
            <p:ph type="title"/>
          </p:nvPr>
        </p:nvSpPr>
        <p:spPr>
          <a:xfrm>
            <a:off x="589479" y="-455148"/>
            <a:ext cx="4038652" cy="1881178"/>
          </a:xfrm>
        </p:spPr>
        <p:txBody>
          <a:bodyPr>
            <a:normAutofit/>
          </a:bodyPr>
          <a:lstStyle/>
          <a:p>
            <a:r>
              <a:rPr lang="en-US" dirty="0"/>
              <a:t>Proposed Model</a:t>
            </a:r>
          </a:p>
        </p:txBody>
      </p:sp>
      <p:sp>
        <p:nvSpPr>
          <p:cNvPr id="3" name="Content Placeholder 2">
            <a:extLst>
              <a:ext uri="{FF2B5EF4-FFF2-40B4-BE49-F238E27FC236}">
                <a16:creationId xmlns:a16="http://schemas.microsoft.com/office/drawing/2014/main" id="{B98F65A5-185F-69BB-4FCE-ECAE9DA2E3C2}"/>
              </a:ext>
            </a:extLst>
          </p:cNvPr>
          <p:cNvSpPr>
            <a:spLocks noGrp="1"/>
          </p:cNvSpPr>
          <p:nvPr>
            <p:ph idx="1"/>
          </p:nvPr>
        </p:nvSpPr>
        <p:spPr>
          <a:xfrm>
            <a:off x="589479" y="1711367"/>
            <a:ext cx="4038652" cy="3276824"/>
          </a:xfrm>
        </p:spPr>
        <p:txBody>
          <a:bodyPr vert="horz" lIns="91440" tIns="45720" rIns="91440" bIns="45720" rtlCol="0" anchor="t">
            <a:normAutofit fontScale="92500" lnSpcReduction="10000"/>
          </a:bodyPr>
          <a:lstStyle/>
          <a:p>
            <a:pPr algn="just">
              <a:lnSpc>
                <a:spcPct val="100000"/>
              </a:lnSpc>
            </a:pPr>
            <a:r>
              <a:rPr lang="en-IN" sz="1600" err="1">
                <a:latin typeface="Times New Roman"/>
                <a:cs typeface="Times New Roman"/>
              </a:rPr>
              <a:t>MuRIL</a:t>
            </a:r>
            <a:r>
              <a:rPr lang="en-IN" sz="1600">
                <a:latin typeface="Times New Roman"/>
                <a:cs typeface="Times New Roman"/>
              </a:rPr>
              <a:t>: </a:t>
            </a:r>
            <a:r>
              <a:rPr lang="en-IN" sz="1600" b="1">
                <a:ea typeface="+mn-lt"/>
                <a:cs typeface="+mn-lt"/>
              </a:rPr>
              <a:t>Multilingual Representations for Indian Languages</a:t>
            </a:r>
          </a:p>
          <a:p>
            <a:pPr algn="just">
              <a:lnSpc>
                <a:spcPct val="100000"/>
              </a:lnSpc>
              <a:buClr>
                <a:srgbClr val="7A8EAB"/>
              </a:buClr>
            </a:pPr>
            <a:r>
              <a:rPr lang="en-IN" sz="1600">
                <a:effectLst/>
                <a:latin typeface="Times New Roman"/>
                <a:cs typeface="Times New Roman"/>
              </a:rPr>
              <a:t>We have used </a:t>
            </a:r>
            <a:r>
              <a:rPr lang="en-IN" sz="1600" err="1">
                <a:latin typeface="Times New Roman"/>
                <a:cs typeface="Times New Roman"/>
              </a:rPr>
              <a:t>MuRIL</a:t>
            </a:r>
            <a:r>
              <a:rPr lang="en-IN" sz="1600">
                <a:effectLst/>
                <a:latin typeface="Times New Roman"/>
                <a:cs typeface="Times New Roman"/>
              </a:rPr>
              <a:t> to generate word embeddings for the comments data. Before using </a:t>
            </a:r>
            <a:r>
              <a:rPr lang="en-IN" sz="1600" err="1">
                <a:latin typeface="Times New Roman"/>
                <a:cs typeface="Times New Roman"/>
              </a:rPr>
              <a:t>MuRIL</a:t>
            </a:r>
            <a:r>
              <a:rPr lang="en-IN" sz="1600">
                <a:effectLst/>
                <a:latin typeface="Times New Roman"/>
                <a:cs typeface="Times New Roman"/>
              </a:rPr>
              <a:t> we need to tokenize the data into a certain format which is achieved by using </a:t>
            </a:r>
            <a:r>
              <a:rPr lang="en-IN" sz="1600" err="1">
                <a:effectLst/>
                <a:latin typeface="Times New Roman"/>
                <a:cs typeface="Times New Roman"/>
              </a:rPr>
              <a:t>AutoTokenizer</a:t>
            </a:r>
            <a:r>
              <a:rPr lang="en-IN" sz="1600">
                <a:effectLst/>
                <a:latin typeface="Times New Roman"/>
                <a:cs typeface="Times New Roman"/>
              </a:rPr>
              <a:t>. We chose MURIL because it is a BERT model pretrained on huge data from Indian languages and would generate very meaningful embeddings for our case.</a:t>
            </a:r>
            <a:r>
              <a:rPr lang="en-IN" sz="1600">
                <a:latin typeface="Times New Roman"/>
                <a:cs typeface="Times New Roman"/>
              </a:rPr>
              <a:t> </a:t>
            </a:r>
            <a:endParaRPr lang="en-IN"/>
          </a:p>
          <a:p>
            <a:pPr algn="just">
              <a:lnSpc>
                <a:spcPct val="100000"/>
              </a:lnSpc>
            </a:pPr>
            <a:r>
              <a:rPr lang="en-IN" sz="1600">
                <a:effectLst/>
                <a:latin typeface="Times New Roman"/>
                <a:cs typeface="Times New Roman"/>
              </a:rPr>
              <a:t>We used a fully connected Neural Network for prediction of labels based on generated embeddings.</a:t>
            </a:r>
            <a:r>
              <a:rPr lang="en-IN" sz="1600">
                <a:latin typeface="Times New Roman"/>
                <a:cs typeface="Times New Roman"/>
              </a:rPr>
              <a:t> </a:t>
            </a:r>
            <a:endParaRPr lang="en-IN" sz="1600" dirty="0">
              <a:effectLst/>
              <a:latin typeface="Times New Roman" panose="02020603050405020304" pitchFamily="18" charset="0"/>
              <a:cs typeface="Times New Roman" panose="02020603050405020304" pitchFamily="18" charset="0"/>
            </a:endParaRPr>
          </a:p>
        </p:txBody>
      </p:sp>
      <p:pic>
        <p:nvPicPr>
          <p:cNvPr id="5" name="Picture 4" descr="Text&#10;&#10;Description automatically generated">
            <a:extLst>
              <a:ext uri="{FF2B5EF4-FFF2-40B4-BE49-F238E27FC236}">
                <a16:creationId xmlns:a16="http://schemas.microsoft.com/office/drawing/2014/main" id="{B41EA7B6-8B06-C79F-388F-9A9E7CB20F09}"/>
              </a:ext>
            </a:extLst>
          </p:cNvPr>
          <p:cNvPicPr>
            <a:picLocks noChangeAspect="1"/>
          </p:cNvPicPr>
          <p:nvPr/>
        </p:nvPicPr>
        <p:blipFill>
          <a:blip r:embed="rId2"/>
          <a:stretch>
            <a:fillRect/>
          </a:stretch>
        </p:blipFill>
        <p:spPr>
          <a:xfrm>
            <a:off x="5106333" y="883799"/>
            <a:ext cx="6401443" cy="5105149"/>
          </a:xfrm>
          <a:prstGeom prst="rect">
            <a:avLst/>
          </a:prstGeom>
        </p:spPr>
      </p:pic>
    </p:spTree>
    <p:extLst>
      <p:ext uri="{BB962C8B-B14F-4D97-AF65-F5344CB8AC3E}">
        <p14:creationId xmlns:p14="http://schemas.microsoft.com/office/powerpoint/2010/main" val="1741177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3C40B-7A57-D502-8893-04821DC5E81F}"/>
              </a:ext>
            </a:extLst>
          </p:cNvPr>
          <p:cNvSpPr>
            <a:spLocks noGrp="1"/>
          </p:cNvSpPr>
          <p:nvPr>
            <p:ph type="title"/>
          </p:nvPr>
        </p:nvSpPr>
        <p:spPr>
          <a:xfrm>
            <a:off x="564079" y="-467849"/>
            <a:ext cx="10325000" cy="1442463"/>
          </a:xfrm>
        </p:spPr>
        <p:txBody>
          <a:bodyPr/>
          <a:lstStyle/>
          <a:p>
            <a:r>
              <a:rPr lang="en-US" dirty="0"/>
              <a:t>Architecture</a:t>
            </a:r>
          </a:p>
        </p:txBody>
      </p:sp>
      <p:sp>
        <p:nvSpPr>
          <p:cNvPr id="15" name="Rounded Rectangle 14">
            <a:extLst>
              <a:ext uri="{FF2B5EF4-FFF2-40B4-BE49-F238E27FC236}">
                <a16:creationId xmlns:a16="http://schemas.microsoft.com/office/drawing/2014/main" id="{14725D9D-730D-2E40-3CF5-9D5F38902FD9}"/>
              </a:ext>
            </a:extLst>
          </p:cNvPr>
          <p:cNvSpPr/>
          <p:nvPr/>
        </p:nvSpPr>
        <p:spPr>
          <a:xfrm>
            <a:off x="5726579" y="2932684"/>
            <a:ext cx="1994154" cy="694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t>MuRIL</a:t>
            </a:r>
          </a:p>
        </p:txBody>
      </p:sp>
      <p:sp>
        <p:nvSpPr>
          <p:cNvPr id="22" name="Rounded Rectangle 21">
            <a:extLst>
              <a:ext uri="{FF2B5EF4-FFF2-40B4-BE49-F238E27FC236}">
                <a16:creationId xmlns:a16="http://schemas.microsoft.com/office/drawing/2014/main" id="{851BA5BC-7335-CBBA-EAAD-1798424C7935}"/>
              </a:ext>
            </a:extLst>
          </p:cNvPr>
          <p:cNvSpPr/>
          <p:nvPr/>
        </p:nvSpPr>
        <p:spPr>
          <a:xfrm>
            <a:off x="9650218" y="1725929"/>
            <a:ext cx="1994154" cy="694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Conv1d</a:t>
            </a:r>
          </a:p>
        </p:txBody>
      </p:sp>
      <p:sp>
        <p:nvSpPr>
          <p:cNvPr id="25" name="Rounded Rectangle 24">
            <a:extLst>
              <a:ext uri="{FF2B5EF4-FFF2-40B4-BE49-F238E27FC236}">
                <a16:creationId xmlns:a16="http://schemas.microsoft.com/office/drawing/2014/main" id="{FFDFE0E9-08A0-D529-F4F3-2B3B8BEA0E93}"/>
              </a:ext>
            </a:extLst>
          </p:cNvPr>
          <p:cNvSpPr/>
          <p:nvPr/>
        </p:nvSpPr>
        <p:spPr>
          <a:xfrm>
            <a:off x="2759924" y="3382559"/>
            <a:ext cx="1886204" cy="491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Attention </a:t>
            </a:r>
            <a:r>
              <a:rPr lang="en-US"/>
              <a:t>Mask's</a:t>
            </a:r>
            <a:endParaRPr lang="en-US" dirty="0"/>
          </a:p>
        </p:txBody>
      </p:sp>
      <p:sp>
        <p:nvSpPr>
          <p:cNvPr id="26" name="Rounded Rectangle 25">
            <a:extLst>
              <a:ext uri="{FF2B5EF4-FFF2-40B4-BE49-F238E27FC236}">
                <a16:creationId xmlns:a16="http://schemas.microsoft.com/office/drawing/2014/main" id="{2521B538-4B8F-AB2E-0280-9B5A3BA5517E}"/>
              </a:ext>
            </a:extLst>
          </p:cNvPr>
          <p:cNvSpPr/>
          <p:nvPr/>
        </p:nvSpPr>
        <p:spPr>
          <a:xfrm>
            <a:off x="2801198" y="2655062"/>
            <a:ext cx="1844929" cy="4917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Input </a:t>
            </a:r>
            <a:r>
              <a:rPr lang="en-US"/>
              <a:t>ID's</a:t>
            </a:r>
            <a:endParaRPr lang="en-US" dirty="0"/>
          </a:p>
        </p:txBody>
      </p:sp>
      <p:sp>
        <p:nvSpPr>
          <p:cNvPr id="27" name="Rounded Rectangle 26">
            <a:extLst>
              <a:ext uri="{FF2B5EF4-FFF2-40B4-BE49-F238E27FC236}">
                <a16:creationId xmlns:a16="http://schemas.microsoft.com/office/drawing/2014/main" id="{7D1A4C2D-B75D-0D11-EDB6-0F31D7DC975E}"/>
              </a:ext>
            </a:extLst>
          </p:cNvPr>
          <p:cNvSpPr/>
          <p:nvPr/>
        </p:nvSpPr>
        <p:spPr>
          <a:xfrm>
            <a:off x="9650219" y="2748575"/>
            <a:ext cx="1994154" cy="694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Flatten</a:t>
            </a:r>
          </a:p>
        </p:txBody>
      </p:sp>
      <p:sp>
        <p:nvSpPr>
          <p:cNvPr id="28" name="Rounded Rectangle 27">
            <a:extLst>
              <a:ext uri="{FF2B5EF4-FFF2-40B4-BE49-F238E27FC236}">
                <a16:creationId xmlns:a16="http://schemas.microsoft.com/office/drawing/2014/main" id="{709D5C7F-74A7-27B4-B0C3-647B7B81D6A9}"/>
              </a:ext>
            </a:extLst>
          </p:cNvPr>
          <p:cNvSpPr/>
          <p:nvPr/>
        </p:nvSpPr>
        <p:spPr>
          <a:xfrm>
            <a:off x="9650218" y="3771220"/>
            <a:ext cx="1994154" cy="694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Batch Normalization</a:t>
            </a:r>
          </a:p>
        </p:txBody>
      </p:sp>
      <p:sp>
        <p:nvSpPr>
          <p:cNvPr id="29" name="Rounded Rectangle 28">
            <a:extLst>
              <a:ext uri="{FF2B5EF4-FFF2-40B4-BE49-F238E27FC236}">
                <a16:creationId xmlns:a16="http://schemas.microsoft.com/office/drawing/2014/main" id="{8458F8A5-7870-C70A-C048-2D5E6FED2F6B}"/>
              </a:ext>
            </a:extLst>
          </p:cNvPr>
          <p:cNvSpPr/>
          <p:nvPr/>
        </p:nvSpPr>
        <p:spPr>
          <a:xfrm>
            <a:off x="9650218" y="4787900"/>
            <a:ext cx="1994154" cy="6949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Dense</a:t>
            </a:r>
          </a:p>
        </p:txBody>
      </p:sp>
      <p:cxnSp>
        <p:nvCxnSpPr>
          <p:cNvPr id="32" name="Straight Arrow Connector 31">
            <a:extLst>
              <a:ext uri="{FF2B5EF4-FFF2-40B4-BE49-F238E27FC236}">
                <a16:creationId xmlns:a16="http://schemas.microsoft.com/office/drawing/2014/main" id="{E3C6B1CD-7891-E9A0-747F-2313DCE759BD}"/>
              </a:ext>
            </a:extLst>
          </p:cNvPr>
          <p:cNvCxnSpPr/>
          <p:nvPr/>
        </p:nvCxnSpPr>
        <p:spPr>
          <a:xfrm flipV="1">
            <a:off x="6290778" y="3586267"/>
            <a:ext cx="289346" cy="7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B0E84AB-A75B-AF65-2A77-EFB87B93281F}"/>
              </a:ext>
            </a:extLst>
          </p:cNvPr>
          <p:cNvSpPr txBox="1"/>
          <p:nvPr/>
        </p:nvSpPr>
        <p:spPr>
          <a:xfrm>
            <a:off x="5774132" y="5847665"/>
            <a:ext cx="31749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mn-lt"/>
                <a:cs typeface="+mn-lt"/>
              </a:rPr>
              <a:t>MuRIL</a:t>
            </a:r>
            <a:r>
              <a:rPr lang="en-US" dirty="0">
                <a:ea typeface="+mn-lt"/>
                <a:cs typeface="+mn-lt"/>
              </a:rPr>
              <a:t> to generate word embeddings</a:t>
            </a:r>
            <a:endParaRPr lang="en-US" dirty="0"/>
          </a:p>
        </p:txBody>
      </p:sp>
      <p:sp>
        <p:nvSpPr>
          <p:cNvPr id="4" name="Rounded Rectangle 25">
            <a:extLst>
              <a:ext uri="{FF2B5EF4-FFF2-40B4-BE49-F238E27FC236}">
                <a16:creationId xmlns:a16="http://schemas.microsoft.com/office/drawing/2014/main" id="{91D8BC4E-FB0A-8C27-04FE-7DAF4E70F4DA}"/>
              </a:ext>
            </a:extLst>
          </p:cNvPr>
          <p:cNvSpPr/>
          <p:nvPr/>
        </p:nvSpPr>
        <p:spPr>
          <a:xfrm>
            <a:off x="364216" y="2704084"/>
            <a:ext cx="1511554" cy="1152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 </a:t>
            </a:r>
            <a:r>
              <a:rPr lang="en-US" err="1"/>
              <a:t>MuRIL</a:t>
            </a:r>
            <a:r>
              <a:rPr lang="en-US"/>
              <a:t> Tokenizer</a:t>
            </a:r>
          </a:p>
        </p:txBody>
      </p:sp>
      <p:sp>
        <p:nvSpPr>
          <p:cNvPr id="6" name="TextBox 5">
            <a:extLst>
              <a:ext uri="{FF2B5EF4-FFF2-40B4-BE49-F238E27FC236}">
                <a16:creationId xmlns:a16="http://schemas.microsoft.com/office/drawing/2014/main" id="{71B256FC-8D84-D5DF-61C2-3B9CAB9CC949}"/>
              </a:ext>
            </a:extLst>
          </p:cNvPr>
          <p:cNvSpPr txBox="1"/>
          <p:nvPr/>
        </p:nvSpPr>
        <p:spPr>
          <a:xfrm>
            <a:off x="1236653" y="5986165"/>
            <a:ext cx="39497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Preprocessing for </a:t>
            </a:r>
            <a:r>
              <a:rPr lang="en-US" dirty="0" err="1"/>
              <a:t>MuRIL</a:t>
            </a:r>
            <a:endParaRPr lang="en-US" dirty="0"/>
          </a:p>
        </p:txBody>
      </p:sp>
      <p:sp>
        <p:nvSpPr>
          <p:cNvPr id="7" name="TextBox 6">
            <a:extLst>
              <a:ext uri="{FF2B5EF4-FFF2-40B4-BE49-F238E27FC236}">
                <a16:creationId xmlns:a16="http://schemas.microsoft.com/office/drawing/2014/main" id="{CB17D002-EA1A-1C70-3E59-727AF9EA0513}"/>
              </a:ext>
            </a:extLst>
          </p:cNvPr>
          <p:cNvSpPr txBox="1"/>
          <p:nvPr/>
        </p:nvSpPr>
        <p:spPr>
          <a:xfrm>
            <a:off x="9258300" y="5804580"/>
            <a:ext cx="29337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ea typeface="+mn-lt"/>
                <a:cs typeface="+mn-lt"/>
              </a:rPr>
              <a:t>Prediction of labels based on generated embeddings</a:t>
            </a:r>
          </a:p>
        </p:txBody>
      </p:sp>
      <p:cxnSp>
        <p:nvCxnSpPr>
          <p:cNvPr id="46" name="Straight Arrow Connector 45">
            <a:extLst>
              <a:ext uri="{FF2B5EF4-FFF2-40B4-BE49-F238E27FC236}">
                <a16:creationId xmlns:a16="http://schemas.microsoft.com/office/drawing/2014/main" id="{319A8BA3-A1CB-7055-250D-3A8633FF781D}"/>
              </a:ext>
            </a:extLst>
          </p:cNvPr>
          <p:cNvCxnSpPr>
            <a:cxnSpLocks/>
            <a:stCxn id="4" idx="3"/>
            <a:endCxn id="26" idx="1"/>
          </p:cNvCxnSpPr>
          <p:nvPr/>
        </p:nvCxnSpPr>
        <p:spPr>
          <a:xfrm flipV="1">
            <a:off x="1875770" y="2900934"/>
            <a:ext cx="925428" cy="379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44DC62B-974B-9DF5-EFB6-2B5AB598CE74}"/>
              </a:ext>
            </a:extLst>
          </p:cNvPr>
          <p:cNvCxnSpPr>
            <a:stCxn id="4" idx="3"/>
            <a:endCxn id="25" idx="1"/>
          </p:cNvCxnSpPr>
          <p:nvPr/>
        </p:nvCxnSpPr>
        <p:spPr>
          <a:xfrm>
            <a:off x="1875770" y="3280156"/>
            <a:ext cx="884154" cy="34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081CB30-8FBF-69DD-D47F-8A998CF808D4}"/>
              </a:ext>
            </a:extLst>
          </p:cNvPr>
          <p:cNvCxnSpPr>
            <a:stCxn id="26" idx="3"/>
            <a:endCxn id="15" idx="1"/>
          </p:cNvCxnSpPr>
          <p:nvPr/>
        </p:nvCxnSpPr>
        <p:spPr>
          <a:xfrm>
            <a:off x="4646127" y="2900934"/>
            <a:ext cx="1080452" cy="379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EC06961-054A-A303-396D-B3020E463209}"/>
              </a:ext>
            </a:extLst>
          </p:cNvPr>
          <p:cNvCxnSpPr>
            <a:stCxn id="25" idx="3"/>
            <a:endCxn id="15" idx="1"/>
          </p:cNvCxnSpPr>
          <p:nvPr/>
        </p:nvCxnSpPr>
        <p:spPr>
          <a:xfrm flipV="1">
            <a:off x="4646128" y="3280156"/>
            <a:ext cx="1080451" cy="34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E767E41-A0C0-5652-B39C-82EE3D53C137}"/>
              </a:ext>
            </a:extLst>
          </p:cNvPr>
          <p:cNvCxnSpPr>
            <a:stCxn id="15" idx="3"/>
            <a:endCxn id="22" idx="1"/>
          </p:cNvCxnSpPr>
          <p:nvPr/>
        </p:nvCxnSpPr>
        <p:spPr>
          <a:xfrm flipV="1">
            <a:off x="7720733" y="2073401"/>
            <a:ext cx="1929485" cy="120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444B6DC-F703-BE83-D9D2-7CFA33E5B887}"/>
              </a:ext>
            </a:extLst>
          </p:cNvPr>
          <p:cNvCxnSpPr>
            <a:stCxn id="22" idx="2"/>
            <a:endCxn id="27" idx="0"/>
          </p:cNvCxnSpPr>
          <p:nvPr/>
        </p:nvCxnSpPr>
        <p:spPr>
          <a:xfrm>
            <a:off x="10647295" y="2420873"/>
            <a:ext cx="1" cy="327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74AFA4E-D100-F203-54D9-2233677D51C4}"/>
              </a:ext>
            </a:extLst>
          </p:cNvPr>
          <p:cNvCxnSpPr>
            <a:stCxn id="27" idx="2"/>
            <a:endCxn id="28" idx="0"/>
          </p:cNvCxnSpPr>
          <p:nvPr/>
        </p:nvCxnSpPr>
        <p:spPr>
          <a:xfrm flipH="1">
            <a:off x="10647295" y="3443519"/>
            <a:ext cx="1" cy="327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DAC5B2-1EC2-799D-8F38-D46A2AF250C3}"/>
              </a:ext>
            </a:extLst>
          </p:cNvPr>
          <p:cNvCxnSpPr>
            <a:stCxn id="28" idx="2"/>
            <a:endCxn id="29" idx="0"/>
          </p:cNvCxnSpPr>
          <p:nvPr/>
        </p:nvCxnSpPr>
        <p:spPr>
          <a:xfrm>
            <a:off x="10647295" y="4466164"/>
            <a:ext cx="0" cy="321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73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D535-5FF3-4848-96D3-992E1C7A7E08}"/>
              </a:ext>
            </a:extLst>
          </p:cNvPr>
          <p:cNvSpPr>
            <a:spLocks noGrp="1"/>
          </p:cNvSpPr>
          <p:nvPr>
            <p:ph type="title"/>
          </p:nvPr>
        </p:nvSpPr>
        <p:spPr/>
        <p:txBody>
          <a:bodyPr/>
          <a:lstStyle/>
          <a:p>
            <a:r>
              <a:rPr lang="en-US" dirty="0"/>
              <a:t>Comparing the Proposed Model with Baseline Models</a:t>
            </a:r>
          </a:p>
        </p:txBody>
      </p:sp>
      <p:pic>
        <p:nvPicPr>
          <p:cNvPr id="16" name="Content Placeholder 15" descr="Table&#10;&#10;Description automatically generated">
            <a:extLst>
              <a:ext uri="{FF2B5EF4-FFF2-40B4-BE49-F238E27FC236}">
                <a16:creationId xmlns:a16="http://schemas.microsoft.com/office/drawing/2014/main" id="{2E150A99-45CB-BECF-E67F-A1B0A4974428}"/>
              </a:ext>
            </a:extLst>
          </p:cNvPr>
          <p:cNvPicPr>
            <a:picLocks noGrp="1" noChangeAspect="1"/>
          </p:cNvPicPr>
          <p:nvPr>
            <p:ph idx="1"/>
          </p:nvPr>
        </p:nvPicPr>
        <p:blipFill>
          <a:blip r:embed="rId3"/>
          <a:stretch>
            <a:fillRect/>
          </a:stretch>
        </p:blipFill>
        <p:spPr>
          <a:xfrm>
            <a:off x="257549" y="2725195"/>
            <a:ext cx="11676901" cy="1644634"/>
          </a:xfrm>
        </p:spPr>
      </p:pic>
    </p:spTree>
    <p:extLst>
      <p:ext uri="{BB962C8B-B14F-4D97-AF65-F5344CB8AC3E}">
        <p14:creationId xmlns:p14="http://schemas.microsoft.com/office/powerpoint/2010/main" val="4016398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D535-5FF3-4848-96D3-992E1C7A7E08}"/>
              </a:ext>
            </a:extLst>
          </p:cNvPr>
          <p:cNvSpPr>
            <a:spLocks noGrp="1"/>
          </p:cNvSpPr>
          <p:nvPr>
            <p:ph type="title"/>
          </p:nvPr>
        </p:nvSpPr>
        <p:spPr/>
        <p:txBody>
          <a:bodyPr/>
          <a:lstStyle/>
          <a:p>
            <a:r>
              <a:rPr lang="en-US" dirty="0"/>
              <a:t>Comparing the Proposed Model with Baseline Models</a:t>
            </a:r>
          </a:p>
        </p:txBody>
      </p:sp>
      <p:pic>
        <p:nvPicPr>
          <p:cNvPr id="10" name="Content Placeholder 9" descr="Table&#10;&#10;Description automatically generated">
            <a:extLst>
              <a:ext uri="{FF2B5EF4-FFF2-40B4-BE49-F238E27FC236}">
                <a16:creationId xmlns:a16="http://schemas.microsoft.com/office/drawing/2014/main" id="{29ADA0B7-7103-3510-71D5-E0995C751C0C}"/>
              </a:ext>
            </a:extLst>
          </p:cNvPr>
          <p:cNvPicPr>
            <a:picLocks noGrp="1" noChangeAspect="1"/>
          </p:cNvPicPr>
          <p:nvPr>
            <p:ph idx="1"/>
          </p:nvPr>
        </p:nvPicPr>
        <p:blipFill>
          <a:blip r:embed="rId2"/>
          <a:stretch>
            <a:fillRect/>
          </a:stretch>
        </p:blipFill>
        <p:spPr>
          <a:xfrm>
            <a:off x="691078" y="2168414"/>
            <a:ext cx="10840973" cy="3253978"/>
          </a:xfrm>
        </p:spPr>
      </p:pic>
    </p:spTree>
    <p:extLst>
      <p:ext uri="{BB962C8B-B14F-4D97-AF65-F5344CB8AC3E}">
        <p14:creationId xmlns:p14="http://schemas.microsoft.com/office/powerpoint/2010/main" val="4235791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9205-C493-827A-60A1-298152F56F7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700B81E-9A9E-60D2-5947-35BB4A33DDBE}"/>
              </a:ext>
            </a:extLst>
          </p:cNvPr>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Related Work</a:t>
            </a:r>
          </a:p>
          <a:p>
            <a:r>
              <a:rPr lang="en-US" dirty="0">
                <a:latin typeface="Times New Roman" panose="02020603050405020304" pitchFamily="18" charset="0"/>
                <a:cs typeface="Times New Roman" panose="02020603050405020304" pitchFamily="18" charset="0"/>
              </a:rPr>
              <a:t>Hypothesis</a:t>
            </a:r>
          </a:p>
          <a:p>
            <a:r>
              <a:rPr lang="en-US" dirty="0">
                <a:latin typeface="Times New Roman" panose="02020603050405020304" pitchFamily="18" charset="0"/>
                <a:cs typeface="Times New Roman" panose="02020603050405020304" pitchFamily="18" charset="0"/>
              </a:rPr>
              <a:t>Dataset &amp; Data Analysis</a:t>
            </a:r>
          </a:p>
          <a:p>
            <a:r>
              <a:rPr lang="en-US" dirty="0">
                <a:latin typeface="Times New Roman" panose="02020603050405020304" pitchFamily="18" charset="0"/>
                <a:cs typeface="Times New Roman" panose="02020603050405020304" pitchFamily="18" charset="0"/>
              </a:rPr>
              <a:t>Technique</a:t>
            </a:r>
          </a:p>
          <a:p>
            <a:r>
              <a:rPr lang="en-US" dirty="0">
                <a:latin typeface="Times New Roman" panose="02020603050405020304" pitchFamily="18" charset="0"/>
                <a:cs typeface="Times New Roman" panose="02020603050405020304" pitchFamily="18" charset="0"/>
              </a:rPr>
              <a:t>Evaluation</a:t>
            </a:r>
          </a:p>
          <a:p>
            <a:r>
              <a:rPr lang="en-US" dirty="0">
                <a:latin typeface="Times New Roman" panose="02020603050405020304" pitchFamily="18" charset="0"/>
                <a:cs typeface="Times New Roman" panose="02020603050405020304" pitchFamily="18" charset="0"/>
              </a:rPr>
              <a:t>Inference</a:t>
            </a:r>
          </a:p>
          <a:p>
            <a:r>
              <a:rPr lang="en-US" dirty="0">
                <a:latin typeface="Times New Roman" panose="02020603050405020304" pitchFamily="18" charset="0"/>
                <a:cs typeface="Times New Roman" panose="02020603050405020304" pitchFamily="18" charset="0"/>
              </a:rPr>
              <a:t>Hypothesis Testing</a:t>
            </a:r>
          </a:p>
          <a:p>
            <a:r>
              <a:rPr lang="en-US" dirty="0">
                <a:latin typeface="Times New Roman" panose="02020603050405020304" pitchFamily="18" charset="0"/>
                <a:cs typeface="Times New Roman" panose="02020603050405020304" pitchFamily="18" charset="0"/>
              </a:rPr>
              <a:t>Discussion</a:t>
            </a:r>
          </a:p>
          <a:p>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874641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6FB2-1339-A1CB-372E-9A08AA6A67DA}"/>
              </a:ext>
            </a:extLst>
          </p:cNvPr>
          <p:cNvSpPr>
            <a:spLocks noGrp="1"/>
          </p:cNvSpPr>
          <p:nvPr>
            <p:ph type="title"/>
          </p:nvPr>
        </p:nvSpPr>
        <p:spPr>
          <a:xfrm>
            <a:off x="691079" y="266419"/>
            <a:ext cx="4038652" cy="1881178"/>
          </a:xfrm>
        </p:spPr>
        <p:txBody>
          <a:bodyPr>
            <a:normAutofit/>
          </a:bodyPr>
          <a:lstStyle/>
          <a:p>
            <a:r>
              <a:rPr lang="en-US" dirty="0"/>
              <a:t>Hypothesis</a:t>
            </a:r>
          </a:p>
        </p:txBody>
      </p:sp>
      <p:sp>
        <p:nvSpPr>
          <p:cNvPr id="3" name="Content Placeholder 2">
            <a:extLst>
              <a:ext uri="{FF2B5EF4-FFF2-40B4-BE49-F238E27FC236}">
                <a16:creationId xmlns:a16="http://schemas.microsoft.com/office/drawing/2014/main" id="{81DCBF0B-C91F-9637-FC3B-F721783F6E4E}"/>
              </a:ext>
            </a:extLst>
          </p:cNvPr>
          <p:cNvSpPr>
            <a:spLocks noGrp="1"/>
          </p:cNvSpPr>
          <p:nvPr>
            <p:ph idx="1"/>
          </p:nvPr>
        </p:nvSpPr>
        <p:spPr>
          <a:xfrm>
            <a:off x="691079" y="2529501"/>
            <a:ext cx="3515161" cy="3276824"/>
          </a:xfrm>
        </p:spPr>
        <p:txBody>
          <a:bodyPr>
            <a:normAutofit/>
          </a:bodyPr>
          <a:lstStyle/>
          <a:p>
            <a:pPr marL="0" indent="0" algn="just">
              <a:lnSpc>
                <a:spcPct val="100000"/>
              </a:lnSpc>
              <a:spcBef>
                <a:spcPts val="0"/>
              </a:spcBef>
              <a:spcAft>
                <a:spcPts val="600"/>
              </a:spcAft>
              <a:buNone/>
            </a:pPr>
            <a:r>
              <a:rPr lang="en-US" dirty="0"/>
              <a:t>Will the proposed model have capability to be trained on a subset of languages and can be utilized for identifying whether a comment is abusive or non-abusive in other languages?</a:t>
            </a:r>
          </a:p>
          <a:p>
            <a:pPr marL="0" indent="0" algn="just">
              <a:lnSpc>
                <a:spcPct val="100000"/>
              </a:lnSpc>
              <a:spcBef>
                <a:spcPts val="0"/>
              </a:spcBef>
              <a:spcAft>
                <a:spcPts val="600"/>
              </a:spcAft>
              <a:buNone/>
            </a:pPr>
            <a:endParaRPr lang="en-US" sz="2000" dirty="0"/>
          </a:p>
        </p:txBody>
      </p:sp>
      <p:sp>
        <p:nvSpPr>
          <p:cNvPr id="4" name="Rounded Rectangle 3">
            <a:extLst>
              <a:ext uri="{FF2B5EF4-FFF2-40B4-BE49-F238E27FC236}">
                <a16:creationId xmlns:a16="http://schemas.microsoft.com/office/drawing/2014/main" id="{91EBCB77-F3B3-5D72-AF3C-8196A9C7AF46}"/>
              </a:ext>
            </a:extLst>
          </p:cNvPr>
          <p:cNvSpPr/>
          <p:nvPr/>
        </p:nvSpPr>
        <p:spPr>
          <a:xfrm>
            <a:off x="4463796" y="1207008"/>
            <a:ext cx="3264408" cy="1243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Model on any two languages (say Hindi and Tamil)</a:t>
            </a:r>
          </a:p>
        </p:txBody>
      </p:sp>
      <p:sp>
        <p:nvSpPr>
          <p:cNvPr id="6" name="Rounded Rectangle 5">
            <a:extLst>
              <a:ext uri="{FF2B5EF4-FFF2-40B4-BE49-F238E27FC236}">
                <a16:creationId xmlns:a16="http://schemas.microsoft.com/office/drawing/2014/main" id="{83F7018E-DD12-0F35-1465-4886A820045F}"/>
              </a:ext>
            </a:extLst>
          </p:cNvPr>
          <p:cNvSpPr/>
          <p:nvPr/>
        </p:nvSpPr>
        <p:spPr>
          <a:xfrm>
            <a:off x="8759952" y="1207008"/>
            <a:ext cx="3264408" cy="1243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Predicting on dataset pertaining to other languages like Telugu or Bengali</a:t>
            </a:r>
          </a:p>
        </p:txBody>
      </p:sp>
      <p:sp>
        <p:nvSpPr>
          <p:cNvPr id="7" name="Rounded Rectangle 6">
            <a:extLst>
              <a:ext uri="{FF2B5EF4-FFF2-40B4-BE49-F238E27FC236}">
                <a16:creationId xmlns:a16="http://schemas.microsoft.com/office/drawing/2014/main" id="{09D5DCF5-D7CD-6ED4-7231-EC9BD549B3BE}"/>
              </a:ext>
            </a:extLst>
          </p:cNvPr>
          <p:cNvSpPr/>
          <p:nvPr/>
        </p:nvSpPr>
        <p:spPr>
          <a:xfrm>
            <a:off x="4463796" y="3088186"/>
            <a:ext cx="3264408" cy="1243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Model on all the available languages</a:t>
            </a:r>
          </a:p>
        </p:txBody>
      </p:sp>
      <p:sp>
        <p:nvSpPr>
          <p:cNvPr id="8" name="Rounded Rectangle 7">
            <a:extLst>
              <a:ext uri="{FF2B5EF4-FFF2-40B4-BE49-F238E27FC236}">
                <a16:creationId xmlns:a16="http://schemas.microsoft.com/office/drawing/2014/main" id="{C2607E3F-CEEF-8759-8CC3-73A8CD2688F1}"/>
              </a:ext>
            </a:extLst>
          </p:cNvPr>
          <p:cNvSpPr/>
          <p:nvPr/>
        </p:nvSpPr>
        <p:spPr>
          <a:xfrm>
            <a:off x="8759952" y="3088186"/>
            <a:ext cx="3264408" cy="1243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Predicting on the dataset pertaining to one selected language(say Malayalam)</a:t>
            </a:r>
          </a:p>
        </p:txBody>
      </p:sp>
      <p:sp>
        <p:nvSpPr>
          <p:cNvPr id="9" name="Rounded Rectangle 8">
            <a:extLst>
              <a:ext uri="{FF2B5EF4-FFF2-40B4-BE49-F238E27FC236}">
                <a16:creationId xmlns:a16="http://schemas.microsoft.com/office/drawing/2014/main" id="{A3E46B67-20F7-D09C-EA76-14CC579B7BA5}"/>
              </a:ext>
            </a:extLst>
          </p:cNvPr>
          <p:cNvSpPr/>
          <p:nvPr/>
        </p:nvSpPr>
        <p:spPr>
          <a:xfrm>
            <a:off x="4463796" y="4812826"/>
            <a:ext cx="3264408" cy="1243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Model only data points from selected language(say Malayalam)</a:t>
            </a:r>
          </a:p>
        </p:txBody>
      </p:sp>
      <p:sp>
        <p:nvSpPr>
          <p:cNvPr id="10" name="Rounded Rectangle 9">
            <a:extLst>
              <a:ext uri="{FF2B5EF4-FFF2-40B4-BE49-F238E27FC236}">
                <a16:creationId xmlns:a16="http://schemas.microsoft.com/office/drawing/2014/main" id="{F611B8D6-00A5-D550-B982-ACA7642A8DF4}"/>
              </a:ext>
            </a:extLst>
          </p:cNvPr>
          <p:cNvSpPr/>
          <p:nvPr/>
        </p:nvSpPr>
        <p:spPr>
          <a:xfrm>
            <a:off x="8759952" y="4812826"/>
            <a:ext cx="3264408" cy="1243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Predicting on the dataset pertaining to the selected language(Malayalam)</a:t>
            </a:r>
          </a:p>
        </p:txBody>
      </p:sp>
      <p:sp>
        <p:nvSpPr>
          <p:cNvPr id="11" name="Right Arrow 10">
            <a:extLst>
              <a:ext uri="{FF2B5EF4-FFF2-40B4-BE49-F238E27FC236}">
                <a16:creationId xmlns:a16="http://schemas.microsoft.com/office/drawing/2014/main" id="{AC418229-4BDD-789A-2D34-110935F6BB16}"/>
              </a:ext>
            </a:extLst>
          </p:cNvPr>
          <p:cNvSpPr/>
          <p:nvPr/>
        </p:nvSpPr>
        <p:spPr>
          <a:xfrm>
            <a:off x="7728204" y="1709928"/>
            <a:ext cx="1031748" cy="237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B43AFB06-1793-BA80-F87D-9D28BE752692}"/>
              </a:ext>
            </a:extLst>
          </p:cNvPr>
          <p:cNvSpPr/>
          <p:nvPr/>
        </p:nvSpPr>
        <p:spPr>
          <a:xfrm>
            <a:off x="7728204" y="3591106"/>
            <a:ext cx="1031748" cy="237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85DBBDC8-74B5-DBCC-B0F7-5AA612D88CC1}"/>
              </a:ext>
            </a:extLst>
          </p:cNvPr>
          <p:cNvSpPr/>
          <p:nvPr/>
        </p:nvSpPr>
        <p:spPr>
          <a:xfrm>
            <a:off x="7728204" y="5315746"/>
            <a:ext cx="1031748" cy="237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055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907D-1A80-8F12-F239-0EF76417EEE1}"/>
              </a:ext>
            </a:extLst>
          </p:cNvPr>
          <p:cNvSpPr>
            <a:spLocks noGrp="1"/>
          </p:cNvSpPr>
          <p:nvPr>
            <p:ph type="title"/>
          </p:nvPr>
        </p:nvSpPr>
        <p:spPr/>
        <p:txBody>
          <a:bodyPr/>
          <a:lstStyle/>
          <a:p>
            <a:r>
              <a:rPr lang="en-US" dirty="0"/>
              <a:t>Hypothesis 1</a:t>
            </a:r>
          </a:p>
        </p:txBody>
      </p:sp>
      <p:sp>
        <p:nvSpPr>
          <p:cNvPr id="3" name="Content Placeholder 2">
            <a:extLst>
              <a:ext uri="{FF2B5EF4-FFF2-40B4-BE49-F238E27FC236}">
                <a16:creationId xmlns:a16="http://schemas.microsoft.com/office/drawing/2014/main" id="{EEC57DA5-89CA-165E-9DD8-F710C4306AE2}"/>
              </a:ext>
            </a:extLst>
          </p:cNvPr>
          <p:cNvSpPr>
            <a:spLocks noGrp="1"/>
          </p:cNvSpPr>
          <p:nvPr>
            <p:ph idx="1"/>
          </p:nvPr>
        </p:nvSpPr>
        <p:spPr/>
        <p:txBody>
          <a:bodyPr>
            <a:normAutofit/>
          </a:bodyPr>
          <a:lstStyle/>
          <a:p>
            <a:pPr algn="just"/>
            <a:r>
              <a:rPr lang="en-IN" sz="1700" dirty="0">
                <a:effectLst/>
                <a:latin typeface="Times New Roman" panose="02020603050405020304" pitchFamily="18" charset="0"/>
                <a:cs typeface="Times New Roman" panose="02020603050405020304" pitchFamily="18" charset="0"/>
              </a:rPr>
              <a:t>The model can be trained on a small number of languages and used to determine whether a comment is abusive or not in languages other than English. The model could, for instance, be trained using data from the Hindi and Tamil training sets while making predictions using data from the Telugu or Bengali training sets. </a:t>
            </a:r>
            <a:endParaRPr lang="en-IN" sz="1700" dirty="0">
              <a:latin typeface="Times New Roman" panose="02020603050405020304" pitchFamily="18" charset="0"/>
              <a:cs typeface="Times New Roman" panose="02020603050405020304" pitchFamily="18" charset="0"/>
            </a:endParaRPr>
          </a:p>
          <a:p>
            <a:pPr algn="just"/>
            <a:r>
              <a:rPr lang="en-IN" sz="1700" b="0" dirty="0">
                <a:effectLst/>
                <a:latin typeface="Times New Roman" panose="02020603050405020304" pitchFamily="18" charset="0"/>
                <a:cs typeface="Times New Roman" panose="02020603050405020304" pitchFamily="18" charset="0"/>
              </a:rPr>
              <a:t>Reasoning</a:t>
            </a:r>
            <a:r>
              <a:rPr lang="en-IN" sz="1700" dirty="0">
                <a:effectLst/>
                <a:latin typeface="Times New Roman" panose="02020603050405020304" pitchFamily="18" charset="0"/>
                <a:cs typeface="Times New Roman" panose="02020603050405020304" pitchFamily="18" charset="0"/>
              </a:rPr>
              <a:t>: The embeddings for many languages will have the same dimensions because we intend to employ pre-trained models. As a result, the model trained on a dataset for one language can be used to infer on a dataset for another language because the model's parameters are based on the feature vector of the input data point. </a:t>
            </a:r>
          </a:p>
          <a:p>
            <a:pPr algn="just"/>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914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4B12F-3FA7-0856-C48A-167F0DC102E0}"/>
              </a:ext>
            </a:extLst>
          </p:cNvPr>
          <p:cNvSpPr>
            <a:spLocks noGrp="1"/>
          </p:cNvSpPr>
          <p:nvPr>
            <p:ph type="title"/>
          </p:nvPr>
        </p:nvSpPr>
        <p:spPr/>
        <p:txBody>
          <a:bodyPr/>
          <a:lstStyle/>
          <a:p>
            <a:r>
              <a:rPr lang="en-US" dirty="0"/>
              <a:t>Hypothesis 2</a:t>
            </a:r>
          </a:p>
        </p:txBody>
      </p:sp>
      <p:sp>
        <p:nvSpPr>
          <p:cNvPr id="3" name="Content Placeholder 2">
            <a:extLst>
              <a:ext uri="{FF2B5EF4-FFF2-40B4-BE49-F238E27FC236}">
                <a16:creationId xmlns:a16="http://schemas.microsoft.com/office/drawing/2014/main" id="{98754165-00F0-FFF5-AC6C-1E93BD9B9E31}"/>
              </a:ext>
            </a:extLst>
          </p:cNvPr>
          <p:cNvSpPr>
            <a:spLocks noGrp="1"/>
          </p:cNvSpPr>
          <p:nvPr>
            <p:ph idx="1"/>
          </p:nvPr>
        </p:nvSpPr>
        <p:spPr/>
        <p:txBody>
          <a:bodyPr>
            <a:normAutofit/>
          </a:bodyPr>
          <a:lstStyle/>
          <a:p>
            <a:pPr algn="just"/>
            <a:r>
              <a:rPr lang="en-IN" sz="1700" dirty="0">
                <a:effectLst/>
                <a:latin typeface="Times New Roman" panose="02020603050405020304" pitchFamily="18" charset="0"/>
                <a:cs typeface="Times New Roman" panose="02020603050405020304" pitchFamily="18" charset="0"/>
              </a:rPr>
              <a:t>Training on all the languages available in the dataset will give better performance than training the model for single language. </a:t>
            </a:r>
            <a:endParaRPr lang="en-IN" sz="1700" dirty="0">
              <a:latin typeface="Times New Roman" panose="02020603050405020304" pitchFamily="18" charset="0"/>
              <a:cs typeface="Times New Roman" panose="02020603050405020304" pitchFamily="18" charset="0"/>
            </a:endParaRPr>
          </a:p>
          <a:p>
            <a:pPr algn="just"/>
            <a:r>
              <a:rPr lang="en-IN" sz="1700" b="0" dirty="0">
                <a:effectLst/>
                <a:latin typeface="Times New Roman" panose="02020603050405020304" pitchFamily="18" charset="0"/>
                <a:cs typeface="Times New Roman" panose="02020603050405020304" pitchFamily="18" charset="0"/>
              </a:rPr>
              <a:t>Reasoning</a:t>
            </a:r>
            <a:r>
              <a:rPr lang="en-IN" sz="1700" dirty="0">
                <a:effectLst/>
                <a:latin typeface="Times New Roman" panose="02020603050405020304" pitchFamily="18" charset="0"/>
                <a:cs typeface="Times New Roman" panose="02020603050405020304" pitchFamily="18" charset="0"/>
              </a:rPr>
              <a:t>: As the data for a single language is limited, and the model might not generalize well for lesser amount of data; We believe that model will perform better when exposed to higher amount of data and even though the additional data is from a different language. </a:t>
            </a:r>
            <a:endParaRPr lang="en-IN" sz="1700" dirty="0">
              <a:latin typeface="Times New Roman" panose="02020603050405020304" pitchFamily="18" charset="0"/>
              <a:cs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6307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3B6BA1A-C1AC-7D59-8079-C812A1B7E2EC}"/>
              </a:ext>
            </a:extLst>
          </p:cNvPr>
          <p:cNvSpPr>
            <a:spLocks noGrp="1"/>
          </p:cNvSpPr>
          <p:nvPr>
            <p:ph type="title"/>
          </p:nvPr>
        </p:nvSpPr>
        <p:spPr>
          <a:xfrm>
            <a:off x="670425" y="176872"/>
            <a:ext cx="3930417" cy="2479772"/>
          </a:xfrm>
        </p:spPr>
        <p:txBody>
          <a:bodyPr vert="horz" lIns="91440" tIns="45720" rIns="91440" bIns="45720" rtlCol="0" anchor="b">
            <a:normAutofit/>
          </a:bodyPr>
          <a:lstStyle/>
          <a:p>
            <a:pPr>
              <a:lnSpc>
                <a:spcPct val="90000"/>
              </a:lnSpc>
            </a:pPr>
            <a:r>
              <a:rPr lang="en-US" sz="5400" dirty="0"/>
              <a:t>Hypothesis Testing &amp; Results</a:t>
            </a:r>
          </a:p>
        </p:txBody>
      </p:sp>
      <p:pic>
        <p:nvPicPr>
          <p:cNvPr id="5" name="Content Placeholder 4" descr="Table&#10;&#10;Description automatically generated">
            <a:extLst>
              <a:ext uri="{FF2B5EF4-FFF2-40B4-BE49-F238E27FC236}">
                <a16:creationId xmlns:a16="http://schemas.microsoft.com/office/drawing/2014/main" id="{2D996127-7029-3BE6-FDD4-3AA98B51C96C}"/>
              </a:ext>
            </a:extLst>
          </p:cNvPr>
          <p:cNvPicPr>
            <a:picLocks noGrp="1" noChangeAspect="1"/>
          </p:cNvPicPr>
          <p:nvPr>
            <p:ph idx="1"/>
          </p:nvPr>
        </p:nvPicPr>
        <p:blipFill>
          <a:blip r:embed="rId3"/>
          <a:stretch>
            <a:fillRect/>
          </a:stretch>
        </p:blipFill>
        <p:spPr>
          <a:xfrm>
            <a:off x="5604887" y="171716"/>
            <a:ext cx="4964987" cy="6511459"/>
          </a:xfrm>
          <a:prstGeom prst="rect">
            <a:avLst/>
          </a:prstGeom>
        </p:spPr>
      </p:pic>
      <p:sp>
        <p:nvSpPr>
          <p:cNvPr id="8" name="TextBox 7">
            <a:extLst>
              <a:ext uri="{FF2B5EF4-FFF2-40B4-BE49-F238E27FC236}">
                <a16:creationId xmlns:a16="http://schemas.microsoft.com/office/drawing/2014/main" id="{FC0C990E-4A44-47E6-0F49-2A1A58BCC5B7}"/>
              </a:ext>
            </a:extLst>
          </p:cNvPr>
          <p:cNvSpPr txBox="1"/>
          <p:nvPr/>
        </p:nvSpPr>
        <p:spPr>
          <a:xfrm>
            <a:off x="594360" y="2898647"/>
            <a:ext cx="4570539" cy="3108543"/>
          </a:xfrm>
          <a:prstGeom prst="rect">
            <a:avLst/>
          </a:prstGeom>
          <a:noFill/>
        </p:spPr>
        <p:txBody>
          <a:bodyPr wrap="square" rtlCol="0">
            <a:spAutoFit/>
          </a:bodyPr>
          <a:lstStyle/>
          <a:p>
            <a:pPr marL="285750" indent="-285750" algn="just">
              <a:buFont typeface="Wingdings" pitchFamily="2" charset="2"/>
              <a:buChar char="§"/>
            </a:pPr>
            <a:r>
              <a:rPr lang="en-IN" sz="1400" b="1" dirty="0">
                <a:effectLst/>
                <a:latin typeface="Times New Roman" panose="02020603050405020304" pitchFamily="18" charset="0"/>
                <a:cs typeface="Times New Roman" panose="02020603050405020304" pitchFamily="18" charset="0"/>
              </a:rPr>
              <a:t>Inference 1:</a:t>
            </a:r>
            <a:r>
              <a:rPr lang="en-IN" sz="1400" dirty="0">
                <a:effectLst/>
                <a:latin typeface="Times New Roman" panose="02020603050405020304" pitchFamily="18" charset="0"/>
                <a:cs typeface="Times New Roman" panose="02020603050405020304" pitchFamily="18" charset="0"/>
              </a:rPr>
              <a:t> To evaluate the hypothesis 1, we have trained the MURIL based model with training dataset pertaining to Hindi and Tamil language. The trained model was then evaluated on dataset with Telugu language. We were able to perform prediction on dataset pertaining to Telugu. </a:t>
            </a:r>
          </a:p>
          <a:p>
            <a:pPr marL="285750" indent="-285750" algn="just">
              <a:buFont typeface="Wingdings" pitchFamily="2" charset="2"/>
              <a:buChar char="§"/>
            </a:pPr>
            <a:r>
              <a:rPr lang="en-IN" sz="1400" b="1" dirty="0">
                <a:effectLst/>
                <a:latin typeface="Times New Roman" panose="02020603050405020304" pitchFamily="18" charset="0"/>
                <a:cs typeface="Times New Roman" panose="02020603050405020304" pitchFamily="18" charset="0"/>
              </a:rPr>
              <a:t>Inference 2: </a:t>
            </a:r>
            <a:r>
              <a:rPr lang="en-IN" sz="1400" dirty="0">
                <a:effectLst/>
                <a:latin typeface="Times New Roman" panose="02020603050405020304" pitchFamily="18" charset="0"/>
                <a:cs typeface="Times New Roman" panose="02020603050405020304" pitchFamily="18" charset="0"/>
              </a:rPr>
              <a:t>To evaluate the hypothesis 2, we have trained the MURIL based model with the complete training dataset and a validation set with data points from Malayalam language. The trained model was then evaluated on the validation set. </a:t>
            </a:r>
          </a:p>
          <a:p>
            <a:pPr marL="285750" indent="-285750" algn="just">
              <a:buFont typeface="Wingdings" pitchFamily="2" charset="2"/>
              <a:buChar char="§"/>
            </a:pPr>
            <a:r>
              <a:rPr lang="en-IN" sz="1400" b="1" dirty="0">
                <a:effectLst/>
                <a:latin typeface="Times New Roman" panose="02020603050405020304" pitchFamily="18" charset="0"/>
                <a:cs typeface="Times New Roman" panose="02020603050405020304" pitchFamily="18" charset="0"/>
              </a:rPr>
              <a:t>Inference 3: </a:t>
            </a:r>
            <a:r>
              <a:rPr lang="en-IN" sz="1400" dirty="0">
                <a:effectLst/>
                <a:latin typeface="Times New Roman" panose="02020603050405020304" pitchFamily="18" charset="0"/>
                <a:cs typeface="Times New Roman" panose="02020603050405020304" pitchFamily="18" charset="0"/>
              </a:rPr>
              <a:t>Another model was trained with only data points from Malayalam language. This trained model was then evaluated on the validation set. </a:t>
            </a:r>
          </a:p>
        </p:txBody>
      </p:sp>
    </p:spTree>
    <p:extLst>
      <p:ext uri="{BB962C8B-B14F-4D97-AF65-F5344CB8AC3E}">
        <p14:creationId xmlns:p14="http://schemas.microsoft.com/office/powerpoint/2010/main" val="2983946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C4D8D-C49C-3A83-6B92-C0D079BBAAB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825C3F2-8C57-22D7-7485-53513E61E0D4}"/>
              </a:ext>
            </a:extLst>
          </p:cNvPr>
          <p:cNvSpPr>
            <a:spLocks noGrp="1"/>
          </p:cNvSpPr>
          <p:nvPr>
            <p:ph idx="1"/>
          </p:nvPr>
        </p:nvSpPr>
        <p:spPr/>
        <p:txBody>
          <a:bodyPr>
            <a:normAutofit/>
          </a:bodyPr>
          <a:lstStyle/>
          <a:p>
            <a:pPr algn="just"/>
            <a:r>
              <a:rPr lang="en-IN" sz="1700" dirty="0">
                <a:effectLst/>
                <a:latin typeface="Times New Roman" panose="02020603050405020304" pitchFamily="18" charset="0"/>
                <a:cs typeface="Times New Roman" panose="02020603050405020304" pitchFamily="18" charset="0"/>
              </a:rPr>
              <a:t>From the above results we can see that the proposed model gives similar results to the baseline models and better accuracy and outperforms the traditional ML and Deep Learning models.</a:t>
            </a:r>
          </a:p>
          <a:p>
            <a:pPr algn="just"/>
            <a:r>
              <a:rPr lang="en-IN" sz="1700" dirty="0">
                <a:effectLst/>
                <a:latin typeface="Times New Roman" panose="02020603050405020304" pitchFamily="18" charset="0"/>
                <a:cs typeface="Times New Roman" panose="02020603050405020304" pitchFamily="18" charset="0"/>
              </a:rPr>
              <a:t>From the evaluations, we can say that although training of first model was performed not only on a particular language but also from other languages in the dataset, the model was able to learn better than that of the model which was trained only on that particular language. This states that the embeddings from different languages contributes to the model and the trained model can then be inferenced for any language. This is quite useful if we are not able to have enough amount of data for a particular language but abundant of data is available from other languages. </a:t>
            </a:r>
          </a:p>
        </p:txBody>
      </p:sp>
    </p:spTree>
    <p:extLst>
      <p:ext uri="{BB962C8B-B14F-4D97-AF65-F5344CB8AC3E}">
        <p14:creationId xmlns:p14="http://schemas.microsoft.com/office/powerpoint/2010/main" val="3437341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B30969-389B-5DEC-373F-000325E0C7B1}"/>
              </a:ext>
            </a:extLst>
          </p:cNvPr>
          <p:cNvSpPr txBox="1"/>
          <p:nvPr/>
        </p:nvSpPr>
        <p:spPr>
          <a:xfrm>
            <a:off x="5225665" y="3198167"/>
            <a:ext cx="1868525" cy="492443"/>
          </a:xfrm>
          <a:prstGeom prst="rect">
            <a:avLst/>
          </a:prstGeom>
          <a:noFill/>
        </p:spPr>
        <p:txBody>
          <a:bodyPr wrap="none" rtlCol="0">
            <a:spAutoFit/>
          </a:bodyPr>
          <a:lstStyle/>
          <a:p>
            <a:r>
              <a:rPr lang="en-US" sz="2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13029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32A4-C7A8-67D9-7536-1F8D3C2609A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BF20755-080E-E1C9-E022-05B5163BE4BE}"/>
              </a:ext>
            </a:extLst>
          </p:cNvPr>
          <p:cNvSpPr>
            <a:spLocks noGrp="1"/>
          </p:cNvSpPr>
          <p:nvPr>
            <p:ph idx="1"/>
          </p:nvPr>
        </p:nvSpPr>
        <p:spPr/>
        <p:txBody>
          <a:bodyPr>
            <a:noAutofit/>
          </a:bodyPr>
          <a:lstStyle/>
          <a:p>
            <a:pPr algn="just"/>
            <a:r>
              <a:rPr lang="en-IN" sz="1700" dirty="0">
                <a:effectLst/>
                <a:latin typeface="Times New Roman" panose="02020603050405020304" pitchFamily="18" charset="0"/>
                <a:cs typeface="Times New Roman" panose="02020603050405020304" pitchFamily="18" charset="0"/>
              </a:rPr>
              <a:t>India is a diverse country with a rich linguistic heritage. There were 122 major languages and 1599 other languages officially spoken in India, according to 2011 Census of India. </a:t>
            </a:r>
          </a:p>
          <a:p>
            <a:pPr algn="just"/>
            <a:r>
              <a:rPr lang="en-IN" sz="1700" dirty="0">
                <a:effectLst/>
                <a:latin typeface="Times New Roman" panose="02020603050405020304" pitchFamily="18" charset="0"/>
                <a:cs typeface="Times New Roman" panose="02020603050405020304" pitchFamily="18" charset="0"/>
              </a:rPr>
              <a:t>Social media is heavily used by people in a world where internet access is expanding. As a result, there is more offensive, abusive, and hateful content on social media. For applications like controversial event extraction, creating AI chatterbots, content recommendation, and sentiment analysis, hate speech detection on Twitter or any Social Media apps like Facebook, TikTok is essential. </a:t>
            </a:r>
          </a:p>
          <a:p>
            <a:pPr algn="just"/>
            <a:r>
              <a:rPr lang="en-IN" sz="1700" dirty="0">
                <a:effectLst/>
                <a:latin typeface="Times New Roman" panose="02020603050405020304" pitchFamily="18" charset="0"/>
                <a:cs typeface="Times New Roman" panose="02020603050405020304" pitchFamily="18" charset="0"/>
              </a:rPr>
              <a:t>The ability to categorize a tweet or comment as racist, sexist, or neither is how we define this task. This task is very difficult because natural language constructs are so complex. </a:t>
            </a:r>
          </a:p>
          <a:p>
            <a:pPr algn="just"/>
            <a:r>
              <a:rPr lang="en-IN" sz="1700" dirty="0">
                <a:effectLst/>
                <a:latin typeface="Times New Roman" panose="02020603050405020304" pitchFamily="18" charset="0"/>
                <a:cs typeface="Times New Roman" panose="02020603050405020304" pitchFamily="18" charset="0"/>
              </a:rPr>
              <a:t>Our project aims to utilize natural language processing techniques to identify negative comments posted on social media platforms. Once we have identified these negative comments, we can focus on promoting positive content on these platforms. This approach will help us create a more positive and constructive online community. </a:t>
            </a:r>
            <a:endParaRPr lang="en-IN" sz="1700" dirty="0">
              <a:latin typeface="Times New Roman" panose="02020603050405020304" pitchFamily="18" charset="0"/>
              <a:cs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08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40D99-68AA-FE59-A4FF-FE7139DA065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80A2280-0481-BA92-0A04-7074EF5CE18F}"/>
              </a:ext>
            </a:extLst>
          </p:cNvPr>
          <p:cNvSpPr>
            <a:spLocks noGrp="1"/>
          </p:cNvSpPr>
          <p:nvPr>
            <p:ph idx="1"/>
          </p:nvPr>
        </p:nvSpPr>
        <p:spPr/>
        <p:txBody>
          <a:bodyPr>
            <a:normAutofit/>
          </a:bodyPr>
          <a:lstStyle/>
          <a:p>
            <a:pPr algn="just"/>
            <a:r>
              <a:rPr lang="en-IN" sz="1700" dirty="0">
                <a:effectLst/>
                <a:latin typeface="Times New Roman" panose="02020603050405020304" pitchFamily="18" charset="0"/>
                <a:cs typeface="Times New Roman" panose="02020603050405020304" pitchFamily="18" charset="0"/>
              </a:rPr>
              <a:t>The main objective of this project is to propose a model that can determine whether a comment is abusive. </a:t>
            </a:r>
          </a:p>
          <a:p>
            <a:pPr algn="just"/>
            <a:r>
              <a:rPr lang="en-IN" sz="1700" dirty="0">
                <a:effectLst/>
                <a:latin typeface="Times New Roman" panose="02020603050405020304" pitchFamily="18" charset="0"/>
                <a:cs typeface="Times New Roman" panose="02020603050405020304" pitchFamily="18" charset="0"/>
              </a:rPr>
              <a:t>The dataset is made up of comments written in different Indian dialects. </a:t>
            </a:r>
          </a:p>
          <a:p>
            <a:pPr algn="just"/>
            <a:r>
              <a:rPr lang="en-IN" sz="1700" dirty="0">
                <a:effectLst/>
                <a:latin typeface="Times New Roman" panose="02020603050405020304" pitchFamily="18" charset="0"/>
                <a:cs typeface="Times New Roman" panose="02020603050405020304" pitchFamily="18" charset="0"/>
              </a:rPr>
              <a:t>For the best accuracy on the dataset, we want to investigate and contrast various machine learning and deep learning techniques in this project. </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906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622E-D172-9B4F-7C26-9913F08E6D9C}"/>
              </a:ext>
            </a:extLst>
          </p:cNvPr>
          <p:cNvSpPr>
            <a:spLocks noGrp="1"/>
          </p:cNvSpPr>
          <p:nvPr>
            <p:ph type="title"/>
          </p:nvPr>
        </p:nvSpPr>
        <p:spPr>
          <a:xfrm>
            <a:off x="691079" y="134048"/>
            <a:ext cx="10325000" cy="819385"/>
          </a:xfrm>
        </p:spPr>
        <p:txBody>
          <a:bodyPr/>
          <a:lstStyle/>
          <a:p>
            <a:r>
              <a:rPr lang="en-US" dirty="0"/>
              <a:t>Related Work</a:t>
            </a:r>
          </a:p>
        </p:txBody>
      </p:sp>
      <p:sp>
        <p:nvSpPr>
          <p:cNvPr id="3" name="Content Placeholder 2">
            <a:extLst>
              <a:ext uri="{FF2B5EF4-FFF2-40B4-BE49-F238E27FC236}">
                <a16:creationId xmlns:a16="http://schemas.microsoft.com/office/drawing/2014/main" id="{109B570C-9B7D-D26D-346E-0BBEBBCD1EBF}"/>
              </a:ext>
            </a:extLst>
          </p:cNvPr>
          <p:cNvSpPr>
            <a:spLocks noGrp="1"/>
          </p:cNvSpPr>
          <p:nvPr>
            <p:ph idx="1"/>
          </p:nvPr>
        </p:nvSpPr>
        <p:spPr>
          <a:xfrm>
            <a:off x="691079" y="1105690"/>
            <a:ext cx="10325000" cy="5157949"/>
          </a:xfrm>
        </p:spPr>
        <p:txBody>
          <a:bodyPr>
            <a:noAutofit/>
          </a:bodyPr>
          <a:lstStyle/>
          <a:p>
            <a:pPr algn="just"/>
            <a:r>
              <a:rPr lang="en-US" sz="1700" dirty="0">
                <a:latin typeface="Times New Roman" panose="02020603050405020304" pitchFamily="18" charset="0"/>
                <a:cs typeface="Times New Roman" panose="02020603050405020304" pitchFamily="18" charset="0"/>
              </a:rPr>
              <a:t>Simran </a:t>
            </a:r>
            <a:r>
              <a:rPr lang="en-US" sz="1700" dirty="0" err="1">
                <a:latin typeface="Times New Roman" panose="02020603050405020304" pitchFamily="18" charset="0"/>
                <a:cs typeface="Times New Roman" panose="02020603050405020304" pitchFamily="18" charset="0"/>
              </a:rPr>
              <a:t>Khanuja</a:t>
            </a:r>
            <a:r>
              <a:rPr lang="en-US" sz="1700" dirty="0">
                <a:latin typeface="Times New Roman" panose="02020603050405020304" pitchFamily="18" charset="0"/>
                <a:cs typeface="Times New Roman" panose="02020603050405020304" pitchFamily="18" charset="0"/>
              </a:rPr>
              <a:t>, Diksha Bansal, </a:t>
            </a:r>
            <a:r>
              <a:rPr lang="en-US" sz="1700" dirty="0" err="1">
                <a:latin typeface="Times New Roman" panose="02020603050405020304" pitchFamily="18" charset="0"/>
                <a:cs typeface="Times New Roman" panose="02020603050405020304" pitchFamily="18" charset="0"/>
              </a:rPr>
              <a:t>Sarvesh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Mehtani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Savya</a:t>
            </a:r>
            <a:r>
              <a:rPr lang="en-US" sz="1700" dirty="0">
                <a:latin typeface="Times New Roman" panose="02020603050405020304" pitchFamily="18" charset="0"/>
                <a:cs typeface="Times New Roman" panose="02020603050405020304" pitchFamily="18" charset="0"/>
              </a:rPr>
              <a:t> Khosla, </a:t>
            </a:r>
            <a:r>
              <a:rPr lang="en-US" sz="1700" dirty="0" err="1">
                <a:latin typeface="Times New Roman" panose="02020603050405020304" pitchFamily="18" charset="0"/>
                <a:cs typeface="Times New Roman" panose="02020603050405020304" pitchFamily="18" charset="0"/>
              </a:rPr>
              <a:t>Atreyee</a:t>
            </a:r>
            <a:r>
              <a:rPr lang="en-US" sz="1700" dirty="0">
                <a:latin typeface="Times New Roman" panose="02020603050405020304" pitchFamily="18" charset="0"/>
                <a:cs typeface="Times New Roman" panose="02020603050405020304" pitchFamily="18" charset="0"/>
              </a:rPr>
              <a:t> Dey, Balaji Gopalan, </a:t>
            </a:r>
            <a:r>
              <a:rPr lang="en-US" sz="1700" dirty="0" err="1">
                <a:latin typeface="Times New Roman" panose="02020603050405020304" pitchFamily="18" charset="0"/>
                <a:cs typeface="Times New Roman" panose="02020603050405020304" pitchFamily="18" charset="0"/>
              </a:rPr>
              <a:t>Dilip</a:t>
            </a:r>
            <a:r>
              <a:rPr lang="en-US" sz="1700" dirty="0">
                <a:latin typeface="Times New Roman" panose="02020603050405020304" pitchFamily="18" charset="0"/>
                <a:cs typeface="Times New Roman" panose="02020603050405020304" pitchFamily="18" charset="0"/>
              </a:rPr>
              <a:t> Kumar Margam, Pooja Aggarwal, Rajiv Teja </a:t>
            </a:r>
            <a:r>
              <a:rPr lang="en-US" sz="1700" dirty="0" err="1">
                <a:latin typeface="Times New Roman" panose="02020603050405020304" pitchFamily="18" charset="0"/>
                <a:cs typeface="Times New Roman" panose="02020603050405020304" pitchFamily="18" charset="0"/>
              </a:rPr>
              <a:t>Nagipogu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Shachi</a:t>
            </a:r>
            <a:r>
              <a:rPr lang="en-US" sz="1700" dirty="0">
                <a:latin typeface="Times New Roman" panose="02020603050405020304" pitchFamily="18" charset="0"/>
                <a:cs typeface="Times New Roman" panose="02020603050405020304" pitchFamily="18" charset="0"/>
              </a:rPr>
              <a:t> Dave, Shruti Gupta, Subhash Chandra Bose </a:t>
            </a:r>
            <a:r>
              <a:rPr lang="en-US" sz="1700" dirty="0" err="1">
                <a:latin typeface="Times New Roman" panose="02020603050405020304" pitchFamily="18" charset="0"/>
                <a:cs typeface="Times New Roman" panose="02020603050405020304" pitchFamily="18" charset="0"/>
              </a:rPr>
              <a:t>Gali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Vish</a:t>
            </a:r>
            <a:r>
              <a:rPr lang="en-US" sz="1700" dirty="0">
                <a:latin typeface="Times New Roman" panose="02020603050405020304" pitchFamily="18" charset="0"/>
                <a:cs typeface="Times New Roman" panose="02020603050405020304" pitchFamily="18" charset="0"/>
              </a:rPr>
              <a:t> Subramanian, </a:t>
            </a:r>
            <a:r>
              <a:rPr lang="en-US" sz="1700" dirty="0" err="1">
                <a:latin typeface="Times New Roman" panose="02020603050405020304" pitchFamily="18" charset="0"/>
                <a:cs typeface="Times New Roman" panose="02020603050405020304" pitchFamily="18" charset="0"/>
              </a:rPr>
              <a:t>Partha</a:t>
            </a:r>
            <a:r>
              <a:rPr lang="en-US" sz="1700" dirty="0">
                <a:latin typeface="Times New Roman" panose="02020603050405020304" pitchFamily="18" charset="0"/>
                <a:cs typeface="Times New Roman" panose="02020603050405020304" pitchFamily="18" charset="0"/>
              </a:rPr>
              <a:t> Talukdar et al. “</a:t>
            </a:r>
            <a:r>
              <a:rPr lang="en-US" sz="1700" b="1" dirty="0" err="1">
                <a:latin typeface="Times New Roman" panose="02020603050405020304" pitchFamily="18" charset="0"/>
                <a:cs typeface="Times New Roman" panose="02020603050405020304" pitchFamily="18" charset="0"/>
              </a:rPr>
              <a:t>MuRIL</a:t>
            </a:r>
            <a:r>
              <a:rPr lang="en-US" sz="1700" b="1" dirty="0">
                <a:latin typeface="Times New Roman" panose="02020603050405020304" pitchFamily="18" charset="0"/>
                <a:cs typeface="Times New Roman" panose="02020603050405020304" pitchFamily="18" charset="0"/>
              </a:rPr>
              <a:t>: Multilingual Representations for Indian Languages</a:t>
            </a:r>
            <a:r>
              <a:rPr lang="en-US" sz="1700" dirty="0">
                <a:latin typeface="Times New Roman" panose="02020603050405020304" pitchFamily="18" charset="0"/>
                <a:cs typeface="Times New Roman" panose="02020603050405020304" pitchFamily="18" charset="0"/>
              </a:rPr>
              <a:t>”</a:t>
            </a:r>
          </a:p>
          <a:p>
            <a:pPr lvl="1" algn="just"/>
            <a:r>
              <a:rPr lang="en-US" sz="1700" dirty="0">
                <a:latin typeface="Times New Roman" panose="02020603050405020304" pitchFamily="18" charset="0"/>
                <a:cs typeface="Times New Roman" panose="02020603050405020304" pitchFamily="18" charset="0"/>
              </a:rPr>
              <a:t>Summary- A deep learning approach to develop multilingual language models for 17 Indian languages. The authors use a transformer-based architecture and train the model on a large corpus of text in these languages. The model, called </a:t>
            </a:r>
            <a:r>
              <a:rPr lang="en-US" sz="1700" dirty="0" err="1">
                <a:latin typeface="Times New Roman" panose="02020603050405020304" pitchFamily="18" charset="0"/>
                <a:cs typeface="Times New Roman" panose="02020603050405020304" pitchFamily="18" charset="0"/>
              </a:rPr>
              <a:t>MuRIL</a:t>
            </a:r>
            <a:r>
              <a:rPr lang="en-US" sz="1700" dirty="0">
                <a:latin typeface="Times New Roman" panose="02020603050405020304" pitchFamily="18" charset="0"/>
                <a:cs typeface="Times New Roman" panose="02020603050405020304" pitchFamily="18" charset="0"/>
              </a:rPr>
              <a:t>, outperforms other language models on most benchmark tasks and achieves state-of-the-art performance on several tasks. The paper presents an important contribution to the field of natural language processing by developing a language model that can handle the diverse linguistic properties of Indian languages and improve the performance of natural language processing tasks in these languages.</a:t>
            </a:r>
          </a:p>
          <a:p>
            <a:pPr algn="just"/>
            <a:r>
              <a:rPr lang="en-US" sz="1700" dirty="0">
                <a:latin typeface="Times New Roman" panose="02020603050405020304" pitchFamily="18" charset="0"/>
                <a:cs typeface="Times New Roman" panose="02020603050405020304" pitchFamily="18" charset="0"/>
              </a:rPr>
              <a:t>Pinkesh </a:t>
            </a:r>
            <a:r>
              <a:rPr lang="en-US" sz="1700" dirty="0" err="1">
                <a:latin typeface="Times New Roman" panose="02020603050405020304" pitchFamily="18" charset="0"/>
                <a:cs typeface="Times New Roman" panose="02020603050405020304" pitchFamily="18" charset="0"/>
              </a:rPr>
              <a:t>Badjatiya</a:t>
            </a:r>
            <a:r>
              <a:rPr lang="en-US" sz="1700" dirty="0">
                <a:latin typeface="Times New Roman" panose="02020603050405020304" pitchFamily="18" charset="0"/>
                <a:cs typeface="Times New Roman" panose="02020603050405020304" pitchFamily="18" charset="0"/>
              </a:rPr>
              <a:t>, Shashank Gupta, Manish Gupta, Vasudeva Varma et al. “</a:t>
            </a:r>
            <a:r>
              <a:rPr lang="en-US" sz="1700" b="1" dirty="0">
                <a:latin typeface="Times New Roman" panose="02020603050405020304" pitchFamily="18" charset="0"/>
                <a:cs typeface="Times New Roman" panose="02020603050405020304" pitchFamily="18" charset="0"/>
              </a:rPr>
              <a:t>Deep Learning for Hate Speech Detection in Tweets</a:t>
            </a:r>
            <a:r>
              <a:rPr lang="en-US" sz="1700" dirty="0">
                <a:latin typeface="Times New Roman" panose="02020603050405020304" pitchFamily="18" charset="0"/>
                <a:cs typeface="Times New Roman" panose="02020603050405020304" pitchFamily="18" charset="0"/>
              </a:rPr>
              <a:t>”</a:t>
            </a:r>
          </a:p>
          <a:p>
            <a:pPr lvl="1" algn="just"/>
            <a:r>
              <a:rPr lang="en-US" sz="1700" dirty="0">
                <a:latin typeface="Times New Roman" panose="02020603050405020304" pitchFamily="18" charset="0"/>
                <a:cs typeface="Times New Roman" panose="02020603050405020304" pitchFamily="18" charset="0"/>
              </a:rPr>
              <a:t>Summary- The research paper proposes a deep learning approach to detect hate speech in tweets. The authors use a convolutional neural network and a long short-term memory network to classify the tweets. The results show that the deep learning approach outperforms traditional machine learning methods and can be used to build automated systems for hate speech detection and prevention. The authors suggest future work should focus on addressing challenges in detecting hate speech such as sarcasm and context to improve the performance of the model.</a:t>
            </a:r>
          </a:p>
          <a:p>
            <a:pPr marL="228600" lvl="1" indent="0" algn="just">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042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420A3-9E17-7087-570A-33D1A4B3AD2E}"/>
              </a:ext>
            </a:extLst>
          </p:cNvPr>
          <p:cNvSpPr>
            <a:spLocks noGrp="1"/>
          </p:cNvSpPr>
          <p:nvPr>
            <p:ph type="title"/>
          </p:nvPr>
        </p:nvSpPr>
        <p:spPr/>
        <p:txBody>
          <a:bodyPr/>
          <a:lstStyle/>
          <a:p>
            <a:r>
              <a:rPr lang="en-US" dirty="0"/>
              <a:t>Dataset &amp; Data Analysis</a:t>
            </a:r>
          </a:p>
        </p:txBody>
      </p:sp>
      <p:sp>
        <p:nvSpPr>
          <p:cNvPr id="3" name="Content Placeholder 2">
            <a:extLst>
              <a:ext uri="{FF2B5EF4-FFF2-40B4-BE49-F238E27FC236}">
                <a16:creationId xmlns:a16="http://schemas.microsoft.com/office/drawing/2014/main" id="{E74AB335-3A39-D6E1-BE9C-B106B7DBEBD0}"/>
              </a:ext>
            </a:extLst>
          </p:cNvPr>
          <p:cNvSpPr>
            <a:spLocks noGrp="1"/>
          </p:cNvSpPr>
          <p:nvPr>
            <p:ph idx="1"/>
          </p:nvPr>
        </p:nvSpPr>
        <p:spPr/>
        <p:txBody>
          <a:bodyPr>
            <a:normAutofit/>
          </a:bodyPr>
          <a:lstStyle/>
          <a:p>
            <a:pPr algn="just"/>
            <a:r>
              <a:rPr lang="en-IN" sz="1700" dirty="0">
                <a:effectLst/>
                <a:latin typeface="Times New Roman" panose="02020603050405020304" pitchFamily="18" charset="0"/>
                <a:cs typeface="Times New Roman" panose="02020603050405020304" pitchFamily="18" charset="0"/>
              </a:rPr>
              <a:t>The dataset for this task is curated for an ongoing challenge hosted by IEEE </a:t>
            </a:r>
            <a:r>
              <a:rPr lang="en-IN" sz="1700" dirty="0" err="1">
                <a:effectLst/>
                <a:latin typeface="Times New Roman" panose="02020603050405020304" pitchFamily="18" charset="0"/>
                <a:cs typeface="Times New Roman" panose="02020603050405020304" pitchFamily="18" charset="0"/>
              </a:rPr>
              <a:t>BigMM</a:t>
            </a:r>
            <a:r>
              <a:rPr lang="en-IN" sz="1700" dirty="0">
                <a:effectLst/>
                <a:latin typeface="Times New Roman" panose="02020603050405020304" pitchFamily="18" charset="0"/>
                <a:cs typeface="Times New Roman" panose="02020603050405020304" pitchFamily="18" charset="0"/>
              </a:rPr>
              <a:t>. </a:t>
            </a:r>
          </a:p>
          <a:p>
            <a:pPr algn="just"/>
            <a:r>
              <a:rPr lang="en-IN" sz="1700" dirty="0">
                <a:effectLst/>
                <a:latin typeface="Times New Roman" panose="02020603050405020304" pitchFamily="18" charset="0"/>
                <a:cs typeface="Times New Roman" panose="02020603050405020304" pitchFamily="18" charset="0"/>
              </a:rPr>
              <a:t>The dataset consists of Abusive and Non-abusive comments which were posted on </a:t>
            </a:r>
            <a:r>
              <a:rPr lang="en-IN" sz="1700" dirty="0" err="1">
                <a:effectLst/>
                <a:latin typeface="Times New Roman" panose="02020603050405020304" pitchFamily="18" charset="0"/>
                <a:cs typeface="Times New Roman" panose="02020603050405020304" pitchFamily="18" charset="0"/>
              </a:rPr>
              <a:t>Moj</a:t>
            </a:r>
            <a:r>
              <a:rPr lang="en-IN" sz="1700" dirty="0">
                <a:effectLst/>
                <a:latin typeface="Times New Roman" panose="02020603050405020304" pitchFamily="18" charset="0"/>
                <a:cs typeface="Times New Roman" panose="02020603050405020304" pitchFamily="18" charset="0"/>
              </a:rPr>
              <a:t> (one of India’s largest short-video apps) in around 13 languages accompanied by contextual user data. (</a:t>
            </a:r>
            <a:r>
              <a:rPr lang="en-IN" sz="1700" dirty="0">
                <a:solidFill>
                  <a:srgbClr val="0000FF"/>
                </a:solidFill>
                <a:effectLst/>
                <a:latin typeface="Times New Roman" panose="02020603050405020304" pitchFamily="18" charset="0"/>
                <a:cs typeface="Times New Roman" panose="02020603050405020304" pitchFamily="18" charset="0"/>
              </a:rPr>
              <a:t>https://</a:t>
            </a:r>
            <a:r>
              <a:rPr lang="en-IN" sz="1700" dirty="0" err="1">
                <a:solidFill>
                  <a:srgbClr val="0000FF"/>
                </a:solidFill>
                <a:effectLst/>
                <a:latin typeface="Times New Roman" panose="02020603050405020304" pitchFamily="18" charset="0"/>
                <a:cs typeface="Times New Roman" panose="02020603050405020304" pitchFamily="18" charset="0"/>
              </a:rPr>
              <a:t>www.kaggle.com</a:t>
            </a:r>
            <a:r>
              <a:rPr lang="en-IN" sz="1700" dirty="0">
                <a:solidFill>
                  <a:srgbClr val="0000FF"/>
                </a:solidFill>
                <a:effectLst/>
                <a:latin typeface="Times New Roman" panose="02020603050405020304" pitchFamily="18" charset="0"/>
                <a:cs typeface="Times New Roman" panose="02020603050405020304" pitchFamily="18" charset="0"/>
              </a:rPr>
              <a:t>/c/</a:t>
            </a:r>
            <a:r>
              <a:rPr lang="en-IN" sz="1700" dirty="0" err="1">
                <a:solidFill>
                  <a:srgbClr val="0000FF"/>
                </a:solidFill>
                <a:effectLst/>
                <a:latin typeface="Times New Roman" panose="02020603050405020304" pitchFamily="18" charset="0"/>
                <a:cs typeface="Times New Roman" panose="02020603050405020304" pitchFamily="18" charset="0"/>
              </a:rPr>
              <a:t>iiitd</a:t>
            </a:r>
            <a:r>
              <a:rPr lang="en-IN" sz="1700" dirty="0">
                <a:solidFill>
                  <a:srgbClr val="0000FF"/>
                </a:solidFill>
                <a:effectLst/>
                <a:latin typeface="Times New Roman" panose="02020603050405020304" pitchFamily="18" charset="0"/>
                <a:cs typeface="Times New Roman" panose="02020603050405020304" pitchFamily="18" charset="0"/>
              </a:rPr>
              <a:t>-abuse-detection-challenge/data</a:t>
            </a:r>
            <a:r>
              <a:rPr lang="en-IN" sz="1700" dirty="0">
                <a:effectLst/>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p>
            <a:pPr algn="just"/>
            <a:endParaRPr lang="en-IN" sz="17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428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6FB2-1339-A1CB-372E-9A08AA6A67DA}"/>
              </a:ext>
            </a:extLst>
          </p:cNvPr>
          <p:cNvSpPr>
            <a:spLocks noGrp="1"/>
          </p:cNvSpPr>
          <p:nvPr>
            <p:ph type="title"/>
          </p:nvPr>
        </p:nvSpPr>
        <p:spPr/>
        <p:txBody>
          <a:bodyPr/>
          <a:lstStyle/>
          <a:p>
            <a:r>
              <a:rPr lang="en-US" dirty="0"/>
              <a:t>Dataset &amp; Data Analysis</a:t>
            </a:r>
          </a:p>
        </p:txBody>
      </p:sp>
      <p:sp>
        <p:nvSpPr>
          <p:cNvPr id="3" name="Content Placeholder 2">
            <a:extLst>
              <a:ext uri="{FF2B5EF4-FFF2-40B4-BE49-F238E27FC236}">
                <a16:creationId xmlns:a16="http://schemas.microsoft.com/office/drawing/2014/main" id="{67D73BD9-30B7-A261-BACE-4AD5984784B5}"/>
              </a:ext>
            </a:extLst>
          </p:cNvPr>
          <p:cNvSpPr>
            <a:spLocks noGrp="1"/>
          </p:cNvSpPr>
          <p:nvPr>
            <p:ph idx="1"/>
          </p:nvPr>
        </p:nvSpPr>
        <p:spPr>
          <a:xfrm>
            <a:off x="691079" y="2340131"/>
            <a:ext cx="10325000" cy="4051242"/>
          </a:xfrm>
        </p:spPr>
        <p:txBody>
          <a:bodyPr>
            <a:noAutofit/>
          </a:bodyPr>
          <a:lstStyle/>
          <a:p>
            <a:r>
              <a:rPr lang="en-IN" sz="1700" dirty="0">
                <a:effectLst/>
                <a:latin typeface="Times New Roman" panose="02020603050405020304" pitchFamily="18" charset="0"/>
                <a:cs typeface="Times New Roman" panose="02020603050405020304" pitchFamily="18" charset="0"/>
              </a:rPr>
              <a:t>Train and Test Data: </a:t>
            </a:r>
            <a:endParaRPr lang="en-IN" sz="1700" dirty="0">
              <a:latin typeface="Times New Roman" panose="02020603050405020304" pitchFamily="18" charset="0"/>
              <a:cs typeface="Times New Roman" panose="02020603050405020304" pitchFamily="18" charset="0"/>
            </a:endParaRPr>
          </a:p>
          <a:p>
            <a:pPr lvl="1"/>
            <a:r>
              <a:rPr lang="en-IN" sz="1700" dirty="0">
                <a:effectLst/>
                <a:latin typeface="Times New Roman" panose="02020603050405020304" pitchFamily="18" charset="0"/>
                <a:cs typeface="Times New Roman" panose="02020603050405020304" pitchFamily="18" charset="0"/>
              </a:rPr>
              <a:t>Non-abusive : 352,386 ; Abusive : 312,656</a:t>
            </a:r>
          </a:p>
          <a:p>
            <a:r>
              <a:rPr lang="en-IN" sz="1700" dirty="0">
                <a:effectLst/>
                <a:latin typeface="Times New Roman" panose="02020603050405020304" pitchFamily="18" charset="0"/>
                <a:cs typeface="Times New Roman" panose="02020603050405020304" pitchFamily="18" charset="0"/>
              </a:rPr>
              <a:t>Features : </a:t>
            </a:r>
            <a:endParaRPr lang="en-IN" sz="17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1700" dirty="0">
                <a:effectLst/>
                <a:latin typeface="Times New Roman" panose="02020603050405020304" pitchFamily="18" charset="0"/>
                <a:cs typeface="Times New Roman" panose="02020603050405020304" pitchFamily="18" charset="0"/>
              </a:rPr>
              <a:t>language : Language of the post on which this comment was made. Use this as a weak indicator of the language </a:t>
            </a:r>
          </a:p>
          <a:p>
            <a:pPr lvl="1">
              <a:buFont typeface="Arial" panose="020B0604020202020204" pitchFamily="34" charset="0"/>
              <a:buChar char="•"/>
            </a:pPr>
            <a:r>
              <a:rPr lang="en-IN" sz="1700" dirty="0" err="1">
                <a:effectLst/>
                <a:latin typeface="Times New Roman" panose="02020603050405020304" pitchFamily="18" charset="0"/>
                <a:cs typeface="Times New Roman" panose="02020603050405020304" pitchFamily="18" charset="0"/>
              </a:rPr>
              <a:t>post_index</a:t>
            </a:r>
            <a:r>
              <a:rPr lang="en-IN" sz="1700" dirty="0">
                <a:effectLst/>
                <a:latin typeface="Times New Roman" panose="02020603050405020304" pitchFamily="18" charset="0"/>
                <a:cs typeface="Times New Roman" panose="02020603050405020304" pitchFamily="18" charset="0"/>
              </a:rPr>
              <a:t> : Unique post identifier having this comment </a:t>
            </a:r>
          </a:p>
          <a:p>
            <a:pPr lvl="1">
              <a:buFont typeface="Arial" panose="020B0604020202020204" pitchFamily="34" charset="0"/>
              <a:buChar char="•"/>
            </a:pPr>
            <a:r>
              <a:rPr lang="en-IN" sz="1700" dirty="0" err="1">
                <a:effectLst/>
                <a:latin typeface="Times New Roman" panose="02020603050405020304" pitchFamily="18" charset="0"/>
                <a:cs typeface="Times New Roman" panose="02020603050405020304" pitchFamily="18" charset="0"/>
              </a:rPr>
              <a:t>commentText</a:t>
            </a:r>
            <a:r>
              <a:rPr lang="en-IN" sz="1700" dirty="0">
                <a:effectLst/>
                <a:latin typeface="Times New Roman" panose="02020603050405020304" pitchFamily="18" charset="0"/>
                <a:cs typeface="Times New Roman" panose="02020603050405020304" pitchFamily="18" charset="0"/>
              </a:rPr>
              <a:t>: Comment as a string </a:t>
            </a:r>
          </a:p>
          <a:p>
            <a:pPr lvl="1">
              <a:buFont typeface="Arial" panose="020B0604020202020204" pitchFamily="34" charset="0"/>
              <a:buChar char="•"/>
            </a:pPr>
            <a:r>
              <a:rPr lang="en-IN" sz="1700" dirty="0" err="1">
                <a:effectLst/>
                <a:latin typeface="Times New Roman" panose="02020603050405020304" pitchFamily="18" charset="0"/>
                <a:cs typeface="Times New Roman" panose="02020603050405020304" pitchFamily="18" charset="0"/>
              </a:rPr>
              <a:t>report_count_comment</a:t>
            </a:r>
            <a:r>
              <a:rPr lang="en-IN" sz="1700" dirty="0">
                <a:effectLst/>
                <a:latin typeface="Times New Roman" panose="02020603050405020304" pitchFamily="18" charset="0"/>
                <a:cs typeface="Times New Roman" panose="02020603050405020304" pitchFamily="18" charset="0"/>
              </a:rPr>
              <a:t> : Number of times this comment has been reported </a:t>
            </a:r>
          </a:p>
          <a:p>
            <a:pPr lvl="1">
              <a:buFont typeface="Arial" panose="020B0604020202020204" pitchFamily="34" charset="0"/>
              <a:buChar char="•"/>
            </a:pPr>
            <a:r>
              <a:rPr lang="en-IN" sz="1700" dirty="0" err="1">
                <a:effectLst/>
                <a:latin typeface="Times New Roman" panose="02020603050405020304" pitchFamily="18" charset="0"/>
                <a:cs typeface="Times New Roman" panose="02020603050405020304" pitchFamily="18" charset="0"/>
              </a:rPr>
              <a:t>report_count_post</a:t>
            </a:r>
            <a:r>
              <a:rPr lang="en-IN" sz="1700" dirty="0">
                <a:effectLst/>
                <a:latin typeface="Times New Roman" panose="02020603050405020304" pitchFamily="18" charset="0"/>
                <a:cs typeface="Times New Roman" panose="02020603050405020304" pitchFamily="18" charset="0"/>
              </a:rPr>
              <a:t> : Total number of reports on all comments of this post </a:t>
            </a:r>
          </a:p>
          <a:p>
            <a:pPr lvl="1">
              <a:buFont typeface="Arial" panose="020B0604020202020204" pitchFamily="34" charset="0"/>
              <a:buChar char="•"/>
            </a:pPr>
            <a:r>
              <a:rPr lang="en-IN" sz="1700" dirty="0" err="1">
                <a:effectLst/>
                <a:latin typeface="Times New Roman" panose="02020603050405020304" pitchFamily="18" charset="0"/>
                <a:cs typeface="Times New Roman" panose="02020603050405020304" pitchFamily="18" charset="0"/>
              </a:rPr>
              <a:t>like_count_comment</a:t>
            </a:r>
            <a:r>
              <a:rPr lang="en-IN" sz="1700" dirty="0">
                <a:effectLst/>
                <a:latin typeface="Times New Roman" panose="02020603050405020304" pitchFamily="18" charset="0"/>
                <a:cs typeface="Times New Roman" panose="02020603050405020304" pitchFamily="18" charset="0"/>
              </a:rPr>
              <a:t> : Number of likes on the comment </a:t>
            </a:r>
          </a:p>
          <a:p>
            <a:pPr lvl="1">
              <a:buFont typeface="Arial" panose="020B0604020202020204" pitchFamily="34" charset="0"/>
              <a:buChar char="•"/>
            </a:pPr>
            <a:r>
              <a:rPr lang="en-IN" sz="1700" dirty="0" err="1">
                <a:effectLst/>
                <a:latin typeface="Times New Roman" panose="02020603050405020304" pitchFamily="18" charset="0"/>
                <a:cs typeface="Times New Roman" panose="02020603050405020304" pitchFamily="18" charset="0"/>
              </a:rPr>
              <a:t>like_count_post</a:t>
            </a:r>
            <a:r>
              <a:rPr lang="en-IN" sz="1700" dirty="0">
                <a:effectLst/>
                <a:latin typeface="Times New Roman" panose="02020603050405020304" pitchFamily="18" charset="0"/>
                <a:cs typeface="Times New Roman" panose="02020603050405020304" pitchFamily="18" charset="0"/>
              </a:rPr>
              <a:t> : Total number of likes on all comments of this post </a:t>
            </a:r>
          </a:p>
          <a:p>
            <a:pPr lvl="1">
              <a:buFont typeface="Arial" panose="020B0604020202020204" pitchFamily="34" charset="0"/>
              <a:buChar char="•"/>
            </a:pPr>
            <a:r>
              <a:rPr lang="en-IN" sz="1700" dirty="0">
                <a:effectLst/>
                <a:latin typeface="Times New Roman" panose="02020603050405020304" pitchFamily="18" charset="0"/>
                <a:cs typeface="Times New Roman" panose="02020603050405020304" pitchFamily="18" charset="0"/>
              </a:rPr>
              <a:t>label : Label to predict. 0-Non-abusive, 1-Abusive </a:t>
            </a:r>
            <a:endParaRPr lang="en-US" sz="1700" dirty="0">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IN" sz="17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2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6FB2-1339-A1CB-372E-9A08AA6A67DA}"/>
              </a:ext>
            </a:extLst>
          </p:cNvPr>
          <p:cNvSpPr>
            <a:spLocks noGrp="1"/>
          </p:cNvSpPr>
          <p:nvPr>
            <p:ph type="title"/>
          </p:nvPr>
        </p:nvSpPr>
        <p:spPr/>
        <p:txBody>
          <a:bodyPr/>
          <a:lstStyle/>
          <a:p>
            <a:r>
              <a:rPr lang="en-US" dirty="0"/>
              <a:t>Dataset &amp; Data Analysis</a:t>
            </a:r>
          </a:p>
        </p:txBody>
      </p:sp>
      <p:pic>
        <p:nvPicPr>
          <p:cNvPr id="6" name="Content Placeholder 5" descr="Text&#10;&#10;Description automatically generated with medium confidence">
            <a:extLst>
              <a:ext uri="{FF2B5EF4-FFF2-40B4-BE49-F238E27FC236}">
                <a16:creationId xmlns:a16="http://schemas.microsoft.com/office/drawing/2014/main" id="{38A83F62-9499-C88C-E448-2854A12642D2}"/>
              </a:ext>
            </a:extLst>
          </p:cNvPr>
          <p:cNvPicPr>
            <a:picLocks noGrp="1" noChangeAspect="1"/>
          </p:cNvPicPr>
          <p:nvPr>
            <p:ph idx="1"/>
          </p:nvPr>
        </p:nvPicPr>
        <p:blipFill>
          <a:blip r:embed="rId2"/>
          <a:stretch>
            <a:fillRect/>
          </a:stretch>
        </p:blipFill>
        <p:spPr>
          <a:xfrm>
            <a:off x="834875" y="2430188"/>
            <a:ext cx="10037408" cy="3280655"/>
          </a:xfrm>
        </p:spPr>
      </p:pic>
    </p:spTree>
    <p:extLst>
      <p:ext uri="{BB962C8B-B14F-4D97-AF65-F5344CB8AC3E}">
        <p14:creationId xmlns:p14="http://schemas.microsoft.com/office/powerpoint/2010/main" val="2844853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35" name="Group 1034">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36" name="Straight Connector 1035">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5" name="Straight Connector 1064">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6" name="Straight Connector 1065">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068" name="Right Triangle 1067">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B456FB2-1339-A1CB-372E-9A08AA6A67DA}"/>
              </a:ext>
            </a:extLst>
          </p:cNvPr>
          <p:cNvSpPr>
            <a:spLocks noGrp="1"/>
          </p:cNvSpPr>
          <p:nvPr>
            <p:ph type="title"/>
          </p:nvPr>
        </p:nvSpPr>
        <p:spPr>
          <a:xfrm>
            <a:off x="691079" y="725952"/>
            <a:ext cx="4038652" cy="1881178"/>
          </a:xfrm>
        </p:spPr>
        <p:txBody>
          <a:bodyPr>
            <a:normAutofit fontScale="90000"/>
          </a:bodyPr>
          <a:lstStyle/>
          <a:p>
            <a:r>
              <a:rPr lang="en-US" dirty="0"/>
              <a:t>Data Distribution by Class</a:t>
            </a:r>
          </a:p>
        </p:txBody>
      </p:sp>
      <p:sp>
        <p:nvSpPr>
          <p:cNvPr id="3" name="Content Placeholder 2">
            <a:extLst>
              <a:ext uri="{FF2B5EF4-FFF2-40B4-BE49-F238E27FC236}">
                <a16:creationId xmlns:a16="http://schemas.microsoft.com/office/drawing/2014/main" id="{81DCBF0B-C91F-9637-FC3B-F721783F6E4E}"/>
              </a:ext>
            </a:extLst>
          </p:cNvPr>
          <p:cNvSpPr>
            <a:spLocks noGrp="1"/>
          </p:cNvSpPr>
          <p:nvPr>
            <p:ph idx="1"/>
          </p:nvPr>
        </p:nvSpPr>
        <p:spPr>
          <a:xfrm>
            <a:off x="691079" y="2886117"/>
            <a:ext cx="4038652" cy="3276824"/>
          </a:xfrm>
        </p:spPr>
        <p:txBody>
          <a:bodyPr>
            <a:normAutofit/>
          </a:bodyPr>
          <a:lstStyle/>
          <a:p>
            <a:pPr marL="0" indent="0">
              <a:buNone/>
            </a:pPr>
            <a:r>
              <a:rPr lang="en-IN" b="0" i="0" dirty="0">
                <a:effectLst/>
                <a:latin typeface="Courier New" panose="02070309020205020404" pitchFamily="49" charset="0"/>
              </a:rPr>
              <a:t>Class Distribution</a:t>
            </a:r>
          </a:p>
          <a:p>
            <a:pPr marL="0" indent="0">
              <a:buNone/>
            </a:pPr>
            <a:r>
              <a:rPr lang="en-IN" b="0" i="0" dirty="0">
                <a:effectLst/>
                <a:latin typeface="Courier New" panose="02070309020205020404" pitchFamily="49" charset="0"/>
              </a:rPr>
              <a:t>0 : Non-Abusive </a:t>
            </a:r>
          </a:p>
          <a:p>
            <a:pPr marL="0" indent="0">
              <a:buNone/>
            </a:pPr>
            <a:r>
              <a:rPr lang="en-IN" b="0" i="0" dirty="0">
                <a:effectLst/>
                <a:latin typeface="Courier New" panose="02070309020205020404" pitchFamily="49" charset="0"/>
              </a:rPr>
              <a:t>1 : Abusive </a:t>
            </a:r>
          </a:p>
          <a:p>
            <a:pPr marL="0" indent="0">
              <a:buNone/>
            </a:pPr>
            <a:r>
              <a:rPr lang="en-IN" b="0" i="0" dirty="0">
                <a:effectLst/>
                <a:latin typeface="Courier New" panose="02070309020205020404" pitchFamily="49" charset="0"/>
              </a:rPr>
              <a:t>0 317181 </a:t>
            </a:r>
          </a:p>
          <a:p>
            <a:pPr marL="0" indent="0">
              <a:buNone/>
            </a:pPr>
            <a:r>
              <a:rPr lang="en-IN" b="0" i="0" dirty="0">
                <a:effectLst/>
                <a:latin typeface="Courier New" panose="02070309020205020404" pitchFamily="49" charset="0"/>
              </a:rPr>
              <a:t>1 281356</a:t>
            </a:r>
            <a:endParaRPr lang="en-US" dirty="0"/>
          </a:p>
        </p:txBody>
      </p:sp>
      <p:pic>
        <p:nvPicPr>
          <p:cNvPr id="1028" name="Picture 4">
            <a:extLst>
              <a:ext uri="{FF2B5EF4-FFF2-40B4-BE49-F238E27FC236}">
                <a16:creationId xmlns:a16="http://schemas.microsoft.com/office/drawing/2014/main" id="{A7A64191-6564-BA17-E920-38830010496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06333" y="1177041"/>
            <a:ext cx="6401443" cy="451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51401"/>
      </p:ext>
    </p:extLst>
  </p:cSld>
  <p:clrMapOvr>
    <a:masterClrMapping/>
  </p:clrMapOvr>
</p:sld>
</file>

<file path=ppt/theme/theme1.xml><?xml version="1.0" encoding="utf-8"?>
<a:theme xmlns:a="http://schemas.openxmlformats.org/drawingml/2006/main" name="Cosin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3315</TotalTime>
  <Words>2279</Words>
  <Application>Microsoft Macintosh PowerPoint</Application>
  <PresentationFormat>Widescreen</PresentationFormat>
  <Paragraphs>158</Paragraphs>
  <Slides>25</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Cambria Math</vt:lpstr>
      <vt:lpstr>Courier New</vt:lpstr>
      <vt:lpstr>Grandview</vt:lpstr>
      <vt:lpstr>Times New Roman</vt:lpstr>
      <vt:lpstr>TimesNewRomanPSMT</vt:lpstr>
      <vt:lpstr>Wingdings</vt:lpstr>
      <vt:lpstr>CosineVTI</vt:lpstr>
      <vt:lpstr>Detecting Abusive Comments in Multiple Languages: A Multilingual Approach</vt:lpstr>
      <vt:lpstr>Agenda</vt:lpstr>
      <vt:lpstr>Introduction</vt:lpstr>
      <vt:lpstr>Problem Statement</vt:lpstr>
      <vt:lpstr>Related Work</vt:lpstr>
      <vt:lpstr>Dataset &amp; Data Analysis</vt:lpstr>
      <vt:lpstr>Dataset &amp; Data Analysis</vt:lpstr>
      <vt:lpstr>Dataset &amp; Data Analysis</vt:lpstr>
      <vt:lpstr>Data Distribution by Class</vt:lpstr>
      <vt:lpstr>Data Distribution by Language</vt:lpstr>
      <vt:lpstr>Challenges</vt:lpstr>
      <vt:lpstr>Model 1</vt:lpstr>
      <vt:lpstr>Model 2a</vt:lpstr>
      <vt:lpstr>Model 2b</vt:lpstr>
      <vt:lpstr>Model 2c</vt:lpstr>
      <vt:lpstr>Proposed Model</vt:lpstr>
      <vt:lpstr>Architecture</vt:lpstr>
      <vt:lpstr>Comparing the Proposed Model with Baseline Models</vt:lpstr>
      <vt:lpstr>Comparing the Proposed Model with Baseline Models</vt:lpstr>
      <vt:lpstr>Hypothesis</vt:lpstr>
      <vt:lpstr>Hypothesis 1</vt:lpstr>
      <vt:lpstr>Hypothesis 2</vt:lpstr>
      <vt:lpstr>Hypothesis Testing &amp; 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Abusive Comments in Multiple Languages: A Multilingual Approach</dc:title>
  <dc:creator>Sai Krishna Sangeetha</dc:creator>
  <cp:lastModifiedBy>Sai Krishna Sangeetha</cp:lastModifiedBy>
  <cp:revision>4</cp:revision>
  <dcterms:created xsi:type="dcterms:W3CDTF">2023-04-18T20:42:28Z</dcterms:created>
  <dcterms:modified xsi:type="dcterms:W3CDTF">2023-04-21T03:58:05Z</dcterms:modified>
</cp:coreProperties>
</file>