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7"/>
  </p:handoutMasterIdLst>
  <p:sldIdLst>
    <p:sldId id="306" r:id="rId2"/>
    <p:sldId id="263" r:id="rId3"/>
    <p:sldId id="261" r:id="rId4"/>
    <p:sldId id="264" r:id="rId5"/>
    <p:sldId id="307" r:id="rId6"/>
  </p:sldIdLst>
  <p:sldSz cx="7559675" cy="10691813"/>
  <p:notesSz cx="6858000" cy="9144000"/>
  <p:defaultTextStyle>
    <a:defPPr>
      <a:defRPr lang="ko-KR"/>
    </a:defPPr>
    <a:lvl1pPr marL="0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  <p15:guide id="3" pos="158" userDrawn="1">
          <p15:clr>
            <a:srgbClr val="A4A3A4"/>
          </p15:clr>
        </p15:guide>
        <p15:guide id="4" pos="4604" userDrawn="1">
          <p15:clr>
            <a:srgbClr val="A4A3A4"/>
          </p15:clr>
        </p15:guide>
        <p15:guide id="5" orient="horz" pos="714" userDrawn="1">
          <p15:clr>
            <a:srgbClr val="A4A3A4"/>
          </p15:clr>
        </p15:guide>
        <p15:guide id="6" orient="horz" pos="950" userDrawn="1">
          <p15:clr>
            <a:srgbClr val="A4A3A4"/>
          </p15:clr>
        </p15:guide>
        <p15:guide id="7" pos="278" userDrawn="1">
          <p15:clr>
            <a:srgbClr val="A4A3A4"/>
          </p15:clr>
        </p15:guide>
        <p15:guide id="8" pos="1768" userDrawn="1">
          <p15:clr>
            <a:srgbClr val="A4A3A4"/>
          </p15:clr>
        </p15:guide>
        <p15:guide id="9" orient="horz" pos="6407" userDrawn="1">
          <p15:clr>
            <a:srgbClr val="A4A3A4"/>
          </p15:clr>
        </p15:guide>
        <p15:guide id="10" pos="509" userDrawn="1">
          <p15:clr>
            <a:srgbClr val="A4A3A4"/>
          </p15:clr>
        </p15:guide>
        <p15:guide id="11" orient="horz" pos="12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000"/>
    <a:srgbClr val="00A2FF"/>
    <a:srgbClr val="32C8FA"/>
    <a:srgbClr val="D4F1FF"/>
    <a:srgbClr val="05377B"/>
    <a:srgbClr val="E0E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5" autoAdjust="0"/>
    <p:restoredTop sz="94660"/>
  </p:normalViewPr>
  <p:slideViewPr>
    <p:cSldViewPr snapToGrid="0">
      <p:cViewPr varScale="1">
        <p:scale>
          <a:sx n="57" d="100"/>
          <a:sy n="57" d="100"/>
        </p:scale>
        <p:origin x="533" y="58"/>
      </p:cViewPr>
      <p:guideLst>
        <p:guide orient="horz" pos="3368"/>
        <p:guide pos="2381"/>
        <p:guide pos="158"/>
        <p:guide pos="4604"/>
        <p:guide orient="horz" pos="714"/>
        <p:guide orient="horz" pos="950"/>
        <p:guide pos="278"/>
        <p:guide pos="1768"/>
        <p:guide orient="horz" pos="6407"/>
        <p:guide pos="509"/>
        <p:guide orient="horz" pos="120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D12E3-A63F-4A4C-A55C-5F99AB655300}" type="datetimeFigureOut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909C9-FA9E-4C02-8D2B-6786734C1C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18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2EB73E69-57AF-4174-BE05-6226185CDDB8}"/>
              </a:ext>
            </a:extLst>
          </p:cNvPr>
          <p:cNvGrpSpPr/>
          <p:nvPr userDrawn="1"/>
        </p:nvGrpSpPr>
        <p:grpSpPr>
          <a:xfrm>
            <a:off x="0" y="-36642"/>
            <a:ext cx="7559675" cy="10765097"/>
            <a:chOff x="0" y="0"/>
            <a:chExt cx="7559675" cy="10765097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E0577BFB-2FF5-45D1-9649-8E5DF77E5E6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91"/>
            <a:stretch/>
          </p:blipFill>
          <p:spPr>
            <a:xfrm>
              <a:off x="0" y="0"/>
              <a:ext cx="7559675" cy="10765097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8251244A-D8AF-4A77-809C-61D3E7D970D3}"/>
                </a:ext>
              </a:extLst>
            </p:cNvPr>
            <p:cNvGrpSpPr/>
            <p:nvPr userDrawn="1"/>
          </p:nvGrpSpPr>
          <p:grpSpPr>
            <a:xfrm>
              <a:off x="2666875" y="9873844"/>
              <a:ext cx="2240405" cy="479188"/>
              <a:chOff x="2491615" y="9636568"/>
              <a:chExt cx="2240405" cy="479188"/>
            </a:xfrm>
          </p:grpSpPr>
          <p:pic>
            <p:nvPicPr>
              <p:cNvPr id="6" name="그림 5">
                <a:extLst>
                  <a:ext uri="{FF2B5EF4-FFF2-40B4-BE49-F238E27FC236}">
                    <a16:creationId xmlns="" xmlns:a16="http://schemas.microsoft.com/office/drawing/2014/main" id="{1B2CE31D-F036-40E4-A558-AB1E7433ABE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1615" y="9667048"/>
                <a:ext cx="630170" cy="448708"/>
              </a:xfrm>
              <a:prstGeom prst="rect">
                <a:avLst/>
              </a:prstGeom>
            </p:spPr>
          </p:pic>
          <p:sp>
            <p:nvSpPr>
              <p:cNvPr id="8" name="제목 1">
                <a:extLst>
                  <a:ext uri="{FF2B5EF4-FFF2-40B4-BE49-F238E27FC236}">
                    <a16:creationId xmlns="" xmlns:a16="http://schemas.microsoft.com/office/drawing/2014/main" id="{5D8C73B8-2233-4937-B5CE-58C1D0EE632D}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2896357" y="9636568"/>
                <a:ext cx="1835663" cy="38686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defPPr>
                  <a:defRPr lang="ko-KR"/>
                </a:defPPr>
                <a:lvl1pPr marL="0" algn="l" defTabSz="995507" rtl="0" eaLnBrk="1" latinLnBrk="1" hangingPunct="1"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97754" algn="l" defTabSz="995507" rtl="0" eaLnBrk="1" latinLnBrk="1" hangingPunct="1"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5507" algn="l" defTabSz="995507" rtl="0" eaLnBrk="1" latinLnBrk="1" hangingPunct="1"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93261" algn="l" defTabSz="995507" rtl="0" eaLnBrk="1" latinLnBrk="1" hangingPunct="1"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991015" algn="l" defTabSz="995507" rtl="0" eaLnBrk="1" latinLnBrk="1" hangingPunct="1"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88768" algn="l" defTabSz="995507" rtl="0" eaLnBrk="1" latinLnBrk="1" hangingPunct="1"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86522" algn="l" defTabSz="995507" rtl="0" eaLnBrk="1" latinLnBrk="1" hangingPunct="1"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84275" algn="l" defTabSz="995507" rtl="0" eaLnBrk="1" latinLnBrk="1" hangingPunct="1"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82029" algn="l" defTabSz="995507" rtl="0" eaLnBrk="1" latinLnBrk="1" hangingPunct="1">
                  <a:defRPr sz="1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2075" algn="l">
                  <a:buClr>
                    <a:schemeClr val="tx1">
                      <a:lumMod val="75000"/>
                      <a:lumOff val="25000"/>
                    </a:schemeClr>
                  </a:buClr>
                  <a:buSzPct val="80000"/>
                  <a:tabLst>
                    <a:tab pos="182563" algn="l"/>
                    <a:tab pos="898525" algn="l"/>
                  </a:tabLst>
                </a:pPr>
                <a:r>
                  <a:rPr lang="ko-KR" altLang="en-US" sz="1400" spc="-100" dirty="0">
                    <a:solidFill>
                      <a:srgbClr val="04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삼성 청년 </a:t>
                </a:r>
                <a:r>
                  <a:rPr lang="en-US" altLang="ko-KR" sz="1400" spc="-100" dirty="0">
                    <a:solidFill>
                      <a:srgbClr val="04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SW </a:t>
                </a:r>
                <a:r>
                  <a:rPr lang="ko-KR" altLang="en-US" sz="1400" spc="-100" dirty="0">
                    <a:solidFill>
                      <a:srgbClr val="04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아카데미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5353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7" userDrawn="1">
          <p15:clr>
            <a:srgbClr val="FBAE40"/>
          </p15:clr>
        </p15:guide>
        <p15:guide id="2" pos="238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56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82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1214C75-10DF-4441-983D-D933734F26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8" t="69" b="-1"/>
          <a:stretch/>
        </p:blipFill>
        <p:spPr>
          <a:xfrm>
            <a:off x="0" y="-1"/>
            <a:ext cx="7559675" cy="106890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5C44485-C87C-4387-B675-E56DFAA95E36}"/>
              </a:ext>
            </a:extLst>
          </p:cNvPr>
          <p:cNvSpPr/>
          <p:nvPr userDrawn="1"/>
        </p:nvSpPr>
        <p:spPr>
          <a:xfrm>
            <a:off x="3750027" y="10252055"/>
            <a:ext cx="377825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kumimoji="1" lang="en-US" altLang="ko-KR" sz="700" kern="1200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Copyright 2019. </a:t>
            </a:r>
            <a:r>
              <a:rPr kumimoji="1" lang="ko-KR" altLang="en-US" sz="700" kern="1200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삼성청년</a:t>
            </a:r>
            <a:r>
              <a:rPr kumimoji="1" lang="en-US" altLang="ko-KR" sz="700" kern="1200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SW</a:t>
            </a:r>
            <a:r>
              <a:rPr kumimoji="1" lang="ko-KR" altLang="en-US" sz="700" kern="1200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아카데미</a:t>
            </a:r>
            <a:r>
              <a:rPr kumimoji="1" lang="en-US" altLang="ko-KR" sz="700" kern="1200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. All rights reserved</a:t>
            </a:r>
            <a:endParaRPr kumimoji="1" lang="ko-KR" altLang="en-US" sz="700" kern="1200" spc="-7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7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  <a:prstGeom prst="rect">
            <a:avLst/>
          </a:prstGeo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29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73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61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3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39021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45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42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95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19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FE23F4C-0CAC-46FC-BE14-CDA9D8F35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"/>
            <a:ext cx="7559675" cy="1069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5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21F0D58-A105-4593-B4AE-3AD2020EA9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0"/>
          <a:stretch/>
        </p:blipFill>
        <p:spPr>
          <a:xfrm>
            <a:off x="0" y="344"/>
            <a:ext cx="7559675" cy="101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7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="" xmlns:a16="http://schemas.microsoft.com/office/drawing/2014/main" id="{AA3E48BD-7C90-4DF5-80EE-AB61AB6D9EF7}"/>
              </a:ext>
            </a:extLst>
          </p:cNvPr>
          <p:cNvSpPr txBox="1">
            <a:spLocks/>
          </p:cNvSpPr>
          <p:nvPr/>
        </p:nvSpPr>
        <p:spPr>
          <a:xfrm>
            <a:off x="57410" y="1047396"/>
            <a:ext cx="6518031" cy="38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193675" algn="l">
              <a:buClr>
                <a:srgbClr val="FF6600"/>
              </a:buClr>
              <a:buSzPct val="60000"/>
              <a:buFont typeface="나눔스퀘어 Bold" panose="020B0600000101010101" pitchFamily="50" charset="-127"/>
              <a:buChar char="≫"/>
              <a:tabLst>
                <a:tab pos="182563" algn="l"/>
                <a:tab pos="898525" algn="l"/>
              </a:tabLst>
            </a:pPr>
            <a:r>
              <a:rPr lang="ko-KR" altLang="en-US" sz="18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자소서 작성을 위한 기초 작업</a:t>
            </a:r>
            <a:r>
              <a:rPr lang="en-US" altLang="ko-KR" sz="18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경험 정리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D2398301-B6E9-4553-BC13-A1E66299C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36844"/>
              </p:ext>
            </p:extLst>
          </p:nvPr>
        </p:nvGraphicFramePr>
        <p:xfrm>
          <a:off x="441325" y="1508124"/>
          <a:ext cx="6867525" cy="3664737"/>
        </p:xfrm>
        <a:graphic>
          <a:graphicData uri="http://schemas.openxmlformats.org/drawingml/2006/table">
            <a:tbl>
              <a:tblPr firstRow="1" bandRow="1"/>
              <a:tblGrid>
                <a:gridCol w="9680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994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5972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스펙 항목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rtl="0">
                        <a:defRPr/>
                      </a:pPr>
                      <a:r>
                        <a:rPr kumimoji="1" lang="ko-KR" altLang="en-US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현재까지 달성한 수준 및 역량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085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SW </a:t>
                      </a: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프로젝트</a:t>
                      </a:r>
                    </a:p>
                  </a:txBody>
                  <a:tcPr marL="10281" marR="10281" marT="102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1741699"/>
                  </a:ext>
                </a:extLst>
              </a:tr>
              <a:tr h="372085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공모전</a:t>
                      </a:r>
                    </a:p>
                  </a:txBody>
                  <a:tcPr marL="10281" marR="10281" marT="102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745062"/>
                  </a:ext>
                </a:extLst>
              </a:tr>
              <a:tr h="372085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아르바이트</a:t>
                      </a:r>
                    </a:p>
                  </a:txBody>
                  <a:tcPr marL="10281" marR="10281" marT="102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124580"/>
                  </a:ext>
                </a:extLst>
              </a:tr>
              <a:tr h="372085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봉사활동</a:t>
                      </a:r>
                    </a:p>
                  </a:txBody>
                  <a:tcPr marL="10281" marR="10281" marT="102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1307558"/>
                  </a:ext>
                </a:extLst>
              </a:tr>
              <a:tr h="372085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동아리</a:t>
                      </a: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동호회 활동</a:t>
                      </a:r>
                    </a:p>
                  </a:txBody>
                  <a:tcPr marL="10281" marR="10281" marT="102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1229394"/>
                  </a:ext>
                </a:extLst>
              </a:tr>
              <a:tr h="372085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SW </a:t>
                      </a: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역량 테스트 등급</a:t>
                      </a:r>
                      <a:endParaRPr kumimoji="1" lang="en-US" altLang="ko-KR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및 언어 이해도</a:t>
                      </a:r>
                    </a:p>
                  </a:txBody>
                  <a:tcPr marL="10281" marR="10281" marT="102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37140440"/>
                  </a:ext>
                </a:extLst>
              </a:tr>
              <a:tr h="372085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교육과정 이수</a:t>
                      </a: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개발역량 강화</a:t>
                      </a:r>
                      <a:endParaRPr kumimoji="1" lang="en-US" altLang="ko-KR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/>
                        <a:cs typeface="Arial" panose="020B0604020202020204" pitchFamily="34" charset="0"/>
                      </a:endParaRPr>
                    </a:p>
                  </a:txBody>
                  <a:tcPr marL="10281" marR="10281" marT="102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14173405"/>
                  </a:ext>
                </a:extLst>
              </a:tr>
              <a:tr h="372085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기타 </a:t>
                      </a:r>
                      <a:r>
                        <a:rPr kumimoji="1" lang="ko-KR" altLang="en-US" sz="800" b="1" u="none" strike="noStrike" kern="1200" cap="none" spc="-10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대외활동</a:t>
                      </a:r>
                      <a:endParaRPr kumimoji="1" lang="en-US" altLang="ko-KR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어학연수 등</a:t>
                      </a: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/>
                        <a:cs typeface="Arial" panose="020B0604020202020204" pitchFamily="34" charset="0"/>
                      </a:endParaRPr>
                    </a:p>
                  </a:txBody>
                  <a:tcPr marL="10281" marR="10281" marT="102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0489000"/>
                  </a:ext>
                </a:extLst>
              </a:tr>
              <a:tr h="372085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자격 취득</a:t>
                      </a: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/</a:t>
                      </a:r>
                      <a:b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</a:b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어학점수</a:t>
                      </a:r>
                    </a:p>
                  </a:txBody>
                  <a:tcPr marL="10281" marR="10281" marT="102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제목 1">
            <a:extLst>
              <a:ext uri="{FF2B5EF4-FFF2-40B4-BE49-F238E27FC236}">
                <a16:creationId xmlns="" xmlns:a16="http://schemas.microsoft.com/office/drawing/2014/main" id="{FAA5F2E3-E7E0-498B-8F34-06DF3AFCFEF1}"/>
              </a:ext>
            </a:extLst>
          </p:cNvPr>
          <p:cNvSpPr txBox="1">
            <a:spLocks/>
          </p:cNvSpPr>
          <p:nvPr/>
        </p:nvSpPr>
        <p:spPr>
          <a:xfrm>
            <a:off x="57410" y="5625819"/>
            <a:ext cx="6518031" cy="38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193675" algn="l">
              <a:buClr>
                <a:srgbClr val="FF6600"/>
              </a:buClr>
              <a:buSzPct val="60000"/>
              <a:buFont typeface="나눔스퀘어 Bold" panose="020B0600000101010101" pitchFamily="50" charset="-127"/>
              <a:buChar char="≫"/>
              <a:tabLst>
                <a:tab pos="182563" algn="l"/>
                <a:tab pos="898525" algn="l"/>
              </a:tabLst>
            </a:pPr>
            <a:r>
              <a:rPr lang="ko-KR" altLang="en-US" sz="18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자소서 스토리텔링 워크시트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D12BD898-89D1-4B45-A21A-21CE2EE9E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89175"/>
              </p:ext>
            </p:extLst>
          </p:nvPr>
        </p:nvGraphicFramePr>
        <p:xfrm>
          <a:off x="441325" y="6086547"/>
          <a:ext cx="6867525" cy="3664737"/>
        </p:xfrm>
        <a:graphic>
          <a:graphicData uri="http://schemas.openxmlformats.org/drawingml/2006/table">
            <a:tbl>
              <a:tblPr firstRow="1" bandRow="1"/>
              <a:tblGrid>
                <a:gridCol w="9680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994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597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ko-KR" altLang="en-US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자소서 항목</a:t>
                      </a:r>
                    </a:p>
                  </a:txBody>
                  <a:tcPr marL="10281" marR="10281" marT="102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ko-KR" altLang="en-US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간략한 경험 정리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085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성장과정</a:t>
                      </a:r>
                    </a:p>
                  </a:txBody>
                  <a:tcPr marL="10281" marR="10281" marT="102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1741699"/>
                  </a:ext>
                </a:extLst>
              </a:tr>
              <a:tr h="372085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성격의 장점</a:t>
                      </a:r>
                    </a:p>
                  </a:txBody>
                  <a:tcPr marL="10281" marR="10281" marT="102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745062"/>
                  </a:ext>
                </a:extLst>
              </a:tr>
              <a:tr h="372085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성격의 단점</a:t>
                      </a:r>
                    </a:p>
                  </a:txBody>
                  <a:tcPr marL="10281" marR="10281" marT="102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124580"/>
                  </a:ext>
                </a:extLst>
              </a:tr>
              <a:tr h="372085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직무를 위해</a:t>
                      </a: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/>
                      </a:r>
                      <a:b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</a:b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준비한 노력</a:t>
                      </a:r>
                    </a:p>
                  </a:txBody>
                  <a:tcPr marL="10281" marR="10281" marT="102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1307558"/>
                  </a:ext>
                </a:extLst>
              </a:tr>
              <a:tr h="372085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자기개발 계획</a:t>
                      </a:r>
                      <a:endParaRPr kumimoji="1" lang="en-US" altLang="ko-KR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입사 후 포부</a:t>
                      </a: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/>
                        <a:cs typeface="Arial" panose="020B0604020202020204" pitchFamily="34" charset="0"/>
                      </a:endParaRPr>
                    </a:p>
                  </a:txBody>
                  <a:tcPr marL="10281" marR="10281" marT="102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1229394"/>
                  </a:ext>
                </a:extLst>
              </a:tr>
              <a:tr h="372085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성취 경험</a:t>
                      </a:r>
                    </a:p>
                  </a:txBody>
                  <a:tcPr marL="10281" marR="10281" marT="102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37140440"/>
                  </a:ext>
                </a:extLst>
              </a:tr>
              <a:tr h="372085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팀워크 경험</a:t>
                      </a:r>
                    </a:p>
                  </a:txBody>
                  <a:tcPr marL="10281" marR="10281" marT="102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14173405"/>
                  </a:ext>
                </a:extLst>
              </a:tr>
              <a:tr h="372085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창의력 경험</a:t>
                      </a:r>
                      <a:endParaRPr kumimoji="1" lang="en-US" altLang="ko-KR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/>
                        <a:cs typeface="Arial" panose="020B0604020202020204" pitchFamily="34" charset="0"/>
                      </a:endParaRPr>
                    </a:p>
                  </a:txBody>
                  <a:tcPr marL="10281" marR="10281" marT="102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0489000"/>
                  </a:ext>
                </a:extLst>
              </a:tr>
              <a:tr h="372085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힘들었던 경험</a:t>
                      </a:r>
                    </a:p>
                  </a:txBody>
                  <a:tcPr marL="10281" marR="10281" marT="102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99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="" xmlns:a16="http://schemas.microsoft.com/office/drawing/2014/main" id="{B2AEEF68-5AD5-46D2-85D3-81432A30A7B3}"/>
              </a:ext>
            </a:extLst>
          </p:cNvPr>
          <p:cNvSpPr txBox="1">
            <a:spLocks/>
          </p:cNvSpPr>
          <p:nvPr/>
        </p:nvSpPr>
        <p:spPr>
          <a:xfrm>
            <a:off x="57410" y="1047396"/>
            <a:ext cx="6518031" cy="38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193675" algn="l">
              <a:buClr>
                <a:srgbClr val="FF6600"/>
              </a:buClr>
              <a:buSzPct val="60000"/>
              <a:buFont typeface="나눔스퀘어 Bold" panose="020B0600000101010101" pitchFamily="50" charset="-127"/>
              <a:buChar char="≫"/>
              <a:tabLst>
                <a:tab pos="182563" algn="l"/>
                <a:tab pos="898525" algn="l"/>
              </a:tabLst>
            </a:pPr>
            <a:r>
              <a:rPr lang="ko-KR" altLang="en-US" sz="18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나의 성취 스토리 작성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3F976CB4-893E-4417-BD9B-5812FC378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44971"/>
              </p:ext>
            </p:extLst>
          </p:nvPr>
        </p:nvGraphicFramePr>
        <p:xfrm>
          <a:off x="441325" y="1508124"/>
          <a:ext cx="6867525" cy="5188510"/>
        </p:xfrm>
        <a:graphic>
          <a:graphicData uri="http://schemas.openxmlformats.org/drawingml/2006/table">
            <a:tbl>
              <a:tblPr firstRow="1" bandRow="1"/>
              <a:tblGrid>
                <a:gridCol w="9680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994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423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역량 키워드</a:t>
                      </a:r>
                    </a:p>
                  </a:txBody>
                  <a:tcPr marL="91101" marR="91101" marT="50298" marB="5029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rtl="0">
                        <a:defRPr/>
                      </a:pPr>
                      <a:endParaRPr kumimoji="1" lang="ko-KR" altLang="en-US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476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상황 </a:t>
                      </a:r>
                      <a:endParaRPr kumimoji="1" lang="en-US" altLang="ko-KR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(S)</a:t>
                      </a:r>
                      <a:endParaRPr kumimoji="1" lang="ko-KR" altLang="en-US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1101" marR="91101" marT="50298" marB="5029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755934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Q. </a:t>
                      </a:r>
                      <a:r>
                        <a:rPr kumimoji="1" lang="ko-KR" altLang="en-US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언제 있었던 일인가</a:t>
                      </a:r>
                      <a:r>
                        <a:rPr kumimoji="1" lang="en-US" altLang="ko-KR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? / </a:t>
                      </a:r>
                      <a:r>
                        <a:rPr kumimoji="1" lang="ko-KR" altLang="en-US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어떤 조직에 소속되었는가</a:t>
                      </a:r>
                      <a:r>
                        <a:rPr kumimoji="1" lang="en-US" altLang="ko-KR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? / </a:t>
                      </a:r>
                      <a:r>
                        <a:rPr kumimoji="1" lang="ko-KR" altLang="en-US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나의 역할은 무엇이었나</a:t>
                      </a:r>
                      <a:r>
                        <a:rPr kumimoji="1" lang="en-US" altLang="ko-KR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  <a:endParaRPr kumimoji="1" lang="ko-KR" altLang="en-US" sz="800" kern="1200" spc="-1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06363" marR="0" lvl="1" indent="0" algn="l" defTabSz="755934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000" kern="1200" spc="-1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(본문)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745062"/>
                  </a:ext>
                </a:extLst>
              </a:tr>
              <a:tr h="10476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주어진 과제 </a:t>
                      </a:r>
                      <a:endParaRPr kumimoji="1" lang="en-US" altLang="ko-KR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(T)</a:t>
                      </a:r>
                      <a:endParaRPr kumimoji="1" lang="ko-KR" altLang="en-US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1101" marR="91101" marT="50298" marB="5029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755934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Q. </a:t>
                      </a:r>
                      <a:r>
                        <a:rPr kumimoji="1" lang="ko-KR" altLang="en-US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어떤 프로젝트였나</a:t>
                      </a:r>
                      <a:r>
                        <a:rPr kumimoji="1" lang="en-US" altLang="ko-KR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? / </a:t>
                      </a:r>
                      <a:r>
                        <a:rPr kumimoji="1" lang="ko-KR" altLang="en-US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도전 프로젝트는 무엇이었나</a:t>
                      </a:r>
                      <a:r>
                        <a:rPr kumimoji="1" lang="en-US" altLang="ko-KR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? / </a:t>
                      </a:r>
                      <a:r>
                        <a:rPr kumimoji="1" lang="ko-KR" altLang="en-US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프로젝트 시 문제점은 무엇이었나</a:t>
                      </a:r>
                      <a:r>
                        <a:rPr kumimoji="1" lang="en-US" altLang="ko-KR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  <a:endParaRPr kumimoji="1" lang="ko-KR" altLang="en-US" sz="800" kern="1200" spc="-1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1" indent="0" algn="l" defTabSz="755934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000" kern="1200" spc="-1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(본문)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124580"/>
                  </a:ext>
                </a:extLst>
              </a:tr>
              <a:tr h="160037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행동</a:t>
                      </a:r>
                      <a:endParaRPr kumimoji="1" lang="en-US" altLang="ko-KR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(A)</a:t>
                      </a:r>
                      <a:endParaRPr kumimoji="1" lang="ko-KR" altLang="en-US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1101" marR="91101" marT="50298" marB="5029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755934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Q. </a:t>
                      </a:r>
                      <a:r>
                        <a:rPr kumimoji="1" lang="ko-KR" altLang="en-US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문제해결을 위해 무엇을 했나</a:t>
                      </a:r>
                      <a:r>
                        <a:rPr kumimoji="1" lang="en-US" altLang="ko-KR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? / </a:t>
                      </a:r>
                      <a:r>
                        <a:rPr kumimoji="1" lang="ko-KR" altLang="en-US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새롭게 시도한 것은 무엇인가</a:t>
                      </a:r>
                      <a:r>
                        <a:rPr kumimoji="1" lang="en-US" altLang="ko-KR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? / </a:t>
                      </a:r>
                      <a:r>
                        <a:rPr kumimoji="1" lang="ko-KR" altLang="en-US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행동이 적절했는가</a:t>
                      </a:r>
                      <a:r>
                        <a:rPr kumimoji="1" lang="en-US" altLang="ko-KR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  <a:endParaRPr kumimoji="1" lang="ko-KR" altLang="en-US" sz="800" kern="1200" spc="-1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1" indent="0" algn="l" defTabSz="755934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000" kern="1200" spc="-1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1307558"/>
                  </a:ext>
                </a:extLst>
              </a:tr>
              <a:tr h="10504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결과</a:t>
                      </a:r>
                      <a:endParaRPr kumimoji="1" lang="en-US" altLang="ko-KR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(R)</a:t>
                      </a:r>
                      <a:endParaRPr kumimoji="1" lang="ko-KR" altLang="en-US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1101" marR="91101" marT="50298" marB="5029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1" indent="0" algn="l" defTabSz="755934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Q. </a:t>
                      </a:r>
                      <a:r>
                        <a:rPr kumimoji="1" lang="ko-KR" altLang="en-US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행동 후 결과는</a:t>
                      </a:r>
                      <a:r>
                        <a:rPr kumimoji="1" lang="en-US" altLang="ko-KR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? / </a:t>
                      </a:r>
                      <a:r>
                        <a:rPr kumimoji="1" lang="ko-KR" altLang="en-US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이전과 달라진 점은 무엇인가</a:t>
                      </a:r>
                      <a:r>
                        <a:rPr kumimoji="1" lang="en-US" altLang="ko-KR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? / </a:t>
                      </a:r>
                      <a:r>
                        <a:rPr kumimoji="1" lang="ko-KR" altLang="en-US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행동 후 얻은 이점이나 손해는 무엇인가</a:t>
                      </a:r>
                      <a:r>
                        <a:rPr kumimoji="1" lang="en-US" altLang="ko-KR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  <a:br>
                        <a:rPr kumimoji="1" lang="en-US" altLang="ko-KR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1" lang="en-US" altLang="ko-KR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    / </a:t>
                      </a:r>
                      <a:r>
                        <a:rPr kumimoji="1" lang="ko-KR" altLang="en-US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해당 경험을 통해 깨달은 것은</a:t>
                      </a:r>
                      <a:r>
                        <a:rPr kumimoji="1" lang="en-US" altLang="ko-KR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? / </a:t>
                      </a:r>
                      <a:r>
                        <a:rPr kumimoji="1" lang="ko-KR" altLang="en-US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해당 경험이 직무에 도움될 점은</a:t>
                      </a:r>
                      <a:r>
                        <a:rPr kumimoji="1" lang="en-US" altLang="ko-KR" sz="8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  <a:endParaRPr kumimoji="1" lang="ko-KR" altLang="en-US" sz="800" kern="1200" spc="-1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1" indent="0" algn="l" defTabSz="755934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000" kern="1200" spc="-1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="" xmlns:a16="http://schemas.microsoft.com/office/drawing/2014/main" id="{0C2A7C8D-7FCB-4522-8426-DD5576CAE6F2}"/>
              </a:ext>
            </a:extLst>
          </p:cNvPr>
          <p:cNvSpPr txBox="1">
            <a:spLocks/>
          </p:cNvSpPr>
          <p:nvPr/>
        </p:nvSpPr>
        <p:spPr>
          <a:xfrm>
            <a:off x="57410" y="7032353"/>
            <a:ext cx="6518031" cy="38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193675" algn="l">
              <a:buClr>
                <a:srgbClr val="FF6600"/>
              </a:buClr>
              <a:buSzPct val="60000"/>
              <a:buFont typeface="나눔스퀘어 Bold" panose="020B0600000101010101" pitchFamily="50" charset="-127"/>
              <a:buChar char="≫"/>
              <a:tabLst>
                <a:tab pos="182563" algn="l"/>
                <a:tab pos="898525" algn="l"/>
              </a:tabLst>
            </a:pPr>
            <a:r>
              <a:rPr lang="ko-KR" altLang="en-US" sz="18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자소서 핵심 역량 키워드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117245"/>
              </p:ext>
            </p:extLst>
          </p:nvPr>
        </p:nvGraphicFramePr>
        <p:xfrm>
          <a:off x="441324" y="7493081"/>
          <a:ext cx="6867524" cy="24060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68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68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68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168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3721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분석력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기획력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정확성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의사소통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3721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도전정신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꼼꼼함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책임감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사명감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3721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열정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창의력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협상력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대인관계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3721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리더십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적극성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문제해결력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학습의지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3721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논리적 사고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영업마인드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도전정신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정보수집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3721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IT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활용능력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문제해결력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프리젠테이션스킬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팀웍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3721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글로벌 마인드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              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              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              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40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" y="0"/>
            <a:ext cx="7559483" cy="106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8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1381</TotalTime>
  <Words>205</Words>
  <Application>Microsoft Office PowerPoint</Application>
  <PresentationFormat>사용자 지정</PresentationFormat>
  <Paragraphs>71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나눔스퀘어</vt:lpstr>
      <vt:lpstr>나눔스퀘어 Bold</vt:lpstr>
      <vt:lpstr>맑은 고딕</vt:lpstr>
      <vt:lpstr>맑은 고딕 (본문)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jjun</dc:creator>
  <cp:lastModifiedBy>Windows 사용자</cp:lastModifiedBy>
  <cp:revision>134</cp:revision>
  <cp:lastPrinted>2019-10-28T04:33:11Z</cp:lastPrinted>
  <dcterms:created xsi:type="dcterms:W3CDTF">2019-10-24T04:07:11Z</dcterms:created>
  <dcterms:modified xsi:type="dcterms:W3CDTF">2019-11-14T10:31:46Z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C:\Users\student\Desktop\취업지원\★2019\02. Job Fair\워크시트_기업분석_191024.pptx</vt:lpwstr>
  </property>
</Properties>
</file>