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42" r:id="rId2"/>
    <p:sldId id="499" r:id="rId3"/>
    <p:sldId id="491" r:id="rId4"/>
    <p:sldId id="486" r:id="rId5"/>
    <p:sldId id="492" r:id="rId6"/>
    <p:sldId id="493" r:id="rId7"/>
    <p:sldId id="494" r:id="rId8"/>
    <p:sldId id="495" r:id="rId9"/>
    <p:sldId id="496" r:id="rId10"/>
    <p:sldId id="497" r:id="rId11"/>
    <p:sldId id="498" r:id="rId12"/>
  </p:sldIdLst>
  <p:sldSz cx="9904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19" orient="horz" pos="1298" userDrawn="1">
          <p15:clr>
            <a:srgbClr val="A4A3A4"/>
          </p15:clr>
        </p15:guide>
        <p15:guide id="20" pos="353" userDrawn="1">
          <p15:clr>
            <a:srgbClr val="A4A3A4"/>
          </p15:clr>
        </p15:guide>
        <p15:guide id="22" orient="horz" pos="1017" userDrawn="1">
          <p15:clr>
            <a:srgbClr val="A4A3A4"/>
          </p15:clr>
        </p15:guide>
        <p15:guide id="23" pos="5932" userDrawn="1">
          <p15:clr>
            <a:srgbClr val="A4A3A4"/>
          </p15:clr>
        </p15:guide>
        <p15:guide id="24" orient="horz" pos="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89CF9"/>
    <a:srgbClr val="FF6B00"/>
    <a:srgbClr val="133F86"/>
    <a:srgbClr val="E17304"/>
    <a:srgbClr val="FFC000"/>
    <a:srgbClr val="0776DE"/>
    <a:srgbClr val="00A040"/>
    <a:srgbClr val="6D6E71"/>
    <a:srgbClr val="014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53" autoAdjust="0"/>
    <p:restoredTop sz="88361" autoAdjust="0"/>
  </p:normalViewPr>
  <p:slideViewPr>
    <p:cSldViewPr>
      <p:cViewPr varScale="1">
        <p:scale>
          <a:sx n="116" d="100"/>
          <a:sy n="116" d="100"/>
        </p:scale>
        <p:origin x="1602" y="108"/>
      </p:cViewPr>
      <p:guideLst>
        <p:guide orient="horz" pos="3974"/>
        <p:guide orient="horz" pos="1298"/>
        <p:guide pos="353"/>
        <p:guide orient="horz" pos="1017"/>
        <p:guide pos="5932"/>
        <p:guide orient="horz" pos="75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962C9-B5F6-4D4C-80C6-0F22CF2423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96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E1A3-725C-4ADD-9833-787360C47F3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67391-6CD4-4F00-A1B5-9CB6438FF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67391-6CD4-4F00-A1B5-9CB6438FF1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0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" y="0"/>
            <a:ext cx="9902952" cy="685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33375"/>
            <a:ext cx="1284071" cy="9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" y="0"/>
            <a:ext cx="9902952" cy="6858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7335848" y="6575336"/>
            <a:ext cx="2527294" cy="21544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algn="r" latinLnBrk="0">
              <a:spcBef>
                <a:spcPts val="200"/>
              </a:spcBef>
            </a:pPr>
            <a:r>
              <a:rPr lang="en-US" altLang="ko-KR" sz="800" kern="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a typeface="삼성긴고딕 Regular" panose="020B0600000101010101" pitchFamily="50" charset="-127"/>
                <a:cs typeface="Arial" panose="020B0604020202020204" pitchFamily="34" charset="0"/>
              </a:rPr>
              <a:t>Copyright by Multicampus Co., Ltd.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44387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" y="0"/>
            <a:ext cx="9902952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7335848" y="6575336"/>
            <a:ext cx="2527294" cy="21544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algn="r" latinLnBrk="0">
              <a:spcBef>
                <a:spcPts val="200"/>
              </a:spcBef>
            </a:pPr>
            <a:r>
              <a:rPr lang="en-US" altLang="ko-KR" sz="800" kern="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a typeface="삼성긴고딕 Regular" panose="020B0600000101010101" pitchFamily="50" charset="-127"/>
                <a:cs typeface="Arial" panose="020B0604020202020204" pitchFamily="34" charset="0"/>
              </a:rPr>
              <a:t>Copyright by Multicampus Co., Ltd.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1546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7670" y="66690"/>
            <a:ext cx="6717880" cy="5539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2400" b="1" spc="-150" baseline="0" dirty="0">
                <a:ln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Arial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자유형 8"/>
          <p:cNvSpPr/>
          <p:nvPr userDrawn="1"/>
        </p:nvSpPr>
        <p:spPr>
          <a:xfrm>
            <a:off x="813" y="633148"/>
            <a:ext cx="9903600" cy="0"/>
          </a:xfrm>
          <a:custGeom>
            <a:avLst/>
            <a:gdLst>
              <a:gd name="connsiteX0" fmla="*/ 0 w 2152800"/>
              <a:gd name="connsiteY0" fmla="*/ 0 h 0"/>
              <a:gd name="connsiteX1" fmla="*/ 2152800 w 2152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2800">
                <a:moveTo>
                  <a:pt x="0" y="0"/>
                </a:moveTo>
                <a:lnTo>
                  <a:pt x="2152800" y="0"/>
                </a:lnTo>
              </a:path>
            </a:pathLst>
          </a:custGeom>
          <a:ln w="6350">
            <a:gradFill flip="none" rotWithShape="1">
              <a:gsLst>
                <a:gs pos="100000">
                  <a:srgbClr val="389CF9"/>
                </a:gs>
                <a:gs pos="0">
                  <a:srgbClr val="133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4809199" y="6606141"/>
            <a:ext cx="286014" cy="153835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fld id="{87EC810E-F784-4439-A0DB-2C7343AB6795}" type="slidenum">
              <a:rPr lang="en-US" altLang="ko-KR" sz="800" kern="120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ko-KR" sz="800" kern="1200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7335848" y="6575336"/>
            <a:ext cx="2527294" cy="21544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algn="r" latinLnBrk="0">
              <a:spcBef>
                <a:spcPts val="200"/>
              </a:spcBef>
            </a:pPr>
            <a:r>
              <a:rPr lang="en-US" altLang="ko-KR" sz="800" kern="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a typeface="삼성긴고딕 Regular" panose="020B0600000101010101" pitchFamily="50" charset="-127"/>
                <a:cs typeface="Arial" panose="020B0604020202020204" pitchFamily="34" charset="0"/>
              </a:rPr>
              <a:t>Copyright by Multicampus Co., Ltd.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115300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482" y="0"/>
            <a:ext cx="9902810" cy="68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8011" y="6152962"/>
            <a:ext cx="2590774" cy="475619"/>
            <a:chOff x="3715329" y="5793607"/>
            <a:chExt cx="2590774" cy="475619"/>
          </a:xfrm>
        </p:grpSpPr>
        <p:sp>
          <p:nvSpPr>
            <p:cNvPr id="4" name="직사각형 3"/>
            <p:cNvSpPr/>
            <p:nvPr/>
          </p:nvSpPr>
          <p:spPr>
            <a:xfrm>
              <a:off x="3715329" y="6053782"/>
              <a:ext cx="2590774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latinLnBrk="0">
                <a:spcBef>
                  <a:spcPts val="200"/>
                </a:spcBef>
              </a:pPr>
              <a:r>
                <a:rPr lang="en-US" altLang="ko-KR" sz="800" kern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a typeface="삼성긴고딕 Regular" panose="020B0600000101010101" pitchFamily="50" charset="-127"/>
                  <a:cs typeface="Arial" panose="020B0604020202020204" pitchFamily="34" charset="0"/>
                </a:rPr>
                <a:t>Copyright by Multicampus Co., Ltd. All right reserved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9143" y="5793607"/>
              <a:ext cx="1584573" cy="256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187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2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2"/>
            <a:ext cx="2311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97FD0-16CE-41C6-BD90-9C1249F6076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2"/>
            <a:ext cx="3136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4" y="6356352"/>
            <a:ext cx="2311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6067-CCDD-4DD1-80E2-261EAA5A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6" r:id="rId4"/>
    <p:sldLayoutId id="214748378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1606" y="2967189"/>
            <a:ext cx="7489040" cy="1938992"/>
          </a:xfrm>
          <a:prstGeom prst="rect">
            <a:avLst/>
          </a:prstGeom>
          <a:noFill/>
        </p:spPr>
        <p:txBody>
          <a:bodyPr wrap="square" lIns="0" anchor="ctr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en-US" sz="4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면접 질문 도출실습</a:t>
            </a:r>
            <a:endParaRPr lang="en-US" altLang="ko-KR" sz="4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</a:pP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1. 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본인의 자기소개서를 보고 면접질문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10</a:t>
            </a:r>
            <a:r>
              <a:rPr lang="ko-KR" altLang="en-US" sz="2000" b="1" spc="-1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개 </a:t>
            </a:r>
            <a:r>
              <a:rPr lang="ko-KR" altLang="en-US" sz="2000" b="1" spc="-15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도출</a:t>
            </a:r>
            <a:endParaRPr lang="en-US" altLang="ko-KR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cs typeface="Arial" panose="020B0604020202020204" pitchFamily="34" charset="0"/>
            </a:endParaRPr>
          </a:p>
          <a:p>
            <a:pPr lvl="0" latinLnBrk="0">
              <a:lnSpc>
                <a:spcPct val="150000"/>
              </a:lnSpc>
            </a:pP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2. 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상대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학습자의 자기소개서를 보고 면접질문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10</a:t>
            </a:r>
            <a:r>
              <a:rPr lang="ko-KR" altLang="en-US" sz="2000" b="1" spc="-1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개 </a:t>
            </a:r>
            <a:r>
              <a:rPr lang="ko-KR" altLang="en-US" sz="2000" b="1" spc="-15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cs typeface="Arial" panose="020B0604020202020204" pitchFamily="34" charset="0"/>
              </a:rPr>
              <a:t>도출</a:t>
            </a:r>
            <a:endParaRPr lang="en-US" altLang="ko-KR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2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9</a:t>
            </a:r>
            <a:r>
              <a:rPr lang="en-US" altLang="ko-KR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.  </a:t>
            </a:r>
            <a:r>
              <a:rPr lang="ko-KR" altLang="en-US" smtClean="0">
                <a:latin typeface="+mn-ea"/>
              </a:rPr>
              <a:t>면접 </a:t>
            </a:r>
            <a:r>
              <a:rPr lang="ko-KR" altLang="en-US" dirty="0">
                <a:latin typeface="+mn-ea"/>
              </a:rPr>
              <a:t>질문 도출 실습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586" y="1196690"/>
            <a:ext cx="93820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b="1" dirty="0">
                <a:solidFill>
                  <a:srgbClr val="FF0000"/>
                </a:solidFill>
              </a:rPr>
              <a:t>상대 학습자 자</a:t>
            </a:r>
            <a:r>
              <a:rPr lang="ko-KR" altLang="ko-KR" sz="1700" b="1" dirty="0">
                <a:solidFill>
                  <a:srgbClr val="FF0000"/>
                </a:solidFill>
              </a:rPr>
              <a:t>기소개서 </a:t>
            </a:r>
            <a:r>
              <a:rPr lang="ko-KR" altLang="ko-KR" sz="1700" b="1" dirty="0"/>
              <a:t>기반 면접 질문 도출 방법</a:t>
            </a:r>
            <a:r>
              <a:rPr lang="en-US" altLang="ko-KR" sz="1700" b="1" dirty="0"/>
              <a:t> : </a:t>
            </a:r>
            <a:r>
              <a:rPr lang="ko-KR" altLang="en-US" sz="1700" b="1" dirty="0"/>
              <a:t> 상대방 자기소개서 기반 예상질문 뽑기 </a:t>
            </a:r>
            <a:endParaRPr lang="ko-KR" altLang="ko-KR" sz="17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81816"/>
              </p:ext>
            </p:extLst>
          </p:nvPr>
        </p:nvGraphicFramePr>
        <p:xfrm>
          <a:off x="559596" y="1623441"/>
          <a:ext cx="8857230" cy="468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90"/>
                <a:gridCol w="8209140"/>
              </a:tblGrid>
              <a:tr h="4313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C00000"/>
                          </a:solidFill>
                        </a:rPr>
                        <a:t>상대 학습자 자기소개서</a:t>
                      </a:r>
                      <a:r>
                        <a:rPr lang="ko-KR" altLang="en-US" smtClean="0"/>
                        <a:t> 기반 예상 질문</a:t>
                      </a:r>
                      <a:r>
                        <a:rPr lang="ko-KR" altLang="en-US" baseline="0" smtClean="0"/>
                        <a:t> 리스트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②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③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④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⑤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⑥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⑦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⑧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⑨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64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76" y="66690"/>
            <a:ext cx="6717880" cy="553998"/>
          </a:xfrm>
        </p:spPr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10.  </a:t>
            </a:r>
            <a:r>
              <a:rPr lang="ko-KR" altLang="en-US" dirty="0">
                <a:latin typeface="+mn-ea"/>
              </a:rPr>
              <a:t>면접 질문 도출 실습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091" y="1357313"/>
            <a:ext cx="8301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4B6AF9F-5D2E-4B9B-9D9D-77C5C97D6B7C}"/>
              </a:ext>
            </a:extLst>
          </p:cNvPr>
          <p:cNvSpPr/>
          <p:nvPr/>
        </p:nvSpPr>
        <p:spPr>
          <a:xfrm>
            <a:off x="412091" y="1129741"/>
            <a:ext cx="93820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700" b="1" dirty="0"/>
              <a:t>자기소개서 기반 면접 질문 도출 방법</a:t>
            </a:r>
            <a:r>
              <a:rPr lang="en-US" altLang="ko-KR" sz="1700" b="1" dirty="0"/>
              <a:t> : </a:t>
            </a:r>
            <a:r>
              <a:rPr lang="ko-KR" altLang="en-US" sz="1700" b="1" dirty="0"/>
              <a:t>답변 노트 만들어 보기 </a:t>
            </a:r>
            <a:endParaRPr lang="ko-KR" altLang="ko-KR" sz="17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87368"/>
              </p:ext>
            </p:extLst>
          </p:nvPr>
        </p:nvGraphicFramePr>
        <p:xfrm>
          <a:off x="560388" y="1614490"/>
          <a:ext cx="8856662" cy="469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18"/>
                <a:gridCol w="8065344"/>
              </a:tblGrid>
              <a:tr h="4385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1400" b="1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lang="ko-KR" altLang="en-US" sz="1400" b="1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728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질문</a:t>
                      </a:r>
                      <a:endParaRPr lang="ko-KR" altLang="en-US" sz="14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답변</a:t>
                      </a:r>
                      <a:endParaRPr lang="en-US" altLang="ko-KR" sz="1400" b="1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4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질문</a:t>
                      </a:r>
                      <a:endParaRPr lang="ko-KR" altLang="en-US" sz="14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답변</a:t>
                      </a:r>
                      <a:endParaRPr lang="en-US" altLang="ko-KR" sz="1400" b="1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질문</a:t>
                      </a:r>
                      <a:endParaRPr lang="ko-KR" altLang="en-US" sz="14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답변</a:t>
                      </a:r>
                      <a:endParaRPr lang="en-US" altLang="ko-KR" sz="1400" b="1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21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1.  </a:t>
            </a:r>
            <a:r>
              <a:rPr lang="ko-KR" altLang="en-US" dirty="0">
                <a:latin typeface="+mn-ea"/>
              </a:rPr>
              <a:t>면접 질문 도출 실습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4545" y="1267449"/>
            <a:ext cx="93820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700" b="1" dirty="0"/>
              <a:t>자기소개서 기반 면접 질문 도출 방법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31606" y="2060810"/>
            <a:ext cx="8267700" cy="4011995"/>
            <a:chOff x="438151" y="1676910"/>
            <a:chExt cx="8267700" cy="4011995"/>
          </a:xfrm>
        </p:grpSpPr>
        <p:grpSp>
          <p:nvGrpSpPr>
            <p:cNvPr id="6" name="그룹 5"/>
            <p:cNvGrpSpPr/>
            <p:nvPr/>
          </p:nvGrpSpPr>
          <p:grpSpPr>
            <a:xfrm>
              <a:off x="438151" y="2513108"/>
              <a:ext cx="8267700" cy="667203"/>
              <a:chOff x="438151" y="2490000"/>
              <a:chExt cx="8267700" cy="667203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38151" y="2490000"/>
                <a:ext cx="659319" cy="66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ko-KR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097470" y="2490000"/>
                <a:ext cx="7608381" cy="66720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자신의 역할</a:t>
                </a:r>
                <a:r>
                  <a:rPr lang="en-US" altLang="ko-KR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결과나 성과에 대한 모호함 질문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38151" y="3349305"/>
              <a:ext cx="8267700" cy="667205"/>
              <a:chOff x="438151" y="3303089"/>
              <a:chExt cx="8267700" cy="66720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38151" y="3303089"/>
                <a:ext cx="659319" cy="66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ko-KR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097470" y="3303091"/>
                <a:ext cx="7608381" cy="66720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경험에 대한 느낀 점</a:t>
                </a:r>
                <a:r>
                  <a:rPr lang="en-US" altLang="ko-KR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행동</a:t>
                </a:r>
                <a:r>
                  <a:rPr lang="en-US" altLang="ko-KR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상황</a:t>
                </a:r>
                <a:r>
                  <a:rPr lang="en-US" altLang="ko-KR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생각</a:t>
                </a:r>
                <a:r>
                  <a:rPr lang="en-US" altLang="ko-KR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(FACT) </a:t>
                </a:r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질문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38151" y="1676910"/>
              <a:ext cx="8267700" cy="667204"/>
              <a:chOff x="438151" y="1676910"/>
              <a:chExt cx="8267700" cy="66720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38151" y="1676910"/>
                <a:ext cx="659319" cy="66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ko-KR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97470" y="1676911"/>
                <a:ext cx="7608381" cy="66720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구체적이지 않은 표현에 대한 구체화 질문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438151" y="4185504"/>
              <a:ext cx="8267700" cy="667204"/>
              <a:chOff x="438151" y="4116179"/>
              <a:chExt cx="8267700" cy="66720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38151" y="4116179"/>
                <a:ext cx="659319" cy="66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lang="ko-KR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097470" y="4116180"/>
                <a:ext cx="7608381" cy="66720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자기소개서 소재 이외의 다른 경험에 대한 질문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38151" y="5021701"/>
              <a:ext cx="8267700" cy="667204"/>
              <a:chOff x="438151" y="4116179"/>
              <a:chExt cx="8267700" cy="66720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38151" y="4116179"/>
                <a:ext cx="659319" cy="66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lang="ko-KR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97470" y="4116180"/>
                <a:ext cx="7608381" cy="66720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사실 검증의 꼬리질문과</a:t>
                </a:r>
                <a:r>
                  <a:rPr lang="en-US" altLang="ko-KR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1600" dirty="0">
                    <a:solidFill>
                      <a:schemeClr val="tx1">
                        <a:alpha val="99000"/>
                      </a:schemeClr>
                    </a:solidFill>
                    <a:latin typeface="+mj-ea"/>
                    <a:ea typeface="+mj-ea"/>
                  </a:rPr>
                  <a:t>역량 평가를 위한 역량 검증 질문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63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2.  </a:t>
            </a:r>
            <a:r>
              <a:rPr lang="ko-KR" altLang="en-US" dirty="0">
                <a:latin typeface="+mn-ea"/>
              </a:rPr>
              <a:t>면접 질문 도출 실습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576" y="1133846"/>
            <a:ext cx="93820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700" b="1" dirty="0"/>
              <a:t>이력서 및 자기소개서 기반 면접 질문 도출 방법</a:t>
            </a:r>
            <a:r>
              <a:rPr lang="en-US" altLang="ko-KR" sz="1700" b="1" dirty="0"/>
              <a:t> : </a:t>
            </a:r>
            <a:r>
              <a:rPr lang="ko-KR" altLang="en-US" sz="1700" b="1" dirty="0"/>
              <a:t>사례분석 </a:t>
            </a:r>
            <a:endParaRPr lang="ko-KR" altLang="ko-KR" sz="1700" b="1" dirty="0"/>
          </a:p>
        </p:txBody>
      </p:sp>
      <p:sp>
        <p:nvSpPr>
          <p:cNvPr id="11" name="직사각형 10"/>
          <p:cNvSpPr/>
          <p:nvPr/>
        </p:nvSpPr>
        <p:spPr>
          <a:xfrm>
            <a:off x="537757" y="1689615"/>
            <a:ext cx="8285443" cy="46117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2100" y="1739324"/>
            <a:ext cx="79211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700" b="1" dirty="0">
                <a:solidFill>
                  <a:srgbClr val="002060"/>
                </a:solidFill>
                <a:latin typeface="+mn-ea"/>
              </a:rPr>
              <a:t>학부시절 전공이 다른데 왜 포기했어요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</a:p>
          <a:p>
            <a:pPr marL="342900" indent="-342900">
              <a:buAutoNum type="arabicPeriod"/>
              <a:defRPr/>
            </a:pPr>
            <a:endParaRPr lang="en-US" altLang="ko-KR" sz="1700" b="1" dirty="0">
              <a:solidFill>
                <a:srgbClr val="002060"/>
              </a:solidFill>
              <a:latin typeface="+mn-ea"/>
            </a:endParaRPr>
          </a:p>
          <a:p>
            <a:pPr marL="342900" indent="-342900">
              <a:buAutoNum type="arabicPeriod"/>
              <a:defRPr/>
            </a:pPr>
            <a:endParaRPr lang="en-US" altLang="ko-KR" sz="1700" b="1" dirty="0">
              <a:solidFill>
                <a:srgbClr val="002060"/>
              </a:solidFill>
              <a:latin typeface="+mn-ea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700" b="1" dirty="0">
                <a:solidFill>
                  <a:srgbClr val="002060"/>
                </a:solidFill>
                <a:latin typeface="+mn-ea"/>
              </a:rPr>
              <a:t>학점이 별로 안 좋은데 공부를 </a:t>
            </a:r>
            <a:r>
              <a:rPr lang="ko-KR" altLang="en-US" sz="1700" b="1" dirty="0" err="1">
                <a:solidFill>
                  <a:srgbClr val="002060"/>
                </a:solidFill>
                <a:latin typeface="+mn-ea"/>
              </a:rPr>
              <a:t>안한건가요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700" b="1" dirty="0" err="1">
                <a:solidFill>
                  <a:srgbClr val="002060"/>
                </a:solidFill>
                <a:latin typeface="+mn-ea"/>
              </a:rPr>
              <a:t>못한건가요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</a:p>
          <a:p>
            <a:pPr marL="342900" indent="-342900">
              <a:buAutoNum type="arabicPeriod"/>
              <a:defRPr/>
            </a:pPr>
            <a:endParaRPr lang="en-US" altLang="ko-KR" sz="1700" b="1" dirty="0">
              <a:solidFill>
                <a:srgbClr val="002060"/>
              </a:solidFill>
              <a:latin typeface="+mn-ea"/>
            </a:endParaRPr>
          </a:p>
          <a:p>
            <a:pPr marL="342900" indent="-342900">
              <a:buAutoNum type="arabicPeriod"/>
              <a:defRPr/>
            </a:pPr>
            <a:endParaRPr lang="en-US" altLang="ko-KR" sz="1700" b="1" dirty="0">
              <a:solidFill>
                <a:srgbClr val="002060"/>
              </a:solidFill>
              <a:latin typeface="+mn-ea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700" b="1" dirty="0">
                <a:solidFill>
                  <a:srgbClr val="002060"/>
                </a:solidFill>
                <a:latin typeface="+mn-ea"/>
              </a:rPr>
              <a:t>인턴 경험이 없는 이유는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700" b="1" dirty="0">
                <a:solidFill>
                  <a:srgbClr val="002060"/>
                </a:solidFill>
                <a:latin typeface="+mn-ea"/>
              </a:rPr>
              <a:t>있다면 어떠한 일을 했는가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700" b="1" dirty="0">
                <a:solidFill>
                  <a:srgbClr val="002060"/>
                </a:solidFill>
                <a:latin typeface="+mn-ea"/>
              </a:rPr>
              <a:t>했던 업무를 통해 배운 것은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700" b="1" dirty="0">
                <a:solidFill>
                  <a:srgbClr val="002060"/>
                </a:solidFill>
                <a:latin typeface="+mn-ea"/>
              </a:rPr>
              <a:t>그 업무가 입사 후 일을 할 때 도움을 줄 수 있는가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</a:p>
          <a:p>
            <a:pPr marL="342900" indent="-342900">
              <a:buAutoNum type="arabicPeriod"/>
              <a:defRPr/>
            </a:pPr>
            <a:endParaRPr lang="en-US" altLang="ko-KR" sz="1700" b="1" dirty="0">
              <a:solidFill>
                <a:srgbClr val="002060"/>
              </a:solidFill>
              <a:latin typeface="+mn-ea"/>
            </a:endParaRPr>
          </a:p>
          <a:p>
            <a:pPr marL="342900" indent="-342900">
              <a:buAutoNum type="arabicPeriod"/>
              <a:defRPr/>
            </a:pPr>
            <a:endParaRPr lang="en-US" altLang="ko-KR" sz="1700" b="1" dirty="0">
              <a:solidFill>
                <a:srgbClr val="002060"/>
              </a:solidFill>
              <a:latin typeface="+mn-ea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700" b="1" dirty="0">
                <a:solidFill>
                  <a:srgbClr val="002060"/>
                </a:solidFill>
                <a:latin typeface="+mn-ea"/>
              </a:rPr>
              <a:t>봉사활동이 없는 이유는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</a:p>
          <a:p>
            <a:pPr marL="342900" indent="-342900">
              <a:buAutoNum type="arabicPeriod"/>
              <a:defRPr/>
            </a:pPr>
            <a:endParaRPr lang="en-US" altLang="ko-KR" sz="1700" b="1" dirty="0">
              <a:solidFill>
                <a:srgbClr val="002060"/>
              </a:solidFill>
              <a:latin typeface="+mn-ea"/>
            </a:endParaRPr>
          </a:p>
          <a:p>
            <a:pPr marL="342900" indent="-342900">
              <a:buAutoNum type="arabicPeriod"/>
              <a:defRPr/>
            </a:pPr>
            <a:endParaRPr lang="en-US" altLang="ko-KR" sz="1700" b="1" dirty="0">
              <a:solidFill>
                <a:srgbClr val="002060"/>
              </a:solidFill>
              <a:latin typeface="+mn-ea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700" b="1" dirty="0">
                <a:solidFill>
                  <a:srgbClr val="002060"/>
                </a:solidFill>
                <a:latin typeface="+mn-ea"/>
              </a:rPr>
              <a:t>취미는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700" b="1" dirty="0">
                <a:solidFill>
                  <a:srgbClr val="002060"/>
                </a:solidFill>
                <a:latin typeface="+mn-ea"/>
              </a:rPr>
              <a:t>특기는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</a:p>
          <a:p>
            <a:pPr marL="342900" indent="-342900">
              <a:buAutoNum type="arabicPeriod"/>
              <a:defRPr/>
            </a:pPr>
            <a:endParaRPr lang="en-US" altLang="ko-KR" sz="1700" b="1" dirty="0">
              <a:solidFill>
                <a:srgbClr val="002060"/>
              </a:solidFill>
              <a:latin typeface="+mn-ea"/>
            </a:endParaRPr>
          </a:p>
          <a:p>
            <a:pPr marL="342900" indent="-342900">
              <a:buAutoNum type="arabicPeriod"/>
              <a:defRPr/>
            </a:pPr>
            <a:endParaRPr lang="en-US" altLang="ko-KR" sz="1700" b="1" dirty="0">
              <a:solidFill>
                <a:srgbClr val="002060"/>
              </a:solidFill>
              <a:latin typeface="+mn-ea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700" b="1" dirty="0">
                <a:solidFill>
                  <a:srgbClr val="002060"/>
                </a:solidFill>
                <a:latin typeface="+mn-ea"/>
              </a:rPr>
              <a:t>희망연봉은</a:t>
            </a:r>
            <a:r>
              <a:rPr lang="en-US" altLang="ko-KR" sz="1700" b="1" dirty="0">
                <a:solidFill>
                  <a:srgbClr val="002060"/>
                </a:solidFill>
                <a:latin typeface="+mn-ea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5071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3.  </a:t>
            </a:r>
            <a:r>
              <a:rPr lang="ko-KR" altLang="en-US" dirty="0">
                <a:latin typeface="+mn-ea"/>
              </a:rPr>
              <a:t>면접 질문 도출 실습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576" y="1093333"/>
            <a:ext cx="93820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700" b="1" dirty="0"/>
              <a:t>이력서 및 자기소개서 기반 면접 질문 도출 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0375" y="1668314"/>
            <a:ext cx="8546656" cy="48246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5350" y="1723296"/>
            <a:ext cx="102463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u="sng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학력사항</a:t>
            </a:r>
          </a:p>
        </p:txBody>
      </p:sp>
      <p:sp>
        <p:nvSpPr>
          <p:cNvPr id="6" name="직사각형 1"/>
          <p:cNvSpPr>
            <a:spLocks noChangeArrowheads="1"/>
          </p:cNvSpPr>
          <p:nvPr/>
        </p:nvSpPr>
        <p:spPr bwMode="auto">
          <a:xfrm>
            <a:off x="650982" y="4080649"/>
            <a:ext cx="8285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0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학력사항은 </a:t>
            </a:r>
            <a:r>
              <a:rPr lang="ko-KR" altLang="en-US" sz="1600" dirty="0" err="1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졸업년월</a:t>
            </a:r>
            <a:r>
              <a:rPr lang="en-US" altLang="ko-KR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전공</a:t>
            </a:r>
            <a:r>
              <a:rPr lang="en-US" altLang="ko-KR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학점 등과 관련한 질문이 이어짐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BA91A4E-0324-4C81-98CB-8E57E208E8E5}"/>
              </a:ext>
            </a:extLst>
          </p:cNvPr>
          <p:cNvSpPr/>
          <p:nvPr/>
        </p:nvSpPr>
        <p:spPr>
          <a:xfrm>
            <a:off x="816261" y="4559239"/>
            <a:ext cx="7448405" cy="17501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55600" indent="-355600">
              <a:defRPr/>
            </a:pPr>
            <a:r>
              <a:rPr lang="en-US" altLang="ko-KR" dirty="0">
                <a:solidFill>
                  <a:schemeClr val="tx1">
                    <a:alpha val="99000"/>
                  </a:schemeClr>
                </a:solidFill>
                <a:latin typeface="+mn-ea"/>
              </a:rPr>
              <a:t>ex)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학교를 오래 다닌 이유는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공백기에 무엇을 했는가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편입은 왜 했는가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/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전과는 왜 했는가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  <a:p>
            <a:pPr marL="355600" indent="-355600">
              <a:defRPr/>
            </a:pP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전공을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포기한 이유는 무엇인가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  <a:p>
            <a:pPr marL="355600" indent="-355600">
              <a:defRPr/>
            </a:pP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만약 일을 하다가도 맞지 않으면 그만 둘 수 있을 것 같은데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  <a:b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학점이 낮은 이유는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/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전공학점이 전체학점보다 낮은 이유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486141" y="1792662"/>
            <a:ext cx="2880423" cy="353943"/>
            <a:chOff x="5894513" y="1312558"/>
            <a:chExt cx="2880423" cy="353943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894513" y="1340171"/>
              <a:ext cx="313531" cy="264319"/>
            </a:xfrm>
            <a:custGeom>
              <a:avLst/>
              <a:gdLst>
                <a:gd name="T0" fmla="*/ 736 w 825"/>
                <a:gd name="T1" fmla="*/ 19 h 695"/>
                <a:gd name="T2" fmla="*/ 640 w 825"/>
                <a:gd name="T3" fmla="*/ 58 h 695"/>
                <a:gd name="T4" fmla="*/ 494 w 825"/>
                <a:gd name="T5" fmla="*/ 220 h 695"/>
                <a:gd name="T6" fmla="*/ 333 w 825"/>
                <a:gd name="T7" fmla="*/ 395 h 695"/>
                <a:gd name="T8" fmla="*/ 245 w 825"/>
                <a:gd name="T9" fmla="*/ 502 h 695"/>
                <a:gd name="T10" fmla="*/ 102 w 825"/>
                <a:gd name="T11" fmla="*/ 363 h 695"/>
                <a:gd name="T12" fmla="*/ 1 w 825"/>
                <a:gd name="T13" fmla="*/ 383 h 695"/>
                <a:gd name="T14" fmla="*/ 145 w 825"/>
                <a:gd name="T15" fmla="*/ 636 h 695"/>
                <a:gd name="T16" fmla="*/ 242 w 825"/>
                <a:gd name="T17" fmla="*/ 692 h 695"/>
                <a:gd name="T18" fmla="*/ 365 w 825"/>
                <a:gd name="T19" fmla="*/ 608 h 695"/>
                <a:gd name="T20" fmla="*/ 500 w 825"/>
                <a:gd name="T21" fmla="*/ 440 h 695"/>
                <a:gd name="T22" fmla="*/ 676 w 825"/>
                <a:gd name="T23" fmla="*/ 224 h 695"/>
                <a:gd name="T24" fmla="*/ 736 w 825"/>
                <a:gd name="T25" fmla="*/ 19 h 695"/>
                <a:gd name="T26" fmla="*/ 60 w 825"/>
                <a:gd name="T27" fmla="*/ 378 h 695"/>
                <a:gd name="T28" fmla="*/ 54 w 825"/>
                <a:gd name="T29" fmla="*/ 379 h 695"/>
                <a:gd name="T30" fmla="*/ 40 w 825"/>
                <a:gd name="T31" fmla="*/ 374 h 695"/>
                <a:gd name="T32" fmla="*/ 60 w 825"/>
                <a:gd name="T33" fmla="*/ 3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5" h="695">
                  <a:moveTo>
                    <a:pt x="736" y="19"/>
                  </a:moveTo>
                  <a:cubicBezTo>
                    <a:pt x="701" y="0"/>
                    <a:pt x="662" y="36"/>
                    <a:pt x="640" y="58"/>
                  </a:cubicBezTo>
                  <a:cubicBezTo>
                    <a:pt x="588" y="108"/>
                    <a:pt x="544" y="167"/>
                    <a:pt x="494" y="220"/>
                  </a:cubicBezTo>
                  <a:cubicBezTo>
                    <a:pt x="440" y="279"/>
                    <a:pt x="389" y="338"/>
                    <a:pt x="333" y="395"/>
                  </a:cubicBezTo>
                  <a:cubicBezTo>
                    <a:pt x="301" y="427"/>
                    <a:pt x="266" y="462"/>
                    <a:pt x="245" y="502"/>
                  </a:cubicBezTo>
                  <a:cubicBezTo>
                    <a:pt x="197" y="455"/>
                    <a:pt x="156" y="404"/>
                    <a:pt x="102" y="363"/>
                  </a:cubicBezTo>
                  <a:cubicBezTo>
                    <a:pt x="64" y="334"/>
                    <a:pt x="0" y="312"/>
                    <a:pt x="1" y="383"/>
                  </a:cubicBezTo>
                  <a:cubicBezTo>
                    <a:pt x="4" y="475"/>
                    <a:pt x="85" y="574"/>
                    <a:pt x="145" y="636"/>
                  </a:cubicBezTo>
                  <a:cubicBezTo>
                    <a:pt x="170" y="663"/>
                    <a:pt x="204" y="691"/>
                    <a:pt x="242" y="692"/>
                  </a:cubicBezTo>
                  <a:cubicBezTo>
                    <a:pt x="289" y="695"/>
                    <a:pt x="337" y="639"/>
                    <a:pt x="365" y="608"/>
                  </a:cubicBezTo>
                  <a:cubicBezTo>
                    <a:pt x="414" y="555"/>
                    <a:pt x="454" y="495"/>
                    <a:pt x="500" y="440"/>
                  </a:cubicBezTo>
                  <a:cubicBezTo>
                    <a:pt x="558" y="368"/>
                    <a:pt x="618" y="298"/>
                    <a:pt x="676" y="224"/>
                  </a:cubicBezTo>
                  <a:cubicBezTo>
                    <a:pt x="712" y="179"/>
                    <a:pt x="825" y="67"/>
                    <a:pt x="736" y="19"/>
                  </a:cubicBezTo>
                  <a:close/>
                  <a:moveTo>
                    <a:pt x="60" y="378"/>
                  </a:moveTo>
                  <a:cubicBezTo>
                    <a:pt x="58" y="378"/>
                    <a:pt x="57" y="378"/>
                    <a:pt x="54" y="379"/>
                  </a:cubicBezTo>
                  <a:cubicBezTo>
                    <a:pt x="49" y="378"/>
                    <a:pt x="45" y="376"/>
                    <a:pt x="40" y="374"/>
                  </a:cubicBezTo>
                  <a:cubicBezTo>
                    <a:pt x="44" y="371"/>
                    <a:pt x="50" y="372"/>
                    <a:pt x="60" y="37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7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9354" y="1312558"/>
              <a:ext cx="259558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700" b="1" dirty="0">
                  <a:ln w="0"/>
                  <a:solidFill>
                    <a:srgbClr val="C00000">
                      <a:alpha val="99000"/>
                    </a:srgbClr>
                  </a:solidFill>
                  <a:latin typeface="+mj-ea"/>
                  <a:ea typeface="+mj-ea"/>
                </a:rPr>
                <a:t>이력서 주요 체크 포인트</a:t>
              </a: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42174"/>
              </p:ext>
            </p:extLst>
          </p:nvPr>
        </p:nvGraphicFramePr>
        <p:xfrm>
          <a:off x="695350" y="2266068"/>
          <a:ext cx="7741919" cy="1559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875">
                  <a:extLst>
                    <a:ext uri="{9D8B030D-6E8A-4147-A177-3AD203B41FA5}">
                      <a16:colId xmlns:a16="http://schemas.microsoft.com/office/drawing/2014/main" xmlns="" val="1223909278"/>
                    </a:ext>
                  </a:extLst>
                </a:gridCol>
                <a:gridCol w="1428011">
                  <a:extLst>
                    <a:ext uri="{9D8B030D-6E8A-4147-A177-3AD203B41FA5}">
                      <a16:colId xmlns:a16="http://schemas.microsoft.com/office/drawing/2014/main" xmlns="" val="92708070"/>
                    </a:ext>
                  </a:extLst>
                </a:gridCol>
                <a:gridCol w="1428011">
                  <a:extLst>
                    <a:ext uri="{9D8B030D-6E8A-4147-A177-3AD203B41FA5}">
                      <a16:colId xmlns:a16="http://schemas.microsoft.com/office/drawing/2014/main" xmlns="" val="188700601"/>
                    </a:ext>
                  </a:extLst>
                </a:gridCol>
                <a:gridCol w="1428011">
                  <a:extLst>
                    <a:ext uri="{9D8B030D-6E8A-4147-A177-3AD203B41FA5}">
                      <a16:colId xmlns:a16="http://schemas.microsoft.com/office/drawing/2014/main" xmlns="" val="3059559054"/>
                    </a:ext>
                  </a:extLst>
                </a:gridCol>
                <a:gridCol w="1428011">
                  <a:extLst>
                    <a:ext uri="{9D8B030D-6E8A-4147-A177-3AD203B41FA5}">
                      <a16:colId xmlns:a16="http://schemas.microsoft.com/office/drawing/2014/main" xmlns="" val="906316685"/>
                    </a:ext>
                  </a:extLst>
                </a:gridCol>
              </a:tblGrid>
              <a:tr h="5198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 err="1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졸업년월</a:t>
                      </a:r>
                      <a:endParaRPr lang="ko-KR" altLang="en-US" sz="1600" b="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학교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전공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학점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졸업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2072931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1893842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091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17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4.   </a:t>
            </a:r>
            <a:r>
              <a:rPr lang="ko-KR" altLang="en-US" dirty="0">
                <a:latin typeface="+mn-ea"/>
              </a:rPr>
              <a:t>면접 질문 도출 실습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576" y="1101468"/>
            <a:ext cx="93820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700" b="1" dirty="0"/>
              <a:t>이력서 및 자기소개서 기반 면접 질문 도출 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5110" y="1657765"/>
            <a:ext cx="8285443" cy="4867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7359" y="1958013"/>
            <a:ext cx="102463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u="sng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병역사항</a:t>
            </a:r>
          </a:p>
        </p:txBody>
      </p:sp>
      <p:sp>
        <p:nvSpPr>
          <p:cNvPr id="6" name="직사각형 1"/>
          <p:cNvSpPr>
            <a:spLocks noChangeArrowheads="1"/>
          </p:cNvSpPr>
          <p:nvPr/>
        </p:nvSpPr>
        <p:spPr bwMode="auto">
          <a:xfrm>
            <a:off x="809484" y="3836972"/>
            <a:ext cx="8285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병역사항은 미필 사유 또는 병역 유형에 따라 질문이 이어짐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BA91A4E-0324-4C81-98CB-8E57E208E8E5}"/>
              </a:ext>
            </a:extLst>
          </p:cNvPr>
          <p:cNvSpPr/>
          <p:nvPr/>
        </p:nvSpPr>
        <p:spPr>
          <a:xfrm>
            <a:off x="847636" y="4368975"/>
            <a:ext cx="6717880" cy="1852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55600" indent="-355600">
              <a:defRPr/>
            </a:pP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ex)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군대를 가지 않은 이유는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?(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남성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)</a:t>
            </a:r>
          </a:p>
          <a:p>
            <a:pPr marL="355600" indent="-355600">
              <a:defRPr/>
            </a:pP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</a:t>
            </a:r>
            <a:r>
              <a:rPr lang="ko-KR" altLang="en-US" sz="1600" dirty="0" err="1">
                <a:solidFill>
                  <a:schemeClr val="tx1">
                    <a:alpha val="99000"/>
                  </a:schemeClr>
                </a:solidFill>
                <a:latin typeface="+mn-ea"/>
              </a:rPr>
              <a:t>공익이유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</a:t>
            </a:r>
          </a:p>
          <a:p>
            <a:pPr marL="355600" indent="-355600">
              <a:defRPr/>
            </a:pP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</a:t>
            </a:r>
            <a:r>
              <a:rPr lang="ko-KR" altLang="en-US" sz="1600" dirty="0" err="1">
                <a:solidFill>
                  <a:schemeClr val="tx1">
                    <a:alpha val="99000"/>
                  </a:schemeClr>
                </a:solidFill>
                <a:latin typeface="+mn-ea"/>
              </a:rPr>
              <a:t>면제이유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  <a:p>
            <a:pPr marL="355600" indent="-355600">
              <a:defRPr/>
            </a:pP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</a:t>
            </a:r>
            <a:r>
              <a:rPr lang="ko-KR" altLang="en-US" sz="1600" dirty="0" err="1">
                <a:solidFill>
                  <a:schemeClr val="tx1">
                    <a:alpha val="99000"/>
                  </a:schemeClr>
                </a:solidFill>
                <a:latin typeface="+mn-ea"/>
              </a:rPr>
              <a:t>해병대지원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이유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</a:t>
            </a:r>
          </a:p>
          <a:p>
            <a:pPr marL="355600" indent="-355600">
              <a:defRPr/>
            </a:pP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ROTC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장교 등 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240246" y="1877358"/>
            <a:ext cx="2834143" cy="353943"/>
            <a:chOff x="5864351" y="1019350"/>
            <a:chExt cx="2834143" cy="353943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864351" y="1051771"/>
              <a:ext cx="313531" cy="264319"/>
            </a:xfrm>
            <a:custGeom>
              <a:avLst/>
              <a:gdLst>
                <a:gd name="T0" fmla="*/ 736 w 825"/>
                <a:gd name="T1" fmla="*/ 19 h 695"/>
                <a:gd name="T2" fmla="*/ 640 w 825"/>
                <a:gd name="T3" fmla="*/ 58 h 695"/>
                <a:gd name="T4" fmla="*/ 494 w 825"/>
                <a:gd name="T5" fmla="*/ 220 h 695"/>
                <a:gd name="T6" fmla="*/ 333 w 825"/>
                <a:gd name="T7" fmla="*/ 395 h 695"/>
                <a:gd name="T8" fmla="*/ 245 w 825"/>
                <a:gd name="T9" fmla="*/ 502 h 695"/>
                <a:gd name="T10" fmla="*/ 102 w 825"/>
                <a:gd name="T11" fmla="*/ 363 h 695"/>
                <a:gd name="T12" fmla="*/ 1 w 825"/>
                <a:gd name="T13" fmla="*/ 383 h 695"/>
                <a:gd name="T14" fmla="*/ 145 w 825"/>
                <a:gd name="T15" fmla="*/ 636 h 695"/>
                <a:gd name="T16" fmla="*/ 242 w 825"/>
                <a:gd name="T17" fmla="*/ 692 h 695"/>
                <a:gd name="T18" fmla="*/ 365 w 825"/>
                <a:gd name="T19" fmla="*/ 608 h 695"/>
                <a:gd name="T20" fmla="*/ 500 w 825"/>
                <a:gd name="T21" fmla="*/ 440 h 695"/>
                <a:gd name="T22" fmla="*/ 676 w 825"/>
                <a:gd name="T23" fmla="*/ 224 h 695"/>
                <a:gd name="T24" fmla="*/ 736 w 825"/>
                <a:gd name="T25" fmla="*/ 19 h 695"/>
                <a:gd name="T26" fmla="*/ 60 w 825"/>
                <a:gd name="T27" fmla="*/ 378 h 695"/>
                <a:gd name="T28" fmla="*/ 54 w 825"/>
                <a:gd name="T29" fmla="*/ 379 h 695"/>
                <a:gd name="T30" fmla="*/ 40 w 825"/>
                <a:gd name="T31" fmla="*/ 374 h 695"/>
                <a:gd name="T32" fmla="*/ 60 w 825"/>
                <a:gd name="T33" fmla="*/ 3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5" h="695">
                  <a:moveTo>
                    <a:pt x="736" y="19"/>
                  </a:moveTo>
                  <a:cubicBezTo>
                    <a:pt x="701" y="0"/>
                    <a:pt x="662" y="36"/>
                    <a:pt x="640" y="58"/>
                  </a:cubicBezTo>
                  <a:cubicBezTo>
                    <a:pt x="588" y="108"/>
                    <a:pt x="544" y="167"/>
                    <a:pt x="494" y="220"/>
                  </a:cubicBezTo>
                  <a:cubicBezTo>
                    <a:pt x="440" y="279"/>
                    <a:pt x="389" y="338"/>
                    <a:pt x="333" y="395"/>
                  </a:cubicBezTo>
                  <a:cubicBezTo>
                    <a:pt x="301" y="427"/>
                    <a:pt x="266" y="462"/>
                    <a:pt x="245" y="502"/>
                  </a:cubicBezTo>
                  <a:cubicBezTo>
                    <a:pt x="197" y="455"/>
                    <a:pt x="156" y="404"/>
                    <a:pt x="102" y="363"/>
                  </a:cubicBezTo>
                  <a:cubicBezTo>
                    <a:pt x="64" y="334"/>
                    <a:pt x="0" y="312"/>
                    <a:pt x="1" y="383"/>
                  </a:cubicBezTo>
                  <a:cubicBezTo>
                    <a:pt x="4" y="475"/>
                    <a:pt x="85" y="574"/>
                    <a:pt x="145" y="636"/>
                  </a:cubicBezTo>
                  <a:cubicBezTo>
                    <a:pt x="170" y="663"/>
                    <a:pt x="204" y="691"/>
                    <a:pt x="242" y="692"/>
                  </a:cubicBezTo>
                  <a:cubicBezTo>
                    <a:pt x="289" y="695"/>
                    <a:pt x="337" y="639"/>
                    <a:pt x="365" y="608"/>
                  </a:cubicBezTo>
                  <a:cubicBezTo>
                    <a:pt x="414" y="555"/>
                    <a:pt x="454" y="495"/>
                    <a:pt x="500" y="440"/>
                  </a:cubicBezTo>
                  <a:cubicBezTo>
                    <a:pt x="558" y="368"/>
                    <a:pt x="618" y="298"/>
                    <a:pt x="676" y="224"/>
                  </a:cubicBezTo>
                  <a:cubicBezTo>
                    <a:pt x="712" y="179"/>
                    <a:pt x="825" y="67"/>
                    <a:pt x="736" y="19"/>
                  </a:cubicBezTo>
                  <a:close/>
                  <a:moveTo>
                    <a:pt x="60" y="378"/>
                  </a:moveTo>
                  <a:cubicBezTo>
                    <a:pt x="58" y="378"/>
                    <a:pt x="57" y="378"/>
                    <a:pt x="54" y="379"/>
                  </a:cubicBezTo>
                  <a:cubicBezTo>
                    <a:pt x="49" y="378"/>
                    <a:pt x="45" y="376"/>
                    <a:pt x="40" y="374"/>
                  </a:cubicBezTo>
                  <a:cubicBezTo>
                    <a:pt x="44" y="371"/>
                    <a:pt x="50" y="372"/>
                    <a:pt x="60" y="37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2912" y="1019350"/>
              <a:ext cx="259558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700" b="1" dirty="0">
                  <a:ln w="0"/>
                  <a:solidFill>
                    <a:srgbClr val="C00000">
                      <a:alpha val="99000"/>
                    </a:srgbClr>
                  </a:solidFill>
                  <a:latin typeface="+mj-ea"/>
                  <a:ea typeface="+mj-ea"/>
                </a:rPr>
                <a:t>이력서 주요 체크 포인트</a:t>
              </a: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13556"/>
              </p:ext>
            </p:extLst>
          </p:nvPr>
        </p:nvGraphicFramePr>
        <p:xfrm>
          <a:off x="676974" y="2450894"/>
          <a:ext cx="7741924" cy="1039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81">
                  <a:extLst>
                    <a:ext uri="{9D8B030D-6E8A-4147-A177-3AD203B41FA5}">
                      <a16:colId xmlns:a16="http://schemas.microsoft.com/office/drawing/2014/main" xmlns="" val="1223909278"/>
                    </a:ext>
                  </a:extLst>
                </a:gridCol>
                <a:gridCol w="1935481">
                  <a:extLst>
                    <a:ext uri="{9D8B030D-6E8A-4147-A177-3AD203B41FA5}">
                      <a16:colId xmlns:a16="http://schemas.microsoft.com/office/drawing/2014/main" xmlns="" val="92708070"/>
                    </a:ext>
                  </a:extLst>
                </a:gridCol>
                <a:gridCol w="1935481">
                  <a:extLst>
                    <a:ext uri="{9D8B030D-6E8A-4147-A177-3AD203B41FA5}">
                      <a16:colId xmlns:a16="http://schemas.microsoft.com/office/drawing/2014/main" xmlns="" val="188700601"/>
                    </a:ext>
                  </a:extLst>
                </a:gridCol>
                <a:gridCol w="1935481">
                  <a:extLst>
                    <a:ext uri="{9D8B030D-6E8A-4147-A177-3AD203B41FA5}">
                      <a16:colId xmlns:a16="http://schemas.microsoft.com/office/drawing/2014/main" xmlns="" val="3059559054"/>
                    </a:ext>
                  </a:extLst>
                </a:gridCol>
              </a:tblGrid>
              <a:tr h="5198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 err="1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병역구분</a:t>
                      </a:r>
                      <a:endParaRPr lang="ko-KR" altLang="en-US" sz="1600" b="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군별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계급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복무기간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2072931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189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2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5.  </a:t>
            </a:r>
            <a:r>
              <a:rPr lang="ko-KR" altLang="en-US" dirty="0">
                <a:latin typeface="+mn-ea"/>
              </a:rPr>
              <a:t>면접 질문 도출 실습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576" y="1227207"/>
            <a:ext cx="93820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700" b="1" dirty="0"/>
              <a:t>이력서 및 자기소개서 기반 면접 질문 도출 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8764" y="1730641"/>
            <a:ext cx="8558012" cy="47227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2879" y="1996246"/>
            <a:ext cx="102463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u="sng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경력사항</a:t>
            </a:r>
          </a:p>
        </p:txBody>
      </p:sp>
      <p:sp>
        <p:nvSpPr>
          <p:cNvPr id="6" name="직사각형 1"/>
          <p:cNvSpPr>
            <a:spLocks noChangeArrowheads="1"/>
          </p:cNvSpPr>
          <p:nvPr/>
        </p:nvSpPr>
        <p:spPr bwMode="auto">
          <a:xfrm>
            <a:off x="638606" y="3758084"/>
            <a:ext cx="8285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경력사항은 직무와의 연관성</a:t>
            </a:r>
            <a:r>
              <a:rPr lang="en-US" altLang="ko-KR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경력에 대한 상세 질문이 이어짐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BA91A4E-0324-4C81-98CB-8E57E208E8E5}"/>
              </a:ext>
            </a:extLst>
          </p:cNvPr>
          <p:cNvSpPr/>
          <p:nvPr/>
        </p:nvSpPr>
        <p:spPr>
          <a:xfrm>
            <a:off x="703616" y="4340660"/>
            <a:ext cx="6984970" cy="19331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55600" indent="-355600">
              <a:defRPr/>
            </a:pP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ex)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인턴업무 내용과 직무연관성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  <a:p>
            <a:pPr marL="355600" indent="-355600">
              <a:defRPr/>
            </a:pP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</a:t>
            </a:r>
            <a:r>
              <a:rPr lang="ko-KR" altLang="en-US" sz="1600" dirty="0" err="1">
                <a:solidFill>
                  <a:schemeClr val="tx1">
                    <a:alpha val="99000"/>
                  </a:schemeClr>
                </a:solidFill>
                <a:latin typeface="+mn-ea"/>
              </a:rPr>
              <a:t>인턴기업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주로 대기업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/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공기업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에 지원하지 않는 이유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 </a:t>
            </a:r>
          </a:p>
          <a:p>
            <a:pPr marL="355600" indent="-355600">
              <a:defRPr/>
            </a:pP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이직사유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/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퇴직 사유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  <a:b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이전에 하던 직무와 지금 지원한 직무가 다른 이유는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짧게 근무한 이유는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  <a:b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인턴을 통해서 느낀 점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배운 점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당시 진행하셨던 업무 중에서 가장 성과가 좋았던 것은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428478" y="1937054"/>
            <a:ext cx="2834143" cy="353943"/>
            <a:chOff x="5864351" y="1019350"/>
            <a:chExt cx="2834143" cy="353943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864351" y="1051771"/>
              <a:ext cx="313531" cy="264319"/>
            </a:xfrm>
            <a:custGeom>
              <a:avLst/>
              <a:gdLst>
                <a:gd name="T0" fmla="*/ 736 w 825"/>
                <a:gd name="T1" fmla="*/ 19 h 695"/>
                <a:gd name="T2" fmla="*/ 640 w 825"/>
                <a:gd name="T3" fmla="*/ 58 h 695"/>
                <a:gd name="T4" fmla="*/ 494 w 825"/>
                <a:gd name="T5" fmla="*/ 220 h 695"/>
                <a:gd name="T6" fmla="*/ 333 w 825"/>
                <a:gd name="T7" fmla="*/ 395 h 695"/>
                <a:gd name="T8" fmla="*/ 245 w 825"/>
                <a:gd name="T9" fmla="*/ 502 h 695"/>
                <a:gd name="T10" fmla="*/ 102 w 825"/>
                <a:gd name="T11" fmla="*/ 363 h 695"/>
                <a:gd name="T12" fmla="*/ 1 w 825"/>
                <a:gd name="T13" fmla="*/ 383 h 695"/>
                <a:gd name="T14" fmla="*/ 145 w 825"/>
                <a:gd name="T15" fmla="*/ 636 h 695"/>
                <a:gd name="T16" fmla="*/ 242 w 825"/>
                <a:gd name="T17" fmla="*/ 692 h 695"/>
                <a:gd name="T18" fmla="*/ 365 w 825"/>
                <a:gd name="T19" fmla="*/ 608 h 695"/>
                <a:gd name="T20" fmla="*/ 500 w 825"/>
                <a:gd name="T21" fmla="*/ 440 h 695"/>
                <a:gd name="T22" fmla="*/ 676 w 825"/>
                <a:gd name="T23" fmla="*/ 224 h 695"/>
                <a:gd name="T24" fmla="*/ 736 w 825"/>
                <a:gd name="T25" fmla="*/ 19 h 695"/>
                <a:gd name="T26" fmla="*/ 60 w 825"/>
                <a:gd name="T27" fmla="*/ 378 h 695"/>
                <a:gd name="T28" fmla="*/ 54 w 825"/>
                <a:gd name="T29" fmla="*/ 379 h 695"/>
                <a:gd name="T30" fmla="*/ 40 w 825"/>
                <a:gd name="T31" fmla="*/ 374 h 695"/>
                <a:gd name="T32" fmla="*/ 60 w 825"/>
                <a:gd name="T33" fmla="*/ 3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5" h="695">
                  <a:moveTo>
                    <a:pt x="736" y="19"/>
                  </a:moveTo>
                  <a:cubicBezTo>
                    <a:pt x="701" y="0"/>
                    <a:pt x="662" y="36"/>
                    <a:pt x="640" y="58"/>
                  </a:cubicBezTo>
                  <a:cubicBezTo>
                    <a:pt x="588" y="108"/>
                    <a:pt x="544" y="167"/>
                    <a:pt x="494" y="220"/>
                  </a:cubicBezTo>
                  <a:cubicBezTo>
                    <a:pt x="440" y="279"/>
                    <a:pt x="389" y="338"/>
                    <a:pt x="333" y="395"/>
                  </a:cubicBezTo>
                  <a:cubicBezTo>
                    <a:pt x="301" y="427"/>
                    <a:pt x="266" y="462"/>
                    <a:pt x="245" y="502"/>
                  </a:cubicBezTo>
                  <a:cubicBezTo>
                    <a:pt x="197" y="455"/>
                    <a:pt x="156" y="404"/>
                    <a:pt x="102" y="363"/>
                  </a:cubicBezTo>
                  <a:cubicBezTo>
                    <a:pt x="64" y="334"/>
                    <a:pt x="0" y="312"/>
                    <a:pt x="1" y="383"/>
                  </a:cubicBezTo>
                  <a:cubicBezTo>
                    <a:pt x="4" y="475"/>
                    <a:pt x="85" y="574"/>
                    <a:pt x="145" y="636"/>
                  </a:cubicBezTo>
                  <a:cubicBezTo>
                    <a:pt x="170" y="663"/>
                    <a:pt x="204" y="691"/>
                    <a:pt x="242" y="692"/>
                  </a:cubicBezTo>
                  <a:cubicBezTo>
                    <a:pt x="289" y="695"/>
                    <a:pt x="337" y="639"/>
                    <a:pt x="365" y="608"/>
                  </a:cubicBezTo>
                  <a:cubicBezTo>
                    <a:pt x="414" y="555"/>
                    <a:pt x="454" y="495"/>
                    <a:pt x="500" y="440"/>
                  </a:cubicBezTo>
                  <a:cubicBezTo>
                    <a:pt x="558" y="368"/>
                    <a:pt x="618" y="298"/>
                    <a:pt x="676" y="224"/>
                  </a:cubicBezTo>
                  <a:cubicBezTo>
                    <a:pt x="712" y="179"/>
                    <a:pt x="825" y="67"/>
                    <a:pt x="736" y="19"/>
                  </a:cubicBezTo>
                  <a:close/>
                  <a:moveTo>
                    <a:pt x="60" y="378"/>
                  </a:moveTo>
                  <a:cubicBezTo>
                    <a:pt x="58" y="378"/>
                    <a:pt x="57" y="378"/>
                    <a:pt x="54" y="379"/>
                  </a:cubicBezTo>
                  <a:cubicBezTo>
                    <a:pt x="49" y="378"/>
                    <a:pt x="45" y="376"/>
                    <a:pt x="40" y="374"/>
                  </a:cubicBezTo>
                  <a:cubicBezTo>
                    <a:pt x="44" y="371"/>
                    <a:pt x="50" y="372"/>
                    <a:pt x="60" y="37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2912" y="1019350"/>
              <a:ext cx="259558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700" dirty="0">
                  <a:ln w="0"/>
                  <a:solidFill>
                    <a:srgbClr val="C00000">
                      <a:alpha val="99000"/>
                    </a:srgbClr>
                  </a:solidFill>
                  <a:latin typeface="+mj-ea"/>
                  <a:ea typeface="+mj-ea"/>
                </a:rPr>
                <a:t>이력서 주요 체크 포인트</a:t>
              </a: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538"/>
              </p:ext>
            </p:extLst>
          </p:nvPr>
        </p:nvGraphicFramePr>
        <p:xfrm>
          <a:off x="703616" y="2515069"/>
          <a:ext cx="7741919" cy="1039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875">
                  <a:extLst>
                    <a:ext uri="{9D8B030D-6E8A-4147-A177-3AD203B41FA5}">
                      <a16:colId xmlns:a16="http://schemas.microsoft.com/office/drawing/2014/main" xmlns="" val="1223909278"/>
                    </a:ext>
                  </a:extLst>
                </a:gridCol>
                <a:gridCol w="1428011">
                  <a:extLst>
                    <a:ext uri="{9D8B030D-6E8A-4147-A177-3AD203B41FA5}">
                      <a16:colId xmlns:a16="http://schemas.microsoft.com/office/drawing/2014/main" xmlns="" val="92708070"/>
                    </a:ext>
                  </a:extLst>
                </a:gridCol>
                <a:gridCol w="1428011">
                  <a:extLst>
                    <a:ext uri="{9D8B030D-6E8A-4147-A177-3AD203B41FA5}">
                      <a16:colId xmlns:a16="http://schemas.microsoft.com/office/drawing/2014/main" xmlns="" val="188700601"/>
                    </a:ext>
                  </a:extLst>
                </a:gridCol>
                <a:gridCol w="1428011">
                  <a:extLst>
                    <a:ext uri="{9D8B030D-6E8A-4147-A177-3AD203B41FA5}">
                      <a16:colId xmlns:a16="http://schemas.microsoft.com/office/drawing/2014/main" xmlns="" val="3059559054"/>
                    </a:ext>
                  </a:extLst>
                </a:gridCol>
                <a:gridCol w="1428011">
                  <a:extLst>
                    <a:ext uri="{9D8B030D-6E8A-4147-A177-3AD203B41FA5}">
                      <a16:colId xmlns:a16="http://schemas.microsoft.com/office/drawing/2014/main" xmlns="" val="906316685"/>
                    </a:ext>
                  </a:extLst>
                </a:gridCol>
              </a:tblGrid>
              <a:tr h="5198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근무처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직무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부서명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근무기간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상세 업무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2072931"/>
                  </a:ext>
                </a:extLst>
              </a:tr>
              <a:tr h="5198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189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3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6.  </a:t>
            </a:r>
            <a:r>
              <a:rPr lang="ko-KR" altLang="en-US" dirty="0">
                <a:latin typeface="+mn-ea"/>
              </a:rPr>
              <a:t>면접 질문 도출 실습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576" y="1157491"/>
            <a:ext cx="93820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700" b="1" dirty="0"/>
              <a:t>이력서 및 자기소개서 기반 면접 질문 도출 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3057" y="1772770"/>
            <a:ext cx="8441949" cy="4752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5622" y="1924475"/>
            <a:ext cx="102463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u="sng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어학사항</a:t>
            </a:r>
          </a:p>
        </p:txBody>
      </p:sp>
      <p:sp>
        <p:nvSpPr>
          <p:cNvPr id="6" name="직사각형 1"/>
          <p:cNvSpPr>
            <a:spLocks noChangeArrowheads="1"/>
          </p:cNvSpPr>
          <p:nvPr/>
        </p:nvSpPr>
        <p:spPr bwMode="auto">
          <a:xfrm>
            <a:off x="510697" y="4688137"/>
            <a:ext cx="8285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sz="1600" dirty="0">
                <a:ln w="0"/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rPr>
              <a:t>실제 어학능력 평가 및 자격증 취득의 유무로 인한 질문이 이어짐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BA91A4E-0324-4C81-98CB-8E57E208E8E5}"/>
              </a:ext>
            </a:extLst>
          </p:cNvPr>
          <p:cNvSpPr/>
          <p:nvPr/>
        </p:nvSpPr>
        <p:spPr>
          <a:xfrm>
            <a:off x="613342" y="5252891"/>
            <a:ext cx="5884357" cy="10531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55600" indent="-355600">
              <a:defRPr/>
            </a:pP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ex) </a:t>
            </a: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직무와 관련한 자격증이 없는 이유는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  <a:b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직무와 관련 없는 자격증을 취득한 이유는</a:t>
            </a:r>
            <a:r>
              <a:rPr lang="en-US" altLang="ko-KR" sz="16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25437" y="1890545"/>
            <a:ext cx="2834143" cy="406337"/>
            <a:chOff x="5864351" y="1019350"/>
            <a:chExt cx="2834143" cy="353943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864351" y="1051771"/>
              <a:ext cx="313531" cy="264319"/>
            </a:xfrm>
            <a:custGeom>
              <a:avLst/>
              <a:gdLst>
                <a:gd name="T0" fmla="*/ 736 w 825"/>
                <a:gd name="T1" fmla="*/ 19 h 695"/>
                <a:gd name="T2" fmla="*/ 640 w 825"/>
                <a:gd name="T3" fmla="*/ 58 h 695"/>
                <a:gd name="T4" fmla="*/ 494 w 825"/>
                <a:gd name="T5" fmla="*/ 220 h 695"/>
                <a:gd name="T6" fmla="*/ 333 w 825"/>
                <a:gd name="T7" fmla="*/ 395 h 695"/>
                <a:gd name="T8" fmla="*/ 245 w 825"/>
                <a:gd name="T9" fmla="*/ 502 h 695"/>
                <a:gd name="T10" fmla="*/ 102 w 825"/>
                <a:gd name="T11" fmla="*/ 363 h 695"/>
                <a:gd name="T12" fmla="*/ 1 w 825"/>
                <a:gd name="T13" fmla="*/ 383 h 695"/>
                <a:gd name="T14" fmla="*/ 145 w 825"/>
                <a:gd name="T15" fmla="*/ 636 h 695"/>
                <a:gd name="T16" fmla="*/ 242 w 825"/>
                <a:gd name="T17" fmla="*/ 692 h 695"/>
                <a:gd name="T18" fmla="*/ 365 w 825"/>
                <a:gd name="T19" fmla="*/ 608 h 695"/>
                <a:gd name="T20" fmla="*/ 500 w 825"/>
                <a:gd name="T21" fmla="*/ 440 h 695"/>
                <a:gd name="T22" fmla="*/ 676 w 825"/>
                <a:gd name="T23" fmla="*/ 224 h 695"/>
                <a:gd name="T24" fmla="*/ 736 w 825"/>
                <a:gd name="T25" fmla="*/ 19 h 695"/>
                <a:gd name="T26" fmla="*/ 60 w 825"/>
                <a:gd name="T27" fmla="*/ 378 h 695"/>
                <a:gd name="T28" fmla="*/ 54 w 825"/>
                <a:gd name="T29" fmla="*/ 379 h 695"/>
                <a:gd name="T30" fmla="*/ 40 w 825"/>
                <a:gd name="T31" fmla="*/ 374 h 695"/>
                <a:gd name="T32" fmla="*/ 60 w 825"/>
                <a:gd name="T33" fmla="*/ 3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5" h="695">
                  <a:moveTo>
                    <a:pt x="736" y="19"/>
                  </a:moveTo>
                  <a:cubicBezTo>
                    <a:pt x="701" y="0"/>
                    <a:pt x="662" y="36"/>
                    <a:pt x="640" y="58"/>
                  </a:cubicBezTo>
                  <a:cubicBezTo>
                    <a:pt x="588" y="108"/>
                    <a:pt x="544" y="167"/>
                    <a:pt x="494" y="220"/>
                  </a:cubicBezTo>
                  <a:cubicBezTo>
                    <a:pt x="440" y="279"/>
                    <a:pt x="389" y="338"/>
                    <a:pt x="333" y="395"/>
                  </a:cubicBezTo>
                  <a:cubicBezTo>
                    <a:pt x="301" y="427"/>
                    <a:pt x="266" y="462"/>
                    <a:pt x="245" y="502"/>
                  </a:cubicBezTo>
                  <a:cubicBezTo>
                    <a:pt x="197" y="455"/>
                    <a:pt x="156" y="404"/>
                    <a:pt x="102" y="363"/>
                  </a:cubicBezTo>
                  <a:cubicBezTo>
                    <a:pt x="64" y="334"/>
                    <a:pt x="0" y="312"/>
                    <a:pt x="1" y="383"/>
                  </a:cubicBezTo>
                  <a:cubicBezTo>
                    <a:pt x="4" y="475"/>
                    <a:pt x="85" y="574"/>
                    <a:pt x="145" y="636"/>
                  </a:cubicBezTo>
                  <a:cubicBezTo>
                    <a:pt x="170" y="663"/>
                    <a:pt x="204" y="691"/>
                    <a:pt x="242" y="692"/>
                  </a:cubicBezTo>
                  <a:cubicBezTo>
                    <a:pt x="289" y="695"/>
                    <a:pt x="337" y="639"/>
                    <a:pt x="365" y="608"/>
                  </a:cubicBezTo>
                  <a:cubicBezTo>
                    <a:pt x="414" y="555"/>
                    <a:pt x="454" y="495"/>
                    <a:pt x="500" y="440"/>
                  </a:cubicBezTo>
                  <a:cubicBezTo>
                    <a:pt x="558" y="368"/>
                    <a:pt x="618" y="298"/>
                    <a:pt x="676" y="224"/>
                  </a:cubicBezTo>
                  <a:cubicBezTo>
                    <a:pt x="712" y="179"/>
                    <a:pt x="825" y="67"/>
                    <a:pt x="736" y="19"/>
                  </a:cubicBezTo>
                  <a:close/>
                  <a:moveTo>
                    <a:pt x="60" y="378"/>
                  </a:moveTo>
                  <a:cubicBezTo>
                    <a:pt x="58" y="378"/>
                    <a:pt x="57" y="378"/>
                    <a:pt x="54" y="379"/>
                  </a:cubicBezTo>
                  <a:cubicBezTo>
                    <a:pt x="49" y="378"/>
                    <a:pt x="45" y="376"/>
                    <a:pt x="40" y="374"/>
                  </a:cubicBezTo>
                  <a:cubicBezTo>
                    <a:pt x="44" y="371"/>
                    <a:pt x="50" y="372"/>
                    <a:pt x="60" y="37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7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2912" y="1019350"/>
              <a:ext cx="259558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700" dirty="0">
                  <a:ln w="0"/>
                  <a:solidFill>
                    <a:srgbClr val="C00000">
                      <a:alpha val="99000"/>
                    </a:srgbClr>
                  </a:solidFill>
                  <a:latin typeface="+mj-ea"/>
                  <a:ea typeface="+mj-ea"/>
                </a:rPr>
                <a:t>이력서 주요 체크 포인트</a:t>
              </a: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83063"/>
              </p:ext>
            </p:extLst>
          </p:nvPr>
        </p:nvGraphicFramePr>
        <p:xfrm>
          <a:off x="775626" y="3535870"/>
          <a:ext cx="7741920" cy="879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384">
                  <a:extLst>
                    <a:ext uri="{9D8B030D-6E8A-4147-A177-3AD203B41FA5}">
                      <a16:colId xmlns:a16="http://schemas.microsoft.com/office/drawing/2014/main" xmlns="" val="1223909278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xmlns="" val="92708070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xmlns="" val="188700601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xmlns="" val="3059559054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xmlns="" val="906316685"/>
                    </a:ext>
                  </a:extLst>
                </a:gridCol>
              </a:tblGrid>
              <a:tr h="5198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면허 명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등급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응시</a:t>
                      </a:r>
                      <a:r>
                        <a:rPr lang="en-US" altLang="ko-KR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취득일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 err="1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응시회차</a:t>
                      </a:r>
                      <a:endParaRPr lang="ko-KR" altLang="en-US" sz="1600" b="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면허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2072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76861"/>
              </p:ext>
            </p:extLst>
          </p:nvPr>
        </p:nvGraphicFramePr>
        <p:xfrm>
          <a:off x="775622" y="2451259"/>
          <a:ext cx="7741924" cy="879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81">
                  <a:extLst>
                    <a:ext uri="{9D8B030D-6E8A-4147-A177-3AD203B41FA5}">
                      <a16:colId xmlns:a16="http://schemas.microsoft.com/office/drawing/2014/main" xmlns="" val="1223909278"/>
                    </a:ext>
                  </a:extLst>
                </a:gridCol>
                <a:gridCol w="1935481">
                  <a:extLst>
                    <a:ext uri="{9D8B030D-6E8A-4147-A177-3AD203B41FA5}">
                      <a16:colId xmlns:a16="http://schemas.microsoft.com/office/drawing/2014/main" xmlns="" val="92708070"/>
                    </a:ext>
                  </a:extLst>
                </a:gridCol>
                <a:gridCol w="1935481">
                  <a:extLst>
                    <a:ext uri="{9D8B030D-6E8A-4147-A177-3AD203B41FA5}">
                      <a16:colId xmlns:a16="http://schemas.microsoft.com/office/drawing/2014/main" xmlns="" val="188700601"/>
                    </a:ext>
                  </a:extLst>
                </a:gridCol>
                <a:gridCol w="1935481">
                  <a:extLst>
                    <a:ext uri="{9D8B030D-6E8A-4147-A177-3AD203B41FA5}">
                      <a16:colId xmlns:a16="http://schemas.microsoft.com/office/drawing/2014/main" xmlns="" val="3059559054"/>
                    </a:ext>
                  </a:extLst>
                </a:gridCol>
              </a:tblGrid>
              <a:tr h="5198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테스트 명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점수</a:t>
                      </a:r>
                      <a:r>
                        <a:rPr lang="en-US" altLang="ko-KR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등급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응시일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>
                              <a:alpha val="99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응시 장소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2072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>
                            <a:alpha val="99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189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96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7.  </a:t>
            </a:r>
            <a:r>
              <a:rPr lang="ko-KR" altLang="en-US" dirty="0">
                <a:latin typeface="+mn-ea"/>
              </a:rPr>
              <a:t>면접 질문 도출 실습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576" y="1010992"/>
            <a:ext cx="93820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ko-KR" sz="1700" b="1" dirty="0"/>
              <a:t>이력서 및 자기소개서 기반 면접 질문 도출 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2891" y="1515181"/>
            <a:ext cx="8277856" cy="5010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1"/>
          <p:cNvSpPr>
            <a:spLocks noChangeArrowheads="1"/>
          </p:cNvSpPr>
          <p:nvPr/>
        </p:nvSpPr>
        <p:spPr bwMode="auto">
          <a:xfrm>
            <a:off x="544772" y="1694377"/>
            <a:ext cx="8060491" cy="297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lnSpc>
                <a:spcPct val="100000"/>
              </a:lnSpc>
              <a:buNone/>
              <a:defRPr/>
            </a:pPr>
            <a:r>
              <a:rPr lang="en-US" altLang="ko-KR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[</a:t>
            </a:r>
            <a:r>
              <a:rPr lang="ko-KR" altLang="en-US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모임 섭외 </a:t>
            </a:r>
            <a:r>
              <a:rPr lang="en-US" altLang="ko-KR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1</a:t>
            </a:r>
            <a:r>
              <a:rPr lang="ko-KR" altLang="en-US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순위의 비결</a:t>
            </a:r>
            <a:r>
              <a:rPr lang="en-US" altLang="ko-KR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활력과 에너지</a:t>
            </a:r>
            <a:r>
              <a:rPr lang="en-US" altLang="ko-KR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]</a:t>
            </a:r>
          </a:p>
          <a:p>
            <a:pPr latinLnBrk="0">
              <a:lnSpc>
                <a:spcPct val="100000"/>
              </a:lnSpc>
              <a:buNone/>
              <a:defRPr/>
            </a:pP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모임에서 항상 저를 먼저 찾는 이유가 있습니다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바로 분위기 메이커이기 때문입니다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저는 침체된 분위기를 못 참는 성격입니다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. </a:t>
            </a:r>
            <a:r>
              <a:rPr lang="ko-KR" altLang="en-US" sz="1400" dirty="0" err="1">
                <a:solidFill>
                  <a:schemeClr val="tx1">
                    <a:alpha val="99000"/>
                  </a:schemeClr>
                </a:solidFill>
                <a:latin typeface="+mn-ea"/>
              </a:rPr>
              <a:t>어떻게든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활력 있게 그리고 에너지가 넘치게 분위기를 만들고자 노력합니다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제가 가진 이러한 성격은 모임에서 뿐 아니라 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00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기업 인턴 과정에서도 발휘되었습니다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. </a:t>
            </a:r>
          </a:p>
          <a:p>
            <a:pPr latinLnBrk="0">
              <a:lnSpc>
                <a:spcPct val="100000"/>
              </a:lnSpc>
              <a:buNone/>
              <a:defRPr/>
            </a:pPr>
            <a:endParaRPr lang="en-US" altLang="ko-KR" sz="1400" dirty="0">
              <a:solidFill>
                <a:srgbClr val="C00000">
                  <a:alpha val="99000"/>
                </a:srgbClr>
              </a:solidFill>
              <a:latin typeface="+mj-ea"/>
            </a:endParaRPr>
          </a:p>
          <a:p>
            <a:pPr latinLnBrk="0">
              <a:lnSpc>
                <a:spcPct val="100000"/>
              </a:lnSpc>
              <a:buNone/>
              <a:defRPr/>
            </a:pPr>
            <a:r>
              <a:rPr lang="en-US" altLang="ko-KR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[</a:t>
            </a:r>
            <a:r>
              <a:rPr lang="ko-KR" altLang="en-US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여유를 갖기 위한 노력</a:t>
            </a:r>
            <a:r>
              <a:rPr lang="en-US" altLang="ko-KR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]</a:t>
            </a:r>
          </a:p>
          <a:p>
            <a:pPr latinLnBrk="0">
              <a:lnSpc>
                <a:spcPct val="100000"/>
              </a:lnSpc>
              <a:buNone/>
              <a:defRPr/>
            </a:pP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평소 일에 대한 욕심이 많은 편이라 한 꺼 번에 일을 처리하고자 하는 점이 저의 단점입니다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이러한 단점을 극복하기 위해 첫째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, TO DO LIST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를 작성하여 가장 급하고 중요한 일을 우선순위로 나누어 일을 진행하고자 노력하고 있습니다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둘째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일의 마감일을 하루 앞당기는 계획을 작성하여 좀더 여유를 두고 일을 진행하고자 노력하고 있습니다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셋째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멀티태스킹 능력을 좀더 향상시켜 다양한 일을 좀더 체계적으로 처리하고자 노력하고 있습니다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BA91A4E-0324-4C81-98CB-8E57E208E8E5}"/>
              </a:ext>
            </a:extLst>
          </p:cNvPr>
          <p:cNvSpPr/>
          <p:nvPr/>
        </p:nvSpPr>
        <p:spPr>
          <a:xfrm>
            <a:off x="706041" y="4701362"/>
            <a:ext cx="7633060" cy="1671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55600" indent="-355600">
              <a:defRPr/>
            </a:pP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질문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) 1)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침체된 분위기를 띄우는 본인만의 방법은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  <a:p>
            <a:pPr marL="355600" indent="-355600">
              <a:defRPr/>
            </a:pP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   2)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본인의 노력으로 활력을 띄우게 했던 대표적인 경험은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  <a:p>
            <a:pPr marL="355600" indent="-355600">
              <a:defRPr/>
            </a:pP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   3)00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인턴 당시 어떤 상황이었는지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어떻게 행동했는지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  <a:p>
            <a:pPr marL="355600" indent="-355600">
              <a:defRPr/>
            </a:pP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   4)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욕심이 많다는 건 </a:t>
            </a:r>
            <a:r>
              <a:rPr lang="ko-KR" altLang="en-US" sz="1400" dirty="0" err="1">
                <a:solidFill>
                  <a:schemeClr val="tx1">
                    <a:alpha val="99000"/>
                  </a:schemeClr>
                </a:solidFill>
                <a:latin typeface="+mn-ea"/>
              </a:rPr>
              <a:t>좋은거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아닌가요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  <a:p>
            <a:pPr marL="355600" indent="-355600">
              <a:defRPr/>
            </a:pP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   5)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본인이 작성한 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Tl do list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에 최근 급하고 중요한 일은 무엇인가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  <a:p>
            <a:pPr marL="355600" indent="-355600">
              <a:defRPr/>
            </a:pP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   6)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하루 앞당기는 계획을 해도 안될 수 있지 않은가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  <a:r>
              <a:rPr lang="ko-KR" altLang="en-US" sz="1400" dirty="0" err="1">
                <a:solidFill>
                  <a:schemeClr val="tx1">
                    <a:alpha val="99000"/>
                  </a:schemeClr>
                </a:solidFill>
                <a:latin typeface="+mn-ea"/>
              </a:rPr>
              <a:t>그럴때는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어떻게 하는가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  <a:p>
            <a:pPr marL="355600" indent="-355600">
              <a:defRPr/>
            </a:pP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       7)</a:t>
            </a:r>
            <a:r>
              <a:rPr lang="ko-KR" altLang="en-US" sz="1400" dirty="0" err="1">
                <a:solidFill>
                  <a:schemeClr val="tx1">
                    <a:alpha val="99000"/>
                  </a:schemeClr>
                </a:solidFill>
                <a:latin typeface="+mn-ea"/>
              </a:rPr>
              <a:t>멀티태스킹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 능력이 왜 필요하다고 생각하는가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  <a:r>
              <a:rPr lang="ko-KR" altLang="en-US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오히려 집중력이 흐려지지 않는가</a:t>
            </a:r>
            <a:r>
              <a:rPr lang="en-US" altLang="ko-KR" sz="1400" dirty="0">
                <a:solidFill>
                  <a:schemeClr val="tx1">
                    <a:alpha val="99000"/>
                  </a:schemeClr>
                </a:solidFill>
                <a:latin typeface="+mn-ea"/>
              </a:rPr>
              <a:t>?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112506" y="1525679"/>
            <a:ext cx="138691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buNone/>
              <a:defRPr/>
            </a:pPr>
            <a:r>
              <a:rPr lang="ko-KR" altLang="en-US" sz="1400" dirty="0">
                <a:solidFill>
                  <a:srgbClr val="C00000">
                    <a:alpha val="99000"/>
                  </a:srgbClr>
                </a:solidFill>
                <a:latin typeface="+mj-ea"/>
              </a:rPr>
              <a:t>성격의 장 단점</a:t>
            </a:r>
            <a:endParaRPr lang="en-US" altLang="ko-KR" sz="1400" dirty="0">
              <a:solidFill>
                <a:srgbClr val="C00000">
                  <a:alpha val="99000"/>
                </a:srgb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48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dirty="0">
                <a:gradFill>
                  <a:gsLst>
                    <a:gs pos="0">
                      <a:srgbClr val="133F86"/>
                    </a:gs>
                    <a:gs pos="100000">
                      <a:srgbClr val="133F86"/>
                    </a:gs>
                  </a:gsLst>
                  <a:lin ang="5400000" scaled="1"/>
                </a:gradFill>
              </a:rPr>
              <a:t>8.  </a:t>
            </a:r>
            <a:r>
              <a:rPr lang="ko-KR" altLang="en-US" dirty="0">
                <a:latin typeface="+mn-ea"/>
              </a:rPr>
              <a:t>면접 질문 도출 실습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586" y="1194025"/>
            <a:ext cx="93820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700" b="1" dirty="0">
                <a:solidFill>
                  <a:srgbClr val="FF0000"/>
                </a:solidFill>
              </a:rPr>
              <a:t>본인 </a:t>
            </a:r>
            <a:r>
              <a:rPr lang="ko-KR" altLang="ko-KR" sz="1700" b="1" dirty="0">
                <a:solidFill>
                  <a:srgbClr val="FF0000"/>
                </a:solidFill>
              </a:rPr>
              <a:t>자기소개서 </a:t>
            </a:r>
            <a:r>
              <a:rPr lang="ko-KR" altLang="ko-KR" sz="1700" b="1" dirty="0"/>
              <a:t>기반 면접 질문 도출 방법</a:t>
            </a:r>
            <a:r>
              <a:rPr lang="en-US" altLang="ko-KR" sz="1700" b="1" dirty="0"/>
              <a:t> : </a:t>
            </a:r>
            <a:r>
              <a:rPr lang="ko-KR" altLang="en-US" sz="1700" b="1" dirty="0"/>
              <a:t>자신의 자소서 기반 예상질문 뽑기 </a:t>
            </a:r>
            <a:endParaRPr lang="ko-KR" altLang="ko-KR" sz="1700" b="1" dirty="0"/>
          </a:p>
        </p:txBody>
      </p:sp>
      <p:sp>
        <p:nvSpPr>
          <p:cNvPr id="4" name="직사각형 3"/>
          <p:cNvSpPr/>
          <p:nvPr/>
        </p:nvSpPr>
        <p:spPr>
          <a:xfrm>
            <a:off x="412091" y="1357313"/>
            <a:ext cx="8301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86501"/>
              </p:ext>
            </p:extLst>
          </p:nvPr>
        </p:nvGraphicFramePr>
        <p:xfrm>
          <a:off x="559596" y="1623441"/>
          <a:ext cx="8857230" cy="468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90"/>
                <a:gridCol w="8209140"/>
              </a:tblGrid>
              <a:tr h="4313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C00000"/>
                          </a:solidFill>
                        </a:rPr>
                        <a:t>본인 자기소개서</a:t>
                      </a:r>
                      <a:r>
                        <a:rPr lang="ko-KR" altLang="en-US" smtClean="0"/>
                        <a:t> 기반 예상 질문</a:t>
                      </a:r>
                      <a:r>
                        <a:rPr lang="ko-KR" altLang="en-US" baseline="0" smtClean="0"/>
                        <a:t> 리스트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②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③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④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⑤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⑥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⑦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⑧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⑨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11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가스기술공사">
      <a:dk1>
        <a:sysClr val="windowText" lastClr="000000"/>
      </a:dk1>
      <a:lt1>
        <a:sysClr val="window" lastClr="FFFFFF"/>
      </a:lt1>
      <a:dk2>
        <a:srgbClr val="004498"/>
      </a:dk2>
      <a:lt2>
        <a:srgbClr val="F9B40C"/>
      </a:lt2>
      <a:accent1>
        <a:srgbClr val="33BB67"/>
      </a:accent1>
      <a:accent2>
        <a:srgbClr val="0097DD"/>
      </a:accent2>
      <a:accent3>
        <a:srgbClr val="00809E"/>
      </a:accent3>
      <a:accent4>
        <a:srgbClr val="DE1010"/>
      </a:accent4>
      <a:accent5>
        <a:srgbClr val="16B5EE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8538</TotalTime>
  <Words>708</Words>
  <Application>Microsoft Office PowerPoint</Application>
  <PresentationFormat>사용자 지정</PresentationFormat>
  <Paragraphs>145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삼성긴고딕 Regular</vt:lpstr>
      <vt:lpstr>Arial</vt:lpstr>
      <vt:lpstr>Wingdings</vt:lpstr>
      <vt:lpstr>Office 테마</vt:lpstr>
      <vt:lpstr>PowerPoint 프레젠테이션</vt:lpstr>
      <vt:lpstr>1.  면접 질문 도출 실습 </vt:lpstr>
      <vt:lpstr>2.  면접 질문 도출 실습 </vt:lpstr>
      <vt:lpstr>3.  면접 질문 도출 실습 </vt:lpstr>
      <vt:lpstr>4.   면접 질문 도출 실습 </vt:lpstr>
      <vt:lpstr>5.  면접 질문 도출 실습 </vt:lpstr>
      <vt:lpstr>6.  면접 질문 도출 실습 </vt:lpstr>
      <vt:lpstr>7.  면접 질문 도출 실습 </vt:lpstr>
      <vt:lpstr>8.  면접 질문 도출 실습 </vt:lpstr>
      <vt:lpstr>9.  면접 질문 도출 실습 </vt:lpstr>
      <vt:lpstr>10.  면접 질문 도출 실습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멀티캠퍼스</dc:creator>
  <cp:lastModifiedBy>student</cp:lastModifiedBy>
  <cp:revision>896</cp:revision>
  <dcterms:created xsi:type="dcterms:W3CDTF">2017-08-31T01:52:42Z</dcterms:created>
  <dcterms:modified xsi:type="dcterms:W3CDTF">2019-11-25T08:42:16Z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C:\Users\multicampus\Desktop\2019. 07. 16_한세실업 글로벌 어학과정 제안서 디자인_외국어평가사업그룹_서수미\한세실업 작업중.pptx</vt:lpwstr>
  </property>
</Properties>
</file>