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5" r:id="rId4"/>
    <p:sldId id="260" r:id="rId5"/>
    <p:sldId id="270" r:id="rId6"/>
    <p:sldId id="271" r:id="rId7"/>
    <p:sldId id="272" r:id="rId8"/>
    <p:sldId id="266" r:id="rId9"/>
    <p:sldId id="267" r:id="rId10"/>
    <p:sldId id="268" r:id="rId11"/>
    <p:sldId id="269" r:id="rId12"/>
  </p:sldIdLst>
  <p:sldSz cx="12192000" cy="6858000"/>
  <p:notesSz cx="6858000" cy="9144000"/>
  <p:embeddedFontLst>
    <p:embeddedFont>
      <p:font typeface="배달의민족 도현" panose="020B0600000101010101" pitchFamily="50" charset="-127"/>
      <p:regular r:id="rId14"/>
    </p:embeddedFont>
    <p:embeddedFont>
      <p:font typeface="Tmon몬소리 Black" panose="020B0600000101010101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빙그레 따옴체" panose="02030503000000000000" pitchFamily="18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ticampus" initials="m" lastIdx="0" clrIdx="0">
    <p:extLst>
      <p:ext uri="{19B8F6BF-5375-455C-9EA6-DF929625EA0E}">
        <p15:presenceInfo xmlns:p15="http://schemas.microsoft.com/office/powerpoint/2012/main" userId="multicamp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4B4140"/>
    <a:srgbClr val="96D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9C14-C9E1-489C-A723-9CDC9EB126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06FE3-39D7-4B10-8F9C-7D7B2ABD8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7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06FE3-39D7-4B10-8F9C-7D7B2ABD88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06FE3-39D7-4B10-8F9C-7D7B2ABD88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6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0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6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5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6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9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7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5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3.124.75.246:8080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13.124.75.246:80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36921" y="1861341"/>
            <a:ext cx="5518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kern="0" dirty="0" smtClea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도담도담</a:t>
            </a:r>
            <a:endParaRPr lang="ko-KR" altLang="en-US" sz="4800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3605841"/>
            <a:ext cx="12192000" cy="3260785"/>
          </a:xfrm>
          <a:prstGeom prst="rect">
            <a:avLst/>
          </a:prstGeom>
          <a:solidFill>
            <a:srgbClr val="96D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3589738"/>
            <a:ext cx="1219200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11032" y="2847426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96D0CE"/>
                </a:solidFill>
              </a:rPr>
              <a:t>건강 기능 식품 검색 서비스</a:t>
            </a:r>
            <a:endParaRPr lang="ko-KR" altLang="en-US" sz="1500" dirty="0">
              <a:solidFill>
                <a:srgbClr val="96D0C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4825" y="39320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4B414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dirty="0" smtClean="0">
                <a:solidFill>
                  <a:srgbClr val="4B414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약해</a:t>
            </a:r>
            <a:endParaRPr lang="ko-KR" altLang="en-US" dirty="0">
              <a:solidFill>
                <a:srgbClr val="4B414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37" y="1546309"/>
            <a:ext cx="2941977" cy="4769649"/>
          </a:xfrm>
          <a:prstGeom prst="rect">
            <a:avLst/>
          </a:prstGeom>
        </p:spPr>
      </p:pic>
      <p:pic>
        <p:nvPicPr>
          <p:cNvPr id="2052" name="Picture 4" descr="galaxy frame png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91" y="1253765"/>
            <a:ext cx="3120330" cy="533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5051420" y="517854"/>
            <a:ext cx="2454920" cy="507831"/>
          </a:xfrm>
          <a:prstGeom prst="rect">
            <a:avLst/>
          </a:prstGeom>
          <a:solidFill>
            <a:srgbClr val="4B4140"/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</a:t>
            </a:r>
            <a:r>
              <a:rPr lang="ko-KR" altLang="en-US" b="1" i="1" kern="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화면 구성</a:t>
            </a:r>
            <a:endParaRPr lang="en-US" altLang="ko-KR" b="1" i="1" kern="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7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26120" y="533797"/>
            <a:ext cx="551815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</a:t>
            </a:r>
            <a:r>
              <a:rPr lang="ko-KR" altLang="en-US" b="1" i="1" kern="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소개</a:t>
            </a:r>
            <a:endParaRPr lang="en-US" altLang="ko-KR" b="1" i="1" kern="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4987" y="1930400"/>
            <a:ext cx="64604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0" dirty="0" smtClean="0">
                <a:solidFill>
                  <a:srgbClr val="96D0C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</a:t>
            </a:r>
            <a:r>
              <a:rPr lang="en-US" altLang="ko-KR" sz="180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&amp; </a:t>
            </a:r>
            <a:r>
              <a:rPr lang="en-US" altLang="ko-KR" sz="18000" dirty="0" smtClean="0">
                <a:solidFill>
                  <a:srgbClr val="FF999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</a:t>
            </a:r>
            <a:endParaRPr lang="ko-KR" altLang="en-US" sz="18000" dirty="0">
              <a:solidFill>
                <a:srgbClr val="FF9999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26120" y="533797"/>
            <a:ext cx="551815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도담도담 </a:t>
            </a:r>
            <a:r>
              <a:rPr lang="ko-KR" altLang="en-US" b="1" i="1" kern="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en-US" altLang="ko-KR" b="1" i="1" kern="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89DA231-C4FD-4DE3-A960-772D67C88D6B}"/>
              </a:ext>
            </a:extLst>
          </p:cNvPr>
          <p:cNvGrpSpPr/>
          <p:nvPr/>
        </p:nvGrpSpPr>
        <p:grpSpPr>
          <a:xfrm>
            <a:off x="1237170" y="3333930"/>
            <a:ext cx="9290595" cy="364310"/>
            <a:chOff x="1290319" y="3210845"/>
            <a:chExt cx="9290595" cy="364310"/>
          </a:xfrm>
          <a:gradFill flip="none" rotWithShape="1">
            <a:gsLst>
              <a:gs pos="45000">
                <a:srgbClr val="FF9999"/>
              </a:gs>
              <a:gs pos="45000">
                <a:schemeClr val="bg1"/>
              </a:gs>
            </a:gsLst>
            <a:lin ang="0" scaled="1"/>
            <a:tileRect/>
          </a:gra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5646194C-79D0-4B4B-AB11-125E513F90FD}"/>
                </a:ext>
              </a:extLst>
            </p:cNvPr>
            <p:cNvSpPr/>
            <p:nvPr/>
          </p:nvSpPr>
          <p:spPr>
            <a:xfrm>
              <a:off x="1398759" y="3375000"/>
              <a:ext cx="9000000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36FD3B-5A83-40A4-B4EC-B6DB951E1515}"/>
                </a:ext>
              </a:extLst>
            </p:cNvPr>
            <p:cNvSpPr/>
            <p:nvPr/>
          </p:nvSpPr>
          <p:spPr>
            <a:xfrm>
              <a:off x="1290319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12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F87F6320-4845-4BE0-9F87-C941E3B16B72}"/>
                </a:ext>
              </a:extLst>
            </p:cNvPr>
            <p:cNvSpPr/>
            <p:nvPr/>
          </p:nvSpPr>
          <p:spPr>
            <a:xfrm>
              <a:off x="3075576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12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E81F9EC9-E6E0-4616-A7D0-3176876AC382}"/>
                </a:ext>
              </a:extLst>
            </p:cNvPr>
            <p:cNvSpPr/>
            <p:nvPr/>
          </p:nvSpPr>
          <p:spPr>
            <a:xfrm>
              <a:off x="4860833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12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BF811259-8019-48BF-B550-B3BBB7F62E6E}"/>
                </a:ext>
              </a:extLst>
            </p:cNvPr>
            <p:cNvSpPr/>
            <p:nvPr/>
          </p:nvSpPr>
          <p:spPr>
            <a:xfrm>
              <a:off x="6646090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B414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1200" b="1" dirty="0">
                <a:solidFill>
                  <a:srgbClr val="4B414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EB0F8965-7327-429E-BDF7-F08465F2C890}"/>
                </a:ext>
              </a:extLst>
            </p:cNvPr>
            <p:cNvSpPr/>
            <p:nvPr/>
          </p:nvSpPr>
          <p:spPr>
            <a:xfrm>
              <a:off x="8431347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B414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1200" b="1" dirty="0">
                <a:solidFill>
                  <a:srgbClr val="4B414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2371B7CD-61E6-4CB5-9073-CF26D27B6134}"/>
                </a:ext>
              </a:extLst>
            </p:cNvPr>
            <p:cNvSpPr/>
            <p:nvPr/>
          </p:nvSpPr>
          <p:spPr>
            <a:xfrm>
              <a:off x="10216604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B414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1200" b="1" dirty="0">
                <a:solidFill>
                  <a:srgbClr val="4B414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6BC1B19-B6F5-4863-9577-4C2CE82DC7A7}"/>
              </a:ext>
            </a:extLst>
          </p:cNvPr>
          <p:cNvSpPr/>
          <p:nvPr/>
        </p:nvSpPr>
        <p:spPr>
          <a:xfrm>
            <a:off x="1237170" y="2295803"/>
            <a:ext cx="3089869" cy="9810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 </a:t>
            </a:r>
            <a:r>
              <a:rPr lang="en-US" altLang="ko-KR" sz="1400" b="1" dirty="0" smtClean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팀원소개</a:t>
            </a:r>
            <a:endParaRPr lang="en-US" altLang="ko-KR" sz="1400" dirty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진행한 팀원들에 대한 소개</a:t>
            </a:r>
            <a:endParaRPr lang="ko-KR" altLang="en-US" sz="1050" dirty="0">
              <a:solidFill>
                <a:srgbClr val="D1CAC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7CFB752-0B60-48FD-B459-664791D37EDC}"/>
              </a:ext>
            </a:extLst>
          </p:cNvPr>
          <p:cNvSpPr/>
          <p:nvPr/>
        </p:nvSpPr>
        <p:spPr>
          <a:xfrm>
            <a:off x="4807684" y="2289869"/>
            <a:ext cx="3089869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 3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  <a:endParaRPr lang="en-US" altLang="ko-KR" sz="140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프로젝트에 대한 소개</a:t>
            </a:r>
            <a:endParaRPr lang="ko-KR" altLang="en-US" sz="1050" dirty="0">
              <a:solidFill>
                <a:srgbClr val="D1CAC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FD78F0C-1C51-48C5-82EA-FAC3393B538D}"/>
              </a:ext>
            </a:extLst>
          </p:cNvPr>
          <p:cNvSpPr/>
          <p:nvPr/>
        </p:nvSpPr>
        <p:spPr>
          <a:xfrm>
            <a:off x="8378198" y="2294652"/>
            <a:ext cx="3089869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 5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화면구성</a:t>
            </a:r>
            <a:endParaRPr lang="en-US" altLang="ko-KR" sz="140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화면 및 동작 시나리오</a:t>
            </a:r>
            <a:endParaRPr lang="ko-KR" altLang="en-US" sz="1050" dirty="0">
              <a:solidFill>
                <a:srgbClr val="D1CAC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96868" y="3842054"/>
            <a:ext cx="3089869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 </a:t>
            </a:r>
            <a:r>
              <a:rPr lang="en-US" altLang="ko-KR" sz="1400" b="1" dirty="0" smtClean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개발 배경</a:t>
            </a:r>
            <a:endParaRPr lang="en-US" altLang="ko-KR" sz="140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 smtClean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주제선정 근거 이유</a:t>
            </a:r>
            <a:endParaRPr lang="ko-KR" altLang="en-US" sz="1050" dirty="0">
              <a:solidFill>
                <a:srgbClr val="D1CAC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E1BE766-1643-4725-80BF-AA9C156FEE47}"/>
              </a:ext>
            </a:extLst>
          </p:cNvPr>
          <p:cNvSpPr/>
          <p:nvPr/>
        </p:nvSpPr>
        <p:spPr>
          <a:xfrm>
            <a:off x="3867382" y="3842055"/>
            <a:ext cx="3089869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 4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적용 기술</a:t>
            </a:r>
            <a:endParaRPr lang="en-US" altLang="ko-KR" sz="140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 smtClean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프로젝트에 반영된 기술</a:t>
            </a:r>
            <a:endParaRPr lang="ko-KR" altLang="en-US" sz="1050" dirty="0">
              <a:solidFill>
                <a:srgbClr val="D1CAC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44D1B64-90BF-4387-86B2-30895C806054}"/>
              </a:ext>
            </a:extLst>
          </p:cNvPr>
          <p:cNvSpPr/>
          <p:nvPr/>
        </p:nvSpPr>
        <p:spPr>
          <a:xfrm>
            <a:off x="7790761" y="3842055"/>
            <a:ext cx="2737004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 6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</a:p>
          <a:p>
            <a:pPr algn="r">
              <a:lnSpc>
                <a:spcPct val="150000"/>
              </a:lnSpc>
            </a:pPr>
            <a:r>
              <a:rPr lang="ko-KR" altLang="en-US" sz="1050" dirty="0" smtClean="0">
                <a:solidFill>
                  <a:srgbClr val="D1CAC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질문 및 답변</a:t>
            </a:r>
            <a:endParaRPr lang="ko-KR" altLang="en-US" sz="1050" dirty="0">
              <a:solidFill>
                <a:srgbClr val="D1CAC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26120" y="533797"/>
            <a:ext cx="551815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</a:t>
            </a:r>
            <a:r>
              <a:rPr lang="ko-KR" altLang="en-US" b="1" i="1" kern="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소개</a:t>
            </a:r>
            <a:endParaRPr lang="en-US" altLang="ko-KR" b="1" i="1" kern="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31720" y="1623060"/>
            <a:ext cx="2453640" cy="40005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1440180"/>
            <a:ext cx="1763624" cy="369332"/>
          </a:xfrm>
          <a:prstGeom prst="rect">
            <a:avLst/>
          </a:prstGeom>
          <a:solidFill>
            <a:srgbClr val="4B414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999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FRONT</a:t>
            </a:r>
            <a:r>
              <a:rPr lang="en-US" altLang="ko-KR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- END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411719" y="1623059"/>
            <a:ext cx="2453640" cy="400050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833671" y="1438393"/>
            <a:ext cx="1609736" cy="369332"/>
          </a:xfrm>
          <a:prstGeom prst="rect">
            <a:avLst/>
          </a:prstGeom>
          <a:solidFill>
            <a:srgbClr val="4B414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999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BACK</a:t>
            </a:r>
            <a:r>
              <a:rPr lang="en-US" altLang="ko-KR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- END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4630" y="2607645"/>
            <a:ext cx="18678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엄윤주</a:t>
            </a:r>
            <a:r>
              <a:rPr lang="en-US" altLang="ko-KR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(30, </a:t>
            </a:r>
            <a:r>
              <a:rPr lang="ko-KR" altLang="en-US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무직</a:t>
            </a:r>
            <a:r>
              <a:rPr lang="en-US" altLang="ko-KR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endParaRPr lang="en-US" altLang="ko-KR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b="1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류호진</a:t>
            </a:r>
            <a:r>
              <a:rPr lang="en-US" altLang="ko-KR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(30, </a:t>
            </a:r>
            <a:r>
              <a:rPr lang="ko-KR" altLang="en-US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무직</a:t>
            </a:r>
            <a:r>
              <a:rPr lang="en-US" altLang="ko-KR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endParaRPr lang="en-US" altLang="ko-KR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b="1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안중근</a:t>
            </a:r>
            <a:r>
              <a:rPr lang="en-US" altLang="ko-KR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(27, </a:t>
            </a:r>
            <a:r>
              <a:rPr lang="ko-KR" altLang="en-US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무직</a:t>
            </a:r>
            <a:r>
              <a:rPr lang="en-US" altLang="ko-KR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3101" y="2607645"/>
            <a:ext cx="20281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이현수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31,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무직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서민호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(26,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무직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조현진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(27,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무직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10920" y="6423479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멀캠에</a:t>
            </a:r>
            <a:r>
              <a:rPr lang="ko-KR" altLang="en-US" sz="1600" b="1" dirty="0" smtClean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남는 자리 없나요</a:t>
            </a:r>
            <a:endParaRPr lang="ko-KR" altLang="en-US" sz="16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6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26120" y="533797"/>
            <a:ext cx="551815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</a:t>
            </a:r>
            <a:r>
              <a:rPr lang="ko-KR" altLang="en-US" b="1" i="1" kern="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개발배경</a:t>
            </a:r>
            <a:endParaRPr lang="en-US" altLang="ko-KR" b="1" i="1" kern="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http://xn--939a1g381b8nh.com/wys2/file_attach/2018/01/24/1516771874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70" y="1943716"/>
            <a:ext cx="4256092" cy="331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257" y="1943716"/>
            <a:ext cx="5566918" cy="33181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04" y="1570583"/>
            <a:ext cx="1633870" cy="11156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27099" y="2084124"/>
            <a:ext cx="4493223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빙그레 메로나체" panose="020B0503000000000000" pitchFamily="34" charset="-127"/>
                <a:ea typeface="빙그레 메로나체" panose="020B0503000000000000" pitchFamily="34" charset="-127"/>
              </a:rPr>
              <a:t>“건강기능식품에 대한 소비자 수요가 늘면서</a:t>
            </a:r>
            <a:endParaRPr lang="en-US" altLang="ko-KR" sz="1600" b="1" dirty="0" smtClean="0">
              <a:solidFill>
                <a:schemeClr val="bg1"/>
              </a:solidFill>
              <a:latin typeface="빙그레 메로나체" panose="020B0503000000000000" pitchFamily="34" charset="-127"/>
              <a:ea typeface="빙그레 메로나체" panose="020B0503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빙그레 메로나체" panose="020B0503000000000000" pitchFamily="34" charset="-127"/>
                <a:ea typeface="빙그레 메로나체" panose="020B0503000000000000" pitchFamily="34" charset="-127"/>
              </a:rPr>
              <a:t> 연령별</a:t>
            </a:r>
            <a:r>
              <a:rPr lang="en-US" altLang="ko-KR" sz="1600" b="1" dirty="0" smtClean="0">
                <a:solidFill>
                  <a:schemeClr val="bg1"/>
                </a:solidFill>
                <a:latin typeface="빙그레 메로나체" panose="020B0503000000000000" pitchFamily="34" charset="-127"/>
                <a:ea typeface="빙그레 메로나체" panose="020B0503000000000000" pitchFamily="34" charset="-127"/>
              </a:rPr>
              <a:t>, </a:t>
            </a:r>
            <a:r>
              <a:rPr lang="ko-KR" altLang="en-US" sz="1600" b="1" dirty="0" smtClean="0">
                <a:solidFill>
                  <a:schemeClr val="bg1"/>
                </a:solidFill>
                <a:latin typeface="빙그레 메로나체" panose="020B0503000000000000" pitchFamily="34" charset="-127"/>
                <a:ea typeface="빙그레 메로나체" panose="020B0503000000000000" pitchFamily="34" charset="-127"/>
              </a:rPr>
              <a:t>기능별로 다양한 제품이 출시되고</a:t>
            </a:r>
            <a:endParaRPr lang="en-US" altLang="ko-KR" sz="1600" b="1" dirty="0" smtClean="0">
              <a:solidFill>
                <a:schemeClr val="bg1"/>
              </a:solidFill>
              <a:latin typeface="빙그레 메로나체" panose="020B0503000000000000" pitchFamily="34" charset="-127"/>
              <a:ea typeface="빙그레 메로나체" panose="020B0503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빙그레 메로나체" panose="020B0503000000000000" pitchFamily="34" charset="-127"/>
                <a:ea typeface="빙그레 메로나체" panose="020B0503000000000000" pitchFamily="34" charset="-127"/>
              </a:rPr>
              <a:t> 시장규모도 꾸준히 성장하고 있다”</a:t>
            </a:r>
            <a:endParaRPr lang="ko-KR" altLang="en-US" sz="1600" b="1" dirty="0">
              <a:solidFill>
                <a:schemeClr val="bg1"/>
              </a:solidFill>
              <a:latin typeface="빙그레 메로나체" panose="020B0503000000000000" pitchFamily="34" charset="-127"/>
              <a:ea typeface="빙그레 메로나체" panose="020B0503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96279" y="3658538"/>
            <a:ext cx="6096000" cy="11657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빙그레 메로나체" panose="020B0503000000000000" pitchFamily="34" charset="-127"/>
                <a:ea typeface="빙그레 메로나체" panose="020B0503000000000000" pitchFamily="34" charset="-127"/>
              </a:rPr>
              <a:t>“소비자들의 건강기능식품 구매 및 섭취 패턴</a:t>
            </a:r>
            <a:endParaRPr lang="en-US" altLang="ko-KR" sz="1600" b="1" dirty="0" smtClean="0">
              <a:solidFill>
                <a:schemeClr val="bg1"/>
              </a:solidFill>
              <a:latin typeface="빙그레 메로나체" panose="020B0503000000000000" pitchFamily="34" charset="-127"/>
              <a:ea typeface="빙그레 메로나체" panose="020B0503000000000000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빙그레 메로나체" panose="020B0503000000000000" pitchFamily="34" charset="-127"/>
                <a:ea typeface="빙그레 메로나체" panose="020B0503000000000000" pitchFamily="34" charset="-127"/>
              </a:rPr>
              <a:t> 분석을 통해</a:t>
            </a:r>
            <a:r>
              <a:rPr lang="en-US" altLang="ko-KR" sz="1600" b="1" dirty="0" smtClean="0">
                <a:solidFill>
                  <a:schemeClr val="bg1"/>
                </a:solidFill>
                <a:latin typeface="빙그레 메로나체" panose="020B0503000000000000" pitchFamily="34" charset="-127"/>
                <a:ea typeface="빙그레 메로나체" panose="020B0503000000000000" pitchFamily="34" charset="-127"/>
              </a:rPr>
              <a:t>, </a:t>
            </a:r>
            <a:r>
              <a:rPr lang="ko-KR" altLang="en-US" sz="1600" b="1" dirty="0" smtClean="0">
                <a:solidFill>
                  <a:schemeClr val="bg1"/>
                </a:solidFill>
                <a:latin typeface="빙그레 메로나체" panose="020B0503000000000000" pitchFamily="34" charset="-127"/>
                <a:ea typeface="빙그레 메로나체" panose="020B0503000000000000" pitchFamily="34" charset="-127"/>
              </a:rPr>
              <a:t>소비자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빙그레 메로나체" panose="020B0503000000000000" pitchFamily="34" charset="-127"/>
                <a:ea typeface="빙그레 메로나체" panose="020B0503000000000000" pitchFamily="34" charset="-127"/>
              </a:rPr>
              <a:t>니즈를</a:t>
            </a:r>
            <a:r>
              <a:rPr lang="ko-KR" altLang="en-US" sz="1600" b="1" dirty="0" smtClean="0">
                <a:solidFill>
                  <a:schemeClr val="bg1"/>
                </a:solidFill>
                <a:latin typeface="빙그레 메로나체" panose="020B0503000000000000" pitchFamily="34" charset="-127"/>
                <a:ea typeface="빙그레 메로나체" panose="020B0503000000000000" pitchFamily="34" charset="-127"/>
              </a:rPr>
              <a:t> 충족하고 </a:t>
            </a:r>
            <a:endParaRPr lang="en-US" altLang="ko-KR" sz="1600" b="1" dirty="0" smtClean="0">
              <a:solidFill>
                <a:schemeClr val="bg1"/>
              </a:solidFill>
              <a:latin typeface="빙그레 메로나체" panose="020B0503000000000000" pitchFamily="34" charset="-127"/>
              <a:ea typeface="빙그레 메로나체" panose="020B0503000000000000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빙그레 메로나체" panose="020B0503000000000000" pitchFamily="34" charset="-127"/>
                <a:ea typeface="빙그레 메로나체" panose="020B0503000000000000" pitchFamily="34" charset="-127"/>
              </a:rPr>
              <a:t>더불어 산업의 건전한 성장에 기여할 것”</a:t>
            </a:r>
            <a:endParaRPr lang="ko-KR" altLang="en-US" sz="1600" b="1" dirty="0">
              <a:solidFill>
                <a:schemeClr val="bg1"/>
              </a:solidFill>
              <a:latin typeface="빙그레 메로나체" panose="020B0503000000000000" pitchFamily="34" charset="-127"/>
              <a:ea typeface="빙그레 메로나체" panose="020B0503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57970" y="1275304"/>
            <a:ext cx="2653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한국건강기능식품협회</a:t>
            </a:r>
          </a:p>
        </p:txBody>
      </p:sp>
    </p:spTree>
    <p:extLst>
      <p:ext uri="{BB962C8B-B14F-4D97-AF65-F5344CB8AC3E}">
        <p14:creationId xmlns:p14="http://schemas.microsoft.com/office/powerpoint/2010/main" val="87532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-0.25 -1.48148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0.25 4.8148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-0.25 -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0801" y="3156645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800"/>
              </a:spcBef>
            </a:pPr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연령대별로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지난해 선물을 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제외한</a:t>
            </a:r>
            <a:endParaRPr lang="en-US" altLang="ko-KR" sz="16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spcBef>
                <a:spcPts val="800"/>
              </a:spcBef>
            </a:pPr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직접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구매 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시장의 구매 건수 기준 점유율은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endParaRPr lang="en-US" altLang="ko-KR" sz="16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spcBef>
                <a:spcPts val="800"/>
              </a:spcBef>
            </a:pPr>
            <a:r>
              <a:rPr lang="ko-KR" altLang="en-US" sz="1600" dirty="0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△</a:t>
            </a:r>
            <a:r>
              <a:rPr lang="ko-KR" altLang="en-US" sz="1600" dirty="0" err="1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인터넷몰</a:t>
            </a:r>
            <a:r>
              <a:rPr lang="ko-KR" altLang="en-US" sz="1600" dirty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1600" dirty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35.9</a:t>
            </a:r>
            <a:r>
              <a:rPr lang="en-US" altLang="ko-KR" sz="1600" dirty="0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%</a:t>
            </a:r>
            <a:r>
              <a:rPr lang="ko-KR" altLang="en-US" sz="1600" dirty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endParaRPr lang="en-US" altLang="ko-KR" sz="1600" dirty="0" smtClean="0">
              <a:solidFill>
                <a:srgbClr val="FF999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spcBef>
                <a:spcPts val="800"/>
              </a:spcBef>
            </a:pPr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△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대형할인점</a:t>
            </a:r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(15.5%) </a:t>
            </a:r>
            <a:endParaRPr lang="en-US" altLang="ko-KR" sz="16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spcBef>
                <a:spcPts val="800"/>
              </a:spcBef>
            </a:pPr>
            <a:r>
              <a:rPr lang="en-US" altLang="ko-KR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△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다단계판매</a:t>
            </a:r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(12.5%) </a:t>
            </a:r>
            <a:endParaRPr lang="en-US" altLang="ko-KR" sz="16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spcBef>
                <a:spcPts val="800"/>
              </a:spcBef>
            </a:pPr>
            <a:r>
              <a:rPr lang="en-US" altLang="ko-KR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△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약국</a:t>
            </a:r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(10.9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%)</a:t>
            </a:r>
          </a:p>
          <a:p>
            <a:pPr algn="ctr">
              <a:spcBef>
                <a:spcPts val="800"/>
              </a:spcBef>
            </a:pPr>
            <a:r>
              <a:rPr lang="en-US" altLang="ko-KR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20~30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 중심으로 </a:t>
            </a:r>
            <a:r>
              <a:rPr lang="ko-KR" altLang="en-US" sz="1600" dirty="0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인터넷쇼핑몰 구입 비율 증가</a:t>
            </a:r>
            <a:endParaRPr lang="ko-KR" altLang="en-US" sz="1600" dirty="0">
              <a:solidFill>
                <a:srgbClr val="FF999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26120" y="533797"/>
            <a:ext cx="551815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</a:t>
            </a:r>
            <a:r>
              <a:rPr lang="ko-KR" altLang="en-US" b="1" i="1" kern="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개발배경</a:t>
            </a:r>
            <a:endParaRPr lang="en-US" altLang="ko-KR" b="1" i="1" kern="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4" name="Picture 2" descr="http://www.nexteconomy.co.kr/news/photo/201801/11067_18605_44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4" y="1517650"/>
            <a:ext cx="4501266" cy="40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nexteconomy.co.kr/news/photo/201801/11067_18607_47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39" y="1517649"/>
            <a:ext cx="5985928" cy="40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88">
            <a:off x="7635160" y="1902628"/>
            <a:ext cx="2206943" cy="2987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6D0C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7" y="3286896"/>
            <a:ext cx="2631535" cy="80919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48" y="2163979"/>
            <a:ext cx="1237071" cy="8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2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4.16667E-6 -0.2076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4.16667E-6 -0.2025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0.07546 L 0.00169 0.1745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26120" y="533797"/>
            <a:ext cx="551815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</a:t>
            </a:r>
            <a:r>
              <a:rPr lang="ko-KR" altLang="en-US" b="1" i="1" kern="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개발배경</a:t>
            </a:r>
            <a:endParaRPr lang="en-US" altLang="ko-KR" b="1" i="1" kern="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2" name="Picture 4" descr="http://www.nexteconomy.co.kr/news/photo/201801/11067_18609_4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54" y="2173856"/>
            <a:ext cx="6205893" cy="298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632434" y="257113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 </a:t>
            </a:r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 중 </a:t>
            </a:r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명은 건강기능식품 </a:t>
            </a:r>
            <a:r>
              <a:rPr lang="ko-KR" altLang="en-US" sz="16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구매시</a:t>
            </a:r>
            <a:endParaRPr lang="en-US" altLang="ko-KR" sz="16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제품의</a:t>
            </a:r>
            <a:r>
              <a:rPr lang="ko-KR" altLang="en-US" sz="1600" dirty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효능을 최우선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 생각하는 가운데 </a:t>
            </a:r>
            <a:endParaRPr lang="en-US" altLang="ko-KR" sz="16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입소문이</a:t>
            </a:r>
            <a:r>
              <a:rPr lang="ko-KR" altLang="en-US" sz="1600" dirty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난 제품</a:t>
            </a:r>
            <a:r>
              <a:rPr lang="en-US" altLang="ko-KR" sz="1600" dirty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(73.6</a:t>
            </a:r>
            <a:r>
              <a:rPr lang="en-US" altLang="ko-KR" sz="1600" dirty="0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%)</a:t>
            </a:r>
            <a:endParaRPr lang="en-US" altLang="ko-KR" sz="1600" dirty="0">
              <a:solidFill>
                <a:srgbClr val="FF999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잘</a:t>
            </a:r>
            <a:r>
              <a:rPr lang="ko-KR" altLang="en-US" sz="1600" dirty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알려진 건강기능식품 브랜드</a:t>
            </a:r>
            <a:r>
              <a:rPr lang="en-US" altLang="ko-KR" sz="1600" dirty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(72.7</a:t>
            </a:r>
            <a:r>
              <a:rPr lang="en-US" altLang="ko-KR" sz="1600" dirty="0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%)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등을</a:t>
            </a:r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주로 구매를 고려한다고 응답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09" y="2571133"/>
            <a:ext cx="1038015" cy="70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7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26120" y="533797"/>
            <a:ext cx="551815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</a:t>
            </a:r>
            <a:r>
              <a:rPr lang="ko-KR" altLang="en-US" b="1" i="1" kern="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소개</a:t>
            </a:r>
            <a:endParaRPr lang="en-US" altLang="ko-KR" b="1" i="1" kern="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122" name="Picture 2" descr="Image result for 화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90" y="1374095"/>
            <a:ext cx="5563384" cy="326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화해 누적 리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885" y="3278310"/>
            <a:ext cx="5685052" cy="317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화해 누적 리뷰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4"/>
          <a:stretch/>
        </p:blipFill>
        <p:spPr bwMode="auto">
          <a:xfrm>
            <a:off x="6887629" y="1374095"/>
            <a:ext cx="2857500" cy="172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7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26120" y="533797"/>
            <a:ext cx="551815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</a:t>
            </a:r>
            <a:r>
              <a:rPr lang="ko-KR" altLang="en-US" b="1" i="1" kern="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소개</a:t>
            </a:r>
            <a:endParaRPr lang="en-US" altLang="ko-KR" b="1" i="1" kern="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822" y="1278765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나에게 맞는 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건강식품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</a:t>
            </a:r>
            <a:endParaRPr lang="en-US" altLang="ko-KR" sz="16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기능별 검색을 통해 확인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8" y="2229291"/>
            <a:ext cx="2303966" cy="3735280"/>
          </a:xfrm>
          <a:prstGeom prst="rect">
            <a:avLst/>
          </a:prstGeom>
        </p:spPr>
      </p:pic>
      <p:pic>
        <p:nvPicPr>
          <p:cNvPr id="17" name="Picture 4" descr="galaxy frame png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52" y="2058634"/>
            <a:ext cx="2443640" cy="417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649152" y="1278765"/>
            <a:ext cx="2090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건강기능식품 성분</a:t>
            </a:r>
            <a:endParaRPr lang="en-US" altLang="ko-KR" sz="1600" dirty="0" smtClean="0">
              <a:solidFill>
                <a:srgbClr val="FF999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제품 검색만으로 쉽게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431" y="2236917"/>
            <a:ext cx="2354507" cy="3857384"/>
          </a:xfrm>
          <a:prstGeom prst="rect">
            <a:avLst/>
          </a:prstGeom>
        </p:spPr>
      </p:pic>
      <p:pic>
        <p:nvPicPr>
          <p:cNvPr id="20" name="Picture 4" descr="galaxy frame png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33" y="2058634"/>
            <a:ext cx="2519826" cy="417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548061" y="1282821"/>
            <a:ext cx="1744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맞춤랭킹</a:t>
            </a:r>
            <a:endParaRPr lang="en-US" altLang="ko-KR" sz="1600" dirty="0" smtClean="0">
              <a:solidFill>
                <a:srgbClr val="FF999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성별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기능에 맞게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4120" y="2230938"/>
            <a:ext cx="2369843" cy="3921777"/>
          </a:xfrm>
          <a:prstGeom prst="rect">
            <a:avLst/>
          </a:prstGeom>
        </p:spPr>
      </p:pic>
      <p:pic>
        <p:nvPicPr>
          <p:cNvPr id="24" name="Picture 4" descr="galaxy frame png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310" y="2064469"/>
            <a:ext cx="2549885" cy="422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8073" y="2221325"/>
            <a:ext cx="2345487" cy="3872975"/>
          </a:xfrm>
          <a:prstGeom prst="rect">
            <a:avLst/>
          </a:prstGeom>
        </p:spPr>
      </p:pic>
      <p:pic>
        <p:nvPicPr>
          <p:cNvPr id="26" name="Picture 4" descr="galaxy frame png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92" y="2064469"/>
            <a:ext cx="2549885" cy="422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058021" y="1305116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도담</a:t>
            </a:r>
            <a:r>
              <a:rPr lang="ko-KR" altLang="en-US" sz="1600" dirty="0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건강 </a:t>
            </a:r>
            <a:r>
              <a:rPr lang="ko-KR" altLang="en-US" sz="1600" dirty="0" err="1" smtClean="0">
                <a:solidFill>
                  <a:srgbClr val="FF99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어워드</a:t>
            </a:r>
            <a:endParaRPr lang="en-US" altLang="ko-KR" sz="1600" dirty="0" smtClean="0">
              <a:solidFill>
                <a:srgbClr val="FF999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 </a:t>
            </a:r>
            <a:r>
              <a:rPr lang="ko-KR" altLang="en-US" sz="16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어워드로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신뢰성 ↑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2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985520" y="772160"/>
            <a:ext cx="10586720" cy="542544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5051420" y="517854"/>
            <a:ext cx="2454920" cy="507831"/>
          </a:xfrm>
          <a:prstGeom prst="rect">
            <a:avLst/>
          </a:prstGeom>
          <a:solidFill>
            <a:srgbClr val="4B4140"/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</a:t>
            </a:r>
            <a:r>
              <a:rPr lang="ko-KR" altLang="en-US" b="1" i="1" kern="0" dirty="0" smtClean="0">
                <a:solidFill>
                  <a:srgbClr val="96D0C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적용 기술</a:t>
            </a:r>
            <a:endParaRPr lang="en-US" altLang="ko-KR" b="1" i="1" kern="0" dirty="0" smtClean="0">
              <a:solidFill>
                <a:srgbClr val="96D0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38" y="2373975"/>
            <a:ext cx="1750041" cy="17500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42" y="4482291"/>
            <a:ext cx="1130431" cy="116689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189872" y="3704551"/>
            <a:ext cx="0" cy="6881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409732" y="3248995"/>
            <a:ext cx="214931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46" y="2570949"/>
            <a:ext cx="1553067" cy="15530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227" y="2570949"/>
            <a:ext cx="1850798" cy="1388098"/>
          </a:xfrm>
          <a:prstGeom prst="rect">
            <a:avLst/>
          </a:prstGeom>
        </p:spPr>
      </p:pic>
      <p:cxnSp>
        <p:nvCxnSpPr>
          <p:cNvPr id="12" name="직선 연결선 11"/>
          <p:cNvCxnSpPr>
            <a:stCxn id="8" idx="3"/>
          </p:cNvCxnSpPr>
          <p:nvPr/>
        </p:nvCxnSpPr>
        <p:spPr>
          <a:xfrm flipV="1">
            <a:off x="8394913" y="3347482"/>
            <a:ext cx="454844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189872" y="2194838"/>
            <a:ext cx="0" cy="6881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59154" y="159386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DATA.GO.KR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6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9999"/>
          </a:solidFill>
        </a:ln>
      </a:spPr>
      <a:bodyPr rtlCol="0" anchor="ctr"/>
      <a:lstStyle>
        <a:defPPr algn="ctr">
          <a:defRPr b="1">
            <a:ln w="12700">
              <a:solidFill>
                <a:schemeClr val="tx2">
                  <a:lumMod val="75000"/>
                </a:schemeClr>
              </a:solidFill>
              <a:prstDash val="solid"/>
            </a:ln>
            <a:pattFill prst="dkUpDiag">
              <a:fgClr>
                <a:schemeClr val="tx2"/>
              </a:fgClr>
              <a:bgClr>
                <a:schemeClr val="tx2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tx2">
                  <a:lumMod val="75000"/>
                </a:scheme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188</Words>
  <Application>Microsoft Office PowerPoint</Application>
  <PresentationFormat>와이드스크린</PresentationFormat>
  <Paragraphs>85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배달의민족 도현</vt:lpstr>
      <vt:lpstr>빙그레 메로나체</vt:lpstr>
      <vt:lpstr>Arial</vt:lpstr>
      <vt:lpstr>Tmon몬소리 Black</vt:lpstr>
      <vt:lpstr>맑은 고딕</vt:lpstr>
      <vt:lpstr>빙그레 따옴체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multicampus</cp:lastModifiedBy>
  <cp:revision>31</cp:revision>
  <dcterms:created xsi:type="dcterms:W3CDTF">2019-07-15T03:23:51Z</dcterms:created>
  <dcterms:modified xsi:type="dcterms:W3CDTF">2019-11-06T05:17:04Z</dcterms:modified>
</cp:coreProperties>
</file>