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52" r:id="rId2"/>
    <p:sldId id="256" r:id="rId3"/>
    <p:sldId id="260" r:id="rId4"/>
    <p:sldId id="258" r:id="rId5"/>
    <p:sldId id="261" r:id="rId6"/>
    <p:sldId id="353" r:id="rId7"/>
  </p:sldIdLst>
  <p:sldSz cx="7559675" cy="10691813"/>
  <p:notesSz cx="6858000" cy="9144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0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pos="136" userDrawn="1">
          <p15:clr>
            <a:srgbClr val="A4A3A4"/>
          </p15:clr>
        </p15:guide>
        <p15:guide id="4" pos="4608" userDrawn="1">
          <p15:clr>
            <a:srgbClr val="A4A3A4"/>
          </p15:clr>
        </p15:guide>
        <p15:guide id="5" orient="horz" pos="714" userDrawn="1">
          <p15:clr>
            <a:srgbClr val="A4A3A4"/>
          </p15:clr>
        </p15:guide>
        <p15:guide id="6" orient="horz" pos="950" userDrawn="1">
          <p15:clr>
            <a:srgbClr val="A4A3A4"/>
          </p15:clr>
        </p15:guide>
        <p15:guide id="7" pos="272" userDrawn="1">
          <p15:clr>
            <a:srgbClr val="A4A3A4"/>
          </p15:clr>
        </p15:guide>
        <p15:guide id="8" orient="horz" pos="1326" userDrawn="1">
          <p15:clr>
            <a:srgbClr val="A4A3A4"/>
          </p15:clr>
        </p15:guide>
        <p15:guide id="9" pos="4280" userDrawn="1">
          <p15:clr>
            <a:srgbClr val="A4A3A4"/>
          </p15:clr>
        </p15:guide>
        <p15:guide id="10" orient="horz" pos="6429" userDrawn="1">
          <p15:clr>
            <a:srgbClr val="A4A3A4"/>
          </p15:clr>
        </p15:guide>
        <p15:guide id="11" pos="1594" userDrawn="1">
          <p15:clr>
            <a:srgbClr val="A4A3A4"/>
          </p15:clr>
        </p15:guide>
        <p15:guide id="12" orient="horz" pos="1780" userDrawn="1">
          <p15:clr>
            <a:srgbClr val="A4A3A4"/>
          </p15:clr>
        </p15:guide>
        <p15:guide id="13" orient="horz" pos="20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D4F1FF"/>
    <a:srgbClr val="05377B"/>
    <a:srgbClr val="E0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3390"/>
        <p:guide pos="2381"/>
        <p:guide pos="136"/>
        <p:guide pos="4608"/>
        <p:guide orient="horz" pos="714"/>
        <p:guide orient="horz" pos="950"/>
        <p:guide pos="272"/>
        <p:guide orient="horz" pos="1326"/>
        <p:guide pos="4280"/>
        <p:guide orient="horz" pos="6429"/>
        <p:guide pos="1594"/>
        <p:guide orient="horz" pos="1780"/>
        <p:guide orient="horz" pos="205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D12E3-A63F-4A4C-A55C-5F99AB65530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09C9-FA9E-4C02-8D2B-6786734C1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18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02265-D4AC-4A75-88C4-107E7C88E24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9CB5-23AE-4802-AC32-6C37255F9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4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09F5BA3-B3D0-474C-8838-67D1423734DC}"/>
              </a:ext>
            </a:extLst>
          </p:cNvPr>
          <p:cNvGrpSpPr/>
          <p:nvPr userDrawn="1"/>
        </p:nvGrpSpPr>
        <p:grpSpPr>
          <a:xfrm>
            <a:off x="0" y="0"/>
            <a:ext cx="7559675" cy="10765097"/>
            <a:chOff x="0" y="0"/>
            <a:chExt cx="7559675" cy="10765097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B37C218F-7C17-4FDD-BF38-9672C8013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91"/>
            <a:stretch/>
          </p:blipFill>
          <p:spPr>
            <a:xfrm>
              <a:off x="0" y="0"/>
              <a:ext cx="7559675" cy="10765097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C3639016-17FB-4EA3-A5F6-5A3B2A1ACCEF}"/>
                </a:ext>
              </a:extLst>
            </p:cNvPr>
            <p:cNvGrpSpPr/>
            <p:nvPr/>
          </p:nvGrpSpPr>
          <p:grpSpPr>
            <a:xfrm>
              <a:off x="2666875" y="9873844"/>
              <a:ext cx="2240405" cy="479188"/>
              <a:chOff x="2491615" y="9636568"/>
              <a:chExt cx="2240405" cy="479188"/>
            </a:xfrm>
          </p:grpSpPr>
          <p:pic>
            <p:nvPicPr>
              <p:cNvPr id="9" name="그림 8">
                <a:extLst>
                  <a:ext uri="{FF2B5EF4-FFF2-40B4-BE49-F238E27FC236}">
                    <a16:creationId xmlns="" xmlns:a16="http://schemas.microsoft.com/office/drawing/2014/main" id="{260331D3-1768-4E2F-BA4E-86F065367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1615" y="9667048"/>
                <a:ext cx="630170" cy="448708"/>
              </a:xfrm>
              <a:prstGeom prst="rect">
                <a:avLst/>
              </a:prstGeom>
            </p:spPr>
          </p:pic>
          <p:sp>
            <p:nvSpPr>
              <p:cNvPr id="10" name="제목 1">
                <a:extLst>
                  <a:ext uri="{FF2B5EF4-FFF2-40B4-BE49-F238E27FC236}">
                    <a16:creationId xmlns="" xmlns:a16="http://schemas.microsoft.com/office/drawing/2014/main" id="{F8CA9FDF-AEB8-4A01-BAB0-3D3C5B03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6357" y="9636568"/>
                <a:ext cx="1835663" cy="386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92075" algn="l"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182563" algn="l"/>
                    <a:tab pos="898525" algn="l"/>
                  </a:tabLst>
                </a:pPr>
                <a:r>
                  <a:rPr lang="ko-KR" altLang="en-US" sz="1400" spc="-100" dirty="0">
                    <a:solidFill>
                      <a:srgbClr val="04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삼성 청년 </a:t>
                </a:r>
                <a:r>
                  <a:rPr lang="en-US" altLang="ko-KR" sz="1400" spc="-100" dirty="0">
                    <a:solidFill>
                      <a:srgbClr val="04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SW </a:t>
                </a:r>
                <a:r>
                  <a:rPr lang="ko-KR" altLang="en-US" sz="1400" spc="-100" dirty="0">
                    <a:solidFill>
                      <a:srgbClr val="04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아카데미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35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7" userDrawn="1">
          <p15:clr>
            <a:srgbClr val="FBAE40"/>
          </p15:clr>
        </p15:guide>
        <p15:guide id="2" pos="23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8B62FE2-C702-4A5E-BEF9-7B4FA3E021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8" t="69" b="-1"/>
          <a:stretch/>
        </p:blipFill>
        <p:spPr>
          <a:xfrm>
            <a:off x="0" y="-1"/>
            <a:ext cx="7559675" cy="106890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C44485-C87C-4387-B675-E56DFAA95E36}"/>
              </a:ext>
            </a:extLst>
          </p:cNvPr>
          <p:cNvSpPr/>
          <p:nvPr userDrawn="1"/>
        </p:nvSpPr>
        <p:spPr>
          <a:xfrm>
            <a:off x="3750027" y="10252055"/>
            <a:ext cx="377825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Copyright 2019. </a:t>
            </a:r>
            <a:r>
              <a:rPr kumimoji="1" lang="ko-KR" altLang="en-US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삼성청년</a:t>
            </a:r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SW</a:t>
            </a:r>
            <a:r>
              <a:rPr kumimoji="1" lang="ko-KR" altLang="en-US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아카데미</a:t>
            </a:r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. All rights reserved</a:t>
            </a:r>
            <a:endParaRPr kumimoji="1" lang="ko-KR" altLang="en-US" sz="700" kern="1200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1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5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1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D609F55-F267-4AFB-AEC0-962255595D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7559675" cy="106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C608D019-8042-4772-86D0-D498FE05C797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준비 워크시트</a:t>
            </a:r>
            <a:r>
              <a:rPr lang="en-US" altLang="ko-KR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분석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27C740A2-15D3-4829-BFD1-76E712A41E2C}"/>
              </a:ext>
            </a:extLst>
          </p:cNvPr>
          <p:cNvSpPr txBox="1">
            <a:spLocks/>
          </p:cNvSpPr>
          <p:nvPr/>
        </p:nvSpPr>
        <p:spPr>
          <a:xfrm>
            <a:off x="57410" y="4116538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워크시트</a:t>
            </a:r>
            <a:r>
              <a:rPr lang="en-US" altLang="ko-KR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8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인재상</a:t>
            </a:r>
            <a:endParaRPr lang="ko-KR" altLang="en-US" sz="18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57124287-78D5-410C-92A4-290B64AD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35905"/>
              </p:ext>
            </p:extLst>
          </p:nvPr>
        </p:nvGraphicFramePr>
        <p:xfrm>
          <a:off x="441325" y="4682794"/>
          <a:ext cx="6873876" cy="1794886"/>
        </p:xfrm>
        <a:graphic>
          <a:graphicData uri="http://schemas.openxmlformats.org/drawingml/2006/table">
            <a:tbl>
              <a:tblPr firstRow="1" bandRow="1"/>
              <a:tblGrid>
                <a:gridCol w="1718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8469">
                  <a:extLst>
                    <a:ext uri="{9D8B030D-6E8A-4147-A177-3AD203B41FA5}">
                      <a16:colId xmlns="" xmlns:a16="http://schemas.microsoft.com/office/drawing/2014/main" val="948592145"/>
                    </a:ext>
                  </a:extLst>
                </a:gridCol>
                <a:gridCol w="1718469">
                  <a:extLst>
                    <a:ext uri="{9D8B030D-6E8A-4147-A177-3AD203B41FA5}">
                      <a16:colId xmlns="" xmlns:a16="http://schemas.microsoft.com/office/drawing/2014/main" val="2043966996"/>
                    </a:ext>
                  </a:extLst>
                </a:gridCol>
                <a:gridCol w="17184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6086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인재상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정의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나의 강점 및 관련 경험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1741699"/>
                  </a:ext>
                </a:extLst>
              </a:tr>
              <a:tr h="4896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F318C62-7782-4124-B394-880B36877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02746"/>
              </p:ext>
            </p:extLst>
          </p:nvPr>
        </p:nvGraphicFramePr>
        <p:xfrm>
          <a:off x="441325" y="1509453"/>
          <a:ext cx="6880226" cy="2228811"/>
        </p:xfrm>
        <a:graphic>
          <a:graphicData uri="http://schemas.openxmlformats.org/drawingml/2006/table">
            <a:tbl>
              <a:tblPr firstRow="1" bandRow="1"/>
              <a:tblGrid>
                <a:gridCol w="2089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903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기업명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희망 직무</a:t>
                      </a:r>
                      <a:r>
                        <a:rPr kumimoji="1" 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부서명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이념 및 비전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2616429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사업영역 및 제품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994447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최근 뉴스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인재상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560902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핵심가치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/CEO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인사말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8567396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C3CAB24-D1B3-4795-B67C-AC07EDBAD649}"/>
              </a:ext>
            </a:extLst>
          </p:cNvPr>
          <p:cNvSpPr txBox="1">
            <a:spLocks/>
          </p:cNvSpPr>
          <p:nvPr/>
        </p:nvSpPr>
        <p:spPr>
          <a:xfrm>
            <a:off x="57410" y="693384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준비 워크시트</a:t>
            </a:r>
            <a:r>
              <a:rPr lang="en-US" altLang="ko-KR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직무 분석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B207FAE-A0EA-44D8-BBFC-FCBEE6451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81740"/>
              </p:ext>
            </p:extLst>
          </p:nvPr>
        </p:nvGraphicFramePr>
        <p:xfrm>
          <a:off x="441325" y="7395903"/>
          <a:ext cx="6880226" cy="2831541"/>
        </p:xfrm>
        <a:graphic>
          <a:graphicData uri="http://schemas.openxmlformats.org/drawingml/2006/table">
            <a:tbl>
              <a:tblPr firstRow="1" bandRow="1"/>
              <a:tblGrid>
                <a:gridCol w="2089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903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1221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지원직무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직무선택 이유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무슨 일을 하는지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2616429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지원직무에 필요한 역량은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9944470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나의 직무적 강점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나의 직무적 약점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보완점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5609020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직무와 관련된 경험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8475828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직무에 적합한 이유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720630"/>
                  </a:ext>
                </a:extLst>
              </a:tr>
              <a:tr h="309145">
                <a:tc>
                  <a:txBody>
                    <a:bodyPr/>
                    <a:lstStyle/>
                    <a:p>
                      <a:pPr marL="0" algn="ctr" defTabSz="755934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입사 후 직무계획</a:t>
                      </a:r>
                    </a:p>
                  </a:txBody>
                  <a:tcPr marL="64043" marR="6404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452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C608D019-8042-4772-86D0-D498FE05C797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및 자기소개서 분석시트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57124287-78D5-410C-92A4-290B64AD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16905"/>
              </p:ext>
            </p:extLst>
          </p:nvPr>
        </p:nvGraphicFramePr>
        <p:xfrm>
          <a:off x="441325" y="1509452"/>
          <a:ext cx="6873876" cy="2795849"/>
        </p:xfrm>
        <a:graphic>
          <a:graphicData uri="http://schemas.openxmlformats.org/drawingml/2006/table">
            <a:tbl>
              <a:tblPr firstRow="1" bandRow="1"/>
              <a:tblGrid>
                <a:gridCol w="1718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8469">
                  <a:extLst>
                    <a:ext uri="{9D8B030D-6E8A-4147-A177-3AD203B41FA5}">
                      <a16:colId xmlns="" xmlns:a16="http://schemas.microsoft.com/office/drawing/2014/main" val="948592145"/>
                    </a:ext>
                  </a:extLst>
                </a:gridCol>
                <a:gridCol w="3436938">
                  <a:extLst>
                    <a:ext uri="{9D8B030D-6E8A-4147-A177-3AD203B41FA5}">
                      <a16:colId xmlns="" xmlns:a16="http://schemas.microsoft.com/office/drawing/2014/main" val="2043966996"/>
                    </a:ext>
                  </a:extLst>
                </a:gridCol>
              </a:tblGrid>
              <a:tr h="39709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이력서 항목</a:t>
                      </a:r>
                    </a:p>
                  </a:txBody>
                  <a:tcPr marL="28236" marR="28236" marT="564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예상질문 도출</a:t>
                      </a:r>
                    </a:p>
                  </a:txBody>
                  <a:tcPr marL="28236" marR="28236" marT="5647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답변 키워드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역량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경험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236" marR="28236" marT="5647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9585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1741699"/>
                  </a:ext>
                </a:extLst>
              </a:tr>
              <a:tr h="799585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9585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26D3C651-FA78-4E48-BCBD-D70A5B6E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92540"/>
              </p:ext>
            </p:extLst>
          </p:nvPr>
        </p:nvGraphicFramePr>
        <p:xfrm>
          <a:off x="441325" y="4490726"/>
          <a:ext cx="6873876" cy="2595874"/>
        </p:xfrm>
        <a:graphic>
          <a:graphicData uri="http://schemas.openxmlformats.org/drawingml/2006/table">
            <a:tbl>
              <a:tblPr firstRow="1" bandRow="1"/>
              <a:tblGrid>
                <a:gridCol w="1718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8469">
                  <a:extLst>
                    <a:ext uri="{9D8B030D-6E8A-4147-A177-3AD203B41FA5}">
                      <a16:colId xmlns="" xmlns:a16="http://schemas.microsoft.com/office/drawing/2014/main" val="948592145"/>
                    </a:ext>
                  </a:extLst>
                </a:gridCol>
                <a:gridCol w="3436938">
                  <a:extLst>
                    <a:ext uri="{9D8B030D-6E8A-4147-A177-3AD203B41FA5}">
                      <a16:colId xmlns="" xmlns:a16="http://schemas.microsoft.com/office/drawing/2014/main" val="2043966996"/>
                    </a:ext>
                  </a:extLst>
                </a:gridCol>
              </a:tblGrid>
              <a:tr h="3686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자기소개서 항목</a:t>
                      </a:r>
                    </a:p>
                  </a:txBody>
                  <a:tcPr marL="28236" marR="28236" marT="564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예상질문 도출</a:t>
                      </a:r>
                    </a:p>
                  </a:txBody>
                  <a:tcPr marL="28236" marR="28236" marT="5647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답변 키워드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역량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경험</a:t>
                      </a:r>
                      <a:r>
                        <a:rPr kumimoji="1" lang="en-US" altLang="ko-KR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236" marR="28236" marT="5647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2394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1741699"/>
                  </a:ext>
                </a:extLst>
              </a:tr>
              <a:tr h="742394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2394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2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E9EC9B6-4A98-4E0F-BD52-D46C1AF108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"/>
          <a:stretch/>
        </p:blipFill>
        <p:spPr>
          <a:xfrm>
            <a:off x="0" y="343"/>
            <a:ext cx="7559675" cy="102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F527E59C-4C15-4B54-943B-FDF84377E36C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자신만의 자기소개 만들기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AC79527F-34C9-43A8-BCBB-A011F0418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6175"/>
              </p:ext>
            </p:extLst>
          </p:nvPr>
        </p:nvGraphicFramePr>
        <p:xfrm>
          <a:off x="441325" y="1508124"/>
          <a:ext cx="6880226" cy="3508374"/>
        </p:xfrm>
        <a:graphic>
          <a:graphicData uri="http://schemas.openxmlformats.org/drawingml/2006/table">
            <a:tbl>
              <a:tblPr firstRow="1" bandRow="1"/>
              <a:tblGrid>
                <a:gridCol w="11817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98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69458">
                <a:tc>
                  <a:txBody>
                    <a:bodyPr/>
                    <a:lstStyle/>
                    <a:p>
                      <a:pPr marL="0" marR="0" indent="0" algn="ctr" defTabSz="755934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오프닝 멘트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9458">
                <a:tc>
                  <a:txBody>
                    <a:bodyPr/>
                    <a:lstStyle/>
                    <a:p>
                      <a:pPr marL="0" marR="0" indent="0" algn="ctr" defTabSz="755934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본론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69458">
                <a:tc>
                  <a:txBody>
                    <a:bodyPr/>
                    <a:lstStyle/>
                    <a:p>
                      <a:pPr marL="0" marR="0" indent="0" algn="ctr" defTabSz="755934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u="none" strike="noStrike" kern="1200" cap="none" spc="-10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클로징</a:t>
                      </a:r>
                      <a:r>
                        <a:rPr kumimoji="1" lang="ko-KR" altLang="en-US" sz="11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 멘트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261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8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BA2118-676A-493F-B841-FA7B8EBE1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7559675" cy="106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103</Words>
  <Application>Microsoft Office PowerPoint</Application>
  <PresentationFormat>사용자 지정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jjun</dc:creator>
  <cp:lastModifiedBy>student</cp:lastModifiedBy>
  <cp:revision>143</cp:revision>
  <cp:lastPrinted>2019-10-28T04:33:11Z</cp:lastPrinted>
  <dcterms:created xsi:type="dcterms:W3CDTF">2019-10-24T04:07:11Z</dcterms:created>
  <dcterms:modified xsi:type="dcterms:W3CDTF">2019-11-14T04:21:08Z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C:\Users\student\Desktop\취업지원\★2019\02. Job Fair\워크시트_기업분석_191024.pptx</vt:lpwstr>
  </property>
</Properties>
</file>