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63" r:id="rId2"/>
    <p:sldId id="256" r:id="rId3"/>
    <p:sldId id="258" r:id="rId4"/>
    <p:sldId id="257" r:id="rId5"/>
    <p:sldId id="264" r:id="rId6"/>
  </p:sldIdLst>
  <p:sldSz cx="7559675" cy="10691813"/>
  <p:notesSz cx="6858000" cy="9144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pos="4604" userDrawn="1">
          <p15:clr>
            <a:srgbClr val="A4A3A4"/>
          </p15:clr>
        </p15:guide>
        <p15:guide id="5" orient="horz" pos="714" userDrawn="1">
          <p15:clr>
            <a:srgbClr val="A4A3A4"/>
          </p15:clr>
        </p15:guide>
        <p15:guide id="6" orient="horz" pos="950" userDrawn="1">
          <p15:clr>
            <a:srgbClr val="A4A3A4"/>
          </p15:clr>
        </p15:guide>
        <p15:guide id="7" pos="278" userDrawn="1">
          <p15:clr>
            <a:srgbClr val="A4A3A4"/>
          </p15:clr>
        </p15:guide>
        <p15:guide id="8" orient="horz" pos="1315" userDrawn="1">
          <p15:clr>
            <a:srgbClr val="A4A3A4"/>
          </p15:clr>
        </p15:guide>
        <p15:guide id="9" pos="4280" userDrawn="1">
          <p15:clr>
            <a:srgbClr val="A4A3A4"/>
          </p15:clr>
        </p15:guide>
        <p15:guide id="10" orient="horz" pos="6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FF"/>
    <a:srgbClr val="05377B"/>
    <a:srgbClr val="E0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57" d="100"/>
          <a:sy n="57" d="100"/>
        </p:scale>
        <p:origin x="2424" y="72"/>
      </p:cViewPr>
      <p:guideLst>
        <p:guide orient="horz" pos="3368"/>
        <p:guide pos="2381"/>
        <p:guide pos="158"/>
        <p:guide pos="4604"/>
        <p:guide orient="horz" pos="714"/>
        <p:guide orient="horz" pos="950"/>
        <p:guide pos="278"/>
        <p:guide orient="horz" pos="1315"/>
        <p:guide pos="4280"/>
        <p:guide orient="horz" pos="639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D12E3-A63F-4A4C-A55C-5F99AB655300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909C9-FA9E-4C02-8D2B-6786734C1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18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>
          <a:xfrm>
            <a:off x="7354888" y="10390188"/>
            <a:ext cx="46037" cy="8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3532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27" userDrawn="1">
          <p15:clr>
            <a:srgbClr val="FBAE40"/>
          </p15:clr>
        </p15:guide>
        <p15:guide id="2" pos="23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560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25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7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292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3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15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304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9021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453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28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EBDE9CD8-4D51-4AE1-AC01-BB747F64EDAD}" type="datetimeFigureOut">
              <a:rPr lang="ko-KR" altLang="en-US" smtClean="0"/>
              <a:t>2019-11-14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7483008B-B1D4-4A78-B490-E9493B9CBB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5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ED1FF7B-FFEE-4617-B53A-B64B8A519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8" t="69" b="-1"/>
          <a:stretch/>
        </p:blipFill>
        <p:spPr>
          <a:xfrm>
            <a:off x="0" y="-1"/>
            <a:ext cx="7559675" cy="106890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5C44485-C87C-4387-B675-E56DFAA95E36}"/>
              </a:ext>
            </a:extLst>
          </p:cNvPr>
          <p:cNvSpPr/>
          <p:nvPr userDrawn="1"/>
        </p:nvSpPr>
        <p:spPr>
          <a:xfrm>
            <a:off x="3750027" y="10252055"/>
            <a:ext cx="377825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Copyright 2019. </a:t>
            </a:r>
            <a:r>
              <a:rPr kumimoji="1" lang="ko-KR" altLang="en-US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삼성청년</a:t>
            </a:r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SW</a:t>
            </a:r>
            <a:r>
              <a:rPr kumimoji="1" lang="ko-KR" altLang="en-US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아카데미</a:t>
            </a:r>
            <a:r>
              <a:rPr kumimoji="1" lang="en-US" altLang="ko-KR" sz="700" kern="1200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</a:rPr>
              <a:t>. All rights reserved</a:t>
            </a:r>
            <a:endParaRPr kumimoji="1" lang="ko-KR" altLang="en-US" sz="700" kern="1200" spc="-7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937"/>
            <a:ext cx="7559675" cy="1069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C608D019-8042-4772-86D0-D498FE05C797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워크시트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_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기업개요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1F318C62-7782-4124-B394-880B36877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2271"/>
              </p:ext>
            </p:extLst>
          </p:nvPr>
        </p:nvGraphicFramePr>
        <p:xfrm>
          <a:off x="441325" y="1509452"/>
          <a:ext cx="6880226" cy="1872000"/>
        </p:xfrm>
        <a:graphic>
          <a:graphicData uri="http://schemas.openxmlformats.org/drawingml/2006/table">
            <a:tbl>
              <a:tblPr firstRow="1" bandRow="1"/>
              <a:tblGrid>
                <a:gridCol w="1045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869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38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4039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80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기업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이념 및 비전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latinLnBrk="0">
                        <a:lnSpc>
                          <a:spcPct val="100000"/>
                        </a:lnSpc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사업분야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1" u="none" strike="noStrike" kern="1200" cap="none" spc="-10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주요제품</a:t>
                      </a: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80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기업 최근 뉴스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80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CEO</a:t>
                      </a:r>
                      <a:r>
                        <a:rPr kumimoji="1" lang="ko-KR" altLang="en-US" sz="800" b="1" u="none" strike="noStrike" kern="1200" cap="none" spc="-10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인사말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1" u="none" strike="noStrike" kern="1200" cap="none" spc="-10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신년사</a:t>
                      </a: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en-US" altLang="ko-KR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27C740A2-15D3-4829-BFD1-76E712A41E2C}"/>
              </a:ext>
            </a:extLst>
          </p:cNvPr>
          <p:cNvSpPr txBox="1">
            <a:spLocks/>
          </p:cNvSpPr>
          <p:nvPr/>
        </p:nvSpPr>
        <p:spPr>
          <a:xfrm>
            <a:off x="57410" y="3659338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워크시트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_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채용절차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57124287-78D5-410C-92A4-290B64AD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56253"/>
              </p:ext>
            </p:extLst>
          </p:nvPr>
        </p:nvGraphicFramePr>
        <p:xfrm>
          <a:off x="441325" y="4132133"/>
          <a:ext cx="6873875" cy="2661360"/>
        </p:xfrm>
        <a:graphic>
          <a:graphicData uri="http://schemas.openxmlformats.org/drawingml/2006/table">
            <a:tbl>
              <a:tblPr firstRow="1" bandRow="1"/>
              <a:tblGrid>
                <a:gridCol w="11871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6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80602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세부내용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6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/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전형절차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741699"/>
                  </a:ext>
                </a:extLst>
              </a:tr>
              <a:tr h="4896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지원직무 및 담당업무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우대사항</a:t>
                      </a:r>
                    </a:p>
                  </a:txBody>
                  <a:tcPr marL="74020" marR="74020" marT="37010" marB="37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9600"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kumimoji="1" lang="ko-KR" altLang="en-US" sz="800" b="1" u="none" strike="noStrike" kern="1200" cap="none" spc="-10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자기소개서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 항목</a:t>
                      </a:r>
                    </a:p>
                  </a:txBody>
                  <a:tcPr marL="74020" marR="74020" marT="37010" marB="370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9108761"/>
                  </a:ext>
                </a:extLst>
              </a:tr>
              <a:tr h="48960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l" defTabSz="755934" rtl="0" eaLnBrk="1" latinLnBrk="0" hangingPunct="1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구비 서류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56CF2E71-EDE0-443E-9E52-D838CBD7BCCD}"/>
              </a:ext>
            </a:extLst>
          </p:cNvPr>
          <p:cNvSpPr txBox="1">
            <a:spLocks/>
          </p:cNvSpPr>
          <p:nvPr/>
        </p:nvSpPr>
        <p:spPr>
          <a:xfrm>
            <a:off x="57410" y="7050238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워크시트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_</a:t>
            </a:r>
            <a:r>
              <a:rPr lang="ko-KR" altLang="en-US" sz="1800" dirty="0" err="1">
                <a:solidFill>
                  <a:srgbClr val="002060"/>
                </a:solidFill>
                <a:latin typeface="+mn-ea"/>
                <a:ea typeface="+mn-ea"/>
              </a:rPr>
              <a:t>인재상</a:t>
            </a:r>
            <a:endParaRPr lang="ko-KR" altLang="en-US" sz="18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060661C6-0672-4DA3-A1AA-5774249F5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4140"/>
              </p:ext>
            </p:extLst>
          </p:nvPr>
        </p:nvGraphicFramePr>
        <p:xfrm>
          <a:off x="441327" y="7523033"/>
          <a:ext cx="6873876" cy="2661360"/>
        </p:xfrm>
        <a:graphic>
          <a:graphicData uri="http://schemas.openxmlformats.org/drawingml/2006/table">
            <a:tbl>
              <a:tblPr firstRow="1" bandRow="1"/>
              <a:tblGrid>
                <a:gridCol w="10127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2713">
                  <a:extLst>
                    <a:ext uri="{9D8B030D-6E8A-4147-A177-3AD203B41FA5}">
                      <a16:colId xmlns:a16="http://schemas.microsoft.com/office/drawing/2014/main" xmlns="" val="1730495531"/>
                    </a:ext>
                  </a:extLst>
                </a:gridCol>
                <a:gridCol w="1616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16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16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0602">
                <a:tc gridSpan="2"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u="none" strike="noStrike" kern="1200" cap="none" spc="-10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인재상</a:t>
                      </a: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정의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559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나의 강점 및 관련 경험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>
                        <a:defRPr/>
                      </a:pP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 rowSpan="2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인성요소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(Personality)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741699"/>
                  </a:ext>
                </a:extLst>
              </a:tr>
              <a:tr h="612000">
                <a:tc vMerge="1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9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000">
                <a:tc rowSpan="2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역량요소</a:t>
                      </a:r>
                    </a:p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(Competency)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000">
                <a:tc vMerge="1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rtl="0">
                        <a:defRPr/>
                      </a:pP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defRPr/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7CA67D61-CAC3-4E80-95CC-81602D0BFE92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참고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] 3C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2DBE75-DD7F-4D7D-A4FC-CC987E6571EE}"/>
              </a:ext>
            </a:extLst>
          </p:cNvPr>
          <p:cNvSpPr txBox="1"/>
          <p:nvPr/>
        </p:nvSpPr>
        <p:spPr>
          <a:xfrm>
            <a:off x="448945" y="1515943"/>
            <a:ext cx="5774209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Clr>
                <a:schemeClr val="tx1">
                  <a:lumMod val="75000"/>
                  <a:lumOff val="25000"/>
                </a:schemeClr>
              </a:buClr>
              <a:buFont typeface="나눔스퀘어 Bold" panose="020B0600000101010101" pitchFamily="50" charset="-127"/>
              <a:buChar char="-"/>
            </a:pP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Customer(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고객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), Company(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자사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), Competitor(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경쟁사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기준으로 기업을 분석하는 방법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086F1BC-97B8-45BB-8B3F-196CD0F87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86567"/>
              </p:ext>
            </p:extLst>
          </p:nvPr>
        </p:nvGraphicFramePr>
        <p:xfrm>
          <a:off x="441325" y="1882322"/>
          <a:ext cx="3338514" cy="3311982"/>
        </p:xfrm>
        <a:graphic>
          <a:graphicData uri="http://schemas.openxmlformats.org/drawingml/2006/table">
            <a:tbl>
              <a:tblPr firstRow="1" bandRow="1"/>
              <a:tblGrid>
                <a:gridCol w="422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5593">
                  <a:extLst>
                    <a:ext uri="{9D8B030D-6E8A-4147-A177-3AD203B41FA5}">
                      <a16:colId xmlns:a16="http://schemas.microsoft.com/office/drawing/2014/main" xmlns="" val="1730495531"/>
                    </a:ext>
                  </a:extLst>
                </a:gridCol>
                <a:gridCol w="20609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6065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분석항목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 내용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213">
                <a:tc rowSpan="3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고객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표적시장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741699"/>
                  </a:ext>
                </a:extLst>
              </a:tr>
              <a:tr h="336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시장규모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성장성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209965"/>
                  </a:ext>
                </a:extLst>
              </a:tr>
              <a:tr h="336213">
                <a:tc vMerge="1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7559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고객 요구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특성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213">
                <a:tc rowSpan="3"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자사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자사제품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서비스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45062"/>
                  </a:ext>
                </a:extLst>
              </a:tr>
              <a:tr h="336213">
                <a:tc vMerge="1"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자사 목표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801456"/>
                  </a:ext>
                </a:extLst>
              </a:tr>
              <a:tr h="336213">
                <a:tc vMerge="1">
                  <a:txBody>
                    <a:bodyPr/>
                    <a:lstStyle/>
                    <a:p>
                      <a:pPr marL="0" marR="0" lvl="0" indent="0" algn="l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자사 강점 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&amp; 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약점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4308062"/>
                  </a:ext>
                </a:extLst>
              </a:tr>
              <a:tr h="336213">
                <a:tc rowSpan="3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경쟁자</a:t>
                      </a:r>
                      <a:endParaRPr kumimoji="1" lang="en-US" altLang="ko-KR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주요 경쟁자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2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경쟁자 강점 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&amp; </a:t>
                      </a: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약점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0211479"/>
                  </a:ext>
                </a:extLst>
              </a:tr>
              <a:tr h="336213">
                <a:tc vMerge="1"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rtl="0">
                        <a:defRPr/>
                      </a:pP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잠재적 경쟁자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37E7ADC5-22F5-4913-9127-69CD98409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23946"/>
              </p:ext>
            </p:extLst>
          </p:nvPr>
        </p:nvGraphicFramePr>
        <p:xfrm>
          <a:off x="4465038" y="1866399"/>
          <a:ext cx="2843811" cy="1219200"/>
        </p:xfrm>
        <a:graphic>
          <a:graphicData uri="http://schemas.openxmlformats.org/drawingml/2006/table">
            <a:tbl>
              <a:tblPr firstRow="1" bandRow="1"/>
              <a:tblGrid>
                <a:gridCol w="2843811">
                  <a:extLst>
                    <a:ext uri="{9D8B030D-6E8A-4147-A177-3AD203B41FA5}">
                      <a16:colId xmlns:a16="http://schemas.microsoft.com/office/drawing/2014/main" xmlns="" val="3197290300"/>
                    </a:ext>
                  </a:extLst>
                </a:gridCol>
              </a:tblGrid>
              <a:tr h="169241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주요 이슈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871647"/>
                  </a:ext>
                </a:extLst>
              </a:tr>
              <a:tr h="19891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 smtClean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2423165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xmlns="" id="{13A0AD8D-652E-49CA-B599-8F60CCAAF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16395"/>
              </p:ext>
            </p:extLst>
          </p:nvPr>
        </p:nvGraphicFramePr>
        <p:xfrm>
          <a:off x="4465038" y="3815782"/>
          <a:ext cx="2843811" cy="1447800"/>
        </p:xfrm>
        <a:graphic>
          <a:graphicData uri="http://schemas.openxmlformats.org/drawingml/2006/table">
            <a:tbl>
              <a:tblPr firstRow="1" bandRow="1"/>
              <a:tblGrid>
                <a:gridCol w="2843811">
                  <a:extLst>
                    <a:ext uri="{9D8B030D-6E8A-4147-A177-3AD203B41FA5}">
                      <a16:colId xmlns:a16="http://schemas.microsoft.com/office/drawing/2014/main" xmlns="" val="3197290300"/>
                    </a:ext>
                  </a:extLst>
                </a:gridCol>
              </a:tblGrid>
              <a:tr h="169241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시사점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871647"/>
                  </a:ext>
                </a:extLst>
              </a:tr>
              <a:tr h="19891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2423165"/>
                  </a:ext>
                </a:extLst>
              </a:tr>
            </a:tbl>
          </a:graphicData>
        </a:graphic>
      </p:graphicFrame>
      <p:sp>
        <p:nvSpPr>
          <p:cNvPr id="35" name="오른쪽 화살표 18">
            <a:extLst>
              <a:ext uri="{FF2B5EF4-FFF2-40B4-BE49-F238E27FC236}">
                <a16:creationId xmlns:a16="http://schemas.microsoft.com/office/drawing/2014/main" xmlns="" id="{09E69AD3-3FA7-4B74-B5F5-44E6FC7403AC}"/>
              </a:ext>
            </a:extLst>
          </p:cNvPr>
          <p:cNvSpPr/>
          <p:nvPr/>
        </p:nvSpPr>
        <p:spPr>
          <a:xfrm>
            <a:off x="3936858" y="1969115"/>
            <a:ext cx="374850" cy="380672"/>
          </a:xfrm>
          <a:prstGeom prst="rightArrow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>
              <a:latin typeface="+mn-ea"/>
            </a:endParaRPr>
          </a:p>
        </p:txBody>
      </p:sp>
      <p:sp>
        <p:nvSpPr>
          <p:cNvPr id="36" name="오른쪽 화살표 18">
            <a:extLst>
              <a:ext uri="{FF2B5EF4-FFF2-40B4-BE49-F238E27FC236}">
                <a16:creationId xmlns:a16="http://schemas.microsoft.com/office/drawing/2014/main" xmlns="" id="{20AA59A9-B2BC-4AD5-B984-84B78900F0EE}"/>
              </a:ext>
            </a:extLst>
          </p:cNvPr>
          <p:cNvSpPr/>
          <p:nvPr/>
        </p:nvSpPr>
        <p:spPr>
          <a:xfrm rot="5400000">
            <a:off x="5699518" y="3340015"/>
            <a:ext cx="374850" cy="380672"/>
          </a:xfrm>
          <a:prstGeom prst="rightArrow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>
              <a:latin typeface="+mn-ea"/>
            </a:endParaRP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xmlns="" id="{1CC0BE07-62C9-4941-A28E-D245B7CEA8B1}"/>
              </a:ext>
            </a:extLst>
          </p:cNvPr>
          <p:cNvSpPr txBox="1">
            <a:spLocks/>
          </p:cNvSpPr>
          <p:nvPr/>
        </p:nvSpPr>
        <p:spPr>
          <a:xfrm>
            <a:off x="57410" y="5649563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[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참고</a:t>
            </a:r>
            <a:r>
              <a:rPr lang="en-US" altLang="ko-KR" sz="1800" dirty="0">
                <a:solidFill>
                  <a:srgbClr val="002060"/>
                </a:solidFill>
                <a:latin typeface="+mn-ea"/>
                <a:ea typeface="+mn-ea"/>
              </a:rPr>
              <a:t>] </a:t>
            </a:r>
            <a:r>
              <a:rPr lang="ko-KR" altLang="en-US" sz="1800" dirty="0">
                <a:solidFill>
                  <a:srgbClr val="002060"/>
                </a:solidFill>
                <a:latin typeface="+mn-ea"/>
                <a:ea typeface="+mn-ea"/>
              </a:rPr>
              <a:t>외부환경 분석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705FB5-9282-45C5-B891-C8D340EC6B8F}"/>
              </a:ext>
            </a:extLst>
          </p:cNvPr>
          <p:cNvSpPr txBox="1"/>
          <p:nvPr/>
        </p:nvSpPr>
        <p:spPr>
          <a:xfrm>
            <a:off x="448945" y="6118110"/>
            <a:ext cx="6122189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Clr>
                <a:schemeClr val="tx1">
                  <a:lumMod val="75000"/>
                  <a:lumOff val="25000"/>
                </a:schemeClr>
              </a:buClr>
              <a:buFont typeface="나눔스퀘어 Bold" panose="020B0600000101010101" pitchFamily="50" charset="-127"/>
              <a:buChar char="-"/>
            </a:pP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기업을 둘러싼 사회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기술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제도의 변화 측면을 바탕으로 기업의 외부 환경을 분석하는 방법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07B3E154-9ABB-4D49-BC03-560BB7415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90342"/>
              </p:ext>
            </p:extLst>
          </p:nvPr>
        </p:nvGraphicFramePr>
        <p:xfrm>
          <a:off x="441325" y="6484489"/>
          <a:ext cx="3338513" cy="3311982"/>
        </p:xfrm>
        <a:graphic>
          <a:graphicData uri="http://schemas.openxmlformats.org/drawingml/2006/table">
            <a:tbl>
              <a:tblPr firstRow="1" bandRow="1"/>
              <a:tblGrid>
                <a:gridCol w="9233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1520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6065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 내용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639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사회적 변호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741699"/>
                  </a:ext>
                </a:extLst>
              </a:tr>
              <a:tr h="1008639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기술적 변화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45062"/>
                  </a:ext>
                </a:extLst>
              </a:tr>
              <a:tr h="1008639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제도적 변화</a:t>
                      </a:r>
                      <a:endParaRPr kumimoji="1" lang="en-US" altLang="ko-KR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BBF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xmlns="" id="{438D412F-6E5F-463D-9577-BD7DD76B8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16619"/>
              </p:ext>
            </p:extLst>
          </p:nvPr>
        </p:nvGraphicFramePr>
        <p:xfrm>
          <a:off x="4465038" y="6468566"/>
          <a:ext cx="2843811" cy="1219200"/>
        </p:xfrm>
        <a:graphic>
          <a:graphicData uri="http://schemas.openxmlformats.org/drawingml/2006/table">
            <a:tbl>
              <a:tblPr firstRow="1" bandRow="1"/>
              <a:tblGrid>
                <a:gridCol w="2843811">
                  <a:extLst>
                    <a:ext uri="{9D8B030D-6E8A-4147-A177-3AD203B41FA5}">
                      <a16:colId xmlns:a16="http://schemas.microsoft.com/office/drawing/2014/main" xmlns="" val="3197290300"/>
                    </a:ext>
                  </a:extLst>
                </a:gridCol>
              </a:tblGrid>
              <a:tr h="169241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주요 이슈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871647"/>
                  </a:ext>
                </a:extLst>
              </a:tr>
              <a:tr h="19891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2423165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0C6CAC28-4BE9-442A-A0B1-C00B065E9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5347"/>
              </p:ext>
            </p:extLst>
          </p:nvPr>
        </p:nvGraphicFramePr>
        <p:xfrm>
          <a:off x="4465038" y="8417949"/>
          <a:ext cx="2843811" cy="1447800"/>
        </p:xfrm>
        <a:graphic>
          <a:graphicData uri="http://schemas.openxmlformats.org/drawingml/2006/table">
            <a:tbl>
              <a:tblPr firstRow="1" bandRow="1"/>
              <a:tblGrid>
                <a:gridCol w="2843811">
                  <a:extLst>
                    <a:ext uri="{9D8B030D-6E8A-4147-A177-3AD203B41FA5}">
                      <a16:colId xmlns:a16="http://schemas.microsoft.com/office/drawing/2014/main" xmlns="" val="3197290300"/>
                    </a:ext>
                  </a:extLst>
                </a:gridCol>
              </a:tblGrid>
              <a:tr h="169241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시사점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871647"/>
                  </a:ext>
                </a:extLst>
              </a:tr>
              <a:tr h="198910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en-US" altLang="ko-KR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2423165"/>
                  </a:ext>
                </a:extLst>
              </a:tr>
            </a:tbl>
          </a:graphicData>
        </a:graphic>
      </p:graphicFrame>
      <p:sp>
        <p:nvSpPr>
          <p:cNvPr id="42" name="오른쪽 화살표 18">
            <a:extLst>
              <a:ext uri="{FF2B5EF4-FFF2-40B4-BE49-F238E27FC236}">
                <a16:creationId xmlns:a16="http://schemas.microsoft.com/office/drawing/2014/main" xmlns="" id="{C7F946B3-C7DC-4B3C-ADB0-F148FEA7FB72}"/>
              </a:ext>
            </a:extLst>
          </p:cNvPr>
          <p:cNvSpPr/>
          <p:nvPr/>
        </p:nvSpPr>
        <p:spPr>
          <a:xfrm>
            <a:off x="3936858" y="6571282"/>
            <a:ext cx="374850" cy="380672"/>
          </a:xfrm>
          <a:prstGeom prst="rightArrow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>
              <a:latin typeface="+mn-ea"/>
            </a:endParaRPr>
          </a:p>
        </p:txBody>
      </p:sp>
      <p:sp>
        <p:nvSpPr>
          <p:cNvPr id="43" name="오른쪽 화살표 18">
            <a:extLst>
              <a:ext uri="{FF2B5EF4-FFF2-40B4-BE49-F238E27FC236}">
                <a16:creationId xmlns:a16="http://schemas.microsoft.com/office/drawing/2014/main" xmlns="" id="{A8D1A34F-00D4-499D-88AC-20E40510FEAC}"/>
              </a:ext>
            </a:extLst>
          </p:cNvPr>
          <p:cNvSpPr/>
          <p:nvPr/>
        </p:nvSpPr>
        <p:spPr>
          <a:xfrm rot="5400000">
            <a:off x="5699518" y="7942182"/>
            <a:ext cx="374850" cy="380672"/>
          </a:xfrm>
          <a:prstGeom prst="rightArrow">
            <a:avLst/>
          </a:prstGeom>
          <a:solidFill>
            <a:srgbClr val="00A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115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71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0B3370D6-A4A9-4CDB-8491-DBAE00EB7E4F}"/>
              </a:ext>
            </a:extLst>
          </p:cNvPr>
          <p:cNvSpPr txBox="1">
            <a:spLocks/>
          </p:cNvSpPr>
          <p:nvPr/>
        </p:nvSpPr>
        <p:spPr>
          <a:xfrm>
            <a:off x="57410" y="104739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+mj-ea"/>
              </a:rPr>
              <a:t>워크시트</a:t>
            </a:r>
            <a:r>
              <a:rPr lang="en-US" altLang="ko-KR" sz="1800" dirty="0">
                <a:solidFill>
                  <a:srgbClr val="002060"/>
                </a:solidFill>
                <a:latin typeface="+mj-ea"/>
              </a:rPr>
              <a:t>_SWOT</a:t>
            </a:r>
            <a:r>
              <a:rPr lang="ko-KR" altLang="en-US" sz="1800" dirty="0">
                <a:solidFill>
                  <a:srgbClr val="002060"/>
                </a:solidFill>
                <a:latin typeface="+mj-ea"/>
              </a:rPr>
              <a:t>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3F563D9-FAA7-4F19-B9F5-CC9B5CC187E8}"/>
              </a:ext>
            </a:extLst>
          </p:cNvPr>
          <p:cNvSpPr txBox="1"/>
          <p:nvPr/>
        </p:nvSpPr>
        <p:spPr>
          <a:xfrm>
            <a:off x="448945" y="1515943"/>
            <a:ext cx="5790368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Clr>
                <a:schemeClr val="tx1">
                  <a:lumMod val="75000"/>
                  <a:lumOff val="25000"/>
                </a:schemeClr>
              </a:buClr>
              <a:buFont typeface="나눔스퀘어 Bold" panose="020B0600000101010101" pitchFamily="50" charset="-127"/>
              <a:buChar char="-"/>
            </a:pP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기업의 외부 환경과 내부 역량을 기준으로 기회와 위협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강점과 약점을 분석하는 방법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xmlns="" id="{A64AFB8A-E2F2-42B8-AE29-15D318A78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51267"/>
              </p:ext>
            </p:extLst>
          </p:nvPr>
        </p:nvGraphicFramePr>
        <p:xfrm>
          <a:off x="448944" y="1882322"/>
          <a:ext cx="6859904" cy="1528496"/>
        </p:xfrm>
        <a:graphic>
          <a:graphicData uri="http://schemas.openxmlformats.org/drawingml/2006/table">
            <a:tbl>
              <a:tblPr firstRow="1" bandRow="1"/>
              <a:tblGrid>
                <a:gridCol w="1056913">
                  <a:extLst>
                    <a:ext uri="{9D8B030D-6E8A-4147-A177-3AD203B41FA5}">
                      <a16:colId xmlns:a16="http://schemas.microsoft.com/office/drawing/2014/main" xmlns="" val="1730495531"/>
                    </a:ext>
                  </a:extLst>
                </a:gridCol>
                <a:gridCol w="1056913">
                  <a:extLst>
                    <a:ext uri="{9D8B030D-6E8A-4147-A177-3AD203B41FA5}">
                      <a16:colId xmlns:a16="http://schemas.microsoft.com/office/drawing/2014/main" xmlns="" val="3222640758"/>
                    </a:ext>
                  </a:extLst>
                </a:gridCol>
                <a:gridCol w="23730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73039">
                  <a:extLst>
                    <a:ext uri="{9D8B030D-6E8A-4147-A177-3AD203B41FA5}">
                      <a16:colId xmlns:a16="http://schemas.microsoft.com/office/drawing/2014/main" xmlns="" val="321316919"/>
                    </a:ext>
                  </a:extLst>
                </a:gridCol>
              </a:tblGrid>
              <a:tr h="302078">
                <a:tc rowSpan="2" gridSpan="2">
                  <a:txBody>
                    <a:bodyPr/>
                    <a:lstStyle/>
                    <a:p>
                      <a:pPr marL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내부 역량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외부 역량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강점 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(S)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약점 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(W)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80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858291"/>
                  </a:ext>
                </a:extLst>
              </a:tr>
              <a:tr h="408806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기회 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(O)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741699"/>
                  </a:ext>
                </a:extLst>
              </a:tr>
              <a:tr h="408806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위협 </a:t>
                      </a:r>
                      <a:r>
                        <a:rPr kumimoji="1" lang="en-US" altLang="ko-KR" sz="800" b="1" u="none" strike="noStrike" kern="1200" cap="none" spc="-10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(T)</a:t>
                      </a: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10281" marR="10281" marT="10281" marB="0"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209965"/>
                  </a:ext>
                </a:extLst>
              </a:tr>
            </a:tbl>
          </a:graphicData>
        </a:graphic>
      </p:graphicFrame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E0D7E3B9-4CF7-420D-847F-951851C7056B}"/>
              </a:ext>
            </a:extLst>
          </p:cNvPr>
          <p:cNvSpPr txBox="1">
            <a:spLocks/>
          </p:cNvSpPr>
          <p:nvPr/>
        </p:nvSpPr>
        <p:spPr>
          <a:xfrm>
            <a:off x="57410" y="3858856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ko-KR" altLang="en-US" sz="1800" dirty="0">
                <a:solidFill>
                  <a:srgbClr val="002060"/>
                </a:solidFill>
                <a:latin typeface="+mj-ea"/>
              </a:rPr>
              <a:t>워크시트</a:t>
            </a:r>
            <a:r>
              <a:rPr lang="en-US" altLang="ko-KR" sz="1800" dirty="0">
                <a:solidFill>
                  <a:srgbClr val="002060"/>
                </a:solidFill>
                <a:latin typeface="+mj-ea"/>
              </a:rPr>
              <a:t>_</a:t>
            </a:r>
            <a:r>
              <a:rPr lang="ko-KR" altLang="en-US" sz="1800" dirty="0">
                <a:solidFill>
                  <a:srgbClr val="002060"/>
                </a:solidFill>
                <a:latin typeface="+mj-ea"/>
              </a:rPr>
              <a:t>경쟁사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3239176-526D-4BF6-BD15-94D9B4B5E143}"/>
              </a:ext>
            </a:extLst>
          </p:cNvPr>
          <p:cNvSpPr txBox="1"/>
          <p:nvPr/>
        </p:nvSpPr>
        <p:spPr>
          <a:xfrm>
            <a:off x="448944" y="4327403"/>
            <a:ext cx="667799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Clr>
                <a:schemeClr val="tx1">
                  <a:lumMod val="75000"/>
                  <a:lumOff val="25000"/>
                </a:schemeClr>
              </a:buClr>
              <a:buFont typeface="나눔스퀘어 Bold" panose="020B0600000101010101" pitchFamily="50" charset="-127"/>
              <a:buChar char="-"/>
            </a:pP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경쟁사 동향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전략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강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약점 등의 파악으로 기업과 산업의 현재와 전략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미래를 분석</a:t>
            </a:r>
            <a:r>
              <a:rPr lang="en-US" altLang="ko-KR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예측하는 방법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xmlns="" id="{E271F619-4F61-44D0-9945-7CA50DEB1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91783"/>
              </p:ext>
            </p:extLst>
          </p:nvPr>
        </p:nvGraphicFramePr>
        <p:xfrm>
          <a:off x="441325" y="4690346"/>
          <a:ext cx="6867525" cy="1432560"/>
        </p:xfrm>
        <a:graphic>
          <a:graphicData uri="http://schemas.openxmlformats.org/drawingml/2006/table">
            <a:tbl>
              <a:tblPr firstRow="1" bandRow="1"/>
              <a:tblGrid>
                <a:gridCol w="6867525">
                  <a:extLst>
                    <a:ext uri="{9D8B030D-6E8A-4147-A177-3AD203B41FA5}">
                      <a16:colId xmlns:a16="http://schemas.microsoft.com/office/drawing/2014/main" xmlns="" val="3197290300"/>
                    </a:ext>
                  </a:extLst>
                </a:gridCol>
              </a:tblGrid>
              <a:tr h="199125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b="1" kern="1200">
                          <a:solidFill>
                            <a:schemeClr val="lt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ctr" rtl="0"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경쟁사 분석</a:t>
                      </a:r>
                    </a:p>
                  </a:txBody>
                  <a:tcPr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871647"/>
                  </a:ext>
                </a:extLst>
              </a:tr>
              <a:tr h="1216054">
                <a:tc>
                  <a:txBody>
                    <a:bodyPr/>
                    <a:lstStyle>
                      <a:lvl1pPr marL="0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1pPr>
                      <a:lvl2pPr marL="377967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2pPr>
                      <a:lvl3pPr marL="755934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3pPr>
                      <a:lvl4pPr marL="1133902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4pPr>
                      <a:lvl5pPr marL="1511869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5pPr>
                      <a:lvl6pPr marL="1889836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6pPr>
                      <a:lvl7pPr marL="2267803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7pPr>
                      <a:lvl8pPr marL="2645771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8pPr>
                      <a:lvl9pPr marL="3023738" algn="l" defTabSz="755934" rtl="0" eaLnBrk="1" latinLnBrk="1" hangingPunct="1">
                        <a:defRPr sz="1488" kern="1200">
                          <a:solidFill>
                            <a:schemeClr val="dk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1" lang="ko-KR" altLang="en-US" sz="1000" b="0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&lt;TIP&gt; </a:t>
                      </a: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경쟁사 분석 검색 키워드 </a:t>
                      </a: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: A</a:t>
                      </a: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기업 </a:t>
                      </a: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VS B</a:t>
                      </a: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기업</a:t>
                      </a: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, A</a:t>
                      </a: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기업 </a:t>
                      </a:r>
                      <a:r>
                        <a:rPr kumimoji="1" lang="en-US" altLang="ko-KR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and B</a:t>
                      </a:r>
                      <a:r>
                        <a:rPr kumimoji="1" lang="ko-KR" altLang="en-US" sz="10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기업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kumimoji="1" lang="ko-KR" altLang="en-US" sz="8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20663" lvl="1" indent="-114300" algn="l" defTabSz="755934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경쟁사는 현재의 위치에 만족하고 있는가</a:t>
                      </a:r>
                      <a:r>
                        <a:rPr kumimoji="1" lang="en-US" altLang="ko-KR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220663" lvl="1" indent="-114300" algn="l" defTabSz="755934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경쟁사의 향후 방향은</a:t>
                      </a:r>
                      <a:r>
                        <a:rPr kumimoji="1" lang="en-US" altLang="ko-KR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 </a:t>
                      </a:r>
                    </a:p>
                    <a:p>
                      <a:pPr marL="220663" lvl="1" indent="-114300" algn="l" defTabSz="755934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경쟁사의 강</a:t>
                      </a:r>
                      <a:r>
                        <a:rPr kumimoji="1" lang="en-US" altLang="ko-KR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1" lang="ko-KR" altLang="en-US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약점은</a:t>
                      </a:r>
                      <a:r>
                        <a:rPr kumimoji="1" lang="en-US" altLang="ko-KR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220663" lvl="1" indent="-114300" algn="l" defTabSz="755934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buClr>
                          <a:schemeClr val="tx1">
                            <a:lumMod val="75000"/>
                            <a:lumOff val="25000"/>
                          </a:schemeClr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1" lang="ko-KR" altLang="en-US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경쟁사에 의한 최대의 위험은 어떻게 일어날 것인가</a:t>
                      </a:r>
                      <a:r>
                        <a:rPr kumimoji="1" lang="en-US" altLang="ko-KR" sz="900" kern="1200" spc="-1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latin typeface="맑은 고딕" panose="020B0503020000020004" pitchFamily="50" charset="-127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2423165"/>
                  </a:ext>
                </a:extLst>
              </a:tr>
            </a:tbl>
          </a:graphicData>
        </a:graphic>
      </p:graphicFrame>
      <p:sp>
        <p:nvSpPr>
          <p:cNvPr id="26" name="제목 1">
            <a:extLst>
              <a:ext uri="{FF2B5EF4-FFF2-40B4-BE49-F238E27FC236}">
                <a16:creationId xmlns:a16="http://schemas.microsoft.com/office/drawing/2014/main" xmlns="" id="{C948AE70-D8BE-467C-8B14-625E046A9128}"/>
              </a:ext>
            </a:extLst>
          </p:cNvPr>
          <p:cNvSpPr txBox="1">
            <a:spLocks/>
          </p:cNvSpPr>
          <p:nvPr/>
        </p:nvSpPr>
        <p:spPr>
          <a:xfrm>
            <a:off x="57410" y="6560302"/>
            <a:ext cx="6518031" cy="386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193675" algn="l">
              <a:buClr>
                <a:srgbClr val="FF6600"/>
              </a:buClr>
              <a:buSzPct val="60000"/>
              <a:buFont typeface="나눔스퀘어 Bold" panose="020B0600000101010101" pitchFamily="50" charset="-127"/>
              <a:buChar char="≫"/>
              <a:tabLst>
                <a:tab pos="182563" algn="l"/>
                <a:tab pos="898525" algn="l"/>
              </a:tabLst>
            </a:pPr>
            <a:r>
              <a:rPr lang="en-US" altLang="ko-KR" sz="1800" dirty="0">
                <a:solidFill>
                  <a:srgbClr val="002060"/>
                </a:solidFill>
                <a:latin typeface="+mj-ea"/>
              </a:rPr>
              <a:t>[</a:t>
            </a:r>
            <a:r>
              <a:rPr lang="ko-KR" altLang="en-US" sz="1800" dirty="0">
                <a:solidFill>
                  <a:srgbClr val="002060"/>
                </a:solidFill>
                <a:latin typeface="+mj-ea"/>
              </a:rPr>
              <a:t>참고</a:t>
            </a:r>
            <a:r>
              <a:rPr lang="en-US" altLang="ko-KR" sz="1800" dirty="0">
                <a:solidFill>
                  <a:srgbClr val="002060"/>
                </a:solidFill>
                <a:latin typeface="+mj-ea"/>
              </a:rPr>
              <a:t>] </a:t>
            </a:r>
            <a:r>
              <a:rPr lang="ko-KR" altLang="en-US" sz="1800" dirty="0">
                <a:solidFill>
                  <a:srgbClr val="002060"/>
                </a:solidFill>
                <a:latin typeface="+mj-ea"/>
              </a:rPr>
              <a:t>재무분석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6EF97574-A863-49A3-8516-734E667D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209629"/>
              </p:ext>
            </p:extLst>
          </p:nvPr>
        </p:nvGraphicFramePr>
        <p:xfrm>
          <a:off x="441324" y="7085348"/>
          <a:ext cx="6867526" cy="1568654"/>
        </p:xfrm>
        <a:graphic>
          <a:graphicData uri="http://schemas.openxmlformats.org/drawingml/2006/table">
            <a:tbl>
              <a:tblPr firstRow="1" bandRow="1"/>
              <a:tblGrid>
                <a:gridCol w="13735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8599">
                  <a:extLst>
                    <a:ext uri="{9D8B030D-6E8A-4147-A177-3AD203B41FA5}">
                      <a16:colId xmlns:a16="http://schemas.microsoft.com/office/drawing/2014/main" xmlns="" val="1460951291"/>
                    </a:ext>
                  </a:extLst>
                </a:gridCol>
                <a:gridCol w="1538474">
                  <a:extLst>
                    <a:ext uri="{9D8B030D-6E8A-4147-A177-3AD203B41FA5}">
                      <a16:colId xmlns:a16="http://schemas.microsoft.com/office/drawing/2014/main" xmlns="" val="321316919"/>
                    </a:ext>
                  </a:extLst>
                </a:gridCol>
                <a:gridCol w="1538474">
                  <a:extLst>
                    <a:ext uri="{9D8B030D-6E8A-4147-A177-3AD203B41FA5}">
                      <a16:colId xmlns:a16="http://schemas.microsoft.com/office/drawing/2014/main" xmlns="" val="4156824009"/>
                    </a:ext>
                  </a:extLst>
                </a:gridCol>
                <a:gridCol w="1538474">
                  <a:extLst>
                    <a:ext uri="{9D8B030D-6E8A-4147-A177-3AD203B41FA5}">
                      <a16:colId xmlns:a16="http://schemas.microsoft.com/office/drawing/2014/main" xmlns="" val="1269542957"/>
                    </a:ext>
                  </a:extLst>
                </a:gridCol>
              </a:tblGrid>
              <a:tr h="302078"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분석항목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단  위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조사기업  </a:t>
                      </a:r>
                      <a:endParaRPr kumimoji="1" lang="en-US" altLang="ko-KR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                                   )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경쟁사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</a:t>
                      </a:r>
                    </a:p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                               )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경쟁사 </a:t>
                      </a: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pPr marL="0" marR="0" lvl="0" indent="0" algn="ctr" defTabSz="755934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                   )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53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8806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매  출  액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백만원</a:t>
                      </a: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30842" marR="30842" marT="37006" marB="37006" anchor="ctr" horzOverflow="overflow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defRPr/>
                      </a:pPr>
                      <a:endParaRPr kumimoji="1" lang="en-US" altLang="ko-KR" sz="10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858291"/>
                  </a:ext>
                </a:extLst>
              </a:tr>
              <a:tr h="408806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영업이익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백만원</a:t>
                      </a:r>
                      <a:endParaRPr kumimoji="1" lang="ko-KR" altLang="en-US" sz="800" b="1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gradFill>
                          <a:gsLst>
                            <a:gs pos="0">
                              <a:schemeClr val="tx1">
                                <a:lumMod val="75000"/>
                                <a:lumOff val="25000"/>
                              </a:schemeClr>
                            </a:gs>
                            <a:gs pos="5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5400000" scaled="0"/>
                        </a:gradFill>
                        <a:effectLst/>
                        <a:latin typeface="맑은 고딕" panose="020B0503020000020004" pitchFamily="50" charset="-127"/>
                        <a:ea typeface="맑은 고딕"/>
                        <a:cs typeface="Arial" panose="020B0604020202020204" pitchFamily="34" charset="0"/>
                      </a:endParaRPr>
                    </a:p>
                  </a:txBody>
                  <a:tcPr marL="30842" marR="30842" marT="37006" marB="37006" anchor="ctr" horzOverflow="overflow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1741699"/>
                  </a:ext>
                </a:extLst>
              </a:tr>
              <a:tr h="408806">
                <a:tc>
                  <a:txBody>
                    <a:bodyPr/>
                    <a:lstStyle/>
                    <a:p>
                      <a:pPr marL="0" marR="0" lvl="0" indent="0" algn="ct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부채비율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7559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u="none" strike="noStrike" kern="1200" cap="none" spc="-10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gradFill>
                            <a:gsLst>
                              <a:gs pos="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  <a:gs pos="5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5400000" scaled="0"/>
                          </a:gradFill>
                          <a:effectLst/>
                          <a:latin typeface="맑은 고딕" panose="020B0503020000020004" pitchFamily="50" charset="-127"/>
                          <a:ea typeface="맑은 고딕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30842" marR="30842" marT="37006" marB="37006" anchor="ctr" horzOverflow="overflow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kumimoji="1" lang="ko-KR" altLang="en-US" sz="1000" b="0" u="none" strike="noStrike" kern="1200" cap="none" spc="-10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5377B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209965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042F329-2CEF-42CD-B3C3-5B0A7B4757DE}"/>
              </a:ext>
            </a:extLst>
          </p:cNvPr>
          <p:cNvGrpSpPr/>
          <p:nvPr/>
        </p:nvGrpSpPr>
        <p:grpSpPr>
          <a:xfrm>
            <a:off x="448945" y="8774275"/>
            <a:ext cx="6867525" cy="1266455"/>
            <a:chOff x="448945" y="1515943"/>
            <a:chExt cx="6867525" cy="1266455"/>
          </a:xfrm>
        </p:grpSpPr>
        <p:sp>
          <p:nvSpPr>
            <p:cNvPr id="30" name="직사각형 3">
              <a:extLst>
                <a:ext uri="{FF2B5EF4-FFF2-40B4-BE49-F238E27FC236}">
                  <a16:creationId xmlns:a16="http://schemas.microsoft.com/office/drawing/2014/main" xmlns="" id="{B31E8DA1-F557-4EC6-B263-C90F8498F187}"/>
                </a:ext>
              </a:extLst>
            </p:cNvPr>
            <p:cNvSpPr/>
            <p:nvPr/>
          </p:nvSpPr>
          <p:spPr>
            <a:xfrm>
              <a:off x="643827" y="1839009"/>
              <a:ext cx="6672643" cy="9433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Clr>
                  <a:schemeClr val="tx1">
                    <a:lumMod val="75000"/>
                    <a:lumOff val="25000"/>
                  </a:schemeClr>
                </a:buClr>
                <a:defRPr/>
              </a:pPr>
              <a:r>
                <a:rPr lang="en-US" altLang="ko-KR" sz="1000" spc="-100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1. </a:t>
              </a:r>
            </a:p>
            <a:p>
              <a:pPr>
                <a:buClr>
                  <a:schemeClr val="tx1">
                    <a:lumMod val="75000"/>
                    <a:lumOff val="25000"/>
                  </a:schemeClr>
                </a:buClr>
                <a:defRPr/>
              </a:pPr>
              <a:endParaRPr lang="en-US" altLang="ko-KR" sz="1000" spc="-100" dirty="0">
                <a:solidFill>
                  <a:schemeClr val="tx1"/>
                </a:solidFill>
                <a:latin typeface="+mj-ea"/>
                <a:ea typeface="+mj-ea"/>
                <a:sym typeface="Wingdings" panose="05000000000000000000" pitchFamily="2" charset="2"/>
              </a:endParaRPr>
            </a:p>
            <a:p>
              <a:pPr>
                <a:buClr>
                  <a:schemeClr val="tx1">
                    <a:lumMod val="75000"/>
                    <a:lumOff val="25000"/>
                  </a:schemeClr>
                </a:buClr>
                <a:defRPr/>
              </a:pPr>
              <a:r>
                <a:rPr lang="en-US" altLang="ko-KR" sz="1000" spc="-100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2.</a:t>
              </a:r>
            </a:p>
            <a:p>
              <a:pPr>
                <a:buClr>
                  <a:schemeClr val="tx1">
                    <a:lumMod val="75000"/>
                    <a:lumOff val="25000"/>
                  </a:schemeClr>
                </a:buClr>
                <a:defRPr/>
              </a:pPr>
              <a:r>
                <a:rPr lang="en-US" altLang="ko-KR" sz="1000" spc="-100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 </a:t>
              </a:r>
            </a:p>
            <a:p>
              <a:pPr>
                <a:buClr>
                  <a:schemeClr val="tx1">
                    <a:lumMod val="75000"/>
                    <a:lumOff val="25000"/>
                  </a:schemeClr>
                </a:buClr>
                <a:defRPr/>
              </a:pPr>
              <a:r>
                <a:rPr lang="en-US" altLang="ko-KR" sz="1000" spc="-100" dirty="0">
                  <a:solidFill>
                    <a:schemeClr val="tx1"/>
                  </a:solidFill>
                  <a:latin typeface="+mj-ea"/>
                  <a:ea typeface="+mj-ea"/>
                  <a:sym typeface="Wingdings" panose="05000000000000000000" pitchFamily="2" charset="2"/>
                </a:rPr>
                <a:t>3.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A3491059-5422-4779-96F7-8C5182F46EAE}"/>
                </a:ext>
              </a:extLst>
            </p:cNvPr>
            <p:cNvSpPr txBox="1"/>
            <p:nvPr/>
          </p:nvSpPr>
          <p:spPr>
            <a:xfrm>
              <a:off x="448945" y="1515943"/>
              <a:ext cx="2116285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075" indent="-92075">
                <a:buClr>
                  <a:schemeClr val="tx1">
                    <a:lumMod val="75000"/>
                    <a:lumOff val="25000"/>
                  </a:schemeClr>
                </a:buClr>
                <a:buFont typeface="나눔스퀘어 Bold" panose="020B0600000101010101" pitchFamily="50" charset="-127"/>
                <a:buChar char="-"/>
              </a:pPr>
              <a:r>
                <a:rPr lang="ko-KR" altLang="en-US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정리 </a:t>
              </a:r>
              <a:r>
                <a:rPr lang="en-US" altLang="ko-KR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성장성</a:t>
              </a:r>
              <a:r>
                <a:rPr lang="en-US" altLang="ko-KR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안정성</a:t>
              </a:r>
              <a:r>
                <a:rPr lang="en-US" altLang="ko-KR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수익성</a:t>
              </a:r>
              <a:r>
                <a:rPr lang="en-US" altLang="ko-KR" sz="125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125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9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8C9A8A6-C5A8-4C8E-AEE9-4EFE2E4561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"/>
            <a:ext cx="7559675" cy="106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4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285</Words>
  <Application>Microsoft Office PowerPoint</Application>
  <PresentationFormat>사용자 지정</PresentationFormat>
  <Paragraphs>99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나눔스퀘어 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jjun</dc:creator>
  <cp:lastModifiedBy>Windows 사용자</cp:lastModifiedBy>
  <cp:revision>81</cp:revision>
  <cp:lastPrinted>2019-10-28T04:33:11Z</cp:lastPrinted>
  <dcterms:created xsi:type="dcterms:W3CDTF">2019-10-24T04:07:11Z</dcterms:created>
  <dcterms:modified xsi:type="dcterms:W3CDTF">2019-11-14T10:20:24Z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C:\Users\student\Desktop\취업지원\★2019\02. Job Fair\워크시트_기업분석_191024.pptx</vt:lpwstr>
  </property>
</Properties>
</file>