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97" r:id="rId3"/>
    <p:sldId id="295" r:id="rId4"/>
    <p:sldId id="299" r:id="rId5"/>
    <p:sldId id="292" r:id="rId6"/>
    <p:sldId id="279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민 병조" initials="민병" lastIdx="1" clrIdx="0">
    <p:extLst>
      <p:ext uri="{19B8F6BF-5375-455C-9EA6-DF929625EA0E}">
        <p15:presenceInfo xmlns:p15="http://schemas.microsoft.com/office/powerpoint/2012/main" userId="bf7025fb4d2e056b" providerId="Windows Live"/>
      </p:ext>
    </p:extLst>
  </p:cmAuthor>
  <p:cmAuthor id="2" name="서민호" initials="서" lastIdx="1" clrIdx="1">
    <p:extLst>
      <p:ext uri="{19B8F6BF-5375-455C-9EA6-DF929625EA0E}">
        <p15:presenceInfo xmlns:p15="http://schemas.microsoft.com/office/powerpoint/2012/main" userId="S::gvg4991@office.kumoh.ac.kr::fdc393db-bbb5-400e-b98b-8aa7f55b9b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E5B"/>
    <a:srgbClr val="404040"/>
    <a:srgbClr val="E07A3C"/>
    <a:srgbClr val="E89C6B"/>
    <a:srgbClr val="E7B895"/>
    <a:srgbClr val="534E4A"/>
    <a:srgbClr val="E59F78"/>
    <a:srgbClr val="FBFBFB"/>
    <a:srgbClr val="FF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8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70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26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97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09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86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04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90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3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68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88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64AE-F51D-4B43-8ABD-0DE8941F8A6D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2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08714" y="2518538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산업공학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84055" y="2848823"/>
            <a:ext cx="623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CLOVER</a:t>
            </a:r>
            <a:endParaRPr lang="ko-KR" altLang="en-US" sz="1100" spc="-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E167A2-2A5D-4BFE-B0D0-66A48AB342E0}"/>
              </a:ext>
            </a:extLst>
          </p:cNvPr>
          <p:cNvSpPr/>
          <p:nvPr/>
        </p:nvSpPr>
        <p:spPr>
          <a:xfrm>
            <a:off x="5951206" y="2216842"/>
            <a:ext cx="274037" cy="1999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631B86-2F01-439C-A99B-D9C1D4840766}"/>
              </a:ext>
            </a:extLst>
          </p:cNvPr>
          <p:cNvSpPr txBox="1"/>
          <p:nvPr/>
        </p:nvSpPr>
        <p:spPr>
          <a:xfrm>
            <a:off x="5913898" y="2172174"/>
            <a:ext cx="36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01</a:t>
            </a:r>
            <a:endParaRPr lang="ko-KR" altLang="en-US" sz="12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FCFD88-98D7-4C19-A08D-CDCECB672C89}"/>
              </a:ext>
            </a:extLst>
          </p:cNvPr>
          <p:cNvSpPr txBox="1"/>
          <p:nvPr/>
        </p:nvSpPr>
        <p:spPr>
          <a:xfrm>
            <a:off x="5792081" y="3857375"/>
            <a:ext cx="607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SSAFY</a:t>
            </a:r>
            <a:endParaRPr lang="ko-KR" altLang="en-US" sz="1200" b="1" spc="-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85DB55-7817-4252-9EEA-1AC9B1113256}"/>
              </a:ext>
            </a:extLst>
          </p:cNvPr>
          <p:cNvSpPr txBox="1"/>
          <p:nvPr/>
        </p:nvSpPr>
        <p:spPr>
          <a:xfrm>
            <a:off x="5497472" y="4195386"/>
            <a:ext cx="11240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DODAMDODAM</a:t>
            </a:r>
          </a:p>
          <a:p>
            <a:pPr algn="ctr"/>
            <a:r>
              <a:rPr lang="en-US" altLang="ko-KR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9MI</a:t>
            </a:r>
            <a:endParaRPr lang="ko-KR" altLang="en-US" sz="1100" spc="-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29A3E0-8DDD-4FE8-B6F8-BFFF1074B3E5}"/>
              </a:ext>
            </a:extLst>
          </p:cNvPr>
          <p:cNvSpPr/>
          <p:nvPr/>
        </p:nvSpPr>
        <p:spPr>
          <a:xfrm>
            <a:off x="5951209" y="3555679"/>
            <a:ext cx="274037" cy="1999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597740-7F42-4458-89E7-0038BA215408}"/>
              </a:ext>
            </a:extLst>
          </p:cNvPr>
          <p:cNvSpPr txBox="1"/>
          <p:nvPr/>
        </p:nvSpPr>
        <p:spPr>
          <a:xfrm>
            <a:off x="5913901" y="3511011"/>
            <a:ext cx="36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02</a:t>
            </a:r>
            <a:endParaRPr lang="ko-KR" altLang="en-US" sz="12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427171-13B6-4240-8FE2-85F4B8A14AAA}"/>
              </a:ext>
            </a:extLst>
          </p:cNvPr>
          <p:cNvSpPr txBox="1"/>
          <p:nvPr/>
        </p:nvSpPr>
        <p:spPr>
          <a:xfrm>
            <a:off x="5782466" y="5196212"/>
            <a:ext cx="627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마무리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E0DA07-B50F-49E3-A0AD-8E232C0F7EC2}"/>
              </a:ext>
            </a:extLst>
          </p:cNvPr>
          <p:cNvSpPr txBox="1"/>
          <p:nvPr/>
        </p:nvSpPr>
        <p:spPr>
          <a:xfrm>
            <a:off x="5646194" y="5534223"/>
            <a:ext cx="8996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배운 점</a:t>
            </a:r>
            <a:endParaRPr lang="en-US" altLang="ko-KR" sz="1100" spc="-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입사 후 포부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A95167-BC11-41DF-AEDC-2022212EDE75}"/>
              </a:ext>
            </a:extLst>
          </p:cNvPr>
          <p:cNvSpPr/>
          <p:nvPr/>
        </p:nvSpPr>
        <p:spPr>
          <a:xfrm>
            <a:off x="5951212" y="4894516"/>
            <a:ext cx="274037" cy="1999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F268D2-952B-4CEC-BFF5-59940F6C45DF}"/>
              </a:ext>
            </a:extLst>
          </p:cNvPr>
          <p:cNvSpPr txBox="1"/>
          <p:nvPr/>
        </p:nvSpPr>
        <p:spPr>
          <a:xfrm>
            <a:off x="5913904" y="4849848"/>
            <a:ext cx="36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03</a:t>
            </a:r>
            <a:endParaRPr lang="ko-KR" altLang="en-US" sz="12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19032" y="649037"/>
            <a:ext cx="288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융합형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 인재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,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서민호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89C6B"/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4515734" y="125890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37650" y="1415389"/>
            <a:ext cx="2643672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산업공학 지식과 </a:t>
            </a:r>
            <a:r>
              <a:rPr lang="en-US" altLang="ko-KR" sz="1200" spc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SW</a:t>
            </a:r>
            <a:r>
              <a:rPr lang="ko-KR" altLang="en-US" sz="1200" spc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역량을 갖춘</a:t>
            </a:r>
            <a:endParaRPr lang="en-US" altLang="ko-KR" sz="1200" spc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4515734" y="50083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42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5FD9854A-C4D2-495F-9E76-8384314068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85" y="3005169"/>
            <a:ext cx="540000" cy="54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AE7A485-28C4-4B41-92CF-A5A7C890F5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298" y="2993055"/>
            <a:ext cx="540000" cy="54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3F32D61-FCF7-431B-828B-C6EA4D43D6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850" y="2992106"/>
            <a:ext cx="540000" cy="54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05644" y="703116"/>
            <a:ext cx="1364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산업공학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917384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917384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193236" y="1530721"/>
            <a:ext cx="7789313" cy="84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‘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급변하는 기술 환경에서 생산 및 서비스 시스템을 관리하고 효율을 </a:t>
            </a:r>
            <a:r>
              <a:rPr lang="ko-KR" altLang="en-US" sz="14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증대시키겠습니다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.’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dirty="0">
                <a:ln>
                  <a:solidFill>
                    <a:srgbClr val="5F5E5B">
                      <a:alpha val="0"/>
                    </a:srgbClr>
                  </a:solidFill>
                </a:ln>
                <a:solidFill>
                  <a:schemeClr val="bg2"/>
                </a:solidFill>
              </a:rPr>
              <a:t>산업공학을 전공으로 자료분석과 시스템 관리의 지식을 쌓았으며</a:t>
            </a:r>
            <a:r>
              <a:rPr lang="en-US" altLang="ko-KR" sz="1400" dirty="0">
                <a:ln>
                  <a:solidFill>
                    <a:srgbClr val="5F5E5B">
                      <a:alpha val="0"/>
                    </a:srgbClr>
                  </a:solidFill>
                </a:ln>
                <a:solidFill>
                  <a:schemeClr val="bg2"/>
                </a:solidFill>
              </a:rPr>
              <a:t>,</a:t>
            </a:r>
          </a:p>
          <a:p>
            <a:pPr algn="ctr">
              <a:lnSpc>
                <a:spcPct val="120000"/>
              </a:lnSpc>
            </a:pPr>
            <a:r>
              <a:rPr lang="ko-KR" altLang="en-US" sz="1400" dirty="0">
                <a:ln>
                  <a:solidFill>
                    <a:srgbClr val="5F5E5B">
                      <a:alpha val="0"/>
                    </a:srgbClr>
                  </a:solidFill>
                </a:ln>
                <a:solidFill>
                  <a:schemeClr val="bg2"/>
                </a:solidFill>
              </a:rPr>
              <a:t>이러한 지식은 데이터 엔지니어링의 깊은 이해를 제공하고 문제 해결능력을 키워주었습니다</a:t>
            </a:r>
            <a:r>
              <a:rPr lang="en-US" altLang="ko-KR" sz="1400" dirty="0">
                <a:ln>
                  <a:solidFill>
                    <a:srgbClr val="5F5E5B">
                      <a:alpha val="0"/>
                    </a:srgbClr>
                  </a:solidFill>
                </a:ln>
                <a:solidFill>
                  <a:schemeClr val="bg2"/>
                </a:solidFill>
              </a:rPr>
              <a:t>.</a:t>
            </a:r>
            <a:endParaRPr lang="ko-KR" altLang="en-US" sz="1400" dirty="0">
              <a:ln>
                <a:solidFill>
                  <a:srgbClr val="5F5E5B">
                    <a:alpha val="0"/>
                  </a:srgbClr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69729" y="2714085"/>
            <a:ext cx="2904194" cy="3502871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2229170" y="3755069"/>
            <a:ext cx="1385316" cy="664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자료 분석</a:t>
            </a:r>
            <a:endParaRPr lang="en-US" altLang="ko-KR" sz="16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07A3C"/>
              </a:solidFill>
              <a:latin typeface="Kozuka Gothic Pr6N H" panose="020B08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</a:rPr>
              <a:t>안정적 구동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2197050" y="4503673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060051" y="4602966"/>
            <a:ext cx="1723550" cy="1178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확률및통계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공업통계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통계적품질관리및실험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신뢰성공학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자료분석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4653801" y="2714086"/>
            <a:ext cx="2904194" cy="350287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413243" y="3755069"/>
            <a:ext cx="1385316" cy="664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시스템 관리</a:t>
            </a:r>
            <a:endParaRPr lang="en-US" altLang="ko-KR" sz="16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07A3C"/>
              </a:solidFill>
              <a:latin typeface="Kozuka Gothic Pr6N H" panose="020B08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</a:rPr>
              <a:t>최고의 효율</a:t>
            </a:r>
          </a:p>
        </p:txBody>
      </p:sp>
      <p:cxnSp>
        <p:nvCxnSpPr>
          <p:cNvPr id="109" name="직선 연결선 108"/>
          <p:cNvCxnSpPr/>
          <p:nvPr/>
        </p:nvCxnSpPr>
        <p:spPr>
          <a:xfrm>
            <a:off x="5409926" y="4503673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090238" y="4602966"/>
            <a:ext cx="2031326" cy="1178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제조시스템공학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인간공학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임베디드시스템프로그래밍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시스템시뮬레이션및실습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생산물류시스템관리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7837873" y="2714085"/>
            <a:ext cx="2904194" cy="3502869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8485102" y="3755069"/>
            <a:ext cx="1609736" cy="664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문제해결 능력</a:t>
            </a:r>
            <a:endParaRPr lang="en-US" altLang="ko-KR" sz="16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07A3C"/>
              </a:solidFill>
              <a:latin typeface="Kozuka Gothic Pr6N H" panose="020B08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최적의 제어</a:t>
            </a:r>
            <a:endParaRPr lang="ko-KR" altLang="en-US" sz="16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o L" panose="020B0200000000000000" pitchFamily="34" charset="-128"/>
            </a:endParaRPr>
          </a:p>
        </p:txBody>
      </p:sp>
      <p:cxnSp>
        <p:nvCxnSpPr>
          <p:cNvPr id="111" name="직선 연결선 110"/>
          <p:cNvCxnSpPr/>
          <p:nvPr/>
        </p:nvCxnSpPr>
        <p:spPr>
          <a:xfrm>
            <a:off x="8593998" y="4503673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693495" y="4602966"/>
            <a:ext cx="1192955" cy="1178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기초공학설계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창의성공학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의사결정론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</a:p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창의종합설계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544D4E-0DD6-4B39-802B-4CCD21CB5E7C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46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243454616" descr="EMB000049b86bd6">
            <a:extLst>
              <a:ext uri="{FF2B5EF4-FFF2-40B4-BE49-F238E27FC236}">
                <a16:creationId xmlns:a16="http://schemas.microsoft.com/office/drawing/2014/main" id="{C8E2D6D2-649C-4DBE-8BC2-35F01479C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4"/>
          <a:stretch>
            <a:fillRect/>
          </a:stretch>
        </p:blipFill>
        <p:spPr bwMode="auto">
          <a:xfrm>
            <a:off x="6030220" y="4168092"/>
            <a:ext cx="3943736" cy="233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220" y="1530222"/>
            <a:ext cx="3943736" cy="234000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846822" y="1007510"/>
            <a:ext cx="4340994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모의창업실습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 :  2017.09.01 ~ 2017.12.15  :  4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842696" y="399286"/>
            <a:ext cx="4345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CLOVER</a:t>
            </a:r>
            <a:endParaRPr lang="ko-KR" altLang="en-US" sz="44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08528" y="1530221"/>
            <a:ext cx="4540360" cy="5107801"/>
            <a:chOff x="784109" y="2042737"/>
            <a:chExt cx="3036087" cy="516760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7CB5555-CB96-478B-B25B-1B1006E7F0AF}"/>
                </a:ext>
              </a:extLst>
            </p:cNvPr>
            <p:cNvCxnSpPr/>
            <p:nvPr/>
          </p:nvCxnSpPr>
          <p:spPr>
            <a:xfrm>
              <a:off x="865412" y="2042737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0A0A1D0-A9CB-42FD-BD5D-90317BF951E2}"/>
                </a:ext>
              </a:extLst>
            </p:cNvPr>
            <p:cNvCxnSpPr/>
            <p:nvPr/>
          </p:nvCxnSpPr>
          <p:spPr>
            <a:xfrm>
              <a:off x="865412" y="3166179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16F4F9-A161-410B-B5A2-68BB2E8C4D56}"/>
                </a:ext>
              </a:extLst>
            </p:cNvPr>
            <p:cNvSpPr txBox="1"/>
            <p:nvPr/>
          </p:nvSpPr>
          <p:spPr>
            <a:xfrm>
              <a:off x="784109" y="2113848"/>
              <a:ext cx="673727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S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UMMARY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E42CEB-AD54-47AA-AF4A-0C931707344E}"/>
                </a:ext>
              </a:extLst>
            </p:cNvPr>
            <p:cNvSpPr txBox="1"/>
            <p:nvPr/>
          </p:nvSpPr>
          <p:spPr>
            <a:xfrm>
              <a:off x="784109" y="3237288"/>
              <a:ext cx="379295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R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OLE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6A447D-75F3-4A7D-9B2F-4340438D7966}"/>
                </a:ext>
              </a:extLst>
            </p:cNvPr>
            <p:cNvSpPr txBox="1"/>
            <p:nvPr/>
          </p:nvSpPr>
          <p:spPr>
            <a:xfrm>
              <a:off x="803608" y="2347401"/>
              <a:ext cx="2811834" cy="705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창업동아리원들과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스마트 </a:t>
              </a:r>
              <a:r>
                <a:rPr lang="ko-KR" altLang="en-US" sz="14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좌욕기를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직접 설계하고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제작하여 수온 유지 기능 구현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B00B1BA-52F4-4022-B2FF-6DB54C35BE0F}"/>
                </a:ext>
              </a:extLst>
            </p:cNvPr>
            <p:cNvSpPr txBox="1"/>
            <p:nvPr/>
          </p:nvSpPr>
          <p:spPr>
            <a:xfrm>
              <a:off x="815966" y="3450665"/>
              <a:ext cx="2506340" cy="1686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기존 </a:t>
              </a:r>
              <a:r>
                <a:rPr lang="ko-KR" altLang="en-US" sz="14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좌욕기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문제점 파악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발열 장치 개발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4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좌욕기와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애플리케이션 연동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온도 측정 데이터 수집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데이터 분석 후 발열장치</a:t>
              </a: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재실행 시간 설정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0A0A1D0-A9CB-42FD-BD5D-90317BF951E2}"/>
                </a:ext>
              </a:extLst>
            </p:cNvPr>
            <p:cNvCxnSpPr/>
            <p:nvPr/>
          </p:nvCxnSpPr>
          <p:spPr>
            <a:xfrm>
              <a:off x="865412" y="5239798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E42CEB-AD54-47AA-AF4A-0C931707344E}"/>
                </a:ext>
              </a:extLst>
            </p:cNvPr>
            <p:cNvSpPr txBox="1"/>
            <p:nvPr/>
          </p:nvSpPr>
          <p:spPr>
            <a:xfrm>
              <a:off x="784109" y="5310909"/>
              <a:ext cx="897473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D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EVELOPMENT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00B1BA-52F4-4022-B2FF-6DB54C35BE0F}"/>
                </a:ext>
              </a:extLst>
            </p:cNvPr>
            <p:cNvSpPr txBox="1"/>
            <p:nvPr/>
          </p:nvSpPr>
          <p:spPr>
            <a:xfrm>
              <a:off x="815966" y="5524284"/>
              <a:ext cx="1040825" cy="1686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ENVIRONMENT</a:t>
              </a: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LIBRARY</a:t>
              </a:r>
            </a:p>
            <a:p>
              <a:pPr>
                <a:lnSpc>
                  <a:spcPct val="150000"/>
                </a:lnSpc>
              </a:pPr>
              <a:endParaRPr lang="ko-KR" altLang="en-US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9BFA42A-AC1F-4886-83C0-A680D530B725}"/>
              </a:ext>
            </a:extLst>
          </p:cNvPr>
          <p:cNvCxnSpPr>
            <a:cxnSpLocks/>
          </p:cNvCxnSpPr>
          <p:nvPr/>
        </p:nvCxnSpPr>
        <p:spPr>
          <a:xfrm flipH="1">
            <a:off x="9936602" y="1530221"/>
            <a:ext cx="1440000" cy="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0704F11-4CFA-43E7-8AA2-CA7D4D7598FC}"/>
              </a:ext>
            </a:extLst>
          </p:cNvPr>
          <p:cNvSpPr txBox="1"/>
          <p:nvPr/>
        </p:nvSpPr>
        <p:spPr>
          <a:xfrm>
            <a:off x="10147148" y="1534875"/>
            <a:ext cx="1316386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404040"/>
                </a:solidFill>
              </a:rPr>
              <a:t>아두이노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404040"/>
                </a:solidFill>
              </a:rPr>
              <a:t> 회로도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0981084-21E2-42B0-B638-6870397299AC}"/>
              </a:ext>
            </a:extLst>
          </p:cNvPr>
          <p:cNvCxnSpPr>
            <a:cxnSpLocks/>
          </p:cNvCxnSpPr>
          <p:nvPr/>
        </p:nvCxnSpPr>
        <p:spPr>
          <a:xfrm flipH="1">
            <a:off x="9979620" y="4172745"/>
            <a:ext cx="1440000" cy="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EC4A6D9-59F9-4255-AE39-AAAF662C3E0A}"/>
              </a:ext>
            </a:extLst>
          </p:cNvPr>
          <p:cNvSpPr txBox="1"/>
          <p:nvPr/>
        </p:nvSpPr>
        <p:spPr>
          <a:xfrm>
            <a:off x="10525319" y="4168092"/>
            <a:ext cx="1008609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404040"/>
                </a:solidFill>
              </a:rPr>
              <a:t>제품 구성도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42" y="5253530"/>
            <a:ext cx="628106" cy="628106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9379BF8E-70B9-4E4A-997F-2762449F7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002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181F670-E5E6-448F-A330-6A2B577968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842" y="3024878"/>
            <a:ext cx="540000" cy="54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926F685-51FA-4CC9-A028-4906A6A519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970" y="3001997"/>
            <a:ext cx="540000" cy="54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AB60F33-307F-4696-887D-2DD9C80EB6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022" y="3024878"/>
            <a:ext cx="540000" cy="54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94612" y="703116"/>
            <a:ext cx="1186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SSAFY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917384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917384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516931" y="1530721"/>
            <a:ext cx="9141926" cy="84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‘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데이터를 수집하고 분석 알고리즘을 구현하여 시스템을 설계하겠습니다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.’</a:t>
            </a:r>
          </a:p>
          <a:p>
            <a:pPr algn="ctr">
              <a:lnSpc>
                <a:spcPct val="120000"/>
              </a:lnSpc>
            </a:pP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/>
                </a:solidFill>
              </a:rPr>
              <a:t>삼성전자에서 주관하는 소프트웨어역량 강화 교육을 통해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/>
                </a:solidFill>
              </a:rPr>
              <a:t>체계적인 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/>
                </a:solidFill>
              </a:rPr>
              <a:t>SW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/>
                </a:solidFill>
              </a:rPr>
              <a:t>교육을 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/>
                </a:solidFill>
              </a:rPr>
              <a:t>800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/>
                </a:solidFill>
              </a:rPr>
              <a:t>시간 수강하고 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/>
                </a:solidFill>
              </a:rPr>
              <a:t>PJT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/>
                </a:solidFill>
              </a:rPr>
              <a:t>에 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/>
                </a:solidFill>
              </a:rPr>
              <a:t>800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/>
                </a:solidFill>
              </a:rPr>
              <a:t>시간 참여하였으며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/>
                </a:solidFill>
              </a:rPr>
              <a:t>, PJT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/>
                </a:solidFill>
              </a:rPr>
              <a:t>는 애자일 방법론으로 진행하였습니다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/>
                </a:solidFill>
              </a:rPr>
              <a:t>.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2"/>
                </a:solidFill>
              </a:rPr>
              <a:t> 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69729" y="2714085"/>
            <a:ext cx="2904194" cy="3502871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2156234" y="3755069"/>
            <a:ext cx="1531188" cy="664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SW</a:t>
            </a:r>
            <a:r>
              <a:rPr lang="ko-KR" altLang="en-US" sz="16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 </a:t>
            </a:r>
            <a:r>
              <a:rPr lang="en-US" altLang="ko-KR" sz="16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ABILITY</a:t>
            </a:r>
          </a:p>
          <a:p>
            <a:pPr algn="ctr">
              <a:lnSpc>
                <a:spcPct val="120000"/>
              </a:lnSpc>
            </a:pPr>
            <a:r>
              <a:rPr lang="ko-KR" altLang="en-US" sz="16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</a:rPr>
              <a:t>컴퓨팅 사고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2197050" y="4503673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395082" y="4602966"/>
            <a:ext cx="1053495" cy="1178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ALGORITHM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DATABASE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DEBUGGING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4653801" y="2714086"/>
            <a:ext cx="2904194" cy="350287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494996" y="3755069"/>
            <a:ext cx="1221809" cy="664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PROJECT</a:t>
            </a:r>
          </a:p>
          <a:p>
            <a:pPr algn="ctr">
              <a:lnSpc>
                <a:spcPct val="120000"/>
              </a:lnSpc>
            </a:pPr>
            <a:r>
              <a:rPr lang="ko-KR" altLang="en-US" sz="16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협업 능력</a:t>
            </a:r>
            <a:endParaRPr lang="ko-KR" altLang="en-US" sz="16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o L" panose="020B0200000000000000" pitchFamily="34" charset="-128"/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5409926" y="4503673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434373" y="4602966"/>
            <a:ext cx="1343060" cy="956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INSTAGRAM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PORORO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9MI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DODAMDODAM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837873" y="2714086"/>
            <a:ext cx="2904194" cy="350287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8485104" y="3755069"/>
            <a:ext cx="1609736" cy="664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SQA</a:t>
            </a:r>
          </a:p>
          <a:p>
            <a:pPr algn="ctr">
              <a:lnSpc>
                <a:spcPct val="120000"/>
              </a:lnSpc>
            </a:pPr>
            <a:r>
              <a:rPr lang="ko-KR" altLang="en-US" sz="16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애자일 방법론</a:t>
            </a:r>
            <a:endParaRPr lang="ko-KR" altLang="en-US" sz="16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o L" panose="020B0200000000000000" pitchFamily="34" charset="-128"/>
            </a:endParaRPr>
          </a:p>
        </p:txBody>
      </p:sp>
      <p:cxnSp>
        <p:nvCxnSpPr>
          <p:cNvPr id="111" name="직선 연결선 110"/>
          <p:cNvCxnSpPr/>
          <p:nvPr/>
        </p:nvCxnSpPr>
        <p:spPr>
          <a:xfrm>
            <a:off x="8593998" y="4503673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818528" y="4602966"/>
            <a:ext cx="942887" cy="956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JIRA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DEEPSCAN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TEST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CASE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544D4E-0DD6-4B39-802B-4CCD21CB5E7C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6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846822" y="1007510"/>
            <a:ext cx="4340994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WEB·MOBILE  :  2019.10.14 ~ 2019.11.08  :  6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842695" y="399286"/>
            <a:ext cx="5791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DODAMDODAM</a:t>
            </a:r>
            <a:endParaRPr lang="ko-KR" altLang="en-US" sz="45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08528" y="1530221"/>
            <a:ext cx="4540360" cy="5107801"/>
            <a:chOff x="784109" y="2042737"/>
            <a:chExt cx="3036087" cy="516760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7CB5555-CB96-478B-B25B-1B1006E7F0AF}"/>
                </a:ext>
              </a:extLst>
            </p:cNvPr>
            <p:cNvCxnSpPr/>
            <p:nvPr/>
          </p:nvCxnSpPr>
          <p:spPr>
            <a:xfrm>
              <a:off x="865412" y="2042737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0A0A1D0-A9CB-42FD-BD5D-90317BF951E2}"/>
                </a:ext>
              </a:extLst>
            </p:cNvPr>
            <p:cNvCxnSpPr/>
            <p:nvPr/>
          </p:nvCxnSpPr>
          <p:spPr>
            <a:xfrm>
              <a:off x="865412" y="3166178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16F4F9-A161-410B-B5A2-68BB2E8C4D56}"/>
                </a:ext>
              </a:extLst>
            </p:cNvPr>
            <p:cNvSpPr txBox="1"/>
            <p:nvPr/>
          </p:nvSpPr>
          <p:spPr>
            <a:xfrm>
              <a:off x="784109" y="2113848"/>
              <a:ext cx="673727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S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UMMARY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E42CEB-AD54-47AA-AF4A-0C931707344E}"/>
                </a:ext>
              </a:extLst>
            </p:cNvPr>
            <p:cNvSpPr txBox="1"/>
            <p:nvPr/>
          </p:nvSpPr>
          <p:spPr>
            <a:xfrm>
              <a:off x="784109" y="3237287"/>
              <a:ext cx="379295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R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OLE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6A447D-75F3-4A7D-9B2F-4340438D7966}"/>
                </a:ext>
              </a:extLst>
            </p:cNvPr>
            <p:cNvSpPr txBox="1"/>
            <p:nvPr/>
          </p:nvSpPr>
          <p:spPr>
            <a:xfrm>
              <a:off x="803608" y="2347401"/>
              <a:ext cx="2874004" cy="683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공공데이터를 활용하여 데이터를 수집하고 처리하여 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건강기능식품의 정보를 제공하는 플랫폼 개발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B00B1BA-52F4-4022-B2FF-6DB54C35BE0F}"/>
                </a:ext>
              </a:extLst>
            </p:cNvPr>
            <p:cNvSpPr txBox="1"/>
            <p:nvPr/>
          </p:nvSpPr>
          <p:spPr>
            <a:xfrm>
              <a:off x="815966" y="3450665"/>
              <a:ext cx="2922241" cy="1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공공데이터 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open API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활용한 데이터베이스 저장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크롤링을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통한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imgurl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추가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postgreSQL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활용한 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DB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구축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putty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서버 배포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0A0A1D0-A9CB-42FD-BD5D-90317BF951E2}"/>
                </a:ext>
              </a:extLst>
            </p:cNvPr>
            <p:cNvCxnSpPr/>
            <p:nvPr/>
          </p:nvCxnSpPr>
          <p:spPr>
            <a:xfrm>
              <a:off x="865412" y="5239798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E42CEB-AD54-47AA-AF4A-0C931707344E}"/>
                </a:ext>
              </a:extLst>
            </p:cNvPr>
            <p:cNvSpPr txBox="1"/>
            <p:nvPr/>
          </p:nvSpPr>
          <p:spPr>
            <a:xfrm>
              <a:off x="784109" y="5310909"/>
              <a:ext cx="897473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D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EVELOPMENT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00B1BA-52F4-4022-B2FF-6DB54C35BE0F}"/>
                </a:ext>
              </a:extLst>
            </p:cNvPr>
            <p:cNvSpPr txBox="1"/>
            <p:nvPr/>
          </p:nvSpPr>
          <p:spPr>
            <a:xfrm>
              <a:off x="815966" y="5524284"/>
              <a:ext cx="1040825" cy="1686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ENVIRONMENT</a:t>
              </a: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LIBRARY</a:t>
              </a:r>
            </a:p>
            <a:p>
              <a:pPr>
                <a:lnSpc>
                  <a:spcPct val="150000"/>
                </a:lnSpc>
              </a:pPr>
              <a:endParaRPr lang="ko-KR" altLang="en-US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0" name="그림 1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904816" y="1530221"/>
            <a:ext cx="2520000" cy="3960000"/>
          </a:xfrm>
          <a:prstGeom prst="rect">
            <a:avLst/>
          </a:prstGeom>
        </p:spPr>
      </p:pic>
      <p:pic>
        <p:nvPicPr>
          <p:cNvPr id="28" name="그림 2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18942" y="1530317"/>
            <a:ext cx="2520000" cy="3960000"/>
          </a:xfrm>
          <a:prstGeom prst="rect">
            <a:avLst/>
          </a:prstGeom>
        </p:spPr>
      </p:pic>
      <p:sp>
        <p:nvSpPr>
          <p:cNvPr id="42" name="모서리가 둥근 직사각형 63">
            <a:extLst>
              <a:ext uri="{FF2B5EF4-FFF2-40B4-BE49-F238E27FC236}">
                <a16:creationId xmlns:a16="http://schemas.microsoft.com/office/drawing/2014/main" id="{C9AE298B-1607-4437-A3D2-1C975F37F3CB}"/>
              </a:ext>
            </a:extLst>
          </p:cNvPr>
          <p:cNvSpPr/>
          <p:nvPr/>
        </p:nvSpPr>
        <p:spPr>
          <a:xfrm>
            <a:off x="6018942" y="5609279"/>
            <a:ext cx="2520000" cy="612957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63">
            <a:extLst>
              <a:ext uri="{FF2B5EF4-FFF2-40B4-BE49-F238E27FC236}">
                <a16:creationId xmlns:a16="http://schemas.microsoft.com/office/drawing/2014/main" id="{29DF51B0-6B0B-4FBE-96C6-10B76D5112E1}"/>
              </a:ext>
            </a:extLst>
          </p:cNvPr>
          <p:cNvSpPr/>
          <p:nvPr/>
        </p:nvSpPr>
        <p:spPr>
          <a:xfrm>
            <a:off x="8904816" y="5609279"/>
            <a:ext cx="2520000" cy="612957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22881" y="5784952"/>
            <a:ext cx="2066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데이터 상세 페이지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19976" y="5784952"/>
            <a:ext cx="2017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데이터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전처리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158" y="5325778"/>
            <a:ext cx="598633" cy="599714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26" y="5346442"/>
            <a:ext cx="505848" cy="5058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59" y="5340953"/>
            <a:ext cx="615226" cy="53386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14" y="5052231"/>
            <a:ext cx="1111303" cy="111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9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846822" y="1007510"/>
            <a:ext cx="4340994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BIGDATA  :  2019.08.19 ~ 2019.10.11  :  4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030220" y="4168092"/>
            <a:ext cx="3960000" cy="2340000"/>
          </a:xfrm>
          <a:prstGeom prst="rect">
            <a:avLst/>
          </a:prstGeom>
        </p:spPr>
      </p:pic>
      <p:pic>
        <p:nvPicPr>
          <p:cNvPr id="59" name="Picture 4" descr="https://lh4.googleusercontent.com/edXBDbzpYdlgt9XcFQcEmpFZnJpk4L1WVv7e8A4GGnidKSKOqLaB1aE-deJMTl7eN8DNHSRZpzW_ZZQOOefyHucDjhrXUYKzMnBpMl6IkqdVT6Anw1sLxrF6w8ndUWvxBa4SXTV4iA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0" b="4667"/>
          <a:stretch/>
        </p:blipFill>
        <p:spPr bwMode="auto">
          <a:xfrm>
            <a:off x="6030220" y="1530221"/>
            <a:ext cx="3960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842696" y="399286"/>
            <a:ext cx="4345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9MI</a:t>
            </a:r>
            <a:endParaRPr lang="ko-KR" altLang="en-US" sz="48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08528" y="1530221"/>
            <a:ext cx="4540360" cy="5363191"/>
            <a:chOff x="784109" y="2042737"/>
            <a:chExt cx="3036087" cy="542598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7CB5555-CB96-478B-B25B-1B1006E7F0AF}"/>
                </a:ext>
              </a:extLst>
            </p:cNvPr>
            <p:cNvCxnSpPr/>
            <p:nvPr/>
          </p:nvCxnSpPr>
          <p:spPr>
            <a:xfrm>
              <a:off x="865412" y="2042737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0A0A1D0-A9CB-42FD-BD5D-90317BF951E2}"/>
                </a:ext>
              </a:extLst>
            </p:cNvPr>
            <p:cNvCxnSpPr/>
            <p:nvPr/>
          </p:nvCxnSpPr>
          <p:spPr>
            <a:xfrm>
              <a:off x="865412" y="3166178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16F4F9-A161-410B-B5A2-68BB2E8C4D56}"/>
                </a:ext>
              </a:extLst>
            </p:cNvPr>
            <p:cNvSpPr txBox="1"/>
            <p:nvPr/>
          </p:nvSpPr>
          <p:spPr>
            <a:xfrm>
              <a:off x="784109" y="2113848"/>
              <a:ext cx="673727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S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UMMARY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E42CEB-AD54-47AA-AF4A-0C931707344E}"/>
                </a:ext>
              </a:extLst>
            </p:cNvPr>
            <p:cNvSpPr txBox="1"/>
            <p:nvPr/>
          </p:nvSpPr>
          <p:spPr>
            <a:xfrm>
              <a:off x="784109" y="3237287"/>
              <a:ext cx="379295" cy="342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R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OLE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6A447D-75F3-4A7D-9B2F-4340438D7966}"/>
                </a:ext>
              </a:extLst>
            </p:cNvPr>
            <p:cNvSpPr txBox="1"/>
            <p:nvPr/>
          </p:nvSpPr>
          <p:spPr>
            <a:xfrm>
              <a:off x="803608" y="2347401"/>
              <a:ext cx="2567439" cy="3680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빅데이터를 기반으로 한 영화 추천 시스템 개발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B00B1BA-52F4-4022-B2FF-6DB54C35BE0F}"/>
                </a:ext>
              </a:extLst>
            </p:cNvPr>
            <p:cNvSpPr txBox="1"/>
            <p:nvPr/>
          </p:nvSpPr>
          <p:spPr>
            <a:xfrm>
              <a:off x="815966" y="3450665"/>
              <a:ext cx="2678917" cy="13138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movielens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클러스터링을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통한 영화 데이터 수집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데이터 전처리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검색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필터링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데이터 정렬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클러스터링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알고리즘 구현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Kmeans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GMM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협업필터링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추천 시스템 구현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SVD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0A0A1D0-A9CB-42FD-BD5D-90317BF951E2}"/>
                </a:ext>
              </a:extLst>
            </p:cNvPr>
            <p:cNvCxnSpPr/>
            <p:nvPr/>
          </p:nvCxnSpPr>
          <p:spPr>
            <a:xfrm>
              <a:off x="865412" y="5239799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E42CEB-AD54-47AA-AF4A-0C931707344E}"/>
                </a:ext>
              </a:extLst>
            </p:cNvPr>
            <p:cNvSpPr txBox="1"/>
            <p:nvPr/>
          </p:nvSpPr>
          <p:spPr>
            <a:xfrm>
              <a:off x="784109" y="5310911"/>
              <a:ext cx="897473" cy="342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D</a:t>
              </a:r>
              <a:r>
                <a:rPr lang="en-US" altLang="ko-KR" sz="16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EVELOPMENT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00B1BA-52F4-4022-B2FF-6DB54C35BE0F}"/>
                </a:ext>
              </a:extLst>
            </p:cNvPr>
            <p:cNvSpPr txBox="1"/>
            <p:nvPr/>
          </p:nvSpPr>
          <p:spPr>
            <a:xfrm>
              <a:off x="815966" y="5524284"/>
              <a:ext cx="1929652" cy="1944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ENVIRONMENT</a:t>
              </a: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LIBRARY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NumPy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Pandas,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SciPy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Scikit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-Learn</a:t>
              </a:r>
            </a:p>
            <a:p>
              <a:pPr>
                <a:lnSpc>
                  <a:spcPct val="150000"/>
                </a:lnSpc>
              </a:pPr>
              <a:endParaRPr lang="ko-KR" altLang="en-US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9BFA42A-AC1F-4886-83C0-A680D530B725}"/>
              </a:ext>
            </a:extLst>
          </p:cNvPr>
          <p:cNvCxnSpPr>
            <a:cxnSpLocks/>
          </p:cNvCxnSpPr>
          <p:nvPr/>
        </p:nvCxnSpPr>
        <p:spPr>
          <a:xfrm flipH="1">
            <a:off x="9936602" y="1530221"/>
            <a:ext cx="144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0704F11-4CFA-43E7-8AA2-CA7D4D7598FC}"/>
              </a:ext>
            </a:extLst>
          </p:cNvPr>
          <p:cNvSpPr txBox="1"/>
          <p:nvPr/>
        </p:nvSpPr>
        <p:spPr>
          <a:xfrm>
            <a:off x="10323156" y="1534875"/>
            <a:ext cx="1162498" cy="513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영화추천 화면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검색 및 필터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0981084-21E2-42B0-B638-6870397299AC}"/>
              </a:ext>
            </a:extLst>
          </p:cNvPr>
          <p:cNvCxnSpPr>
            <a:cxnSpLocks/>
          </p:cNvCxnSpPr>
          <p:nvPr/>
        </p:nvCxnSpPr>
        <p:spPr>
          <a:xfrm flipH="1">
            <a:off x="9979620" y="4172745"/>
            <a:ext cx="144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EC4A6D9-59F9-4255-AE39-AAAF662C3E0A}"/>
              </a:ext>
            </a:extLst>
          </p:cNvPr>
          <p:cNvSpPr txBox="1"/>
          <p:nvPr/>
        </p:nvSpPr>
        <p:spPr>
          <a:xfrm>
            <a:off x="10547260" y="4168092"/>
            <a:ext cx="992579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404040"/>
                </a:solidFill>
              </a:rPr>
              <a:t>SVD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404040"/>
                </a:solidFill>
              </a:rPr>
              <a:t>결과값</a:t>
            </a: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26" y="5346442"/>
            <a:ext cx="505848" cy="505848"/>
          </a:xfrm>
          <a:prstGeom prst="rect">
            <a:avLst/>
          </a:prstGeom>
        </p:spPr>
      </p:pic>
      <p:pic>
        <p:nvPicPr>
          <p:cNvPr id="104" name="그림 10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59" y="5340953"/>
            <a:ext cx="615226" cy="5338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609" y="5108338"/>
            <a:ext cx="1290888" cy="968166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14" y="5052231"/>
            <a:ext cx="1111303" cy="111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42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294FDCB-4F07-4325-8455-7F07454CBF9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309127" y="2493788"/>
            <a:ext cx="2880000" cy="1573264"/>
          </a:xfrm>
          <a:prstGeom prst="rect">
            <a:avLst/>
          </a:prstGeom>
        </p:spPr>
      </p:pic>
      <p:pic>
        <p:nvPicPr>
          <p:cNvPr id="8" name="그림 7" descr="텍스트, 책이(가) 표시된 사진&#10;&#10;자동 생성된 설명">
            <a:extLst>
              <a:ext uri="{FF2B5EF4-FFF2-40B4-BE49-F238E27FC236}">
                <a16:creationId xmlns:a16="http://schemas.microsoft.com/office/drawing/2014/main" id="{ADB59BFD-15C9-4AC5-AD5E-4D35F60C71C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199" y="2497597"/>
            <a:ext cx="2880000" cy="1565328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2B0494E2-F888-41BC-BD8E-7985392C3634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3663" y="2497596"/>
            <a:ext cx="2880000" cy="1565329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B24F5A1-4457-4CCF-9C88-E8B6C9894A48}"/>
              </a:ext>
            </a:extLst>
          </p:cNvPr>
          <p:cNvCxnSpPr>
            <a:cxnSpLocks/>
          </p:cNvCxnSpPr>
          <p:nvPr/>
        </p:nvCxnSpPr>
        <p:spPr>
          <a:xfrm flipH="1">
            <a:off x="746272" y="2493787"/>
            <a:ext cx="156529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4F39A25-708E-491A-A2C0-8A45A0F88A27}"/>
              </a:ext>
            </a:extLst>
          </p:cNvPr>
          <p:cNvSpPr txBox="1"/>
          <p:nvPr/>
        </p:nvSpPr>
        <p:spPr>
          <a:xfrm>
            <a:off x="677570" y="2497596"/>
            <a:ext cx="772134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PJT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logo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9BFA42A-AC1F-4886-83C0-A680D530B725}"/>
              </a:ext>
            </a:extLst>
          </p:cNvPr>
          <p:cNvCxnSpPr>
            <a:cxnSpLocks/>
          </p:cNvCxnSpPr>
          <p:nvPr/>
        </p:nvCxnSpPr>
        <p:spPr>
          <a:xfrm flipH="1">
            <a:off x="746272" y="4160083"/>
            <a:ext cx="159694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0704F11-4CFA-43E7-8AA2-CA7D4D7598FC}"/>
              </a:ext>
            </a:extLst>
          </p:cNvPr>
          <p:cNvSpPr txBox="1"/>
          <p:nvPr/>
        </p:nvSpPr>
        <p:spPr>
          <a:xfrm>
            <a:off x="665930" y="4164184"/>
            <a:ext cx="646331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배운점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모서리가 둥근 직사각형 63">
            <a:extLst>
              <a:ext uri="{FF2B5EF4-FFF2-40B4-BE49-F238E27FC236}">
                <a16:creationId xmlns:a16="http://schemas.microsoft.com/office/drawing/2014/main" id="{AC640DE6-EE02-494B-8473-472B8D67EAEB}"/>
              </a:ext>
            </a:extLst>
          </p:cNvPr>
          <p:cNvSpPr/>
          <p:nvPr/>
        </p:nvSpPr>
        <p:spPr>
          <a:xfrm>
            <a:off x="2311572" y="5464787"/>
            <a:ext cx="9122516" cy="954363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B9E757D-74F6-463D-851D-B05EED811041}"/>
              </a:ext>
            </a:extLst>
          </p:cNvPr>
          <p:cNvSpPr txBox="1"/>
          <p:nvPr/>
        </p:nvSpPr>
        <p:spPr>
          <a:xfrm>
            <a:off x="2309128" y="5619113"/>
            <a:ext cx="9124960" cy="65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데이터를 수집 및 분석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처리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저장의 과정을 거쳐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시각화된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결과를 제공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기존에 몰랐던 새로운 패턴을 발견하여 효율적인 공정 환경 구축과 제품의 신뢰성을 보증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0981084-21E2-42B0-B638-6870397299AC}"/>
              </a:ext>
            </a:extLst>
          </p:cNvPr>
          <p:cNvCxnSpPr>
            <a:cxnSpLocks/>
          </p:cNvCxnSpPr>
          <p:nvPr/>
        </p:nvCxnSpPr>
        <p:spPr>
          <a:xfrm flipH="1">
            <a:off x="757912" y="5466953"/>
            <a:ext cx="1596941" cy="0"/>
          </a:xfrm>
          <a:prstGeom prst="line">
            <a:avLst/>
          </a:prstGeom>
          <a:ln>
            <a:solidFill>
              <a:srgbClr val="E89C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EC4A6D9-59F9-4255-AE39-AAAF662C3E0A}"/>
              </a:ext>
            </a:extLst>
          </p:cNvPr>
          <p:cNvSpPr txBox="1"/>
          <p:nvPr/>
        </p:nvSpPr>
        <p:spPr>
          <a:xfrm>
            <a:off x="677570" y="5471054"/>
            <a:ext cx="1063112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입사 후 포부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7A511AC-73C6-45C6-92A1-6FD4A1FA838D}"/>
              </a:ext>
            </a:extLst>
          </p:cNvPr>
          <p:cNvGrpSpPr>
            <a:grpSpLocks/>
          </p:cNvGrpSpPr>
          <p:nvPr/>
        </p:nvGrpSpPr>
        <p:grpSpPr>
          <a:xfrm>
            <a:off x="5433664" y="4152127"/>
            <a:ext cx="2880000" cy="1238322"/>
            <a:chOff x="5769566" y="4286617"/>
            <a:chExt cx="2266071" cy="982529"/>
          </a:xfrm>
        </p:grpSpPr>
        <p:sp>
          <p:nvSpPr>
            <p:cNvPr id="40" name="모서리가 둥근 직사각형 63">
              <a:extLst>
                <a:ext uri="{FF2B5EF4-FFF2-40B4-BE49-F238E27FC236}">
                  <a16:creationId xmlns:a16="http://schemas.microsoft.com/office/drawing/2014/main" id="{C9AE298B-1607-4437-A3D2-1C975F37F3CB}"/>
                </a:ext>
              </a:extLst>
            </p:cNvPr>
            <p:cNvSpPr/>
            <p:nvPr/>
          </p:nvSpPr>
          <p:spPr>
            <a:xfrm>
              <a:off x="5769566" y="4286617"/>
              <a:ext cx="2266071" cy="914124"/>
            </a:xfrm>
            <a:prstGeom prst="roundRect">
              <a:avLst>
                <a:gd name="adj" fmla="val 0"/>
              </a:avLst>
            </a:prstGeom>
            <a:solidFill>
              <a:srgbClr val="5F5E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976356F1-80E1-4762-AA29-C3CA8A0C10F9}"/>
                </a:ext>
              </a:extLst>
            </p:cNvPr>
            <p:cNvSpPr/>
            <p:nvPr/>
          </p:nvSpPr>
          <p:spPr>
            <a:xfrm flipV="1">
              <a:off x="6699223" y="5195515"/>
              <a:ext cx="406756" cy="73631"/>
            </a:xfrm>
            <a:prstGeom prst="triangle">
              <a:avLst/>
            </a:prstGeom>
            <a:solidFill>
              <a:srgbClr val="5F5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2DDE43B-3367-459D-901F-B85473AE14F4}"/>
              </a:ext>
            </a:extLst>
          </p:cNvPr>
          <p:cNvGrpSpPr>
            <a:grpSpLocks/>
          </p:cNvGrpSpPr>
          <p:nvPr/>
        </p:nvGrpSpPr>
        <p:grpSpPr>
          <a:xfrm>
            <a:off x="8558200" y="4152127"/>
            <a:ext cx="2880000" cy="1238322"/>
            <a:chOff x="8194309" y="4286617"/>
            <a:chExt cx="2292826" cy="982529"/>
          </a:xfrm>
        </p:grpSpPr>
        <p:sp>
          <p:nvSpPr>
            <p:cNvPr id="42" name="모서리가 둥근 직사각형 63">
              <a:extLst>
                <a:ext uri="{FF2B5EF4-FFF2-40B4-BE49-F238E27FC236}">
                  <a16:creationId xmlns:a16="http://schemas.microsoft.com/office/drawing/2014/main" id="{29DF51B0-6B0B-4FBE-96C6-10B76D5112E1}"/>
                </a:ext>
              </a:extLst>
            </p:cNvPr>
            <p:cNvSpPr/>
            <p:nvPr/>
          </p:nvSpPr>
          <p:spPr>
            <a:xfrm>
              <a:off x="8194309" y="4286617"/>
              <a:ext cx="2292826" cy="914124"/>
            </a:xfrm>
            <a:prstGeom prst="roundRect">
              <a:avLst>
                <a:gd name="adj" fmla="val 0"/>
              </a:avLst>
            </a:prstGeom>
            <a:solidFill>
              <a:srgbClr val="5F5E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44AC370E-D57E-44B2-851B-3C17260B9E26}"/>
                </a:ext>
              </a:extLst>
            </p:cNvPr>
            <p:cNvSpPr/>
            <p:nvPr/>
          </p:nvSpPr>
          <p:spPr>
            <a:xfrm flipV="1">
              <a:off x="9123967" y="5195515"/>
              <a:ext cx="406756" cy="73631"/>
            </a:xfrm>
            <a:prstGeom prst="triangle">
              <a:avLst/>
            </a:prstGeom>
            <a:solidFill>
              <a:srgbClr val="5F5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9D65061-75CD-4F7C-90F1-F4EB737584A6}"/>
              </a:ext>
            </a:extLst>
          </p:cNvPr>
          <p:cNvSpPr txBox="1"/>
          <p:nvPr/>
        </p:nvSpPr>
        <p:spPr>
          <a:xfrm>
            <a:off x="3847532" y="703116"/>
            <a:ext cx="4480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장비 </a:t>
            </a:r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Total Solution Provider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80766B5-FA18-4831-B085-44F4053976C2}"/>
              </a:ext>
            </a:extLst>
          </p:cNvPr>
          <p:cNvCxnSpPr/>
          <p:nvPr/>
        </p:nvCxnSpPr>
        <p:spPr>
          <a:xfrm>
            <a:off x="3917384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857AFF9-54C3-41AF-A7FA-0A8B0D921216}"/>
              </a:ext>
            </a:extLst>
          </p:cNvPr>
          <p:cNvCxnSpPr/>
          <p:nvPr/>
        </p:nvCxnSpPr>
        <p:spPr>
          <a:xfrm>
            <a:off x="3917384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C2674BF-F000-4137-82B9-5AF6A40E7027}"/>
              </a:ext>
            </a:extLst>
          </p:cNvPr>
          <p:cNvSpPr txBox="1"/>
          <p:nvPr/>
        </p:nvSpPr>
        <p:spPr>
          <a:xfrm>
            <a:off x="2552304" y="1530721"/>
            <a:ext cx="7071167" cy="583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소프트웨어로 데이터를 수집하는 능력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이를 통계나 자료 분석을 통해 처리하는 능력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pPr algn="ctr">
              <a:lnSpc>
                <a:spcPct val="120000"/>
              </a:lnSpc>
            </a:pP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 결과를 비즈니스에 적용하는 능력을 갖춘 </a:t>
            </a:r>
            <a:r>
              <a:rPr lang="ko-KR" altLang="en-US" sz="14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세메스의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창의융합형 인재가 되겠습니다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2A3D7CA-BC71-4111-81A0-4838C031B786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78A709-86E2-41D8-B465-3655B961451D}"/>
              </a:ext>
            </a:extLst>
          </p:cNvPr>
          <p:cNvSpPr txBox="1"/>
          <p:nvPr/>
        </p:nvSpPr>
        <p:spPr>
          <a:xfrm>
            <a:off x="5433663" y="4252767"/>
            <a:ext cx="288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데이터 수집 및 가공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협업 능력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서버 배포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정보 제공 플랫폼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0EF7F8-A71B-4E43-9C26-9BBC5BF89DE4}"/>
              </a:ext>
            </a:extLst>
          </p:cNvPr>
          <p:cNvSpPr txBox="1"/>
          <p:nvPr/>
        </p:nvSpPr>
        <p:spPr>
          <a:xfrm>
            <a:off x="8558199" y="4254304"/>
            <a:ext cx="288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데이터 분석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알고리즘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맞춤형 서비스 제공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추천 시스템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871C738-6D03-4A3E-B8CA-4F7A56DD8E17}"/>
              </a:ext>
            </a:extLst>
          </p:cNvPr>
          <p:cNvGrpSpPr>
            <a:grpSpLocks/>
          </p:cNvGrpSpPr>
          <p:nvPr/>
        </p:nvGrpSpPr>
        <p:grpSpPr>
          <a:xfrm>
            <a:off x="2309127" y="4152127"/>
            <a:ext cx="2880000" cy="1238322"/>
            <a:chOff x="3344822" y="4286617"/>
            <a:chExt cx="2266071" cy="982529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3344822" y="4286617"/>
              <a:ext cx="2266071" cy="914124"/>
            </a:xfrm>
            <a:prstGeom prst="roundRect">
              <a:avLst>
                <a:gd name="adj" fmla="val 0"/>
              </a:avLst>
            </a:prstGeom>
            <a:solidFill>
              <a:srgbClr val="5F5E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C2FDBC0F-67E3-44BB-8D85-875FA583CDAF}"/>
                </a:ext>
              </a:extLst>
            </p:cNvPr>
            <p:cNvSpPr/>
            <p:nvPr/>
          </p:nvSpPr>
          <p:spPr>
            <a:xfrm flipV="1">
              <a:off x="4274479" y="5195515"/>
              <a:ext cx="406756" cy="73631"/>
            </a:xfrm>
            <a:prstGeom prst="triangle">
              <a:avLst/>
            </a:prstGeom>
            <a:solidFill>
              <a:srgbClr val="5F5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318458" y="4257013"/>
            <a:ext cx="288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사용자 불편함 파악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창의적인 해결 과정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작업 중 발생하는 변수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제품에 적용</a:t>
            </a:r>
          </a:p>
        </p:txBody>
      </p:sp>
    </p:spTree>
    <p:extLst>
      <p:ext uri="{BB962C8B-B14F-4D97-AF65-F5344CB8AC3E}">
        <p14:creationId xmlns:p14="http://schemas.microsoft.com/office/powerpoint/2010/main" val="3867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Words>410</Words>
  <Application>Microsoft Office PowerPoint</Application>
  <PresentationFormat>와이드스크린</PresentationFormat>
  <Paragraphs>134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Kozuka Gothic Pr6N H</vt:lpstr>
      <vt:lpstr>Kozuka Gothic Pro L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서민호</cp:lastModifiedBy>
  <cp:revision>156</cp:revision>
  <dcterms:created xsi:type="dcterms:W3CDTF">2018-08-04T05:21:57Z</dcterms:created>
  <dcterms:modified xsi:type="dcterms:W3CDTF">2019-11-30T14:25:48Z</dcterms:modified>
</cp:coreProperties>
</file>