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7" r:id="rId3"/>
    <p:sldId id="295" r:id="rId4"/>
    <p:sldId id="299" r:id="rId5"/>
    <p:sldId id="292" r:id="rId6"/>
    <p:sldId id="279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  <p:cmAuthor id="2" name="서민호" initials="서" lastIdx="1" clrIdx="1">
    <p:extLst>
      <p:ext uri="{19B8F6BF-5375-455C-9EA6-DF929625EA0E}">
        <p15:presenceInfo xmlns:p15="http://schemas.microsoft.com/office/powerpoint/2012/main" userId="S::gvg4991@office.kumoh.ac.kr::fdc393db-bbb5-400e-b98b-8aa7f55b9b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404040"/>
    <a:srgbClr val="E07A3C"/>
    <a:srgbClr val="E89C6B"/>
    <a:srgbClr val="E7B895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6122" y="251853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7659" y="2866579"/>
            <a:ext cx="75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CLOVER</a:t>
            </a:r>
            <a:endParaRPr lang="ko-KR" altLang="en-US" sz="14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15939" y="3786351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SSAFY</a:t>
            </a:r>
            <a:endParaRPr lang="ko-KR" altLang="en-US" sz="16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354741" y="4142118"/>
            <a:ext cx="140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DODAMDODAM</a:t>
            </a:r>
          </a:p>
          <a:p>
            <a:pPr algn="ctr"/>
            <a:r>
              <a:rPr lang="en-US" altLang="ko-KR" sz="14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9MI</a:t>
            </a:r>
            <a:endParaRPr lang="ko-KR" altLang="en-US" sz="14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484655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439987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705523" y="528499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마무리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537189" y="5640759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배운 점</a:t>
            </a:r>
            <a:endParaRPr lang="en-US" altLang="ko-KR" sz="14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입사 후 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98329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93862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00035" y="649037"/>
            <a:ext cx="351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창의융합형 인재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258272" y="1258905"/>
            <a:ext cx="360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249394" y="500835"/>
            <a:ext cx="360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FD9854A-C4D2-495F-9E76-838431406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85" y="2783223"/>
            <a:ext cx="540000" cy="5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E7A485-28C4-4B41-92CF-A5A7C890F5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98" y="2771109"/>
            <a:ext cx="540000" cy="54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32D61-FCF7-431B-828B-C6EA4D43D6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50" y="2770160"/>
            <a:ext cx="540000" cy="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5644" y="703116"/>
            <a:ext cx="136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산업공학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04635" y="1530721"/>
            <a:ext cx="71665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급변하는 기술 환경에서 생산 및 서비스 시스템을 관리하고 효율을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증대시키겠습니다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.’</a:t>
            </a:r>
            <a:r>
              <a:rPr lang="en-US" altLang="ko-KR" sz="1400" dirty="0">
                <a:ln>
                  <a:solidFill>
                    <a:srgbClr val="5F5E5B">
                      <a:alpha val="0"/>
                    </a:srgbClr>
                  </a:solidFill>
                </a:ln>
                <a:solidFill>
                  <a:schemeClr val="bg2"/>
                </a:solidFill>
              </a:rPr>
              <a:t>.</a:t>
            </a:r>
            <a:endParaRPr lang="ko-KR" altLang="en-US" sz="1400" dirty="0">
              <a:ln>
                <a:solidFill>
                  <a:srgbClr val="5F5E5B">
                    <a:alpha val="0"/>
                  </a:srgb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9729" y="2492139"/>
            <a:ext cx="2904194" cy="3502871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29170" y="3533123"/>
            <a:ext cx="138531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자료 분석</a:t>
            </a:r>
            <a:endParaRPr lang="en-US" altLang="ko-KR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안정적 구동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197050" y="4281727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60051" y="4381020"/>
            <a:ext cx="1723550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확률및통계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공업통계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통계적품질관리및실험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신뢰성공학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자료분석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653801" y="2492140"/>
            <a:ext cx="2904194" cy="350287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413243" y="3533123"/>
            <a:ext cx="138531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시스템 관리</a:t>
            </a:r>
            <a:endParaRPr lang="en-US" altLang="ko-KR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최고의 효율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5409926" y="4281727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90238" y="4381020"/>
            <a:ext cx="2031326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제조시스템공학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인간공학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임베디드시스템프로그래밍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시스템시뮬레이션및실습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생산물류시스템관리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837873" y="2492139"/>
            <a:ext cx="2904194" cy="350286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85102" y="3533123"/>
            <a:ext cx="160973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문제해결 능력</a:t>
            </a:r>
            <a:endParaRPr lang="en-US" altLang="ko-KR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최적의 제어</a:t>
            </a:r>
            <a:endParaRPr lang="ko-KR" altLang="en-US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8593998" y="4281727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93495" y="4381020"/>
            <a:ext cx="1192955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기초공학설계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창의성공학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의사결정론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창의종합설계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3454616" descr="EMB000049b86bd6">
            <a:extLst>
              <a:ext uri="{FF2B5EF4-FFF2-40B4-BE49-F238E27FC236}">
                <a16:creationId xmlns:a16="http://schemas.microsoft.com/office/drawing/2014/main" id="{C8E2D6D2-649C-4DBE-8BC2-35F01479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"/>
          <a:stretch>
            <a:fillRect/>
          </a:stretch>
        </p:blipFill>
        <p:spPr bwMode="auto">
          <a:xfrm>
            <a:off x="6030220" y="4168092"/>
            <a:ext cx="3943736" cy="23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모의창업경영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CLOVER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 구현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블루투스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애플리케이션 연동 목적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147148" y="1534875"/>
            <a:ext cx="131638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아두이노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 회로도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525319" y="4168092"/>
            <a:ext cx="100860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제품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379BF8E-70B9-4E4A-997F-2762449F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181F670-E5E6-448F-A330-6A2B57796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42" y="2802928"/>
            <a:ext cx="540000" cy="5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26F685-51FA-4CC9-A028-4906A6A51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70" y="2780047"/>
            <a:ext cx="540000" cy="54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B60F33-307F-4696-887D-2DD9C80EB6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22" y="2802928"/>
            <a:ext cx="540000" cy="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4612" y="703116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SSAFY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62482" y="1530721"/>
            <a:ext cx="605082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수집하고 분석 알고리즘을 구현하여 시스템을 설계하겠습니다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.’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9729" y="2492135"/>
            <a:ext cx="2904194" cy="3502871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156234" y="3533119"/>
            <a:ext cx="1531188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SW</a:t>
            </a: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 </a:t>
            </a: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ABILITY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컴퓨팅 사고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197050" y="428172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95082" y="4381016"/>
            <a:ext cx="1053495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DEBUGGING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653801" y="2492136"/>
            <a:ext cx="2904194" cy="350287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494996" y="3533119"/>
            <a:ext cx="1221809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PROJECT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협업 능력</a:t>
            </a:r>
            <a:endParaRPr lang="ko-KR" altLang="en-US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5409926" y="428172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434373" y="4381016"/>
            <a:ext cx="1343060" cy="95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492136"/>
            <a:ext cx="2904194" cy="350287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85104" y="3533119"/>
            <a:ext cx="160973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SQA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애자일 방법론</a:t>
            </a:r>
            <a:endParaRPr lang="ko-KR" altLang="en-US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8593998" y="428172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818528" y="4381016"/>
            <a:ext cx="942887" cy="95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JIRA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DEEPSCAN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WEB·MOBILE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5" y="399286"/>
            <a:ext cx="579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DODAMDODAM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74004" cy="68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플랫폼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데이터 상세 페이지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데이터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전처리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BIGDATA  :  2019.08.19 ~ 2019.10.11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9MI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567439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 기반으로 한 영화 추천 시스템 개발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323156" y="1534875"/>
            <a:ext cx="1162498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영화추천 화면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검색 및 필터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547260" y="4168092"/>
            <a:ext cx="99257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SVD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결과값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94FDCB-4F07-4325-8455-7F07454CBF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7" y="2191936"/>
            <a:ext cx="2880000" cy="1573264"/>
          </a:xfrm>
          <a:prstGeom prst="rect">
            <a:avLst/>
          </a:prstGeom>
        </p:spPr>
      </p:pic>
      <p:pic>
        <p:nvPicPr>
          <p:cNvPr id="8" name="그림 7" descr="텍스트, 책이(가) 표시된 사진&#10;&#10;자동 생성된 설명">
            <a:extLst>
              <a:ext uri="{FF2B5EF4-FFF2-40B4-BE49-F238E27FC236}">
                <a16:creationId xmlns:a16="http://schemas.microsoft.com/office/drawing/2014/main" id="{ADB59BFD-15C9-4AC5-AD5E-4D35F60C71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99" y="2195745"/>
            <a:ext cx="2880000" cy="1565328"/>
          </a:xfrm>
          <a:prstGeom prst="rect">
            <a:avLst/>
          </a:prstGeom>
          <a:ln>
            <a:solidFill>
              <a:srgbClr val="5F5E5B"/>
            </a:solidFill>
          </a:ln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2B0494E2-F888-41BC-BD8E-7985392C363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663" y="2195744"/>
            <a:ext cx="2880000" cy="15653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746272" y="2191935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F39A25-708E-491A-A2C0-8A45A0F88A27}"/>
              </a:ext>
            </a:extLst>
          </p:cNvPr>
          <p:cNvSpPr txBox="1"/>
          <p:nvPr/>
        </p:nvSpPr>
        <p:spPr>
          <a:xfrm>
            <a:off x="677570" y="2195744"/>
            <a:ext cx="77213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PJT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746272" y="3858231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665930" y="3862332"/>
            <a:ext cx="64633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배운점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2311572" y="5473665"/>
            <a:ext cx="9122516" cy="954363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2309128" y="5627991"/>
            <a:ext cx="9124960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데이터를 수집 및 분석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처리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저장의 과정을 거쳐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시각화된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결과를 제공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기존에 몰랐던 새로운 패턴을 발견하여 효율적인 시스템 구축과 설비의 안정성을 보증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757912" y="5475831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677570" y="5479932"/>
            <a:ext cx="106311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입사 후 포부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A511AC-73C6-45C6-92A1-6FD4A1FA838D}"/>
              </a:ext>
            </a:extLst>
          </p:cNvPr>
          <p:cNvGrpSpPr>
            <a:grpSpLocks/>
          </p:cNvGrpSpPr>
          <p:nvPr/>
        </p:nvGrpSpPr>
        <p:grpSpPr>
          <a:xfrm>
            <a:off x="5433664" y="3850274"/>
            <a:ext cx="2880000" cy="1573263"/>
            <a:chOff x="5769566" y="4286617"/>
            <a:chExt cx="2266071" cy="982529"/>
          </a:xfrm>
        </p:grpSpPr>
        <p:sp>
          <p:nvSpPr>
            <p:cNvPr id="40" name="모서리가 둥근 직사각형 63">
              <a:extLst>
                <a:ext uri="{FF2B5EF4-FFF2-40B4-BE49-F238E27FC236}">
                  <a16:creationId xmlns:a16="http://schemas.microsoft.com/office/drawing/2014/main" id="{C9AE298B-1607-4437-A3D2-1C975F37F3CB}"/>
                </a:ext>
              </a:extLst>
            </p:cNvPr>
            <p:cNvSpPr/>
            <p:nvPr/>
          </p:nvSpPr>
          <p:spPr>
            <a:xfrm>
              <a:off x="5769566" y="4286617"/>
              <a:ext cx="2266071" cy="914124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976356F1-80E1-4762-AA29-C3CA8A0C10F9}"/>
                </a:ext>
              </a:extLst>
            </p:cNvPr>
            <p:cNvSpPr/>
            <p:nvPr/>
          </p:nvSpPr>
          <p:spPr>
            <a:xfrm flipV="1">
              <a:off x="6699223" y="5195515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DDE43B-3367-459D-901F-B85473AE14F4}"/>
              </a:ext>
            </a:extLst>
          </p:cNvPr>
          <p:cNvGrpSpPr>
            <a:grpSpLocks/>
          </p:cNvGrpSpPr>
          <p:nvPr/>
        </p:nvGrpSpPr>
        <p:grpSpPr>
          <a:xfrm>
            <a:off x="8558200" y="3850274"/>
            <a:ext cx="2880000" cy="1573263"/>
            <a:chOff x="8194309" y="4286617"/>
            <a:chExt cx="2292826" cy="982529"/>
          </a:xfrm>
        </p:grpSpPr>
        <p:sp>
          <p:nvSpPr>
            <p:cNvPr id="42" name="모서리가 둥근 직사각형 63">
              <a:extLst>
                <a:ext uri="{FF2B5EF4-FFF2-40B4-BE49-F238E27FC236}">
                  <a16:creationId xmlns:a16="http://schemas.microsoft.com/office/drawing/2014/main" id="{29DF51B0-6B0B-4FBE-96C6-10B76D5112E1}"/>
                </a:ext>
              </a:extLst>
            </p:cNvPr>
            <p:cNvSpPr/>
            <p:nvPr/>
          </p:nvSpPr>
          <p:spPr>
            <a:xfrm>
              <a:off x="8194309" y="4286617"/>
              <a:ext cx="2292826" cy="914124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4AC370E-D57E-44B2-851B-3C17260B9E26}"/>
                </a:ext>
              </a:extLst>
            </p:cNvPr>
            <p:cNvSpPr/>
            <p:nvPr/>
          </p:nvSpPr>
          <p:spPr>
            <a:xfrm flipV="1">
              <a:off x="9123967" y="5195515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9D65061-75CD-4F7C-90F1-F4EB737584A6}"/>
              </a:ext>
            </a:extLst>
          </p:cNvPr>
          <p:cNvSpPr txBox="1"/>
          <p:nvPr/>
        </p:nvSpPr>
        <p:spPr>
          <a:xfrm>
            <a:off x="3847532" y="703116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장비 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Total Solution Provider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0766B5-FA18-4831-B085-44F4053976C2}"/>
              </a:ext>
            </a:extLst>
          </p:cNvPr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857AFF9-54C3-41AF-A7FA-0A8B0D921216}"/>
              </a:ext>
            </a:extLst>
          </p:cNvPr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2674BF-F000-4137-82B9-5AF6A40E7027}"/>
              </a:ext>
            </a:extLst>
          </p:cNvPr>
          <p:cNvSpPr txBox="1"/>
          <p:nvPr/>
        </p:nvSpPr>
        <p:spPr>
          <a:xfrm>
            <a:off x="3543761" y="1530721"/>
            <a:ext cx="508825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세가지 능력을 갖춘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세메스의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창의융합형 인재가 되겠습니다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A3D7CA-BC71-4111-81A0-4838C031B78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78A709-86E2-41D8-B465-3655B961451D}"/>
              </a:ext>
            </a:extLst>
          </p:cNvPr>
          <p:cNvSpPr txBox="1"/>
          <p:nvPr/>
        </p:nvSpPr>
        <p:spPr>
          <a:xfrm>
            <a:off x="5433663" y="3950915"/>
            <a:ext cx="2880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‘SW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통한 데이터 수집 능력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’</a:t>
            </a:r>
          </a:p>
          <a:p>
            <a:pPr algn="ctr"/>
            <a:endParaRPr lang="en-US" altLang="ko-KR" sz="5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 수집 및 가공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협업 능력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서버 배포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정보 제공 플랫폼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EF7F8-A71B-4E43-9C26-9BBC5BF89DE4}"/>
              </a:ext>
            </a:extLst>
          </p:cNvPr>
          <p:cNvSpPr txBox="1"/>
          <p:nvPr/>
        </p:nvSpPr>
        <p:spPr>
          <a:xfrm>
            <a:off x="8558199" y="3952452"/>
            <a:ext cx="2880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‘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산업공학 데이터 분석 능력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’</a:t>
            </a:r>
          </a:p>
          <a:p>
            <a:pPr algn="ctr"/>
            <a:endParaRPr lang="en-US" altLang="ko-KR" sz="5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알고리즘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맞춤형 서비스 제공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추천 시스템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71C738-6D03-4A3E-B8CA-4F7A56DD8E17}"/>
              </a:ext>
            </a:extLst>
          </p:cNvPr>
          <p:cNvGrpSpPr>
            <a:grpSpLocks/>
          </p:cNvGrpSpPr>
          <p:nvPr/>
        </p:nvGrpSpPr>
        <p:grpSpPr>
          <a:xfrm>
            <a:off x="2309127" y="3850274"/>
            <a:ext cx="2880000" cy="1573263"/>
            <a:chOff x="3344822" y="4286617"/>
            <a:chExt cx="2266071" cy="98252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344822" y="4286617"/>
              <a:ext cx="2266071" cy="914124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C2FDBC0F-67E3-44BB-8D85-875FA583CDAF}"/>
                </a:ext>
              </a:extLst>
            </p:cNvPr>
            <p:cNvSpPr/>
            <p:nvPr/>
          </p:nvSpPr>
          <p:spPr>
            <a:xfrm flipV="1">
              <a:off x="4274479" y="5195515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18458" y="3955161"/>
            <a:ext cx="2880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‘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비즈니스에 적용하는 능력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’</a:t>
            </a:r>
          </a:p>
          <a:p>
            <a:pPr algn="ctr"/>
            <a:endParaRPr lang="en-US" altLang="ko-KR" sz="5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사용자 불편함 파악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창의적인 해결 과정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작업 중 발생하는 변수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제품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369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Kozuka Gothic Pr6N H</vt:lpstr>
      <vt:lpstr>Kozuka Gothic Pro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서민호</cp:lastModifiedBy>
  <cp:revision>163</cp:revision>
  <dcterms:created xsi:type="dcterms:W3CDTF">2018-08-04T05:21:57Z</dcterms:created>
  <dcterms:modified xsi:type="dcterms:W3CDTF">2019-12-01T15:27:55Z</dcterms:modified>
</cp:coreProperties>
</file>