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B0604020202020204"/>
      <p:regular r:id="rId27"/>
    </p:embeddedFont>
    <p:embeddedFont>
      <p:font typeface="CFRUAJ+EBGaramond-Medium" panose="020B0604020202020204"/>
      <p:regular r:id="rId28"/>
    </p:embeddedFont>
    <p:embeddedFont>
      <p:font typeface="ILIIOR+EBGaramond-Bold" panose="020B0604020202020204"/>
      <p:regular r:id="rId29"/>
    </p:embeddedFont>
    <p:embeddedFont>
      <p:font typeface="KQGMTU+Arial-BoldMT" panose="020B0604020202020204"/>
      <p:regular r:id="rId30"/>
    </p:embeddedFont>
    <p:embeddedFont>
      <p:font typeface="PVLNNE+ArialMT" panose="020B0604020202020204"/>
      <p:regular r:id="rId31"/>
    </p:embeddedFont>
    <p:embeddedFont>
      <p:font typeface="RMKPBC+PublicSans-BoldItalic" panose="020B0604020202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115" d="100"/>
          <a:sy n="115" d="100"/>
        </p:scale>
        <p:origin x="538" y="7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pPr/>
              <a:t>9/22/2023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9/22/2023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9/22/2023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Relationship Id="rId2" Type="http://schemas.openxmlformats.org/officeDocument/2006/relationships/hyperlink" Target="http://www.slideshare.net/"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E-COMMERCE WEBSITE</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4191000"/>
          </a:xfrm>
        </p:spPr>
        <p:txBody>
          <a:bodyPr/>
          <a:lstStyle/>
          <a:p>
            <a:r>
              <a:rPr lang="en-US" dirty="0">
                <a:latin typeface="Times New Roman" panose="02020603050405020304" pitchFamily="18" charset="0"/>
                <a:cs typeface="Times New Roman" panose="02020603050405020304" pitchFamily="18" charset="0"/>
              </a:rPr>
              <a:t>   User characteristics of e-commerce websites refer to the traits and behaviors of the individuals who interact with and make purchases on these platforms.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 Demographics</a:t>
            </a:r>
          </a:p>
          <a:p>
            <a:r>
              <a:rPr lang="en-US" dirty="0">
                <a:latin typeface="Times New Roman" panose="02020603050405020304" pitchFamily="18" charset="0"/>
                <a:cs typeface="Times New Roman" panose="02020603050405020304" pitchFamily="18" charset="0"/>
              </a:rPr>
              <a:t>2. Online Behavior</a:t>
            </a:r>
          </a:p>
          <a:p>
            <a:r>
              <a:rPr lang="en-US" dirty="0">
                <a:latin typeface="Times New Roman" panose="02020603050405020304" pitchFamily="18" charset="0"/>
                <a:cs typeface="Times New Roman" panose="02020603050405020304" pitchFamily="18" charset="0"/>
              </a:rPr>
              <a:t>3. Device Preference</a:t>
            </a:r>
          </a:p>
          <a:p>
            <a:r>
              <a:rPr lang="en-US" dirty="0">
                <a:latin typeface="Times New Roman" panose="02020603050405020304" pitchFamily="18" charset="0"/>
                <a:cs typeface="Times New Roman" panose="02020603050405020304" pitchFamily="18" charset="0"/>
              </a:rPr>
              <a:t>4. Purchase History</a:t>
            </a:r>
          </a:p>
          <a:p>
            <a:r>
              <a:rPr lang="en-US" dirty="0">
                <a:latin typeface="Times New Roman" panose="02020603050405020304" pitchFamily="18" charset="0"/>
                <a:cs typeface="Times New Roman" panose="02020603050405020304" pitchFamily="18" charset="0"/>
              </a:rPr>
              <a:t>5. Payment Preferences</a:t>
            </a:r>
          </a:p>
          <a:p>
            <a:r>
              <a:rPr lang="en-US" dirty="0">
                <a:latin typeface="Times New Roman" panose="02020603050405020304" pitchFamily="18" charset="0"/>
                <a:cs typeface="Times New Roman" panose="02020603050405020304" pitchFamily="18" charset="0"/>
              </a:rPr>
              <a:t>6. Shopping Habits</a:t>
            </a:r>
          </a:p>
          <a:p>
            <a:r>
              <a:rPr lang="en-US" dirty="0">
                <a:latin typeface="Times New Roman" panose="02020603050405020304" pitchFamily="18" charset="0"/>
                <a:cs typeface="Times New Roman" panose="02020603050405020304" pitchFamily="18" charset="0"/>
              </a:rPr>
              <a:t>7. Customer Loyalty</a:t>
            </a:r>
          </a:p>
          <a:p>
            <a:r>
              <a:rPr lang="en-US" dirty="0">
                <a:latin typeface="Times New Roman" panose="02020603050405020304" pitchFamily="18" charset="0"/>
                <a:cs typeface="Times New Roman" panose="02020603050405020304" pitchFamily="18" charset="0"/>
              </a:rPr>
              <a:t>8. Reviews and Ratings</a:t>
            </a:r>
          </a:p>
          <a:p>
            <a:r>
              <a:rPr lang="en-US" dirty="0">
                <a:latin typeface="Times New Roman" panose="02020603050405020304" pitchFamily="18" charset="0"/>
                <a:cs typeface="Times New Roman" panose="02020603050405020304" pitchFamily="18" charset="0"/>
              </a:rPr>
              <a:t>9. Social Media Engagement</a:t>
            </a:r>
          </a:p>
          <a:p>
            <a:r>
              <a:rPr lang="en-US" dirty="0">
                <a:latin typeface="Times New Roman" panose="02020603050405020304" pitchFamily="18" charset="0"/>
                <a:cs typeface="Times New Roman" panose="02020603050405020304" pitchFamily="18" charset="0"/>
              </a:rPr>
              <a:t>10. Customer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E-Commerce website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539430"/>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u="sng"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The assumptions are:</a:t>
            </a:r>
            <a:br>
              <a:rPr lang="en-GB" b="1" u="sng"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The coding should be error free.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be user-friendly so that it is easy to use for the users.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information of all users must be stored in a database that 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accessible by the website.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have more storage capacity and provide fast access to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system should provide search facility and support quick transactions.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The E-Commerce website is running 24 hours a day.</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 Users must have their correct usernames and passwords to enter into their online accounts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and do actions.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4216539"/>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sz="2000" b="1" u="sng" dirty="0">
                <a:latin typeface="Times New Roman" panose="02020603050405020304" pitchFamily="18" charset="0"/>
                <a:cs typeface="Times New Roman" panose="02020603050405020304" pitchFamily="18" charset="0"/>
              </a:rPr>
            </a:b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10</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Java, HTML, CSS, React JS, JavaScript,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My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sz="2000" b="1" u="sng"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 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4893647"/>
          </a:xfrm>
        </p:spPr>
        <p:txBody>
          <a:bodyPr/>
          <a:lstStyle/>
          <a:p>
            <a:pPr algn="l"/>
            <a:r>
              <a:rPr lang="en-GB" b="1" u="sng" dirty="0">
                <a:latin typeface="Times New Roman" panose="02020603050405020304" pitchFamily="18" charset="0"/>
                <a:cs typeface="Times New Roman" panose="02020603050405020304" pitchFamily="18" charset="0"/>
              </a:rPr>
              <a:t>Data Requirement:</a:t>
            </a:r>
            <a:r>
              <a:rPr lang="en-GB" dirty="0">
                <a:latin typeface="Times New Roman" panose="02020603050405020304" pitchFamily="18" charset="0"/>
                <a:cs typeface="Times New Roman" panose="02020603050405020304" pitchFamily="18" charset="0"/>
              </a:rPr>
              <a:t>  </a:t>
            </a:r>
            <a:br>
              <a:rPr lang="en-GB" sz="2000" b="1" u="sng" dirty="0">
                <a:latin typeface="Times New Roman" panose="02020603050405020304" pitchFamily="18" charset="0"/>
                <a:cs typeface="Times New Roman" panose="02020603050405020304" pitchFamily="18" charset="0"/>
              </a:rPr>
            </a:br>
            <a:r>
              <a:rPr lang="en-GB" sz="1600" b="1"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 this project </a:t>
            </a:r>
            <a:r>
              <a:rPr lang="en-US" sz="1600" dirty="0">
                <a:latin typeface="Times New Roman" panose="02020603050405020304" pitchFamily="18" charset="0"/>
                <a:cs typeface="Times New Roman" panose="02020603050405020304" pitchFamily="18" charset="0"/>
              </a:rPr>
              <a:t>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a:t>
            </a:r>
            <a:br>
              <a:rPr lang="en-GB" sz="1600"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u="sng"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GUI:</a:t>
            </a:r>
            <a:br>
              <a:rPr lang="en-GB" sz="20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software provides good graphical interface for the customer and the administrator can operate on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performing the required task such as purchasing, update, viewing the details of the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It allows user to purchase different types of products.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a:t>
            </a:r>
            <a:r>
              <a:rPr lang="en-US" sz="1600" dirty="0">
                <a:latin typeface="Times New Roman" pitchFamily="18" charset="0"/>
                <a:cs typeface="Times New Roman" pitchFamily="18" charset="0"/>
              </a:rPr>
              <a:t>It provides product verification and search facility based on different criteria.</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All the modules provided with the software must fit into this graphical user interface and accomplish to the standard defined.</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       * The design should be simple and all the different interfaces should follow a standard template.</a:t>
            </a:r>
            <a:br>
              <a:rPr lang="en-US" sz="1600" dirty="0">
                <a:latin typeface="Times New Roman" pitchFamily="18" charset="0"/>
                <a:cs typeface="Times New Roman" pitchFamily="18" charset="0"/>
              </a:rPr>
            </a:br>
            <a:br>
              <a:rPr lang="en-GB" sz="1600" dirty="0">
                <a:latin typeface="Times New Roman" panose="02020603050405020304" pitchFamily="18" charset="0"/>
                <a:cs typeface="Times New Roman" panose="02020603050405020304" pitchFamily="18" charset="0"/>
              </a:rPr>
            </a:br>
            <a:endParaRPr lang="en-GB" sz="1600"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76200" y="0"/>
            <a:ext cx="8991600" cy="4893647"/>
          </a:xfrm>
        </p:spPr>
        <p:txBody>
          <a:bodyPr/>
          <a:lstStyle/>
          <a:p>
            <a:r>
              <a:rPr lang="en-GB" b="1" u="sng" dirty="0">
                <a:latin typeface="Times New Roman" panose="02020603050405020304" pitchFamily="18" charset="0"/>
                <a:cs typeface="Times New Roman" panose="02020603050405020304" pitchFamily="18" charset="0"/>
              </a:rPr>
              <a:t>System Features:</a:t>
            </a:r>
            <a:br>
              <a:rPr lang="en-GB" sz="1400" b="1" dirty="0">
                <a:latin typeface="Times New Roman" panose="02020603050405020304" pitchFamily="18" charset="0"/>
                <a:cs typeface="Times New Roman" panose="02020603050405020304" pitchFamily="18" charset="0"/>
              </a:rPr>
            </a:br>
            <a:br>
              <a:rPr lang="en-GB" sz="1200" b="1" u="sng"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1.</a:t>
            </a:r>
            <a:r>
              <a:rPr lang="en-GB" sz="1200" b="1" dirty="0">
                <a:latin typeface="Times New Roman" panose="02020603050405020304" pitchFamily="18" charset="0"/>
                <a:cs typeface="Times New Roman" panose="02020603050405020304" pitchFamily="18" charset="0"/>
              </a:rPr>
              <a:t> User Registration and Authentication</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create accounts and log in securely.</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2. </a:t>
            </a:r>
            <a:r>
              <a:rPr lang="en-GB" sz="1200" b="1" dirty="0">
                <a:latin typeface="Times New Roman" panose="02020603050405020304" pitchFamily="18" charset="0"/>
                <a:cs typeface="Times New Roman" panose="02020603050405020304" pitchFamily="18" charset="0"/>
              </a:rPr>
              <a:t>Product </a:t>
            </a:r>
            <a:r>
              <a:rPr lang="en-GB" sz="1200" b="1" dirty="0" err="1">
                <a:latin typeface="Times New Roman" panose="02020603050405020304" pitchFamily="18" charset="0"/>
                <a:cs typeface="Times New Roman" panose="02020603050405020304" pitchFamily="18" charset="0"/>
              </a:rPr>
              <a:t>Catalog</a:t>
            </a:r>
            <a:r>
              <a:rPr lang="en-GB" sz="1200" b="1"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Display products with images, descriptions, and prices.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Organize products into categories and subcategories.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3. </a:t>
            </a:r>
            <a:r>
              <a:rPr lang="en-GB" sz="1200" b="1" dirty="0">
                <a:latin typeface="Times New Roman" panose="02020603050405020304" pitchFamily="18" charset="0"/>
                <a:cs typeface="Times New Roman" panose="02020603050405020304" pitchFamily="18" charset="0"/>
              </a:rPr>
              <a:t>Shopping Cart</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users to add and remove items from their cart.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the total cost of items in the cart.</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4. </a:t>
            </a:r>
            <a:r>
              <a:rPr lang="en-GB" sz="1200" b="1" dirty="0">
                <a:latin typeface="Times New Roman" panose="02020603050405020304" pitchFamily="18" charset="0"/>
                <a:cs typeface="Times New Roman" panose="02020603050405020304" pitchFamily="18" charset="0"/>
              </a:rPr>
              <a:t>Product Search and Filtering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Implement a search bar to find products.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Provide filters for sorting and narrowing down product choices.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5. </a:t>
            </a:r>
            <a:r>
              <a:rPr lang="en-GB" sz="1200" b="1" dirty="0">
                <a:latin typeface="Times New Roman" panose="02020603050405020304" pitchFamily="18" charset="0"/>
                <a:cs typeface="Times New Roman" panose="02020603050405020304" pitchFamily="18" charset="0"/>
              </a:rPr>
              <a:t>Product Details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Show detailed product information, including reviews and ratings.</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6. </a:t>
            </a:r>
            <a:r>
              <a:rPr lang="en-GB" sz="1200" b="1" dirty="0">
                <a:latin typeface="Times New Roman" panose="02020603050405020304" pitchFamily="18" charset="0"/>
                <a:cs typeface="Times New Roman" panose="02020603050405020304" pitchFamily="18" charset="0"/>
              </a:rPr>
              <a:t>User Profiles</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Allow users to manage their profiles and shipping information.</a:t>
            </a:r>
            <a:br>
              <a:rPr lang="en-GB" sz="1200" dirty="0">
                <a:latin typeface="Times New Roman" panose="02020603050405020304" pitchFamily="18" charset="0"/>
                <a:cs typeface="Times New Roman" panose="02020603050405020304" pitchFamily="18" charset="0"/>
              </a:rPr>
            </a:b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7. </a:t>
            </a:r>
            <a:r>
              <a:rPr lang="en-GB" sz="1200" b="1" dirty="0">
                <a:latin typeface="Times New Roman" panose="02020603050405020304" pitchFamily="18" charset="0"/>
                <a:cs typeface="Times New Roman" panose="02020603050405020304" pitchFamily="18" charset="0"/>
              </a:rPr>
              <a:t>Checkout and Payment Processing</a:t>
            </a:r>
            <a:r>
              <a:rPr lang="en-GB" sz="1200" dirty="0">
                <a:latin typeface="Times New Roman" panose="02020603050405020304" pitchFamily="18" charset="0"/>
                <a:cs typeface="Times New Roman" panose="02020603050405020304" pitchFamily="18" charset="0"/>
              </a:rPr>
              <a:t>:</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Enable secure payment options (credit/debit cards, PayPal, etc.).</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 Calculate taxes and shipping costs.</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0"/>
            <a:ext cx="8839200" cy="5062924"/>
          </a:xfrm>
        </p:spPr>
        <p:txBody>
          <a:bodyPr/>
          <a:lstStyle/>
          <a:p>
            <a:r>
              <a:rPr lang="en-GB" b="1" u="sng" dirty="0">
                <a:latin typeface="Times New Roman" panose="02020603050405020304" pitchFamily="18" charset="0"/>
                <a:cs typeface="Times New Roman" panose="02020603050405020304" pitchFamily="18" charset="0"/>
              </a:rPr>
              <a:t>Other Non-Functional Requirements</a:t>
            </a:r>
            <a:r>
              <a:rPr lang="en-GB" u="sng" dirty="0">
                <a:latin typeface="Times New Roman" panose="02020603050405020304" pitchFamily="18" charset="0"/>
                <a:cs typeface="Times New Roman" panose="02020603050405020304" pitchFamily="18" charset="0"/>
              </a:rPr>
              <a:t>:</a:t>
            </a:r>
            <a:br>
              <a:rPr lang="en-GB" dirty="0">
                <a:latin typeface="Times New Roman" panose="02020603050405020304" pitchFamily="18" charset="0"/>
                <a:cs typeface="Times New Roman" panose="02020603050405020304" pitchFamily="18" charset="0"/>
              </a:rPr>
            </a:br>
            <a:br>
              <a:rPr lang="en-GB" sz="3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1.  </a:t>
            </a:r>
            <a:r>
              <a:rPr lang="en-GB" sz="1100" b="1" dirty="0">
                <a:latin typeface="Times New Roman" panose="02020603050405020304" pitchFamily="18" charset="0"/>
                <a:cs typeface="Times New Roman" panose="02020603050405020304" pitchFamily="18" charset="0"/>
              </a:rPr>
              <a:t>Performance and Scalability: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fast page load times to enhance user experience.</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Design for scalability to handle increased traffic during peak periods.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2.  </a:t>
            </a:r>
            <a:r>
              <a:rPr lang="en-GB" sz="1100" b="1" dirty="0">
                <a:latin typeface="Times New Roman" panose="02020603050405020304" pitchFamily="18" charset="0"/>
                <a:cs typeface="Times New Roman" panose="02020603050405020304" pitchFamily="18" charset="0"/>
              </a:rPr>
              <a:t>Reliability and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Aim for high uptime (e.g., 99.9% availability).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redundancy and failover mechanisms to minimize downtime.</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3.  </a:t>
            </a:r>
            <a:r>
              <a:rPr lang="en-GB" sz="1100" b="1" dirty="0">
                <a:latin typeface="Times New Roman" panose="02020603050405020304" pitchFamily="18" charset="0"/>
                <a:cs typeface="Times New Roman" panose="02020603050405020304" pitchFamily="18" charset="0"/>
              </a:rPr>
              <a:t>Security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Protect user data and transactions with strong encryption (HTTPS).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update and patch software to address security vulnerabilities.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Implement user authentication and authorization controls.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4.  </a:t>
            </a:r>
            <a:r>
              <a:rPr lang="en-GB" sz="1100" b="1" dirty="0">
                <a:latin typeface="Times New Roman" panose="02020603050405020304" pitchFamily="18" charset="0"/>
                <a:cs typeface="Times New Roman" panose="02020603050405020304" pitchFamily="18" charset="0"/>
              </a:rPr>
              <a:t>Data Backup and Recovery</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Regularly back up user data and system configurations.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Establish a disaster recovery plan to restore data in case of failure.</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5. </a:t>
            </a:r>
            <a:r>
              <a:rPr lang="en-GB" sz="1100" b="1" dirty="0">
                <a:latin typeface="Times New Roman" panose="02020603050405020304" pitchFamily="18" charset="0"/>
                <a:cs typeface="Times New Roman" panose="02020603050405020304" pitchFamily="18" charset="0"/>
              </a:rPr>
              <a:t> Compliance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Ensure compliance with relevant regulations (e.g., PCI DSS for payment data, GDPR for user privacy).</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Maintain records of compliance audits and certifications.</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6.  </a:t>
            </a:r>
            <a:r>
              <a:rPr lang="en-GB" sz="1100" b="1" dirty="0">
                <a:latin typeface="Times New Roman" panose="02020603050405020304" pitchFamily="18" charset="0"/>
                <a:cs typeface="Times New Roman" panose="02020603050405020304" pitchFamily="18" charset="0"/>
              </a:rPr>
              <a:t>Scalable Database</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Choose a database system capable of handling increasing data volumes.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database queries and indexing for efficient data retrieval.</a:t>
            </a:r>
            <a:br>
              <a:rPr lang="en-GB" sz="1100" dirty="0">
                <a:latin typeface="Times New Roman" panose="02020603050405020304" pitchFamily="18" charset="0"/>
                <a:cs typeface="Times New Roman" panose="02020603050405020304" pitchFamily="18" charset="0"/>
              </a:rPr>
            </a:b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7.  </a:t>
            </a:r>
            <a:r>
              <a:rPr lang="en-GB" sz="1100" b="1" dirty="0">
                <a:latin typeface="Times New Roman" panose="02020603050405020304" pitchFamily="18" charset="0"/>
                <a:cs typeface="Times New Roman" panose="02020603050405020304" pitchFamily="18" charset="0"/>
              </a:rPr>
              <a:t>Load Testing</a:t>
            </a:r>
            <a:r>
              <a:rPr lang="en-GB" sz="1100" dirty="0">
                <a:latin typeface="Times New Roman" panose="02020603050405020304" pitchFamily="18" charset="0"/>
                <a:cs typeface="Times New Roman" panose="02020603050405020304" pitchFamily="18" charset="0"/>
              </a:rPr>
              <a:t>:</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Perform load testing to simulate heavy traffic and identify performance bottlenecks.</a:t>
            </a:r>
            <a:br>
              <a:rPr lang="en-GB" sz="1100" dirty="0">
                <a:latin typeface="Times New Roman" panose="02020603050405020304" pitchFamily="18" charset="0"/>
                <a:cs typeface="Times New Roman" panose="02020603050405020304" pitchFamily="18" charset="0"/>
              </a:rPr>
            </a:br>
            <a:r>
              <a:rPr lang="en-GB" sz="1100" dirty="0">
                <a:latin typeface="Times New Roman" panose="02020603050405020304" pitchFamily="18" charset="0"/>
                <a:cs typeface="Times New Roman" panose="02020603050405020304" pitchFamily="18" charset="0"/>
              </a:rPr>
              <a:t>              - Optimize server configurations and resources accordingly.</a:t>
            </a: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76200" y="285750"/>
            <a:ext cx="8991600" cy="4278094"/>
          </a:xfrm>
        </p:spPr>
        <p:txBody>
          <a:bodyPr/>
          <a:lstStyle/>
          <a:p>
            <a:r>
              <a:rPr lang="en-GB" b="1" u="sng"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Payment Gateway Integration:</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Integrate with multiple payment gateways to offer customers various payment options </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(credit cards, digital wallets, etc.).</a:t>
            </a:r>
            <a:br>
              <a:rPr lang="en-GB" sz="1000"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2.  </a:t>
            </a:r>
            <a:r>
              <a:rPr lang="en-GB" sz="1400" b="1" dirty="0">
                <a:latin typeface="Times New Roman" panose="02020603050405020304" pitchFamily="18" charset="0"/>
                <a:cs typeface="Times New Roman" panose="02020603050405020304" pitchFamily="18" charset="0"/>
              </a:rPr>
              <a:t>Inventory Management:</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real-time inventory tracking to prevent overselling and out-of-stock issues.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3.  </a:t>
            </a:r>
            <a:r>
              <a:rPr lang="en-GB" sz="1400" b="1" dirty="0">
                <a:latin typeface="Times New Roman" panose="02020603050405020304" pitchFamily="18" charset="0"/>
                <a:cs typeface="Times New Roman" panose="02020603050405020304" pitchFamily="18" charset="0"/>
              </a:rPr>
              <a:t>Product Recommendations:</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Provide personalized product recommendations based on user browsing and purchase history.</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User Reviews and Ratings:</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a:t>
            </a:r>
            <a:r>
              <a:rPr lang="en-GB" sz="1200" dirty="0">
                <a:latin typeface="Times New Roman" panose="02020603050405020304" pitchFamily="18" charset="0"/>
                <a:cs typeface="Times New Roman" panose="02020603050405020304" pitchFamily="18" charset="0"/>
              </a:rPr>
              <a:t> Allow users to leave reviews and ratings for products, helping others make informed decisions.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5. </a:t>
            </a:r>
            <a:r>
              <a:rPr lang="en-GB" sz="1400" b="1" dirty="0">
                <a:latin typeface="Times New Roman" panose="02020603050405020304" pitchFamily="18" charset="0"/>
                <a:cs typeface="Times New Roman" panose="02020603050405020304" pitchFamily="18" charset="0"/>
              </a:rPr>
              <a:t> Guest Checkout:</a:t>
            </a:r>
            <a:br>
              <a:rPr lang="en-GB" sz="14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Offer a guest checkout option to streamline the purchase process for users who don't want to create an account</a:t>
            </a:r>
            <a:r>
              <a:rPr lang="en-GB" sz="1000" b="1" dirty="0">
                <a:latin typeface="Times New Roman" panose="02020603050405020304" pitchFamily="18" charset="0"/>
                <a:cs typeface="Times New Roman" panose="02020603050405020304" pitchFamily="18" charset="0"/>
              </a:rPr>
              <a:t>.</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6. </a:t>
            </a:r>
            <a:r>
              <a:rPr lang="en-GB" sz="1400" b="1" dirty="0">
                <a:latin typeface="Times New Roman" panose="02020603050405020304" pitchFamily="18" charset="0"/>
                <a:cs typeface="Times New Roman" panose="02020603050405020304" pitchFamily="18" charset="0"/>
              </a:rPr>
              <a:t> Abandoned Cart Recovery:</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Implement strategies to recover abandoned carts through email reminders and incentives.</a:t>
            </a:r>
            <a:br>
              <a:rPr lang="en-GB" sz="1000" b="1" dirty="0">
                <a:latin typeface="Times New Roman" panose="02020603050405020304" pitchFamily="18" charset="0"/>
                <a:cs typeface="Times New Roman" panose="02020603050405020304" pitchFamily="18" charset="0"/>
              </a:rPr>
            </a:b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7.  </a:t>
            </a:r>
            <a:r>
              <a:rPr lang="en-GB" sz="1400" b="1" dirty="0">
                <a:latin typeface="Times New Roman" panose="02020603050405020304" pitchFamily="18" charset="0"/>
                <a:cs typeface="Times New Roman" panose="02020603050405020304" pitchFamily="18" charset="0"/>
              </a:rPr>
              <a:t>Cross-Selling and Upselling:</a:t>
            </a:r>
            <a:br>
              <a:rPr lang="en-GB" sz="10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   - </a:t>
            </a:r>
            <a:r>
              <a:rPr lang="en-GB" sz="1200" dirty="0">
                <a:latin typeface="Times New Roman" panose="02020603050405020304" pitchFamily="18" charset="0"/>
                <a:cs typeface="Times New Roman" panose="02020603050405020304" pitchFamily="18" charset="0"/>
              </a:rPr>
              <a:t>Suggest related or higher-priced products during the checkout process to increase sales.</a:t>
            </a: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b="1" u="sng" dirty="0">
                <a:latin typeface="Times New Roman" panose="02020603050405020304" pitchFamily="18" charset="0"/>
                <a:cs typeface="Times New Roman" panose="02020603050405020304" pitchFamily="18" charset="0"/>
              </a:rPr>
              <a:t>CLASS DIADRAM :</a:t>
            </a:r>
            <a:br>
              <a:rPr lang="en-GB" dirty="0"/>
            </a:br>
            <a:endParaRPr lang="en-GB" dirty="0"/>
          </a:p>
        </p:txBody>
      </p:sp>
      <p:pic>
        <p:nvPicPr>
          <p:cNvPr id="6" name="Picture 5">
            <a:extLst>
              <a:ext uri="{FF2B5EF4-FFF2-40B4-BE49-F238E27FC236}">
                <a16:creationId xmlns:a16="http://schemas.microsoft.com/office/drawing/2014/main" id="{1E16D97F-7B5F-4701-B765-022930D7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514350"/>
            <a:ext cx="8096250" cy="4329112"/>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3962400" y="2266950"/>
            <a:ext cx="3048000" cy="410369"/>
          </a:xfrm>
          <a:prstGeom prst="rect">
            <a:avLst/>
          </a:prstGeom>
        </p:spPr>
        <p:txBody>
          <a:bodyPr vert="horz" wrap="square" lIns="0" tIns="0" rIns="0" bIns="0" rtlCol="0">
            <a:spAutoFit/>
          </a:bodyPr>
          <a:lstStyle/>
          <a:p>
            <a:pPr>
              <a:lnSpc>
                <a:spcPts val="1645"/>
              </a:lnSpc>
            </a:pPr>
            <a:r>
              <a:rPr lang="en-US" sz="1400" b="1" dirty="0">
                <a:solidFill>
                  <a:srgbClr val="BD8738"/>
                </a:solidFill>
                <a:latin typeface="Times New Roman" pitchFamily="18" charset="0"/>
                <a:cs typeface="Times New Roman" pitchFamily="18" charset="0"/>
              </a:rPr>
              <a:t>https://github.com/gvgowtham28/NM-SPCET-IT-GROUP03</a:t>
            </a:r>
            <a:endParaRPr sz="1400" b="1" dirty="0">
              <a:solidFill>
                <a:srgbClr val="BD8738"/>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283604"/>
          </a:xfrm>
          <a:prstGeom prst="rect">
            <a:avLst/>
          </a:prstGeom>
        </p:spPr>
        <p:txBody>
          <a:bodyPr vert="horz" wrap="square" lIns="0" tIns="0" rIns="0" bIns="0" rtlCol="0">
            <a:spAutoFit/>
          </a:bodyPr>
          <a:lstStyle/>
          <a:p>
            <a:pPr marL="0" marR="0">
              <a:lnSpc>
                <a:spcPts val="2383"/>
              </a:lnSpc>
              <a:spcBef>
                <a:spcPts val="0"/>
              </a:spcBef>
              <a:spcAft>
                <a:spcPts val="0"/>
              </a:spcAft>
            </a:pPr>
            <a:r>
              <a:rPr lang="en-US" sz="1500" b="1" spc="-10" dirty="0">
                <a:solidFill>
                  <a:srgbClr val="C88C32"/>
                </a:solidFill>
                <a:latin typeface="ILIIOR+EBGaramond-Bold"/>
                <a:cs typeface="ILIIOR+EBGaramond-Bold"/>
              </a:rPr>
              <a:t>E-Commerce Website</a:t>
            </a:r>
            <a:endParaRPr sz="1500" b="1" spc="-10" dirty="0">
              <a:solidFill>
                <a:srgbClr val="C88C32"/>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381000" y="1330152"/>
            <a:ext cx="4343399" cy="692497"/>
          </a:xfrm>
          <a:prstGeom prst="rect">
            <a:avLst/>
          </a:prstGeom>
        </p:spPr>
        <p:txBody>
          <a:bodyPr vert="horz" wrap="square" lIns="0" tIns="0" rIns="0" bIns="0" rtlCol="0">
            <a:spAutoFit/>
          </a:bodyPr>
          <a:lstStyle/>
          <a:p>
            <a:pPr>
              <a:lnSpc>
                <a:spcPts val="1800"/>
              </a:lnSpc>
            </a:pPr>
            <a:r>
              <a:rPr lang="en-US" sz="1400" dirty="0">
                <a:solidFill>
                  <a:schemeClr val="bg1"/>
                </a:solidFill>
                <a:latin typeface="Times New Roman" pitchFamily="18" charset="0"/>
                <a:cs typeface="Times New Roman" pitchFamily="18" charset="0"/>
              </a:rPr>
              <a:t>An e-commerce website serves as a digital platform for businesses to showcase and sell their products or services online.</a:t>
            </a:r>
            <a:endParaRPr sz="1400" dirty="0">
              <a:solidFill>
                <a:schemeClr val="bg1"/>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graphicFrame>
        <p:nvGraphicFramePr>
          <p:cNvPr id="10" name="Table 9"/>
          <p:cNvGraphicFramePr>
            <a:graphicFrameLocks noGrp="1"/>
          </p:cNvGraphicFramePr>
          <p:nvPr>
            <p:extLst>
              <p:ext uri="{D42A27DB-BD31-4B8C-83A1-F6EECF244321}">
                <p14:modId xmlns:p14="http://schemas.microsoft.com/office/powerpoint/2010/main" val="1778926787"/>
              </p:ext>
            </p:extLst>
          </p:nvPr>
        </p:nvGraphicFramePr>
        <p:xfrm>
          <a:off x="0" y="2266950"/>
          <a:ext cx="4724400" cy="2389858"/>
        </p:xfrm>
        <a:graphic>
          <a:graphicData uri="http://schemas.openxmlformats.org/drawingml/2006/table">
            <a:tbl>
              <a:tblPr firstRow="1" bandRow="1">
                <a:tableStyleId>{69CF1AB2-1976-4502-BF36-3FF5EA218861}</a:tableStyleId>
              </a:tblPr>
              <a:tblGrid>
                <a:gridCol w="15748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561058">
                <a:tc>
                  <a:txBody>
                    <a:bodyPr/>
                    <a:lstStyle/>
                    <a:p>
                      <a:r>
                        <a:rPr lang="en-US" sz="1700" dirty="0"/>
                        <a:t>LMS </a:t>
                      </a:r>
                      <a:r>
                        <a:rPr lang="en-US" sz="1700" baseline="0" dirty="0"/>
                        <a:t>Username</a:t>
                      </a:r>
                      <a:endParaRPr lang="en-US" sz="1700" dirty="0"/>
                    </a:p>
                  </a:txBody>
                  <a:tcPr/>
                </a:tc>
                <a:tc>
                  <a:txBody>
                    <a:bodyPr/>
                    <a:lstStyle/>
                    <a:p>
                      <a:pPr algn="just"/>
                      <a:r>
                        <a:rPr lang="en-US" dirty="0"/>
                        <a:t>        </a:t>
                      </a:r>
                      <a:r>
                        <a:rPr lang="en-US" sz="1700" dirty="0"/>
                        <a:t>Name</a:t>
                      </a:r>
                      <a:r>
                        <a:rPr lang="en-US" sz="1700" baseline="0" dirty="0"/>
                        <a:t> </a:t>
                      </a:r>
                      <a:endParaRPr lang="en-US" sz="1700" dirty="0"/>
                    </a:p>
                  </a:txBody>
                  <a:tcPr/>
                </a:tc>
                <a:tc>
                  <a:txBody>
                    <a:bodyPr/>
                    <a:lstStyle/>
                    <a:p>
                      <a:r>
                        <a:rPr lang="en-US" sz="1700" dirty="0"/>
                        <a:t>     Group</a:t>
                      </a:r>
                    </a:p>
                  </a:txBody>
                  <a:tcPr/>
                </a:tc>
                <a:extLst>
                  <a:ext uri="{0D108BD9-81ED-4DB2-BD59-A6C34878D82A}">
                    <a16:rowId xmlns:a16="http://schemas.microsoft.com/office/drawing/2014/main" val="10000"/>
                  </a:ext>
                </a:extLst>
              </a:tr>
              <a:tr h="320604">
                <a:tc>
                  <a:txBody>
                    <a:bodyPr/>
                    <a:lstStyle/>
                    <a:p>
                      <a:endParaRPr lang="en-US" dirty="0"/>
                    </a:p>
                  </a:txBody>
                  <a:tcPr/>
                </a:tc>
                <a:tc>
                  <a:txBody>
                    <a:bodyPr/>
                    <a:lstStyle/>
                    <a:p>
                      <a:r>
                        <a:rPr lang="en-US" dirty="0"/>
                        <a:t>GOWTHAM.V</a:t>
                      </a:r>
                    </a:p>
                  </a:txBody>
                  <a:tcPr/>
                </a:tc>
                <a:tc>
                  <a:txBody>
                    <a:bodyPr/>
                    <a:lstStyle/>
                    <a:p>
                      <a:r>
                        <a:rPr lang="en-US" dirty="0"/>
                        <a:t>         3</a:t>
                      </a:r>
                    </a:p>
                  </a:txBody>
                  <a:tcPr/>
                </a:tc>
                <a:extLst>
                  <a:ext uri="{0D108BD9-81ED-4DB2-BD59-A6C34878D82A}">
                    <a16:rowId xmlns:a16="http://schemas.microsoft.com/office/drawing/2014/main" val="10001"/>
                  </a:ext>
                </a:extLst>
              </a:tr>
              <a:tr h="320604">
                <a:tc>
                  <a:txBody>
                    <a:bodyPr/>
                    <a:lstStyle/>
                    <a:p>
                      <a:endParaRPr lang="en-US" dirty="0"/>
                    </a:p>
                  </a:txBody>
                  <a:tcPr/>
                </a:tc>
                <a:tc>
                  <a:txBody>
                    <a:bodyPr/>
                    <a:lstStyle/>
                    <a:p>
                      <a:r>
                        <a:rPr lang="en-US" dirty="0"/>
                        <a:t>HARICHARAN.M</a:t>
                      </a:r>
                    </a:p>
                  </a:txBody>
                  <a:tcPr/>
                </a:tc>
                <a:tc>
                  <a:txBody>
                    <a:bodyPr/>
                    <a:lstStyle/>
                    <a:p>
                      <a:r>
                        <a:rPr lang="en-US" dirty="0"/>
                        <a:t>         3</a:t>
                      </a:r>
                    </a:p>
                  </a:txBody>
                  <a:tcPr/>
                </a:tc>
                <a:extLst>
                  <a:ext uri="{0D108BD9-81ED-4DB2-BD59-A6C34878D82A}">
                    <a16:rowId xmlns:a16="http://schemas.microsoft.com/office/drawing/2014/main" val="10002"/>
                  </a:ext>
                </a:extLst>
              </a:tr>
              <a:tr h="320604">
                <a:tc>
                  <a:txBody>
                    <a:bodyPr/>
                    <a:lstStyle/>
                    <a:p>
                      <a:endParaRPr lang="en-US"/>
                    </a:p>
                  </a:txBody>
                  <a:tcPr/>
                </a:tc>
                <a:tc>
                  <a:txBody>
                    <a:bodyPr/>
                    <a:lstStyle/>
                    <a:p>
                      <a:r>
                        <a:rPr lang="en-US" dirty="0"/>
                        <a:t>DARSHAN.U</a:t>
                      </a:r>
                    </a:p>
                  </a:txBody>
                  <a:tcPr/>
                </a:tc>
                <a:tc>
                  <a:txBody>
                    <a:bodyPr/>
                    <a:lstStyle/>
                    <a:p>
                      <a:r>
                        <a:rPr lang="en-US" dirty="0"/>
                        <a:t>         3</a:t>
                      </a:r>
                    </a:p>
                  </a:txBody>
                  <a:tcPr/>
                </a:tc>
                <a:extLst>
                  <a:ext uri="{0D108BD9-81ED-4DB2-BD59-A6C34878D82A}">
                    <a16:rowId xmlns:a16="http://schemas.microsoft.com/office/drawing/2014/main" val="10003"/>
                  </a:ext>
                </a:extLst>
              </a:tr>
              <a:tr h="320604">
                <a:tc>
                  <a:txBody>
                    <a:bodyPr/>
                    <a:lstStyle/>
                    <a:p>
                      <a:endParaRPr lang="en-US" dirty="0"/>
                    </a:p>
                  </a:txBody>
                  <a:tcPr/>
                </a:tc>
                <a:tc>
                  <a:txBody>
                    <a:bodyPr/>
                    <a:lstStyle/>
                    <a:p>
                      <a:r>
                        <a:rPr lang="en-US" dirty="0"/>
                        <a:t>IYYAPPAN.G</a:t>
                      </a:r>
                    </a:p>
                  </a:txBody>
                  <a:tcPr/>
                </a:tc>
                <a:tc>
                  <a:txBody>
                    <a:bodyPr/>
                    <a:lstStyle/>
                    <a:p>
                      <a:r>
                        <a:rPr lang="en-US" dirty="0"/>
                        <a:t>         3</a:t>
                      </a:r>
                    </a:p>
                  </a:txBody>
                  <a:tcPr/>
                </a:tc>
                <a:extLst>
                  <a:ext uri="{0D108BD9-81ED-4DB2-BD59-A6C34878D82A}">
                    <a16:rowId xmlns:a16="http://schemas.microsoft.com/office/drawing/2014/main" val="10004"/>
                  </a:ext>
                </a:extLst>
              </a:tr>
              <a:tr h="32060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u="sng"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377666" y="1047750"/>
            <a:ext cx="7928134" cy="3135730"/>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An e-commerce website serves as a digital platform for businesses to showcase and sell their products or services online. It enables consumers to browse, select, and purchase items conveniently from the comfort of their homes. E-commerce websites facilitate secure online transactions, offer a wide range of products, and often provide customer reviews and ratings to assist in decision-making. They play a crucial role in expanding businesses' reach to a global audience and streamlining the buying process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4319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20</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18</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18</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81000" y="742950"/>
            <a:ext cx="7696200" cy="4154984"/>
          </a:xfrm>
        </p:spPr>
        <p:txBody>
          <a:bodyPr/>
          <a:lstStyle/>
          <a:p>
            <a:pPr algn="just">
              <a:buFont typeface="Wingdings" pitchFamily="2" charset="2"/>
              <a:buChar char="Ø"/>
            </a:pPr>
            <a:r>
              <a:rPr lang="en-US" dirty="0">
                <a:latin typeface="Times New Roman" pitchFamily="18" charset="0"/>
                <a:cs typeface="Times New Roman" pitchFamily="18" charset="0"/>
              </a:rPr>
              <a:t> The scope of an e-commerce website includes showcasing products or services, facilitating secure online transactions, optimizing for search engines, implementing marketing strategies, and ensuring legal compliance.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It serves as a digital storefront for businesses to reach a global audience, manage inventory, and provide customer support.</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E-commerce websites play a pivotal role in the modern retail landscape, offering convenience and accessibility to both consumers and businesses.</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 They must adapt to evolving technology and consumer preferences to remain competitive.</a:t>
            </a:r>
          </a:p>
          <a:p>
            <a:pPr algn="just">
              <a:buFont typeface="Wingdings" pitchFamily="2" charset="2"/>
              <a:buChar char="Ø"/>
            </a:pPr>
            <a:endParaRPr lang="en-US"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The scope extends beyond just selling products; it encompasses the entire online shopping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971550"/>
            <a:ext cx="6797992" cy="3877985"/>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a:latin typeface="Times New Roman" pitchFamily="18" charset="0"/>
                <a:cs typeface="Times New Roman" pitchFamily="18" charset="0"/>
              </a:rPr>
              <a:t>Software Requirements and Specifications: A Lexicon of Practice, Principles and Prejudices (ACM Press) by Michael Jackson</a:t>
            </a:r>
          </a:p>
          <a:p>
            <a:pPr>
              <a:buFont typeface="Arial" pitchFamily="34" charset="0"/>
              <a:buChar char="•"/>
            </a:pPr>
            <a:r>
              <a:rPr lang="en-US" dirty="0">
                <a:latin typeface="Times New Roman" pitchFamily="18" charset="0"/>
                <a:cs typeface="Times New Roman" pitchFamily="18" charset="0"/>
              </a:rPr>
              <a:t> Software Requirements (Microsoft) Second Edition By Karl E. </a:t>
            </a:r>
            <a:r>
              <a:rPr lang="en-US" dirty="0" err="1">
                <a:latin typeface="Times New Roman" pitchFamily="18" charset="0"/>
                <a:cs typeface="Times New Roman" pitchFamily="18" charset="0"/>
              </a:rPr>
              <a:t>Wiegers</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 Software Engineering: A Practitioner’s Approach Fifth Edition By Roger S. Pressman</a:t>
            </a: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http://code.google.com/p/cse435-group4/</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Case diagram of E-commerce website</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77666" y="2459482"/>
            <a:ext cx="6797992" cy="276999"/>
          </a:xfrm>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304800" y="971550"/>
            <a:ext cx="7086600" cy="41719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sp>
        <p:nvSpPr>
          <p:cNvPr id="3" name="Text Placeholder 2"/>
          <p:cNvSpPr>
            <a:spLocks noGrp="1"/>
          </p:cNvSpPr>
          <p:nvPr>
            <p:ph type="body" idx="1"/>
          </p:nvPr>
        </p:nvSpPr>
        <p:spPr>
          <a:xfrm>
            <a:off x="914400" y="590550"/>
            <a:ext cx="6032658" cy="4552950"/>
          </a:xfrm>
        </p:spPr>
        <p:txBody>
          <a:bodyPr/>
          <a:lstStyle/>
          <a:p>
            <a:endParaRPr lang="en-US" dirty="0"/>
          </a:p>
        </p:txBody>
      </p:sp>
      <p:pic>
        <p:nvPicPr>
          <p:cNvPr id="2053" name="Picture 5"/>
          <p:cNvPicPr>
            <a:picLocks noChangeAspect="1" noChangeArrowheads="1"/>
          </p:cNvPicPr>
          <p:nvPr/>
        </p:nvPicPr>
        <p:blipFill>
          <a:blip r:embed="rId3"/>
          <a:srcRect/>
          <a:stretch>
            <a:fillRect/>
          </a:stretch>
        </p:blipFill>
        <p:spPr bwMode="auto">
          <a:xfrm>
            <a:off x="304800" y="438150"/>
            <a:ext cx="8229599" cy="47053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TotalTime>
  <Words>1800</Words>
  <Application>Microsoft Office PowerPoint</Application>
  <PresentationFormat>On-screen Show (16:9)</PresentationFormat>
  <Paragraphs>106</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Times New Roman</vt:lpstr>
      <vt:lpstr>Wingdings</vt:lpstr>
      <vt:lpstr>CFRUAJ+EBGaramond-Medium</vt:lpstr>
      <vt:lpstr>PVLNNE+ArialMT</vt:lpstr>
      <vt:lpstr>RMKPBC+PublicSans-BoldItalic</vt:lpstr>
      <vt:lpstr>CFJCTS+PublicSans-Bold</vt:lpstr>
      <vt:lpstr>Arial</vt:lpstr>
      <vt:lpstr>Calibri</vt:lpstr>
      <vt:lpstr>KQGMTU+Arial-BoldMT</vt:lpstr>
      <vt:lpstr>ILIIOR+EBGaramond-Bold</vt: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Case diagram of E-commerce website</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must be stored in a database that is     accessible by the website.  * The system should have more storage capacity and provide fast access to the database.  * The system should provide search facility and support quick transactions.  * The E-Commerce website is running 24 hours a day.  *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10 Language: Java, HTML, CSS, React JS, JavaScript, (front end). Database: My SQL Server (back end).  Hardware Configuration:  Processor: Pentium(R) Dual-core CPU. Hard Disk: 40GB. RAM: 256 MB or more. </vt:lpstr>
      <vt:lpstr>Data Requirement:         In this project Product Data collect's detailed information about products, including names, descriptions, prices, images, and availability. Customer Data Gather’s customer details such as names, addresses, contact information, and purchase history for order processing and customer management. Transaction Data Record order details, payment information, and shipping status to track and fulfill orders. Inventory Data Maintains real-time data on product stock levels to prevent overselling and manage restocking. Analytics Data Capture user interactions and behavior on the website to analyze and improve the user experience and marketing strategies. External Interface Requirement: GUI:      The software provides good graphical interface for the customer and the administrator can operate on  the system, performing the required task such as purchasing, update, viewing the details of the products.       * It allows user to purchase different types of products.       * It provides product verification and search facility based on different criteria.        * All the modules provided with the software must fit into this graphical user interface and accomplish to the standard defined.        * The design should be simple and all the different interfaces should follow a standard template.  </vt:lpstr>
      <vt:lpstr>System Features:  1. User Registration and Authentication:                   - Allow users to create accounts and log in securely.  2. Product Catalog:                  - Display products with images, descriptions, and prices.                  - Organize products into categories and subcategories.  3. Shopping Cart:                    - Enable users to add and remove items from their cart.                    - Show the total cost of items in the cart.  4. Product Search and Filtering:                    - Implement a search bar to find products.                    - Provide filters for sorting and narrowing down product choices.  5. Product Details:                    - Show detailed product information, including reviews and ratings.  6. User Profiles:                    - Allow users to manage their profiles and shipping information.  7. Checkout and Payment Processing:                   - Enable secure payment options (credit/debit cards, PayPal, etc.).                   - Calculate taxes and shipping costs.</vt:lpstr>
      <vt:lpstr>Other Non-Functional Requirements:  1.  Performance and Scalability:                - Ensure fast page load times to enhance user experience.                - Design for scalability to handle increased traffic during peak periods.  2.  Reliability and Availability:              - Aim for high uptime (e.g., 99.9% availability).              - Implement redundancy and failover mechanisms to minimize downtime.  3.  Security:              - Protect user data and transactions with strong encryption (HTTPS).              - Regularly update and patch software to address security vulnerabilities.              - Implement user authentication and authorization controls.  4.  Data Backup and Recovery:                - Regularly back up user data and system configurations.                - Establish a disaster recovery plan to restore data in case of failure.  5.  Compliance:                - Ensure compliance with relevant regulations (e.g., PCI DSS for payment data, GDPR for user privacy).                - Maintain records of compliance audits and certifications.  6.  Scalable Database:                 - Choose a database system capable of handling increasing data volumes.                 - Optimize database queries and indexing for efficient data retrieval.  7.  Load Testing:               - Perform load testing to simulate heavy traffic and identify performance bottlenecks.               - Optimize server configurations and resources accordingly.</vt:lpstr>
      <vt:lpstr>Other Requirements:  1.  Payment Gateway Integration:    - Integrate with multiple payment gateways to offer customers various payment options       (credit cards, digital wallets, etc.).  2.  Inventory Management:    - Implement real-time inventory tracking to prevent overselling and out-of-stock issues.  3.  Product Recommendations:    - Provide personalized product recommendations based on user browsing and purchase history.  4.  User Reviews and Ratings:    - Allow users to leave reviews and ratings for products, helping others make informed decisions.  5.  Guest Checkout:    - Offer a guest checkout option to streamline the purchase process for users who don't want to create an account.  6.  Abandoned Cart Recovery:    - Implement strategies to recover abandoned carts through email reminders and incentives.  7.  Cross-Selling and Upselling:    - Suggest related or higher-priced products during the checkout process to increase sales.</vt:lpstr>
      <vt:lpstr>CLASS DIADRAM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gowtham gv</cp:lastModifiedBy>
  <cp:revision>46</cp:revision>
  <dcterms:modified xsi:type="dcterms:W3CDTF">2023-09-22T03:39:24Z</dcterms:modified>
</cp:coreProperties>
</file>