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6" r:id="rId11"/>
    <p:sldId id="268" r:id="rId12"/>
    <p:sldId id="269" r:id="rId13"/>
    <p:sldId id="271" r:id="rId14"/>
    <p:sldId id="272" r:id="rId15"/>
    <p:sldId id="274" r:id="rId16"/>
    <p:sldId id="275" r:id="rId17"/>
    <p:sldId id="277" r:id="rId18"/>
    <p:sldId id="279" r:id="rId19"/>
    <p:sldId id="280" r:id="rId20"/>
    <p:sldId id="281" r:id="rId21"/>
    <p:sldId id="284" r:id="rId22"/>
    <p:sldId id="283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3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7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39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94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81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98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11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31E9D9-7033-4C40-A937-3661B612C8FD}" type="datetimeFigureOut">
              <a:rPr lang="pt-BR" smtClean="0"/>
              <a:t>09/04/2024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26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94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31E9D9-7033-4C40-A937-3661B612C8FD}" type="datetimeFigureOut">
              <a:rPr lang="pt-BR" smtClean="0"/>
              <a:t>09/04/2024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3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FADE1-E97A-9036-A80E-FAB978310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000" dirty="0"/>
              <a:t>A Aplicação do Processo de KDD aos Dados da COVID-19: Um Estudo de Caso no Rio Grande do Sul, 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F454D-A89E-1A99-C275-FBF85AA54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v. Heisler, </a:t>
            </a:r>
            <a:r>
              <a:rPr lang="pt-BR" dirty="0" err="1"/>
              <a:t>joaquim</a:t>
            </a:r>
            <a:r>
              <a:rPr lang="pt-BR" dirty="0"/>
              <a:t> v. c. assunção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5C7DC7-6856-503F-6D89-5A044EE67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87" y="4936715"/>
            <a:ext cx="1405385" cy="13238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F6CA59-ECF8-1470-D6E0-9FE9B59E7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80" y="5085984"/>
            <a:ext cx="1852658" cy="10252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2F7783E-840D-93FD-6B70-F75C7FAB9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91" y="5157076"/>
            <a:ext cx="1944488" cy="8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Para posteriormente aplicar os algoritmos de mineração de dados é necessário que os dados sejam transformados, para “servirem” ao algoritmo.</a:t>
            </a:r>
          </a:p>
          <a:p>
            <a:pPr lvl="1"/>
            <a:r>
              <a:rPr lang="pt-BR" sz="2400" dirty="0"/>
              <a:t>Como mais de um algoritmo de mineração de dados foi aplicado, as etapas de transformação serão expostas juntamente dos algoritmos.</a:t>
            </a:r>
          </a:p>
        </p:txBody>
      </p:sp>
    </p:spTree>
    <p:extLst>
      <p:ext uri="{BB962C8B-B14F-4D97-AF65-F5344CB8AC3E}">
        <p14:creationId xmlns:p14="http://schemas.microsoft.com/office/powerpoint/2010/main" val="217472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Foram aplicados algoritmos de associação e de classificação de dados.</a:t>
            </a:r>
          </a:p>
          <a:p>
            <a:pPr lvl="1"/>
            <a:r>
              <a:rPr lang="pt-BR" sz="2400" dirty="0"/>
              <a:t>Primeiramente serão mostradas as etapas referentes ao método de associação, e posteriormente o método de classificação.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7485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 algoritmo de associação escolhido para este trabalho foi o </a:t>
            </a:r>
            <a:r>
              <a:rPr lang="pt-BR" sz="2400" dirty="0" err="1"/>
              <a:t>Apriori</a:t>
            </a:r>
            <a:r>
              <a:rPr lang="pt-BR" sz="2400" dirty="0"/>
              <a:t>, visto que os dados disponíveis tem um formato adequado.</a:t>
            </a:r>
          </a:p>
          <a:p>
            <a:pPr lvl="1"/>
            <a:r>
              <a:rPr lang="pt-BR" sz="2400" dirty="0"/>
              <a:t>Este algoritmo trabalha com dados preferencialmente binários (verdadeiro ou falso). Os dados selecionados são basicamente binários (são definidos como “SIM” e “NÃO”, no caso dos sintomas, e “ÓBITO” e “RECUPERADO”, no caso da evolução do paciente).</a:t>
            </a:r>
          </a:p>
          <a:p>
            <a:pPr lvl="1"/>
            <a:r>
              <a:rPr lang="pt-BR" sz="2400" dirty="0"/>
              <a:t>O algoritmo funciona com base em podas baseadas em suporte. Os conjuntos são verificados, e se não tem um suporte mínimo são descartados.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835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Os dados foram transformados para o formato necessário.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C04305-4218-1DF9-ADA0-EF64E4937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48" y="2376146"/>
            <a:ext cx="5687703" cy="330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4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 algoritmo de associação escolhido para este trabalho foi o </a:t>
            </a:r>
            <a:r>
              <a:rPr lang="pt-BR" sz="2400" dirty="0" err="1"/>
              <a:t>Apriori</a:t>
            </a:r>
            <a:r>
              <a:rPr lang="pt-BR" sz="2400" dirty="0"/>
              <a:t>, visto que os dados disponíveis tem um formato adequado.</a:t>
            </a:r>
          </a:p>
          <a:p>
            <a:pPr lvl="1"/>
            <a:r>
              <a:rPr lang="pt-BR" sz="2400" dirty="0"/>
              <a:t>Este algoritmo trabalha com dados preferencialmente binários (verdadeiro ou falso). Os dados selecionados são basicamente binários (são definidos como “SIM” e “NÃO”, no caso dos sintomas, e “ÓBITO” e “RECUPERADO”, no caso da evolução do paciente).</a:t>
            </a:r>
          </a:p>
          <a:p>
            <a:pPr lvl="1"/>
            <a:r>
              <a:rPr lang="pt-BR" sz="2400" dirty="0"/>
              <a:t>O algoritmo funciona com base em podas baseadas em suporte. Os conjuntos são verificados, e se não tem um suporte mínimo são descartados.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2179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 algoritmo </a:t>
            </a:r>
            <a:r>
              <a:rPr lang="pt-BR" sz="2400" dirty="0" err="1"/>
              <a:t>Apriori</a:t>
            </a:r>
            <a:r>
              <a:rPr lang="pt-BR" sz="2400" dirty="0"/>
              <a:t> (da biblioteca </a:t>
            </a:r>
            <a:r>
              <a:rPr lang="pt-BR" sz="2400" dirty="0" err="1"/>
              <a:t>Arules</a:t>
            </a:r>
            <a:r>
              <a:rPr lang="pt-BR" sz="2400" dirty="0"/>
              <a:t> da linguagem R) foi utilizado.</a:t>
            </a:r>
          </a:p>
          <a:p>
            <a:pPr lvl="1"/>
            <a:r>
              <a:rPr lang="pt-BR" sz="2400" dirty="0"/>
              <a:t>Rodando o algoritmo com suporte mínimo como 0.1 e filtrando o </a:t>
            </a:r>
            <a:r>
              <a:rPr lang="pt-BR" sz="2400" dirty="0" err="1"/>
              <a:t>rhs</a:t>
            </a:r>
            <a:r>
              <a:rPr lang="pt-BR" sz="2400" dirty="0"/>
              <a:t> para a evolução do paciente não cria-se regras com a evolução sendo óbito.</a:t>
            </a:r>
          </a:p>
          <a:p>
            <a:pPr lvl="1"/>
            <a:r>
              <a:rPr lang="pt-BR" sz="2400" dirty="0"/>
              <a:t>Apenas diminuindo mais o suporte mínimo que é possível gerar as regras para investigar os sintomas dos pacientes que foram a óbito </a:t>
            </a:r>
          </a:p>
          <a:p>
            <a:pPr lvl="1"/>
            <a:endParaRPr lang="pt-BR" sz="2400" dirty="0"/>
          </a:p>
          <a:p>
            <a:pPr marL="201168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7023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 algoritmo </a:t>
            </a:r>
            <a:r>
              <a:rPr lang="pt-BR" sz="2400" dirty="0" err="1"/>
              <a:t>Apriori</a:t>
            </a:r>
            <a:r>
              <a:rPr lang="pt-BR" sz="2400" dirty="0"/>
              <a:t>, da biblioteca </a:t>
            </a:r>
            <a:r>
              <a:rPr lang="pt-BR" sz="2400" dirty="0" err="1"/>
              <a:t>Arules</a:t>
            </a:r>
            <a:r>
              <a:rPr lang="pt-BR" sz="2400" dirty="0"/>
              <a:t> da linguagem R, foi empregado nesta análise.</a:t>
            </a:r>
          </a:p>
          <a:p>
            <a:pPr lvl="1"/>
            <a:r>
              <a:rPr lang="pt-BR" sz="2400" dirty="0"/>
              <a:t>Configuração inicial:</a:t>
            </a:r>
          </a:p>
          <a:p>
            <a:pPr lvl="2"/>
            <a:r>
              <a:rPr lang="pt-BR" sz="2000" dirty="0"/>
              <a:t>Suporte Mínimo: Inicialmente definido como 0.1.</a:t>
            </a:r>
          </a:p>
          <a:p>
            <a:pPr lvl="2"/>
            <a:r>
              <a:rPr lang="pt-BR" sz="2000" dirty="0"/>
              <a:t>Apenas regras com a evolução do paciente no lado direito (</a:t>
            </a:r>
            <a:r>
              <a:rPr lang="pt-BR" sz="2000" dirty="0" err="1"/>
              <a:t>rhs</a:t>
            </a:r>
            <a:r>
              <a:rPr lang="pt-BR" sz="2000" dirty="0"/>
              <a:t>) foram consideradas.</a:t>
            </a:r>
          </a:p>
          <a:p>
            <a:pPr lvl="1"/>
            <a:r>
              <a:rPr lang="pt-BR" sz="2400" dirty="0"/>
              <a:t>Notou-se que nenhuma regra foi gerada onde o paciente tinha como evolução “Óbito”.</a:t>
            </a:r>
          </a:p>
          <a:p>
            <a:pPr lvl="1"/>
            <a:r>
              <a:rPr lang="pt-BR" sz="2400" dirty="0"/>
              <a:t>Isto acontece devido a quantidade de casos nos quais a evolução é “Recuperado” ser muito maior que a de óbitos.</a:t>
            </a:r>
          </a:p>
          <a:p>
            <a:pPr lvl="1"/>
            <a:endParaRPr lang="pt-BR" sz="2400" dirty="0"/>
          </a:p>
          <a:p>
            <a:pPr marL="201168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1692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Como o desbalanceamento nos tipos de evolução dos casos impactou na geração de regras associativas foram feitas duas abordagens: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Ignorar todos os casos onde a evolução do paciente foi “Recuperado”.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“Balancear” o </a:t>
            </a:r>
            <a:r>
              <a:rPr lang="pt-BR" sz="2400" i="1" dirty="0" err="1"/>
              <a:t>dataset</a:t>
            </a:r>
            <a:r>
              <a:rPr lang="pt-BR" sz="2400" i="1" dirty="0"/>
              <a:t>.</a:t>
            </a:r>
          </a:p>
          <a:p>
            <a:pPr lvl="1"/>
            <a:r>
              <a:rPr lang="pt-BR" sz="2400" dirty="0"/>
              <a:t>Ambas alternativas foram utilizadas.</a:t>
            </a:r>
          </a:p>
        </p:txBody>
      </p:sp>
    </p:spTree>
    <p:extLst>
      <p:ext uri="{BB962C8B-B14F-4D97-AF65-F5344CB8AC3E}">
        <p14:creationId xmlns:p14="http://schemas.microsoft.com/office/powerpoint/2010/main" val="392885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BB033F-D93F-EBF0-6523-B1A37B7D7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2536"/>
            <a:ext cx="10058400" cy="321078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F8CDE8-7972-7B4B-E321-1809C189855C}"/>
              </a:ext>
            </a:extLst>
          </p:cNvPr>
          <p:cNvSpPr txBox="1"/>
          <p:nvPr/>
        </p:nvSpPr>
        <p:spPr>
          <a:xfrm>
            <a:off x="2871046" y="5370990"/>
            <a:ext cx="644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Regras geradas omitindo os casos onde a evolução é “Recuperado”</a:t>
            </a:r>
          </a:p>
          <a:p>
            <a:pPr algn="ctr"/>
            <a:r>
              <a:rPr lang="pt-BR" dirty="0"/>
              <a:t>(Suporte mínimo foi configurado como 0.5)</a:t>
            </a:r>
          </a:p>
        </p:txBody>
      </p:sp>
    </p:spTree>
    <p:extLst>
      <p:ext uri="{BB962C8B-B14F-4D97-AF65-F5344CB8AC3E}">
        <p14:creationId xmlns:p14="http://schemas.microsoft.com/office/powerpoint/2010/main" val="401133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r>
              <a:rPr lang="pt-BR" dirty="0"/>
              <a:t>: </a:t>
            </a:r>
            <a:r>
              <a:rPr lang="pt-BR" i="1" dirty="0" err="1"/>
              <a:t>dataset</a:t>
            </a:r>
            <a:r>
              <a:rPr lang="pt-BR" i="1" dirty="0"/>
              <a:t> </a:t>
            </a:r>
            <a:r>
              <a:rPr lang="pt-BR" dirty="0"/>
              <a:t>balanceado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 “Balanceamento” do conjunto de dados foi realizado juntando a totalidade dos dados nos quais a evolução é óbito com uma amostra do mesmo tamanho de dados de evolução recuperado.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CF61DC-6B16-BFEC-93E0-ACD159EB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20" y="3747229"/>
            <a:ext cx="9242359" cy="8759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EC8490-2313-977B-8EB7-C83CBD2CB8BF}"/>
              </a:ext>
            </a:extLst>
          </p:cNvPr>
          <p:cNvSpPr txBox="1"/>
          <p:nvPr/>
        </p:nvSpPr>
        <p:spPr>
          <a:xfrm>
            <a:off x="3605926" y="4731539"/>
            <a:ext cx="4980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Número de regras geradas com diferentes suportes</a:t>
            </a:r>
          </a:p>
          <a:p>
            <a:pPr algn="ctr"/>
            <a:r>
              <a:rPr lang="pt-BR" dirty="0"/>
              <a:t>(e confiança 0.8)</a:t>
            </a:r>
          </a:p>
        </p:txBody>
      </p:sp>
    </p:spTree>
    <p:extLst>
      <p:ext uri="{BB962C8B-B14F-4D97-AF65-F5344CB8AC3E}">
        <p14:creationId xmlns:p14="http://schemas.microsoft.com/office/powerpoint/2010/main" val="280384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AC897-5AB9-0626-CBA0-3F1C49F6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D889B-7DFB-5895-A94B-DD54E03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pt-BR" sz="2400" b="1" dirty="0"/>
              <a:t>Objetivo Geral:</a:t>
            </a:r>
          </a:p>
          <a:p>
            <a:pPr lvl="3"/>
            <a:r>
              <a:rPr lang="pt-BR" sz="2000" dirty="0"/>
              <a:t>Aplicar o processo de Descoberta de Conhecimento em Bases de Dados (KDD) para identificar padrões nos dados da pandemia de COVID-19 no Rio Grande do Sul.</a:t>
            </a:r>
          </a:p>
          <a:p>
            <a:pPr lvl="2"/>
            <a:r>
              <a:rPr lang="pt-BR" sz="2400" b="1" dirty="0"/>
              <a:t>Objetivos Específicos:</a:t>
            </a:r>
          </a:p>
          <a:p>
            <a:pPr lvl="3"/>
            <a:r>
              <a:rPr lang="pt-BR" sz="2000" dirty="0"/>
              <a:t>Coletar e preparar dados abrangentes sobre casos de COVID-19 no estado.</a:t>
            </a:r>
          </a:p>
          <a:p>
            <a:pPr lvl="3"/>
            <a:r>
              <a:rPr lang="pt-BR" sz="2000" dirty="0"/>
              <a:t>Utilizar técnicas de mineração de dados para identificar associações entre sintomas e desfechos dos pacientes.</a:t>
            </a:r>
          </a:p>
          <a:p>
            <a:pPr lvl="3"/>
            <a:r>
              <a:rPr lang="pt-BR" sz="2000" dirty="0"/>
              <a:t>Apresentar visualizações e análises dos padrões identificados.</a:t>
            </a:r>
          </a:p>
          <a:p>
            <a:pPr lvl="3"/>
            <a:r>
              <a:rPr lang="pt-BR" sz="2000" dirty="0"/>
              <a:t>Contribuir com informações valiosas para futuras pesquisas em saúde pública.</a:t>
            </a:r>
          </a:p>
          <a:p>
            <a:pPr lvl="2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07347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r>
              <a:rPr lang="pt-BR" dirty="0"/>
              <a:t>: </a:t>
            </a:r>
            <a:r>
              <a:rPr lang="pt-BR" i="1" dirty="0" err="1"/>
              <a:t>dataset</a:t>
            </a:r>
            <a:r>
              <a:rPr lang="pt-BR" i="1" dirty="0"/>
              <a:t> </a:t>
            </a:r>
            <a:r>
              <a:rPr lang="pt-BR" dirty="0"/>
              <a:t>balanceado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BE8A219-9642-61C7-4A79-DD0FD1850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6056"/>
            <a:ext cx="10058400" cy="291496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41145E2-8D2E-AFDF-6881-C9F0347C3AA1}"/>
              </a:ext>
            </a:extLst>
          </p:cNvPr>
          <p:cNvSpPr txBox="1"/>
          <p:nvPr/>
        </p:nvSpPr>
        <p:spPr>
          <a:xfrm>
            <a:off x="3974874" y="5086555"/>
            <a:ext cx="424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Regras geradas com o conjunto balanceado</a:t>
            </a:r>
          </a:p>
          <a:p>
            <a:pPr algn="ctr"/>
            <a:r>
              <a:rPr lang="pt-BR" dirty="0"/>
              <a:t>(suporte de 0.2 e confiança de 0.8)</a:t>
            </a:r>
          </a:p>
        </p:txBody>
      </p:sp>
    </p:spTree>
    <p:extLst>
      <p:ext uri="{BB962C8B-B14F-4D97-AF65-F5344CB8AC3E}">
        <p14:creationId xmlns:p14="http://schemas.microsoft.com/office/powerpoint/2010/main" val="1978996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Uma árvore de classificação (CART) foi selecionada como o algoritmo de classificação principal para esta análise.</a:t>
            </a:r>
          </a:p>
          <a:p>
            <a:pPr lvl="1"/>
            <a:r>
              <a:rPr lang="pt-BR" sz="2400" dirty="0"/>
              <a:t>Este algoritmo funciona construindo uma árvore de decisão de forma recursiva, dividindo os dados em subconjuntos cada vez mais homogêneos com base nos atributos</a:t>
            </a:r>
          </a:p>
          <a:p>
            <a:pPr lvl="1"/>
            <a:r>
              <a:rPr lang="pt-BR" sz="2400" dirty="0"/>
              <a:t>A biblioteca RPART, disponível na linguagem R, foi utilizada para implementar e treinar a árvore de classificação CART.</a:t>
            </a:r>
          </a:p>
        </p:txBody>
      </p:sp>
    </p:spTree>
    <p:extLst>
      <p:ext uri="{BB962C8B-B14F-4D97-AF65-F5344CB8AC3E}">
        <p14:creationId xmlns:p14="http://schemas.microsoft.com/office/powerpoint/2010/main" val="3041929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Classificação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Para esta etapa o conjunto de dados também foi balanceado (da mesma maneira que feito na etapa de Associação)</a:t>
            </a:r>
          </a:p>
          <a:p>
            <a:pPr lvl="1"/>
            <a:r>
              <a:rPr lang="pt-BR" sz="2400" dirty="0"/>
              <a:t>A árvore foi criada utilizando os sintomas como atributos e a evolução do paciente como classe alvo.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565223-6C43-4D83-6259-09EB2506A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19" y="3429000"/>
            <a:ext cx="5451561" cy="22863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823CCC-4F92-1F8E-686B-5F8482C3B051}"/>
              </a:ext>
            </a:extLst>
          </p:cNvPr>
          <p:cNvSpPr txBox="1"/>
          <p:nvPr/>
        </p:nvSpPr>
        <p:spPr>
          <a:xfrm>
            <a:off x="4930455" y="5713539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Primeira árvore gerada</a:t>
            </a:r>
          </a:p>
        </p:txBody>
      </p:sp>
    </p:spTree>
    <p:extLst>
      <p:ext uri="{BB962C8B-B14F-4D97-AF65-F5344CB8AC3E}">
        <p14:creationId xmlns:p14="http://schemas.microsoft.com/office/powerpoint/2010/main" val="679554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Classificação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Como a dispneia é um sintoma muito determinante para a evolução do paciente a árvore foi gerada dependendo fortemente dele.</a:t>
            </a:r>
          </a:p>
          <a:p>
            <a:pPr lvl="1"/>
            <a:r>
              <a:rPr lang="pt-BR" sz="2400" dirty="0"/>
              <a:t>Para ter uma visualização mais ampla, o sintoma foi omitido e uma nova árvore foi gerada.</a:t>
            </a:r>
          </a:p>
        </p:txBody>
      </p:sp>
    </p:spTree>
    <p:extLst>
      <p:ext uri="{BB962C8B-B14F-4D97-AF65-F5344CB8AC3E}">
        <p14:creationId xmlns:p14="http://schemas.microsoft.com/office/powerpoint/2010/main" val="134713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Classificação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90952BB-ABE6-26EE-D019-631016902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45" y="1846263"/>
            <a:ext cx="7592036" cy="4022725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93AB7D7-7307-AB1B-77DB-47D824E3C887}"/>
              </a:ext>
            </a:extLst>
          </p:cNvPr>
          <p:cNvSpPr txBox="1"/>
          <p:nvPr/>
        </p:nvSpPr>
        <p:spPr>
          <a:xfrm>
            <a:off x="3931684" y="5868988"/>
            <a:ext cx="438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gerada omitindo a coluna de dispneia</a:t>
            </a:r>
          </a:p>
        </p:txBody>
      </p:sp>
    </p:spTree>
    <p:extLst>
      <p:ext uri="{BB962C8B-B14F-4D97-AF65-F5344CB8AC3E}">
        <p14:creationId xmlns:p14="http://schemas.microsoft.com/office/powerpoint/2010/main" val="1293773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obtidos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Os resultados obtidos com os métodos de mineração de dados mostraram que alguns sintomas prevalecem em comparação a outros quando se trata de pacientes que foram a óbito.</a:t>
            </a:r>
          </a:p>
          <a:p>
            <a:pPr lvl="1"/>
            <a:r>
              <a:rPr lang="pt-BR" sz="2400" dirty="0"/>
              <a:t>Isto pode ser útil em casos</a:t>
            </a:r>
            <a:r>
              <a:rPr lang="pt-BR" sz="2400" dirty="0">
                <a:solidFill>
                  <a:srgbClr val="FF0000"/>
                </a:solidFill>
              </a:rPr>
              <a:t>[...]</a:t>
            </a:r>
          </a:p>
          <a:p>
            <a:pPr lvl="1"/>
            <a:r>
              <a:rPr lang="pt-BR" sz="2400" dirty="0"/>
              <a:t>Ressaltamos que este trabalho não tem como objetivo ser um guia médico ou instrumento de diagnóstico. Também não buscamos fornecer respostas definitivas </a:t>
            </a:r>
            <a:r>
              <a:rPr lang="pt-BR" sz="2400" dirty="0">
                <a:solidFill>
                  <a:srgbClr val="FF0000"/>
                </a:solidFill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3576989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Em trabalhos futuros buscamos explorar ainda mais os dados da doença no estado.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107098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CA1E-C0E5-7391-8C4E-E8E628BB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9089C-60DD-C800-1B2E-92CD372B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200" dirty="0"/>
              <a:t>No início do ano de 2020 a Organização Mundial da Saúde (OMS) oficializou a COVID-19 como uma pandemia global</a:t>
            </a:r>
          </a:p>
          <a:p>
            <a:pPr lvl="1"/>
            <a:r>
              <a:rPr lang="pt-BR" sz="2200" dirty="0"/>
              <a:t>Com isso, entidades começaram a coletar e divulgar dados sobre a pandemia.</a:t>
            </a:r>
          </a:p>
          <a:p>
            <a:pPr lvl="1"/>
            <a:r>
              <a:rPr lang="pt-BR" sz="2200" dirty="0"/>
              <a:t>O governo do estado do Rio Grande do Sul desenvolveu um painel da COVID-19, apresentando um dashboard interativo e disponibilizando dados para download.</a:t>
            </a:r>
          </a:p>
          <a:p>
            <a:pPr lvl="1"/>
            <a:r>
              <a:rPr lang="pt-BR" sz="2200" dirty="0"/>
              <a:t>Os conjuntos de dados incluem informações detalhadas sobre cada caso confirmado de COVID-19 no estado.</a:t>
            </a:r>
          </a:p>
          <a:p>
            <a:pPr lvl="1"/>
            <a:r>
              <a:rPr lang="pt-BR" sz="2200" dirty="0"/>
              <a:t>Cada linha representa um paciente e inclui dados sobre sintomas apresentados e a evolução do caso (recuperação ou óbito).</a:t>
            </a:r>
          </a:p>
        </p:txBody>
      </p:sp>
    </p:spTree>
    <p:extLst>
      <p:ext uri="{BB962C8B-B14F-4D97-AF65-F5344CB8AC3E}">
        <p14:creationId xmlns:p14="http://schemas.microsoft.com/office/powerpoint/2010/main" val="394725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15C0-A207-D887-003F-88B22BF9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20C16-BF25-D428-D239-78F13604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As opções de dados para download são por ano ou os dados completos.</a:t>
            </a:r>
          </a:p>
          <a:p>
            <a:pPr lvl="1"/>
            <a:r>
              <a:rPr lang="pt-BR" sz="2400" dirty="0"/>
              <a:t>Neste trabalho são usados os dados entre 2020 e 2023.</a:t>
            </a:r>
          </a:p>
          <a:p>
            <a:pPr lvl="1"/>
            <a:r>
              <a:rPr lang="pt-BR" sz="2400" dirty="0"/>
              <a:t>O </a:t>
            </a:r>
            <a:r>
              <a:rPr lang="pt-BR" sz="2400" i="1" dirty="0" err="1"/>
              <a:t>dataset</a:t>
            </a:r>
            <a:r>
              <a:rPr lang="pt-BR" sz="2400" dirty="0"/>
              <a:t> utilizado conta com mais de 3 milhões de linhas e pesa mais de 600MB</a:t>
            </a:r>
          </a:p>
        </p:txBody>
      </p:sp>
    </p:spTree>
    <p:extLst>
      <p:ext uri="{BB962C8B-B14F-4D97-AF65-F5344CB8AC3E}">
        <p14:creationId xmlns:p14="http://schemas.microsoft.com/office/powerpoint/2010/main" val="210202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7E989-7EA4-1B6D-AA34-53AA4967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5D1F5-04CF-C20F-E17A-FCFC233E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pt-BR" sz="2400" dirty="0"/>
              <a:t>Neste trabalho a metodologia do Processo de Descoberta de Conhecimento em Bases de Dados </a:t>
            </a:r>
            <a:r>
              <a:rPr lang="pt-BR" sz="2400" i="1" dirty="0"/>
              <a:t>(</a:t>
            </a:r>
            <a:r>
              <a:rPr lang="pt-BR" sz="2400" i="1" dirty="0" err="1"/>
              <a:t>Knowledge</a:t>
            </a:r>
            <a:r>
              <a:rPr lang="pt-BR" sz="2400" i="1" dirty="0"/>
              <a:t> Discovery in </a:t>
            </a:r>
            <a:r>
              <a:rPr lang="pt-BR" sz="2400" i="1" dirty="0" err="1"/>
              <a:t>Databases</a:t>
            </a:r>
            <a:r>
              <a:rPr lang="pt-BR" sz="2400" i="1" dirty="0"/>
              <a:t> - KDD) </a:t>
            </a:r>
            <a:r>
              <a:rPr lang="pt-BR" sz="2400" dirty="0"/>
              <a:t>proposta por </a:t>
            </a:r>
            <a:r>
              <a:rPr lang="pt-BR" sz="2400" dirty="0" err="1"/>
              <a:t>Fayyad</a:t>
            </a:r>
            <a:r>
              <a:rPr lang="pt-BR" sz="2400" dirty="0"/>
              <a:t> et. al. (1996)</a:t>
            </a:r>
            <a:r>
              <a:rPr lang="pt-BR" sz="2400" i="1" dirty="0"/>
              <a:t> </a:t>
            </a:r>
            <a:r>
              <a:rPr lang="pt-BR" sz="2400" dirty="0"/>
              <a:t>foi utilizada.</a:t>
            </a:r>
          </a:p>
          <a:p>
            <a:pPr lvl="2"/>
            <a:r>
              <a:rPr lang="pt-BR" sz="2400" dirty="0"/>
              <a:t>Todas as etapas foram realizadas, porém somente as mais relevantes serão mostradas.</a:t>
            </a:r>
          </a:p>
          <a:p>
            <a:pPr lvl="2"/>
            <a:r>
              <a:rPr lang="pt-BR" sz="2400" dirty="0"/>
              <a:t>A linguagem R foi utilizada.</a:t>
            </a:r>
          </a:p>
          <a:p>
            <a:pPr lvl="2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7998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84377-3227-6555-F1DB-14B53F0D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B7EF26-48A6-8C87-0782-D3A4B4835D62}"/>
              </a:ext>
            </a:extLst>
          </p:cNvPr>
          <p:cNvSpPr txBox="1"/>
          <p:nvPr/>
        </p:nvSpPr>
        <p:spPr>
          <a:xfrm>
            <a:off x="1621345" y="5616920"/>
            <a:ext cx="894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do artigo “</a:t>
            </a:r>
            <a:r>
              <a:rPr lang="en-US" dirty="0"/>
              <a:t>From data mining to knowledge discovery in databases.</a:t>
            </a:r>
            <a:r>
              <a:rPr lang="pt-BR" dirty="0"/>
              <a:t>”, </a:t>
            </a:r>
            <a:r>
              <a:rPr lang="pt-BR" dirty="0" err="1"/>
              <a:t>Fayyad</a:t>
            </a:r>
            <a:r>
              <a:rPr lang="pt-BR" dirty="0"/>
              <a:t> et. Al (1996)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273221-0FAB-9F0A-D467-1F64496DD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27" y="2139393"/>
            <a:ext cx="7455746" cy="280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4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43A1E-66F3-8ADF-9C57-9CA4855C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Extração e seleção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8DC07-35E1-E2DC-13CC-3AC2D818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Os dados foram extraídos (em </a:t>
            </a:r>
            <a:r>
              <a:rPr lang="pt-BR" sz="2400" dirty="0" err="1"/>
              <a:t>csv</a:t>
            </a:r>
            <a:r>
              <a:rPr lang="pt-BR" sz="2400" dirty="0"/>
              <a:t>) do painel fornecido pelo Estado do Rio Grande do Sul.</a:t>
            </a:r>
          </a:p>
          <a:p>
            <a:pPr lvl="1"/>
            <a:r>
              <a:rPr lang="pt-BR" sz="2400" dirty="0"/>
              <a:t>Não existem dados relevantes faltantes do </a:t>
            </a:r>
            <a:r>
              <a:rPr lang="pt-BR" sz="2400" i="1" dirty="0" err="1"/>
              <a:t>dataset</a:t>
            </a:r>
            <a:r>
              <a:rPr lang="pt-BR" sz="2400" dirty="0"/>
              <a:t>.</a:t>
            </a:r>
          </a:p>
          <a:p>
            <a:pPr lvl="1"/>
            <a:r>
              <a:rPr lang="pt-BR" sz="2400" dirty="0"/>
              <a:t>Os dados contam com as informações do caso específico de COVID-19 (como cidade, idade do paciente, sintomas, evolução do paciente, entre outros).</a:t>
            </a:r>
          </a:p>
          <a:p>
            <a:pPr lvl="1"/>
            <a:r>
              <a:rPr lang="pt-BR" sz="2400" dirty="0"/>
              <a:t>Foram selecionados para este trabalho os dados de sintomas e evolução do paciente.</a:t>
            </a:r>
          </a:p>
        </p:txBody>
      </p:sp>
    </p:spTree>
    <p:extLst>
      <p:ext uri="{BB962C8B-B14F-4D97-AF65-F5344CB8AC3E}">
        <p14:creationId xmlns:p14="http://schemas.microsoft.com/office/powerpoint/2010/main" val="357751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Primeiramente ter uma visão geral dos dados foram criados novos conjuntos de dados para criar algumas visualizações.</a:t>
            </a:r>
          </a:p>
          <a:p>
            <a:pPr lvl="1"/>
            <a:r>
              <a:rPr lang="pt-BR" sz="2400" dirty="0"/>
              <a:t>As visualizações mais relevantes criadas nesta etapa são os gráficos de quantidade de casos e quantidade de óbitos diários.</a:t>
            </a:r>
          </a:p>
        </p:txBody>
      </p:sp>
    </p:spTree>
    <p:extLst>
      <p:ext uri="{BB962C8B-B14F-4D97-AF65-F5344CB8AC3E}">
        <p14:creationId xmlns:p14="http://schemas.microsoft.com/office/powerpoint/2010/main" val="367813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1FAC48-3843-E0B2-738F-5BBBFDDFE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3" y="1941342"/>
            <a:ext cx="11508974" cy="3428571"/>
          </a:xfrm>
        </p:spPr>
      </p:pic>
    </p:spTree>
    <p:extLst>
      <p:ext uri="{BB962C8B-B14F-4D97-AF65-F5344CB8AC3E}">
        <p14:creationId xmlns:p14="http://schemas.microsoft.com/office/powerpoint/2010/main" val="2143753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662</TotalTime>
  <Words>1254</Words>
  <Application>Microsoft Office PowerPoint</Application>
  <PresentationFormat>Widescreen</PresentationFormat>
  <Paragraphs>97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Retrospectiva</vt:lpstr>
      <vt:lpstr>A Aplicação do Processo de KDD aos Dados da COVID-19: Um Estudo de Caso no Rio Grande do Sul, Brasil</vt:lpstr>
      <vt:lpstr>Objetivos</vt:lpstr>
      <vt:lpstr>Dados</vt:lpstr>
      <vt:lpstr>Dados</vt:lpstr>
      <vt:lpstr>Metodologia</vt:lpstr>
      <vt:lpstr>Metodologia</vt:lpstr>
      <vt:lpstr>Extração e seleção dos dados</vt:lpstr>
      <vt:lpstr>Visualização</vt:lpstr>
      <vt:lpstr>Visualização</vt:lpstr>
      <vt:lpstr>Transformação</vt:lpstr>
      <vt:lpstr>Mineração de Dados</vt:lpstr>
      <vt:lpstr>Associação</vt:lpstr>
      <vt:lpstr>Associação</vt:lpstr>
      <vt:lpstr>Associação</vt:lpstr>
      <vt:lpstr>Apriori</vt:lpstr>
      <vt:lpstr>Apriori</vt:lpstr>
      <vt:lpstr>Apriori</vt:lpstr>
      <vt:lpstr>Apriori</vt:lpstr>
      <vt:lpstr>Apriori: dataset balanceado</vt:lpstr>
      <vt:lpstr>Apriori: dataset balanceado</vt:lpstr>
      <vt:lpstr>Classificação</vt:lpstr>
      <vt:lpstr>Árvore de Classificação</vt:lpstr>
      <vt:lpstr>Árvore de Classificação</vt:lpstr>
      <vt:lpstr>Árvore de Classificação</vt:lpstr>
      <vt:lpstr>Resultados obtidos</vt:lpstr>
      <vt:lpstr>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Aplicação do Processo de KDD aos Dados da COVID-19: Um Estudo de Caso no Rio Grande do Sul, Brasil</dc:title>
  <dc:creator>Gabriel Heisler</dc:creator>
  <cp:lastModifiedBy>Gabriel Heisler</cp:lastModifiedBy>
  <cp:revision>6</cp:revision>
  <dcterms:created xsi:type="dcterms:W3CDTF">2024-04-08T12:04:56Z</dcterms:created>
  <dcterms:modified xsi:type="dcterms:W3CDTF">2024-04-09T23:55:58Z</dcterms:modified>
</cp:coreProperties>
</file>