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89" r:id="rId11"/>
    <p:sldId id="266" r:id="rId12"/>
    <p:sldId id="268" r:id="rId13"/>
    <p:sldId id="269" r:id="rId14"/>
    <p:sldId id="271" r:id="rId15"/>
    <p:sldId id="275" r:id="rId16"/>
    <p:sldId id="277" r:id="rId17"/>
    <p:sldId id="279" r:id="rId18"/>
    <p:sldId id="280" r:id="rId19"/>
    <p:sldId id="281" r:id="rId20"/>
    <p:sldId id="284" r:id="rId21"/>
    <p:sldId id="283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98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prof. Dr.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7" y="4936715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80" y="5085984"/>
            <a:ext cx="1852658" cy="1025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7783E-840D-93FD-6B70-F75C7FAB9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1" y="5157076"/>
            <a:ext cx="1944488" cy="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Algumas etapas básicas de pré-processamento foram feitas, como transformação das datas para o formato correto.</a:t>
            </a:r>
          </a:p>
        </p:txBody>
      </p:sp>
    </p:spTree>
    <p:extLst>
      <p:ext uri="{BB962C8B-B14F-4D97-AF65-F5344CB8AC3E}">
        <p14:creationId xmlns:p14="http://schemas.microsoft.com/office/powerpoint/2010/main" val="12538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posteriormente aplicar os algoritmos de mineração de dados é necessário que os dados sejam transformados, para “servirem” ao algoritmo.</a:t>
            </a:r>
          </a:p>
          <a:p>
            <a:pPr lvl="1"/>
            <a:r>
              <a:rPr lang="pt-BR" sz="2400" dirty="0"/>
              <a:t>Como mais de um algoritmo de mineração de dados foi aplicado, as etapas de transformação serão expostas juntamente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17472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Foram aplicados algoritmos de associação e de classificação de dados.</a:t>
            </a:r>
          </a:p>
          <a:p>
            <a:pPr lvl="1"/>
            <a:r>
              <a:rPr lang="pt-BR" sz="2400" dirty="0"/>
              <a:t>Primeiramente serão mostradas as etapas referentes ao método de associação, e posteriormente o método de classificação.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485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de associação escolhido para este trabalho foi o </a:t>
            </a:r>
            <a:r>
              <a:rPr lang="pt-BR" sz="2400" dirty="0" err="1"/>
              <a:t>Apriori</a:t>
            </a:r>
            <a:r>
              <a:rPr lang="pt-BR" sz="2400" dirty="0"/>
              <a:t>, visto que os dados disponíveis tem um formato adequado.</a:t>
            </a:r>
          </a:p>
          <a:p>
            <a:pPr lvl="1"/>
            <a:r>
              <a:rPr lang="pt-BR" sz="2400" dirty="0"/>
              <a:t>Este algoritmo trabalha com dados preferencialmente binários (verdadeiro ou falso). Os dados selecionados são basicamente binários (são definidos como “SIM” e “NÃO”, no caso dos sintomas, e “ÓBITO” e “RECUPERADO”, no caso da evolução do paciente).</a:t>
            </a:r>
          </a:p>
          <a:p>
            <a:pPr lvl="1"/>
            <a:r>
              <a:rPr lang="pt-BR" sz="2400" dirty="0"/>
              <a:t>O algoritmo funciona com base em podas baseadas em suporte. Os conjuntos são verificados, e se não tem um suporte mínimo são descartados.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835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transformados para o formato necessário.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04305-4218-1DF9-ADA0-EF64E493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48" y="2376146"/>
            <a:ext cx="5687703" cy="33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</a:t>
            </a:r>
            <a:r>
              <a:rPr lang="pt-BR" sz="2400" dirty="0" err="1"/>
              <a:t>Apriori</a:t>
            </a:r>
            <a:r>
              <a:rPr lang="pt-BR" sz="2400" dirty="0"/>
              <a:t>, da biblioteca </a:t>
            </a:r>
            <a:r>
              <a:rPr lang="pt-BR" sz="2400" dirty="0" err="1"/>
              <a:t>Arules</a:t>
            </a:r>
            <a:r>
              <a:rPr lang="pt-BR" sz="2400" dirty="0"/>
              <a:t> da linguagem R, foi empregado nesta análise.</a:t>
            </a:r>
          </a:p>
          <a:p>
            <a:pPr lvl="1"/>
            <a:r>
              <a:rPr lang="pt-BR" sz="2400" dirty="0"/>
              <a:t>Configuração inicial:</a:t>
            </a:r>
          </a:p>
          <a:p>
            <a:pPr lvl="2"/>
            <a:r>
              <a:rPr lang="pt-BR" sz="2000" dirty="0"/>
              <a:t>Suporte Mínimo: Inicialmente definido como 0.1.</a:t>
            </a:r>
          </a:p>
          <a:p>
            <a:pPr lvl="2"/>
            <a:r>
              <a:rPr lang="pt-BR" sz="2000" dirty="0"/>
              <a:t>Apenas regras com a evolução do paciente no lado direito (</a:t>
            </a:r>
            <a:r>
              <a:rPr lang="pt-BR" sz="2000" dirty="0" err="1"/>
              <a:t>rhs</a:t>
            </a:r>
            <a:r>
              <a:rPr lang="pt-BR" sz="2000" dirty="0"/>
              <a:t>) foram consideradas.</a:t>
            </a:r>
          </a:p>
          <a:p>
            <a:pPr lvl="1"/>
            <a:r>
              <a:rPr lang="pt-BR" sz="2400" dirty="0"/>
              <a:t>Notou-se que nenhuma regra foi gerada onde o paciente tinha como evolução “Óbito”.</a:t>
            </a:r>
          </a:p>
          <a:p>
            <a:pPr lvl="1"/>
            <a:r>
              <a:rPr lang="pt-BR" sz="2400" dirty="0"/>
              <a:t>Isto acontece devido a quantidade de casos nos quais a evolução é “Recuperado” ser muito maior que a de óbitos (&gt;98.5% de recuperados).</a:t>
            </a:r>
          </a:p>
          <a:p>
            <a:pPr lvl="1"/>
            <a:endParaRPr lang="pt-BR" sz="2400" dirty="0"/>
          </a:p>
          <a:p>
            <a:pPr marL="201168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692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o desbalanceamento nos tipos de evolução dos casos impactou na geração de regras associativas foram feitas duas abordagens: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Ignorar todos os casos onde a evolução do paciente foi “Recuperado”.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“Balancear” o </a:t>
            </a:r>
            <a:r>
              <a:rPr lang="pt-BR" sz="2400" i="1" dirty="0" err="1"/>
              <a:t>dataset</a:t>
            </a:r>
            <a:r>
              <a:rPr lang="pt-BR" sz="2400" i="1" dirty="0"/>
              <a:t>.</a:t>
            </a:r>
          </a:p>
          <a:p>
            <a:pPr lvl="1"/>
            <a:r>
              <a:rPr lang="pt-BR" sz="2400" dirty="0"/>
              <a:t>Ambas alternativas foram utilizadas.</a:t>
            </a:r>
          </a:p>
        </p:txBody>
      </p:sp>
    </p:spTree>
    <p:extLst>
      <p:ext uri="{BB962C8B-B14F-4D97-AF65-F5344CB8AC3E}">
        <p14:creationId xmlns:p14="http://schemas.microsoft.com/office/powerpoint/2010/main" val="392885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BB033F-D93F-EBF0-6523-B1A37B7D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2536"/>
            <a:ext cx="10058400" cy="32107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F8CDE8-7972-7B4B-E321-1809C189855C}"/>
              </a:ext>
            </a:extLst>
          </p:cNvPr>
          <p:cNvSpPr txBox="1"/>
          <p:nvPr/>
        </p:nvSpPr>
        <p:spPr>
          <a:xfrm>
            <a:off x="2871046" y="5370990"/>
            <a:ext cx="644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omitindo os casos onde a evolução é “Recuperado”</a:t>
            </a:r>
          </a:p>
          <a:p>
            <a:pPr algn="ctr"/>
            <a:r>
              <a:rPr lang="pt-BR" dirty="0"/>
              <a:t>(Suporte mínimo foi configurado como 0.5)</a:t>
            </a:r>
          </a:p>
        </p:txBody>
      </p:sp>
    </p:spTree>
    <p:extLst>
      <p:ext uri="{BB962C8B-B14F-4D97-AF65-F5344CB8AC3E}">
        <p14:creationId xmlns:p14="http://schemas.microsoft.com/office/powerpoint/2010/main" val="40113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“Balanceamento” do conjunto de dados foi realizado juntando a totalidade dos dados nos quais a evolução é óbito com uma amostra do mesmo tamanho de dados de evolução recuperado.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F61DC-6B16-BFEC-93E0-ACD159EB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0" y="3747229"/>
            <a:ext cx="9242359" cy="8759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EC8490-2313-977B-8EB7-C83CBD2CB8BF}"/>
              </a:ext>
            </a:extLst>
          </p:cNvPr>
          <p:cNvSpPr txBox="1"/>
          <p:nvPr/>
        </p:nvSpPr>
        <p:spPr>
          <a:xfrm>
            <a:off x="3605926" y="4731539"/>
            <a:ext cx="498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regras geradas com diferentes suportes</a:t>
            </a:r>
          </a:p>
          <a:p>
            <a:pPr algn="ctr"/>
            <a:r>
              <a:rPr lang="pt-BR" dirty="0"/>
              <a:t>(e confiança 0.8)</a:t>
            </a:r>
          </a:p>
        </p:txBody>
      </p:sp>
    </p:spTree>
    <p:extLst>
      <p:ext uri="{BB962C8B-B14F-4D97-AF65-F5344CB8AC3E}">
        <p14:creationId xmlns:p14="http://schemas.microsoft.com/office/powerpoint/2010/main" val="280384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E8A219-9642-61C7-4A79-DD0FD185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056"/>
            <a:ext cx="10058400" cy="29149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1145E2-8D2E-AFDF-6881-C9F0347C3AA1}"/>
              </a:ext>
            </a:extLst>
          </p:cNvPr>
          <p:cNvSpPr txBox="1"/>
          <p:nvPr/>
        </p:nvSpPr>
        <p:spPr>
          <a:xfrm>
            <a:off x="3974874" y="5086555"/>
            <a:ext cx="424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com o conjunto balanceado</a:t>
            </a:r>
          </a:p>
          <a:p>
            <a:pPr algn="ctr"/>
            <a:r>
              <a:rPr lang="pt-BR" dirty="0"/>
              <a:t>(suporte de 0.2 e confiança de 0.8)</a:t>
            </a:r>
          </a:p>
        </p:txBody>
      </p:sp>
    </p:spTree>
    <p:extLst>
      <p:ext uri="{BB962C8B-B14F-4D97-AF65-F5344CB8AC3E}">
        <p14:creationId xmlns:p14="http://schemas.microsoft.com/office/powerpoint/2010/main" val="19789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b="1" dirty="0"/>
              <a:t>Objetivo Geral:</a:t>
            </a:r>
          </a:p>
          <a:p>
            <a:pPr lvl="3"/>
            <a:r>
              <a:rPr lang="pt-BR" sz="2000" dirty="0"/>
              <a:t>Aplicar o processo de Descoberta de Conhecimento em Bases de Dados (</a:t>
            </a:r>
            <a:r>
              <a:rPr lang="pt-BR" sz="2000" i="1" dirty="0" err="1"/>
              <a:t>Knowledge</a:t>
            </a:r>
            <a:r>
              <a:rPr lang="pt-BR" sz="2000" i="1" dirty="0"/>
              <a:t> Discovery in </a:t>
            </a:r>
            <a:r>
              <a:rPr lang="pt-BR" sz="2000" i="1" dirty="0" err="1"/>
              <a:t>Databases</a:t>
            </a:r>
            <a:r>
              <a:rPr lang="pt-BR" sz="2000" i="1" dirty="0"/>
              <a:t> - KDD</a:t>
            </a:r>
            <a:r>
              <a:rPr lang="pt-BR" sz="2000" dirty="0"/>
              <a:t>) para identificar padrões nos dados da pandemia de COVID-19 no Rio Grande do Sul.</a:t>
            </a:r>
          </a:p>
          <a:p>
            <a:pPr lvl="2"/>
            <a:r>
              <a:rPr lang="pt-BR" sz="2400" b="1" dirty="0"/>
              <a:t>Objetivos Específicos:</a:t>
            </a:r>
          </a:p>
          <a:p>
            <a:pPr lvl="3"/>
            <a:r>
              <a:rPr lang="pt-BR" sz="2000" dirty="0"/>
              <a:t>Coletar e preparar dados abrangentes sobre casos de COVID-19 no estado.</a:t>
            </a:r>
          </a:p>
          <a:p>
            <a:pPr lvl="3"/>
            <a:r>
              <a:rPr lang="pt-BR" sz="2000" dirty="0"/>
              <a:t>Utilizar técnicas de mineração de dados para identificar associações entre sintomas e desfechos dos pacientes.</a:t>
            </a:r>
          </a:p>
          <a:p>
            <a:pPr lvl="3"/>
            <a:r>
              <a:rPr lang="pt-BR" sz="2000" dirty="0"/>
              <a:t>Apresentar visualizações e análises dos padrões identificados.</a:t>
            </a:r>
          </a:p>
          <a:p>
            <a:pPr lvl="3"/>
            <a:r>
              <a:rPr lang="pt-BR" sz="2000" dirty="0"/>
              <a:t>Contribuir com informações valiosas para futuras pesquisas em saúde pública.</a:t>
            </a:r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Uma árvore de classificação foi selecionada como o algoritmo de classificação principal para esta análise.</a:t>
            </a:r>
          </a:p>
          <a:p>
            <a:pPr lvl="1"/>
            <a:r>
              <a:rPr lang="pt-BR" sz="2400" dirty="0"/>
              <a:t>Este algoritmo funciona construindo uma árvore de decisão de forma recursiva, dividindo os dados em subconjuntos cada vez mais homogêneos com base nos atributos</a:t>
            </a:r>
          </a:p>
          <a:p>
            <a:pPr lvl="1"/>
            <a:r>
              <a:rPr lang="pt-BR" sz="2400" dirty="0"/>
              <a:t>A biblioteca RPART, disponível na linguagem R, foi utilizada para implementar e treinar a árvore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30419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esta etapa o conjunto de dados também foi balanceado (da mesma maneira que feito na etapa de Associação)</a:t>
            </a:r>
          </a:p>
          <a:p>
            <a:pPr lvl="1"/>
            <a:r>
              <a:rPr lang="pt-BR" sz="2400" dirty="0"/>
              <a:t>A árvore foi criada utilizando os sintomas como atributos e a evolução do paciente como classe alvo.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65223-6C43-4D83-6259-09EB2506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9" y="3429000"/>
            <a:ext cx="5451561" cy="2286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823CCC-4F92-1F8E-686B-5F8482C3B051}"/>
              </a:ext>
            </a:extLst>
          </p:cNvPr>
          <p:cNvSpPr txBox="1"/>
          <p:nvPr/>
        </p:nvSpPr>
        <p:spPr>
          <a:xfrm>
            <a:off x="4930455" y="571353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Primeira árvore gerada</a:t>
            </a:r>
          </a:p>
        </p:txBody>
      </p:sp>
    </p:spTree>
    <p:extLst>
      <p:ext uri="{BB962C8B-B14F-4D97-AF65-F5344CB8AC3E}">
        <p14:creationId xmlns:p14="http://schemas.microsoft.com/office/powerpoint/2010/main" val="67955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a dispneia é um sintoma muito determinante para a evolução do paciente a árvore foi gerada dependendo fortemente dele.</a:t>
            </a:r>
          </a:p>
          <a:p>
            <a:pPr lvl="1"/>
            <a:r>
              <a:rPr lang="pt-BR" sz="2400" dirty="0"/>
              <a:t>Para ter uma visualização mais ampla, o sintoma foi omitido e uma nova árvore foi gerada.</a:t>
            </a:r>
          </a:p>
        </p:txBody>
      </p:sp>
    </p:spTree>
    <p:extLst>
      <p:ext uri="{BB962C8B-B14F-4D97-AF65-F5344CB8AC3E}">
        <p14:creationId xmlns:p14="http://schemas.microsoft.com/office/powerpoint/2010/main" val="13471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90952BB-ABE6-26EE-D019-63101690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45" y="1846263"/>
            <a:ext cx="7592036" cy="402272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3AB7D7-7307-AB1B-77DB-47D824E3C887}"/>
              </a:ext>
            </a:extLst>
          </p:cNvPr>
          <p:cNvSpPr txBox="1"/>
          <p:nvPr/>
        </p:nvSpPr>
        <p:spPr>
          <a:xfrm>
            <a:off x="3931684" y="5868988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gerada omitindo a coluna de dispneia</a:t>
            </a:r>
          </a:p>
        </p:txBody>
      </p:sp>
    </p:spTree>
    <p:extLst>
      <p:ext uri="{BB962C8B-B14F-4D97-AF65-F5344CB8AC3E}">
        <p14:creationId xmlns:p14="http://schemas.microsoft.com/office/powerpoint/2010/main" val="129377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resultados obtidos com os métodos de mineração de dados mostraram padrões nos dados que não são triviais, como por exemplo que alguns sintomas prevalecem em comparação a outros quando se trata de pacientes que foram a óbito.</a:t>
            </a:r>
          </a:p>
          <a:p>
            <a:pPr lvl="1"/>
            <a:r>
              <a:rPr lang="pt-BR" sz="2400" dirty="0"/>
              <a:t>Essas descobertas podem ser valiosas, por exemplo, em situações clínicas, auxiliando na identificação precoce e manejo de pacientes com suspeita de COVID-19.</a:t>
            </a:r>
          </a:p>
          <a:p>
            <a:pPr lvl="1"/>
            <a:r>
              <a:rPr lang="pt-BR" sz="2400" dirty="0"/>
              <a:t>Ressaltamos que este trabalho não tem como objetivo ser um guia médico ou instrumento de diagnóstico. Também não buscamos fornecer respostas definitivas, mas sim explorar os dados disponíveis.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8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Em trabalhos futuros buscamos explorar ainda mais os dados da doença no estado. </a:t>
            </a:r>
          </a:p>
          <a:p>
            <a:pPr lvl="1"/>
            <a:r>
              <a:rPr lang="pt-BR" sz="2400" dirty="0"/>
              <a:t>Investigar a evolução dos padrões de sintomas ao longo do tempo.</a:t>
            </a:r>
          </a:p>
          <a:p>
            <a:pPr lvl="1"/>
            <a:r>
              <a:rPr lang="pt-BR" sz="2400" dirty="0"/>
              <a:t>Combinar conjuntos de dados da COVID-19 com informações como ocupação de leitos hospitalares e dados de vacinação</a:t>
            </a:r>
          </a:p>
        </p:txBody>
      </p:sp>
    </p:spTree>
    <p:extLst>
      <p:ext uri="{BB962C8B-B14F-4D97-AF65-F5344CB8AC3E}">
        <p14:creationId xmlns:p14="http://schemas.microsoft.com/office/powerpoint/2010/main" val="10709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CA1E-C0E5-7391-8C4E-E8E628B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9089C-60DD-C800-1B2E-92CD372B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200" dirty="0"/>
              <a:t>No início do ano de 2020 a Organização Mundial da Saúde (OMS) oficializou a COVID-19 como uma pandemia global</a:t>
            </a:r>
          </a:p>
          <a:p>
            <a:pPr lvl="1"/>
            <a:r>
              <a:rPr lang="pt-BR" sz="2200" dirty="0"/>
              <a:t>Com isso, entidades começaram a coletar e divulgar dados sobre a pandemia.</a:t>
            </a:r>
          </a:p>
          <a:p>
            <a:pPr lvl="1"/>
            <a:r>
              <a:rPr lang="pt-BR" sz="2200" dirty="0"/>
              <a:t>O governo do estado do Rio Grande do Sul desenvolveu um painel da COVID-19, apresentando um dashboard interativo e disponibilizando dados para download.</a:t>
            </a:r>
          </a:p>
          <a:p>
            <a:pPr lvl="1"/>
            <a:r>
              <a:rPr lang="pt-BR" sz="2200" dirty="0"/>
              <a:t>Os conjuntos de dados incluem informações detalhadas sobre cada caso confirmado de COVID-19 no estado.</a:t>
            </a:r>
          </a:p>
          <a:p>
            <a:pPr lvl="1"/>
            <a:r>
              <a:rPr lang="pt-BR" sz="2200" dirty="0"/>
              <a:t>Cada linha representa um paciente e inclui dados sobre sintomas apresentados e a evolução do caso (recuperação ou óbito).</a:t>
            </a:r>
          </a:p>
        </p:txBody>
      </p:sp>
    </p:spTree>
    <p:extLst>
      <p:ext uri="{BB962C8B-B14F-4D97-AF65-F5344CB8AC3E}">
        <p14:creationId xmlns:p14="http://schemas.microsoft.com/office/powerpoint/2010/main" val="39472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As opções de dados para download são por ano ou os dados completos.</a:t>
            </a:r>
          </a:p>
          <a:p>
            <a:pPr lvl="1"/>
            <a:r>
              <a:rPr lang="pt-BR" sz="2400" dirty="0"/>
              <a:t>Neste trabalho são usados os dados entre 2020 e 2023.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dataset</a:t>
            </a:r>
            <a:r>
              <a:rPr lang="pt-BR" sz="2400" dirty="0"/>
              <a:t> utilizado conta com aproximadamente 3 milhões de linhas e pesa mais de 600MB</a:t>
            </a:r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E989-7EA4-1B6D-AA34-53AA4967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5D1F5-04CF-C20F-E17A-FCFC233E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dirty="0"/>
              <a:t>Neste trabalho a metodologia do Processo de Descoberta de Conhecimento em Bases de Dados </a:t>
            </a:r>
            <a:r>
              <a:rPr lang="pt-BR" sz="2400" i="1" dirty="0"/>
              <a:t>(KDD) </a:t>
            </a:r>
            <a:r>
              <a:rPr lang="pt-BR" sz="2400" dirty="0"/>
              <a:t>proposta por </a:t>
            </a:r>
            <a:r>
              <a:rPr lang="pt-BR" sz="2400" dirty="0" err="1"/>
              <a:t>Fayyad</a:t>
            </a:r>
            <a:r>
              <a:rPr lang="pt-BR" sz="2400" dirty="0"/>
              <a:t> et. al. (1996)</a:t>
            </a:r>
            <a:r>
              <a:rPr lang="pt-BR" sz="2400" i="1" dirty="0"/>
              <a:t> </a:t>
            </a:r>
            <a:r>
              <a:rPr lang="pt-BR" sz="2400" dirty="0"/>
              <a:t>foi utilizada.</a:t>
            </a:r>
          </a:p>
          <a:p>
            <a:pPr lvl="2"/>
            <a:r>
              <a:rPr lang="pt-BR" sz="2400" dirty="0"/>
              <a:t>Todas as etapas foram realizadas, porém somente as mais relevantes serão mostradas.</a:t>
            </a:r>
          </a:p>
          <a:p>
            <a:pPr lvl="2"/>
            <a:r>
              <a:rPr lang="pt-BR" sz="2400" dirty="0"/>
              <a:t>A linguagem R foi utilizada.</a:t>
            </a:r>
          </a:p>
          <a:p>
            <a:pPr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99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621345" y="5616920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 (1996)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73221-0FAB-9F0A-D467-1F64496D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27" y="2139393"/>
            <a:ext cx="7455746" cy="2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3A1E-66F3-8ADF-9C57-9CA4855C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e seleção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8DC07-35E1-E2DC-13CC-3AC2D818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extraídos (em </a:t>
            </a:r>
            <a:r>
              <a:rPr lang="pt-BR" sz="2400" dirty="0" err="1"/>
              <a:t>csv</a:t>
            </a:r>
            <a:r>
              <a:rPr lang="pt-BR" sz="2400" dirty="0"/>
              <a:t>) do painel fornecido pelo Estado do Rio Grande do Sul.</a:t>
            </a:r>
          </a:p>
          <a:p>
            <a:pPr lvl="1"/>
            <a:r>
              <a:rPr lang="pt-BR" sz="2400" dirty="0"/>
              <a:t>Não existem dados relevantes faltantes do </a:t>
            </a:r>
            <a:r>
              <a:rPr lang="pt-BR" sz="2400" i="1" dirty="0" err="1"/>
              <a:t>dataset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Os dados contam com as informações do caso específico de COVID-19 (como cidade, idade do paciente, sintomas, evolução do paciente, entre outros).</a:t>
            </a:r>
          </a:p>
          <a:p>
            <a:pPr lvl="1"/>
            <a:r>
              <a:rPr lang="pt-BR" sz="2400" dirty="0"/>
              <a:t>Foram selecionados para este trabalho os dados de sintomas e evolução do paciente.</a:t>
            </a:r>
          </a:p>
        </p:txBody>
      </p:sp>
    </p:spTree>
    <p:extLst>
      <p:ext uri="{BB962C8B-B14F-4D97-AF65-F5344CB8AC3E}">
        <p14:creationId xmlns:p14="http://schemas.microsoft.com/office/powerpoint/2010/main" val="35775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Primeiramente ter uma visão geral dos dados foram criados novos conjuntos de dados para criar algumas visualizações.</a:t>
            </a:r>
          </a:p>
          <a:p>
            <a:pPr lvl="1"/>
            <a:r>
              <a:rPr lang="pt-BR" sz="2400" dirty="0"/>
              <a:t>As visualizações mais relevantes criadas nesta etapa são os gráficos de quantidade de casos e quantidade de óbitos diários.</a:t>
            </a:r>
          </a:p>
        </p:txBody>
      </p:sp>
    </p:spTree>
    <p:extLst>
      <p:ext uri="{BB962C8B-B14F-4D97-AF65-F5344CB8AC3E}">
        <p14:creationId xmlns:p14="http://schemas.microsoft.com/office/powerpoint/2010/main" val="36781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AC48-3843-E0B2-738F-5BBBFDDF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3" y="1941342"/>
            <a:ext cx="11508974" cy="3428571"/>
          </a:xfrm>
        </p:spPr>
      </p:pic>
    </p:spTree>
    <p:extLst>
      <p:ext uri="{BB962C8B-B14F-4D97-AF65-F5344CB8AC3E}">
        <p14:creationId xmlns:p14="http://schemas.microsoft.com/office/powerpoint/2010/main" val="2143753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</TotalTime>
  <Words>1180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Retrospectiva</vt:lpstr>
      <vt:lpstr>A Aplicação do Processo de KDD aos Dados da COVID-19: Um Estudo de Caso no Rio Grande do Sul, Brasil</vt:lpstr>
      <vt:lpstr>Objetivos</vt:lpstr>
      <vt:lpstr>Dados</vt:lpstr>
      <vt:lpstr>Dados</vt:lpstr>
      <vt:lpstr>Metodologia</vt:lpstr>
      <vt:lpstr>Metodologia</vt:lpstr>
      <vt:lpstr>Extração e seleção dos dados</vt:lpstr>
      <vt:lpstr>Visualização</vt:lpstr>
      <vt:lpstr>Visualização</vt:lpstr>
      <vt:lpstr>Pré-processamento</vt:lpstr>
      <vt:lpstr>Transformação</vt:lpstr>
      <vt:lpstr>Mineração de Dados</vt:lpstr>
      <vt:lpstr>Associação</vt:lpstr>
      <vt:lpstr>Associação</vt:lpstr>
      <vt:lpstr>Apriori</vt:lpstr>
      <vt:lpstr>Apriori</vt:lpstr>
      <vt:lpstr>Apriori</vt:lpstr>
      <vt:lpstr>Apriori: dataset balanceado</vt:lpstr>
      <vt:lpstr>Apriori: dataset balanceado</vt:lpstr>
      <vt:lpstr>Classificação</vt:lpstr>
      <vt:lpstr>Árvore de Classificação</vt:lpstr>
      <vt:lpstr>Árvore de Classificação</vt:lpstr>
      <vt:lpstr>Árvore de Classificação</vt:lpstr>
      <vt:lpstr>Resultados obtidos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8</cp:revision>
  <dcterms:created xsi:type="dcterms:W3CDTF">2024-04-08T12:04:56Z</dcterms:created>
  <dcterms:modified xsi:type="dcterms:W3CDTF">2024-04-11T14:25:39Z</dcterms:modified>
</cp:coreProperties>
</file>