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8" r:id="rId9"/>
    <p:sldId id="265" r:id="rId10"/>
    <p:sldId id="257" r:id="rId11"/>
    <p:sldId id="259" r:id="rId12"/>
    <p:sldId id="261" r:id="rId13"/>
    <p:sldId id="260" r:id="rId14"/>
    <p:sldId id="262" r:id="rId15"/>
    <p:sldId id="263" r:id="rId16"/>
    <p:sldId id="264" r:id="rId17"/>
    <p:sldId id="273" r:id="rId18"/>
    <p:sldId id="275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3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7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31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8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70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6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6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55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3A04A4-E30C-4ACE-8757-C796E8A3EF6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9A1022-6D1D-4770-B6EA-BC9A69C760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9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247E-9FF0-48B5-A640-D335E7149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Potencializando a Tomada de Decisão Acadêmica: O Desenvolvimento de um Dashboard Dinâmico para as Disciplinas do Curso de Ciência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3592B-9770-412C-B414-CCB380DB6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V. Heisler, Josiane C. </a:t>
            </a:r>
            <a:r>
              <a:rPr lang="pt-BR" dirty="0" err="1"/>
              <a:t>Aggens</a:t>
            </a:r>
            <a:r>
              <a:rPr lang="pt-BR" dirty="0"/>
              <a:t>, Giovani R. </a:t>
            </a:r>
            <a:r>
              <a:rPr lang="pt-BR" dirty="0" err="1"/>
              <a:t>Librelotto</a:t>
            </a:r>
            <a:endParaRPr lang="pt-BR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3383C79-6988-4B91-8B71-3801E577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87" y="5704794"/>
            <a:ext cx="1406704" cy="7784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7A2CD76-B290-4EAB-B17D-7F51970A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37" y="5334806"/>
            <a:ext cx="1518454" cy="151845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803B1C5-0D82-4D2F-A911-C9B4CED1A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9" y="5557301"/>
            <a:ext cx="1003732" cy="9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30C56-716C-4C40-B740-EB28FA39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escolha de disciplinas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752088-7A03-4D29-8EAE-82F0A738C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56" y="2570756"/>
            <a:ext cx="8516539" cy="2867425"/>
          </a:xfrm>
        </p:spPr>
      </p:pic>
    </p:spTree>
    <p:extLst>
      <p:ext uri="{BB962C8B-B14F-4D97-AF65-F5344CB8AC3E}">
        <p14:creationId xmlns:p14="http://schemas.microsoft.com/office/powerpoint/2010/main" val="149527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3691D2-2338-4843-A3D0-B1739A05B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20" y="1828800"/>
            <a:ext cx="7759610" cy="4351338"/>
          </a:xfrm>
        </p:spPr>
      </p:pic>
    </p:spTree>
    <p:extLst>
      <p:ext uri="{BB962C8B-B14F-4D97-AF65-F5344CB8AC3E}">
        <p14:creationId xmlns:p14="http://schemas.microsoft.com/office/powerpoint/2010/main" val="313856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801190-A24F-41C5-B8DC-59638828F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613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</p:spTree>
    <p:extLst>
      <p:ext uri="{BB962C8B-B14F-4D97-AF65-F5344CB8AC3E}">
        <p14:creationId xmlns:p14="http://schemas.microsoft.com/office/powerpoint/2010/main" val="152665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C446A8-9027-49DE-9D8A-90431FC64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DC18A9-FFE2-4A31-A202-65E6384D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5" y="1828801"/>
            <a:ext cx="7759610" cy="43637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2: visão geral do curso</a:t>
            </a:r>
          </a:p>
        </p:txBody>
      </p:sp>
    </p:spTree>
    <p:extLst>
      <p:ext uri="{BB962C8B-B14F-4D97-AF65-F5344CB8AC3E}">
        <p14:creationId xmlns:p14="http://schemas.microsoft.com/office/powerpoint/2010/main" val="49478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92D866-223C-4749-88FA-6C8D0308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4" y="1828800"/>
            <a:ext cx="7769454" cy="43637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3: outros dados</a:t>
            </a:r>
          </a:p>
        </p:txBody>
      </p:sp>
    </p:spTree>
    <p:extLst>
      <p:ext uri="{BB962C8B-B14F-4D97-AF65-F5344CB8AC3E}">
        <p14:creationId xmlns:p14="http://schemas.microsoft.com/office/powerpoint/2010/main" val="41896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37AB17-FD22-4960-B43C-8AB11B702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4" y="1828800"/>
            <a:ext cx="7808786" cy="43678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5DD120-1E84-45CF-8117-C837668F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3: outros dados</a:t>
            </a:r>
          </a:p>
        </p:txBody>
      </p:sp>
    </p:spTree>
    <p:extLst>
      <p:ext uri="{BB962C8B-B14F-4D97-AF65-F5344CB8AC3E}">
        <p14:creationId xmlns:p14="http://schemas.microsoft.com/office/powerpoint/2010/main" val="418716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CCF6-A6A8-4E77-4B95-0DB65E94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dos usuários</a:t>
            </a:r>
          </a:p>
        </p:txBody>
      </p:sp>
      <p:pic>
        <p:nvPicPr>
          <p:cNvPr id="1028" name="Picture 4" descr="Gráfico de respostas do Formulários Google. Título da pergunta: Qual nota você dá para as informações apresentadas?. Número de respostas: 5 respostas.">
            <a:extLst>
              <a:ext uri="{FF2B5EF4-FFF2-40B4-BE49-F238E27FC236}">
                <a16:creationId xmlns:a16="http://schemas.microsoft.com/office/drawing/2014/main" id="{E4143ED6-D439-8FB1-0751-9F4CB268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56" y="2360540"/>
            <a:ext cx="7744287" cy="36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2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áfico de respostas do Formulários Google. Título da pergunta: Qual nota você dá para a aparência/facilidade de visualização?. Número de respostas: 5 respostas.">
            <a:extLst>
              <a:ext uri="{FF2B5EF4-FFF2-40B4-BE49-F238E27FC236}">
                <a16:creationId xmlns:a16="http://schemas.microsoft.com/office/drawing/2014/main" id="{509280FC-9AF1-14B2-41D1-198842EF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56" y="2360540"/>
            <a:ext cx="7744287" cy="36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30CCF6-A6A8-4E77-4B95-0DB65E94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dos usuários</a:t>
            </a:r>
          </a:p>
        </p:txBody>
      </p:sp>
    </p:spTree>
    <p:extLst>
      <p:ext uri="{BB962C8B-B14F-4D97-AF65-F5344CB8AC3E}">
        <p14:creationId xmlns:p14="http://schemas.microsoft.com/office/powerpoint/2010/main" val="158807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áfico de respostas do Formulários Google. Título da pergunta: Você acha que este dashboard pode ser útil para os alunos na hora de escolher disciplinas?. Número de respostas: 5 respostas.">
            <a:extLst>
              <a:ext uri="{FF2B5EF4-FFF2-40B4-BE49-F238E27FC236}">
                <a16:creationId xmlns:a16="http://schemas.microsoft.com/office/drawing/2014/main" id="{57216D2F-8561-5BBB-4938-D6E4661A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56" y="2360541"/>
            <a:ext cx="7744287" cy="325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30CCF6-A6A8-4E77-4B95-0DB65E94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dos usuários</a:t>
            </a:r>
          </a:p>
        </p:txBody>
      </p:sp>
    </p:spTree>
    <p:extLst>
      <p:ext uri="{BB962C8B-B14F-4D97-AF65-F5344CB8AC3E}">
        <p14:creationId xmlns:p14="http://schemas.microsoft.com/office/powerpoint/2010/main" val="331398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21C78-2501-0883-944D-8AF596A9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D07EEFD-82B1-9A17-C3E2-E87E1040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3265" y="2287410"/>
            <a:ext cx="8385469" cy="3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6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5ED8-07BF-6637-9FFA-4E2099BA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3546B-8F94-AE92-C170-98EB811C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Mudanças na aparência dos gráficos, principalmente visando acessibilidade para usuários com deficiências visuais.</a:t>
            </a:r>
          </a:p>
        </p:txBody>
      </p:sp>
    </p:spTree>
    <p:extLst>
      <p:ext uri="{BB962C8B-B14F-4D97-AF65-F5344CB8AC3E}">
        <p14:creationId xmlns:p14="http://schemas.microsoft.com/office/powerpoint/2010/main" val="239256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CEDB5-AF96-D63C-659B-B77EE38B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Dados: Coleta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FD589-5A6D-DF63-AA69-1301CDF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coleta dos dados dos alunos foi feita junto a secretaria do Curso de Ciência da Computação da UFSM</a:t>
            </a:r>
          </a:p>
          <a:p>
            <a:r>
              <a:rPr lang="pt-BR" dirty="0"/>
              <a:t>Também foi criado um novo conjunto de dados, contendo as disciplinas do curso, semestres recomendados, etc.</a:t>
            </a:r>
          </a:p>
        </p:txBody>
      </p:sp>
    </p:spTree>
    <p:extLst>
      <p:ext uri="{BB962C8B-B14F-4D97-AF65-F5344CB8AC3E}">
        <p14:creationId xmlns:p14="http://schemas.microsoft.com/office/powerpoint/2010/main" val="198049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61A26-9A25-B38F-5F3B-E29726C8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Dados: Análise e Preparação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187F6-E502-BF1A-B0A0-77D78FF6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dados fornecidos pela secretaria eram íntegros.</a:t>
            </a:r>
          </a:p>
          <a:p>
            <a:r>
              <a:rPr lang="pt-BR" dirty="0"/>
              <a:t>Como estavam separados em várias tabelas, foi feita a junção. Isto foi feito utilizando a linguagem R.</a:t>
            </a:r>
          </a:p>
          <a:p>
            <a:r>
              <a:rPr lang="pt-BR" dirty="0"/>
              <a:t>Após, as tabelas de dados dos alunos e dados das disciplinas foram cruzadas, também utilizando a linguagem R.</a:t>
            </a:r>
          </a:p>
          <a:p>
            <a:r>
              <a:rPr lang="pt-BR" dirty="0"/>
              <a:t>Os scripts de integração dos dados estão preparados para novas inserções de tabelas.</a:t>
            </a:r>
          </a:p>
        </p:txBody>
      </p:sp>
    </p:spTree>
    <p:extLst>
      <p:ext uri="{BB962C8B-B14F-4D97-AF65-F5344CB8AC3E}">
        <p14:creationId xmlns:p14="http://schemas.microsoft.com/office/powerpoint/2010/main" val="18599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93F5E-42C9-AACA-24BE-CCB0E761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Dashboard: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E713F-7D75-44FA-6F27-265AA400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dashboard foi construído utilizando a ferramenta Power BI.</a:t>
            </a:r>
          </a:p>
          <a:p>
            <a:r>
              <a:rPr lang="pt-BR" dirty="0"/>
              <a:t>Diferentes versões foram criadas, e aprimoradas ao longo de testes feitos pelos autores.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91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55341-EB75-3BA3-1F79-1982B0BC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Dashboard: Funcionalidades Interativas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26491-1AF1-E415-742F-880D1434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dashboard conta com funcionalidades interativas.</a:t>
            </a:r>
          </a:p>
          <a:p>
            <a:r>
              <a:rPr lang="pt-BR" dirty="0"/>
              <a:t>Estas funcionalidades servem para o usuário conseguir fazer consultas específicas, de acordo com seu interesse.</a:t>
            </a:r>
          </a:p>
          <a:p>
            <a:r>
              <a:rPr lang="pt-BR" dirty="0"/>
              <a:t>Além das diferentes visualizações disponibilizadas diretamente nas páginas o usuário também pode filtrar a consulta por disciplina, sigla e ano específicos.</a:t>
            </a:r>
          </a:p>
        </p:txBody>
      </p:sp>
    </p:spTree>
    <p:extLst>
      <p:ext uri="{BB962C8B-B14F-4D97-AF65-F5344CB8AC3E}">
        <p14:creationId xmlns:p14="http://schemas.microsoft.com/office/powerpoint/2010/main" val="43756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FB61-637D-6BD6-BF9C-4FD719AE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Dashboard: Manutenção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E4343-94D1-6CE8-8DFB-52DCAA05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ferramenta foi publicada no site do Programa de Educação Tutorial do Curso de Ciência da Computação (PET-CC) da Universidade Federal de Santa Maria (UFSM)</a:t>
            </a:r>
          </a:p>
          <a:p>
            <a:r>
              <a:rPr lang="pt-BR" dirty="0"/>
              <a:t>A manutenção está sendo e será feita pelos membros do PET-CC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156620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BF2C9-D632-449D-9007-2E263D4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visão geral de disciplina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96825E6-DE29-43AD-A8C6-715B333E6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81" y="1828800"/>
            <a:ext cx="7734489" cy="4351338"/>
          </a:xfrm>
        </p:spPr>
      </p:pic>
    </p:spTree>
    <p:extLst>
      <p:ext uri="{BB962C8B-B14F-4D97-AF65-F5344CB8AC3E}">
        <p14:creationId xmlns:p14="http://schemas.microsoft.com/office/powerpoint/2010/main" val="529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A006B9F-7FDA-4D25-8963-24EE1AD69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81" y="1828800"/>
            <a:ext cx="7734489" cy="43299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EBF2C9-D632-449D-9007-2E263D4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1: visão geral de disciplina</a:t>
            </a:r>
          </a:p>
        </p:txBody>
      </p:sp>
    </p:spTree>
    <p:extLst>
      <p:ext uri="{BB962C8B-B14F-4D97-AF65-F5344CB8AC3E}">
        <p14:creationId xmlns:p14="http://schemas.microsoft.com/office/powerpoint/2010/main" val="403868597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128</TotalTime>
  <Words>358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Exibir</vt:lpstr>
      <vt:lpstr>Potencializando a Tomada de Decisão Acadêmica: O Desenvolvimento de um Dashboard Dinâmico para as Disciplinas do Curso de Ciência da Computação</vt:lpstr>
      <vt:lpstr>Metodologia</vt:lpstr>
      <vt:lpstr>Dados: Coleta</vt:lpstr>
      <vt:lpstr>Dados: Análise e Preparação</vt:lpstr>
      <vt:lpstr>Dashboard: Desenvolvimento</vt:lpstr>
      <vt:lpstr>Dashboard: Funcionalidades Interativas</vt:lpstr>
      <vt:lpstr>Dashboard: Manutenção</vt:lpstr>
      <vt:lpstr>Página 1: visão geral de disciplina</vt:lpstr>
      <vt:lpstr>Página 1: visão geral de disciplina</vt:lpstr>
      <vt:lpstr>Página 1: escolha de disciplinas</vt:lpstr>
      <vt:lpstr>Página 2: visão geral do curso</vt:lpstr>
      <vt:lpstr>Página 2: visão geral do curso</vt:lpstr>
      <vt:lpstr>Página 2: visão geral do curso</vt:lpstr>
      <vt:lpstr>Página 2: visão geral do curso</vt:lpstr>
      <vt:lpstr>Página 3: outros dados</vt:lpstr>
      <vt:lpstr>Página 3: outros dados</vt:lpstr>
      <vt:lpstr>Avaliação dos usuários</vt:lpstr>
      <vt:lpstr>Avaliação dos usuários</vt:lpstr>
      <vt:lpstr>Avaliação dos usuários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Potencializando a Tomada de Decisão Acadêmica: O Desenvolvimento de um Dashboard Dinâmico para as Disciplinas do Curso de Ciência da Computação</dc:title>
  <dc:creator>Gabriel Heisler</dc:creator>
  <cp:lastModifiedBy>Gabriel Heisler</cp:lastModifiedBy>
  <cp:revision>4</cp:revision>
  <dcterms:created xsi:type="dcterms:W3CDTF">2024-04-02T11:19:06Z</dcterms:created>
  <dcterms:modified xsi:type="dcterms:W3CDTF">2024-04-05T23:25:50Z</dcterms:modified>
</cp:coreProperties>
</file>