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7" r:id="rId4"/>
    <p:sldId id="279" r:id="rId5"/>
    <p:sldId id="280" r:id="rId6"/>
    <p:sldId id="282" r:id="rId7"/>
    <p:sldId id="266" r:id="rId8"/>
    <p:sldId id="267" r:id="rId9"/>
    <p:sldId id="268" r:id="rId10"/>
    <p:sldId id="269" r:id="rId11"/>
    <p:sldId id="270" r:id="rId12"/>
    <p:sldId id="271" r:id="rId13"/>
    <p:sldId id="286" r:id="rId14"/>
    <p:sldId id="258" r:id="rId15"/>
    <p:sldId id="265" r:id="rId16"/>
    <p:sldId id="257" r:id="rId17"/>
    <p:sldId id="259" r:id="rId18"/>
    <p:sldId id="261" r:id="rId19"/>
    <p:sldId id="260" r:id="rId20"/>
    <p:sldId id="262" r:id="rId21"/>
    <p:sldId id="263" r:id="rId22"/>
    <p:sldId id="264" r:id="rId23"/>
    <p:sldId id="284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33A04A4-E30C-4ACE-8757-C796E8A3EF6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030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97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31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81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48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0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63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6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6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55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33A04A4-E30C-4ACE-8757-C796E8A3EF6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9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247E-9FF0-48B5-A640-D335E7149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531694"/>
          </a:xfrm>
        </p:spPr>
        <p:txBody>
          <a:bodyPr>
            <a:normAutofit/>
          </a:bodyPr>
          <a:lstStyle/>
          <a:p>
            <a:r>
              <a:rPr lang="pt-BR" sz="4000" dirty="0"/>
              <a:t>Potencializando a Tomada de Decisão Acadêmica: O Desenvolvimento de um </a:t>
            </a:r>
            <a:r>
              <a:rPr lang="pt-BR" sz="4000" i="1" dirty="0"/>
              <a:t>Dashboard</a:t>
            </a:r>
            <a:r>
              <a:rPr lang="pt-BR" sz="4000" dirty="0"/>
              <a:t> Dinâmico para as Disciplinas do Curso de Ciência da Computação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3592B-9770-412C-B414-CCB380DB6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04" y="4488986"/>
            <a:ext cx="9418320" cy="1691640"/>
          </a:xfrm>
        </p:spPr>
        <p:txBody>
          <a:bodyPr/>
          <a:lstStyle/>
          <a:p>
            <a:r>
              <a:rPr lang="pt-BR" dirty="0"/>
              <a:t>Gabriel V. Heisler, Josiane C. </a:t>
            </a:r>
            <a:r>
              <a:rPr lang="pt-BR" dirty="0" err="1"/>
              <a:t>Aggens</a:t>
            </a:r>
            <a:r>
              <a:rPr lang="pt-BR" dirty="0"/>
              <a:t>, Prof. Dr. Giovani R. </a:t>
            </a:r>
            <a:r>
              <a:rPr lang="pt-BR" dirty="0" err="1"/>
              <a:t>Librelotto</a:t>
            </a:r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3383C79-6988-4B91-8B71-3801E5775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87" y="5704794"/>
            <a:ext cx="1406704" cy="77847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7A2CD76-B290-4EAB-B17D-7F51970AE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37" y="5334806"/>
            <a:ext cx="1518454" cy="151845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803B1C5-0D82-4D2F-A911-C9B4CED1A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9" y="5557301"/>
            <a:ext cx="1003732" cy="9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2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93F5E-42C9-AACA-24BE-CCB0E761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Dashboard</a:t>
            </a:r>
            <a:r>
              <a:rPr lang="pt-BR" dirty="0"/>
              <a:t>: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E713F-7D75-44FA-6F27-265AA400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O </a:t>
            </a:r>
            <a:r>
              <a:rPr lang="pt-BR" sz="2400" i="1" dirty="0"/>
              <a:t>dashboard</a:t>
            </a:r>
            <a:r>
              <a:rPr lang="pt-BR" sz="2400" dirty="0"/>
              <a:t> foi construído utilizando a ferramenta Power BI.</a:t>
            </a:r>
          </a:p>
          <a:p>
            <a:pPr algn="just"/>
            <a:r>
              <a:rPr lang="pt-BR" sz="2400" dirty="0"/>
              <a:t>Diferentes versões foram criadas, e aprimoradas ao longo de testes feitos pelos autores.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91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55341-EB75-3BA3-1F79-1982B0BC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984738"/>
            <a:ext cx="9692640" cy="1325562"/>
          </a:xfrm>
        </p:spPr>
        <p:txBody>
          <a:bodyPr/>
          <a:lstStyle/>
          <a:p>
            <a:r>
              <a:rPr lang="pt-BR" i="1" dirty="0"/>
              <a:t>Dashboard</a:t>
            </a:r>
            <a:r>
              <a:rPr lang="pt-BR" dirty="0"/>
              <a:t>: Funcionalidades Interativas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26491-1AF1-E415-742F-880D1434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10300"/>
            <a:ext cx="8595360" cy="4351337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i="1" dirty="0"/>
              <a:t>dashboard</a:t>
            </a:r>
            <a:r>
              <a:rPr lang="pt-BR" sz="2400" dirty="0"/>
              <a:t> conta com funcionalidades interativas.</a:t>
            </a:r>
          </a:p>
          <a:p>
            <a:pPr algn="just"/>
            <a:r>
              <a:rPr lang="pt-BR" sz="2400" dirty="0"/>
              <a:t>Estas funcionalidades servem para o usuário conseguir fazer consultas específicas, de acordo com seu interesse.</a:t>
            </a:r>
          </a:p>
          <a:p>
            <a:pPr algn="just"/>
            <a:r>
              <a:rPr lang="pt-BR" sz="2400" dirty="0"/>
              <a:t>Além das diferentes visualizações disponibilizadas diretamente nas páginas o usuário também pode filtrar a consulta por disciplina, sigla e ano específicos.</a:t>
            </a:r>
          </a:p>
        </p:txBody>
      </p:sp>
    </p:spTree>
    <p:extLst>
      <p:ext uri="{BB962C8B-B14F-4D97-AF65-F5344CB8AC3E}">
        <p14:creationId xmlns:p14="http://schemas.microsoft.com/office/powerpoint/2010/main" val="43756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FB61-637D-6BD6-BF9C-4FD719AE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Dashboard</a:t>
            </a:r>
            <a:r>
              <a:rPr lang="pt-BR" dirty="0"/>
              <a:t>: Manutenção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E4343-94D1-6CE8-8DFB-52DCAA05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ferramenta foi publicada no site do Programa de Educação Tutorial do Curso de Ciência da Computação (PET-CC) da Universidade Federal de Santa Maria (UFSM)</a:t>
            </a:r>
          </a:p>
          <a:p>
            <a:pPr algn="just"/>
            <a:r>
              <a:rPr lang="pt-BR" sz="2400" dirty="0"/>
              <a:t>A manutenção está sendo e será feita pelos membros do PET-CC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156620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FB61-637D-6BD6-BF9C-4FD719AE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Dashboard</a:t>
            </a:r>
            <a:r>
              <a:rPr lang="pt-BR" dirty="0"/>
              <a:t>: Replicação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E4343-94D1-6CE8-8DFB-52DCAA05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Este dashboard pode ser utilizado por outros cursos e outras instituições.</a:t>
            </a:r>
          </a:p>
          <a:p>
            <a:pPr algn="just"/>
            <a:r>
              <a:rPr lang="pt-BR" sz="2400" dirty="0"/>
              <a:t>O repositório do projeto conta com o dashboard, os scripts de transformação de dados e tutoriais de como realizar a replicação.</a:t>
            </a:r>
          </a:p>
        </p:txBody>
      </p:sp>
    </p:spTree>
    <p:extLst>
      <p:ext uri="{BB962C8B-B14F-4D97-AF65-F5344CB8AC3E}">
        <p14:creationId xmlns:p14="http://schemas.microsoft.com/office/powerpoint/2010/main" val="159374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BF2C9-D632-449D-9007-2E263D4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1: visão geral de disciplina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96825E6-DE29-43AD-A8C6-715B333E6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81" y="1828800"/>
            <a:ext cx="7734489" cy="4351338"/>
          </a:xfrm>
        </p:spPr>
      </p:pic>
    </p:spTree>
    <p:extLst>
      <p:ext uri="{BB962C8B-B14F-4D97-AF65-F5344CB8AC3E}">
        <p14:creationId xmlns:p14="http://schemas.microsoft.com/office/powerpoint/2010/main" val="5290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06B9F-7FDA-4D25-8963-24EE1AD69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81" y="1828800"/>
            <a:ext cx="7734489" cy="43299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EBF2C9-D632-449D-9007-2E263D4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1: visão geral de disciplina</a:t>
            </a:r>
          </a:p>
        </p:txBody>
      </p:sp>
    </p:spTree>
    <p:extLst>
      <p:ext uri="{BB962C8B-B14F-4D97-AF65-F5344CB8AC3E}">
        <p14:creationId xmlns:p14="http://schemas.microsoft.com/office/powerpoint/2010/main" val="403868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30C56-716C-4C40-B740-EB28FA39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1: escolha de disciplinas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752088-7A03-4D29-8EAE-82F0A738C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56" y="2570756"/>
            <a:ext cx="8516539" cy="2867425"/>
          </a:xfrm>
        </p:spPr>
      </p:pic>
    </p:spTree>
    <p:extLst>
      <p:ext uri="{BB962C8B-B14F-4D97-AF65-F5344CB8AC3E}">
        <p14:creationId xmlns:p14="http://schemas.microsoft.com/office/powerpoint/2010/main" val="149527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3691D2-2338-4843-A3D0-B1739A05B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20" y="1828800"/>
            <a:ext cx="7759610" cy="4351338"/>
          </a:xfrm>
        </p:spPr>
      </p:pic>
    </p:spTree>
    <p:extLst>
      <p:ext uri="{BB962C8B-B14F-4D97-AF65-F5344CB8AC3E}">
        <p14:creationId xmlns:p14="http://schemas.microsoft.com/office/powerpoint/2010/main" val="313856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801190-A24F-41C5-B8DC-59638828F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5" y="1828801"/>
            <a:ext cx="7759610" cy="43613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</p:spTree>
    <p:extLst>
      <p:ext uri="{BB962C8B-B14F-4D97-AF65-F5344CB8AC3E}">
        <p14:creationId xmlns:p14="http://schemas.microsoft.com/office/powerpoint/2010/main" val="152665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C446A8-9027-49DE-9D8A-90431FC64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5" y="1828801"/>
            <a:ext cx="7759610" cy="43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6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4DC3D-C531-01C2-59F4-C3AB9B1E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F97B2D-401A-8F7D-5824-2DD9E515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Este trabalho conta com a criação de um </a:t>
            </a:r>
            <a:r>
              <a:rPr lang="pt-BR" sz="2400" i="1" dirty="0"/>
              <a:t>dashboard </a:t>
            </a:r>
            <a:r>
              <a:rPr lang="pt-BR" sz="2400" dirty="0"/>
              <a:t>interativo para visualização de dados das disciplinas do curso de Ciência da Computação da Universidade Federal de Santa Maria (UFSM).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8870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DC18A9-FFE2-4A31-A202-65E6384DB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5" y="1828801"/>
            <a:ext cx="7759610" cy="43637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</p:spTree>
    <p:extLst>
      <p:ext uri="{BB962C8B-B14F-4D97-AF65-F5344CB8AC3E}">
        <p14:creationId xmlns:p14="http://schemas.microsoft.com/office/powerpoint/2010/main" val="494780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A92D866-223C-4749-88FA-6C8D0308F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4" y="1828800"/>
            <a:ext cx="7769454" cy="43637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3: outros dados</a:t>
            </a:r>
          </a:p>
        </p:txBody>
      </p:sp>
    </p:spTree>
    <p:extLst>
      <p:ext uri="{BB962C8B-B14F-4D97-AF65-F5344CB8AC3E}">
        <p14:creationId xmlns:p14="http://schemas.microsoft.com/office/powerpoint/2010/main" val="418961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37AB17-FD22-4960-B43C-8AB11B70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4" y="1828800"/>
            <a:ext cx="7808786" cy="43678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3: outros dados</a:t>
            </a:r>
          </a:p>
        </p:txBody>
      </p:sp>
    </p:spTree>
    <p:extLst>
      <p:ext uri="{BB962C8B-B14F-4D97-AF65-F5344CB8AC3E}">
        <p14:creationId xmlns:p14="http://schemas.microsoft.com/office/powerpoint/2010/main" val="418716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05ED8-07BF-6637-9FFA-4E2099BA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3546B-8F94-AE92-C170-98EB811C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Com este trabalho esperamos conseguir auxiliar os alunos do curso a escolherem e se prepararem melhor para as disciplinas.</a:t>
            </a:r>
          </a:p>
          <a:p>
            <a:pPr algn="just"/>
            <a:r>
              <a:rPr lang="pt-BR" sz="2400" dirty="0"/>
              <a:t>Com isso, buscamos diminuir a reprovação e a evasão do curso.</a:t>
            </a:r>
          </a:p>
        </p:txBody>
      </p:sp>
    </p:spTree>
    <p:extLst>
      <p:ext uri="{BB962C8B-B14F-4D97-AF65-F5344CB8AC3E}">
        <p14:creationId xmlns:p14="http://schemas.microsoft.com/office/powerpoint/2010/main" val="384762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05ED8-07BF-6637-9FFA-4E2099BA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3546B-8F94-AE92-C170-98EB811C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Análise das opiniões dos alunos e realizar mudanças baseadas no </a:t>
            </a:r>
            <a:r>
              <a:rPr lang="pt-BR" sz="2400" i="1" dirty="0"/>
              <a:t>feedback</a:t>
            </a:r>
            <a:endParaRPr lang="pt-BR" sz="2400" dirty="0"/>
          </a:p>
          <a:p>
            <a:pPr algn="just"/>
            <a:r>
              <a:rPr lang="pt-BR" sz="2400" dirty="0"/>
              <a:t>Mudanças na aparência dos gráficos, principalmente visando acessibilidade para usuários com deficiências visuais.</a:t>
            </a:r>
          </a:p>
          <a:p>
            <a:pPr algn="just"/>
            <a:r>
              <a:rPr lang="pt-BR" sz="2400" dirty="0"/>
              <a:t>Verificar ao longo do tempo se as ações realizadas pelo curso e pelo PET-CC estão suprindo efeito, diminuindo a taxa de reprovação e evasão.</a:t>
            </a:r>
          </a:p>
        </p:txBody>
      </p:sp>
    </p:spTree>
    <p:extLst>
      <p:ext uri="{BB962C8B-B14F-4D97-AF65-F5344CB8AC3E}">
        <p14:creationId xmlns:p14="http://schemas.microsoft.com/office/powerpoint/2010/main" val="239256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C5C3-8A6E-81A9-B68A-7A3C28EF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EDEC0-BD92-5777-894B-B08E8856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Objetivos:</a:t>
            </a:r>
          </a:p>
          <a:p>
            <a:pPr lvl="1"/>
            <a:r>
              <a:rPr lang="pt-BR" sz="2400" dirty="0"/>
              <a:t>Auxiliar os alunos na seleção de disciplinas de forma mais informada e estratégica.</a:t>
            </a:r>
          </a:p>
          <a:p>
            <a:pPr lvl="1"/>
            <a:r>
              <a:rPr lang="pt-BR" sz="2400" dirty="0"/>
              <a:t>Permitir uma análise detalhada do histórico de desempenho das disciplinas ao longo do tempo.</a:t>
            </a:r>
          </a:p>
          <a:p>
            <a:pPr lvl="1"/>
            <a:r>
              <a:rPr lang="pt-BR" sz="2400" dirty="0"/>
              <a:t>Promover uma melhor preparação dos alunos para os desafios acadêmicos futuros.</a:t>
            </a:r>
          </a:p>
        </p:txBody>
      </p:sp>
    </p:spTree>
    <p:extLst>
      <p:ext uri="{BB962C8B-B14F-4D97-AF65-F5344CB8AC3E}">
        <p14:creationId xmlns:p14="http://schemas.microsoft.com/office/powerpoint/2010/main" val="278782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C5C3-8A6E-81A9-B68A-7A3C28EF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EDEC0-BD92-5777-894B-B08E8856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curso de Ciência da Computação da UFSM tem uma alta taxa de reprovação e evasão.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88657D-5C95-853A-BDC9-1A9F7683F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07" y="2877527"/>
            <a:ext cx="5272969" cy="31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6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C5C3-8A6E-81A9-B68A-7A3C28EF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EDEC0-BD92-5777-894B-B08E8856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Por este motivo, há alguns anos o Programa de Educação Tutorial do curso de Ciência da Computação (PET-CC) vem fazendo eventos semestrais mostrando (com dados) as disciplinas que historicamente tem um índice alto de reprovação.</a:t>
            </a:r>
          </a:p>
          <a:p>
            <a:r>
              <a:rPr lang="pt-BR" sz="2400" dirty="0"/>
              <a:t>A intenção é tentar com isso, e outras ações que o grupo e o curso desenvolvem, minimizar a reprovação e consequentemente a evasão.</a:t>
            </a:r>
          </a:p>
        </p:txBody>
      </p:sp>
    </p:spTree>
    <p:extLst>
      <p:ext uri="{BB962C8B-B14F-4D97-AF65-F5344CB8AC3E}">
        <p14:creationId xmlns:p14="http://schemas.microsoft.com/office/powerpoint/2010/main" val="152114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C5C3-8A6E-81A9-B68A-7A3C28EF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EDEC0-BD92-5777-894B-B08E8856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objetivo é deixar os alunos cientes da dificuldade histórica das disciplinas, para que já cheguem cientes do nível de exigência das matérias que irão cursar.</a:t>
            </a:r>
          </a:p>
          <a:p>
            <a:r>
              <a:rPr lang="pt-BR" sz="2400" dirty="0"/>
              <a:t>Porém, até então, a única fonte de consulta que os alunos tinham do histórico das disciplinas eram estes eventos realizados semestralmente.</a:t>
            </a:r>
          </a:p>
          <a:p>
            <a:r>
              <a:rPr lang="pt-BR" sz="2400" dirty="0"/>
              <a:t>Este trabalho tem como objetivo criar e disponibilizar uma ferramenta interativa para que os alunos possam consultar a qualquer momento.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0327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21C78-2501-0883-944D-8AF596A9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D07EEFD-82B1-9A17-C3E2-E87E1040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265" y="2287410"/>
            <a:ext cx="8385469" cy="3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CEDB5-AF96-D63C-659B-B77EE38B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Dados: Coleta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FD589-5A6D-DF63-AA69-1301CDF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coleta dos dados dos alunos foi feita junto a secretaria do Curso de Ciência da Computação da UFSM</a:t>
            </a:r>
          </a:p>
          <a:p>
            <a:pPr algn="just"/>
            <a:r>
              <a:rPr lang="pt-BR" sz="2400" dirty="0"/>
              <a:t>Também foi criado um novo conjunto de dados, contendo as disciplinas do curso, semestres recomendados, etc.</a:t>
            </a:r>
          </a:p>
        </p:txBody>
      </p:sp>
    </p:spTree>
    <p:extLst>
      <p:ext uri="{BB962C8B-B14F-4D97-AF65-F5344CB8AC3E}">
        <p14:creationId xmlns:p14="http://schemas.microsoft.com/office/powerpoint/2010/main" val="198049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61A26-9A25-B38F-5F3B-E29726C8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Dados: Análise e Preparação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187F6-E502-BF1A-B0A0-77D78FF6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Os dados fornecidos pela secretaria eram íntegros.</a:t>
            </a:r>
          </a:p>
          <a:p>
            <a:pPr algn="just"/>
            <a:r>
              <a:rPr lang="pt-BR" sz="2400" dirty="0"/>
              <a:t>Como estavam separados em várias tabelas, foi feita a junção. Isto foi feito utilizando a linguagem R.</a:t>
            </a:r>
          </a:p>
          <a:p>
            <a:pPr algn="just"/>
            <a:r>
              <a:rPr lang="pt-BR" sz="2400" dirty="0"/>
              <a:t>Após, as tabelas de dados dos alunos e dados das disciplinas foram cruzadas, também utilizando a linguagem R.</a:t>
            </a:r>
          </a:p>
          <a:p>
            <a:pPr algn="just"/>
            <a:r>
              <a:rPr lang="pt-BR" sz="2400" dirty="0"/>
              <a:t>Os </a:t>
            </a:r>
            <a:r>
              <a:rPr lang="pt-BR" sz="2400" i="1" dirty="0"/>
              <a:t>scripts</a:t>
            </a:r>
            <a:r>
              <a:rPr lang="pt-BR" sz="2400" dirty="0"/>
              <a:t> de integração dos dados estão preparados para novas inserções de tabelas.</a:t>
            </a:r>
          </a:p>
        </p:txBody>
      </p:sp>
    </p:spTree>
    <p:extLst>
      <p:ext uri="{BB962C8B-B14F-4D97-AF65-F5344CB8AC3E}">
        <p14:creationId xmlns:p14="http://schemas.microsoft.com/office/powerpoint/2010/main" val="185996475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226</TotalTime>
  <Words>698</Words>
  <Application>Microsoft Office PowerPoint</Application>
  <PresentationFormat>Widescreen</PresentationFormat>
  <Paragraphs>56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Century Schoolbook</vt:lpstr>
      <vt:lpstr>Wingdings 2</vt:lpstr>
      <vt:lpstr>Exibir</vt:lpstr>
      <vt:lpstr>Potencializando a Tomada de Decisão Acadêmica: O Desenvolvimento de um Dashboard Dinâmico para as Disciplinas do Curso de Ciência da Computação</vt:lpstr>
      <vt:lpstr>Introdução</vt:lpstr>
      <vt:lpstr>Introdução</vt:lpstr>
      <vt:lpstr>Motivação</vt:lpstr>
      <vt:lpstr>Motivação</vt:lpstr>
      <vt:lpstr>Motivação</vt:lpstr>
      <vt:lpstr>Metodologia</vt:lpstr>
      <vt:lpstr>Dados: Coleta</vt:lpstr>
      <vt:lpstr>Dados: Análise e Preparação</vt:lpstr>
      <vt:lpstr>Dashboard: Desenvolvimento</vt:lpstr>
      <vt:lpstr>Dashboard: Funcionalidades Interativas</vt:lpstr>
      <vt:lpstr>Dashboard: Manutenção</vt:lpstr>
      <vt:lpstr>Dashboard: Replicação</vt:lpstr>
      <vt:lpstr>Página 1: visão geral de disciplina</vt:lpstr>
      <vt:lpstr>Página 1: visão geral de disciplina</vt:lpstr>
      <vt:lpstr>Página 1: escolha de disciplinas</vt:lpstr>
      <vt:lpstr>Página 2: visão geral do curso</vt:lpstr>
      <vt:lpstr>Página 2: visão geral do curso</vt:lpstr>
      <vt:lpstr>Página 2: visão geral do curso</vt:lpstr>
      <vt:lpstr>Página 2: visão geral do curso</vt:lpstr>
      <vt:lpstr>Página 3: outros dados</vt:lpstr>
      <vt:lpstr>Página 3: outros dados</vt:lpstr>
      <vt:lpstr>Conclusão</vt:lpstr>
      <vt:lpstr>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Potencializando a Tomada de Decisão Acadêmica: O Desenvolvimento de um Dashboard Dinâmico para as Disciplinas do Curso de Ciência da Computação</dc:title>
  <dc:creator>Gabriel Heisler</dc:creator>
  <cp:lastModifiedBy>Gabriel Heisler</cp:lastModifiedBy>
  <cp:revision>7</cp:revision>
  <dcterms:created xsi:type="dcterms:W3CDTF">2024-04-02T11:19:06Z</dcterms:created>
  <dcterms:modified xsi:type="dcterms:W3CDTF">2024-04-12T13:41:01Z</dcterms:modified>
</cp:coreProperties>
</file>