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5544800" cy="10058400"/>
  <p:notesSz cx="6858000" cy="9144000"/>
  <p:defaultTextStyle>
    <a:defPPr>
      <a:defRPr lang="en-US"/>
    </a:defPPr>
    <a:lvl1pPr marL="0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335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2668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004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5338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6672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8006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19342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0675" algn="l" defTabSz="146266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051" y="-91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3124624"/>
            <a:ext cx="1321308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699760"/>
            <a:ext cx="1088136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5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6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8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9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8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402803"/>
            <a:ext cx="349758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402803"/>
            <a:ext cx="1023366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0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6463454"/>
            <a:ext cx="13213080" cy="1997710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4263180"/>
            <a:ext cx="13213080" cy="2200274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33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266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00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2533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5667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38800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1934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50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346962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346962"/>
            <a:ext cx="6865620" cy="663807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2" y="2251499"/>
            <a:ext cx="6868320" cy="938318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1335" indent="0">
              <a:buNone/>
              <a:defRPr sz="3200" b="1"/>
            </a:lvl2pPr>
            <a:lvl3pPr marL="1462668" indent="0">
              <a:buNone/>
              <a:defRPr sz="2900" b="1"/>
            </a:lvl3pPr>
            <a:lvl4pPr marL="2194004" indent="0">
              <a:buNone/>
              <a:defRPr sz="2600" b="1"/>
            </a:lvl4pPr>
            <a:lvl5pPr marL="2925338" indent="0">
              <a:buNone/>
              <a:defRPr sz="2600" b="1"/>
            </a:lvl5pPr>
            <a:lvl6pPr marL="3656672" indent="0">
              <a:buNone/>
              <a:defRPr sz="2600" b="1"/>
            </a:lvl6pPr>
            <a:lvl7pPr marL="4388006" indent="0">
              <a:buNone/>
              <a:defRPr sz="2600" b="1"/>
            </a:lvl7pPr>
            <a:lvl8pPr marL="5119342" indent="0">
              <a:buNone/>
              <a:defRPr sz="2600" b="1"/>
            </a:lvl8pPr>
            <a:lvl9pPr marL="5850675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2" y="3189817"/>
            <a:ext cx="6868320" cy="579522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4" y="2251499"/>
            <a:ext cx="6871018" cy="938318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1335" indent="0">
              <a:buNone/>
              <a:defRPr sz="3200" b="1"/>
            </a:lvl2pPr>
            <a:lvl3pPr marL="1462668" indent="0">
              <a:buNone/>
              <a:defRPr sz="2900" b="1"/>
            </a:lvl3pPr>
            <a:lvl4pPr marL="2194004" indent="0">
              <a:buNone/>
              <a:defRPr sz="2600" b="1"/>
            </a:lvl4pPr>
            <a:lvl5pPr marL="2925338" indent="0">
              <a:buNone/>
              <a:defRPr sz="2600" b="1"/>
            </a:lvl5pPr>
            <a:lvl6pPr marL="3656672" indent="0">
              <a:buNone/>
              <a:defRPr sz="2600" b="1"/>
            </a:lvl6pPr>
            <a:lvl7pPr marL="4388006" indent="0">
              <a:buNone/>
              <a:defRPr sz="2600" b="1"/>
            </a:lvl7pPr>
            <a:lvl8pPr marL="5119342" indent="0">
              <a:buNone/>
              <a:defRPr sz="2600" b="1"/>
            </a:lvl8pPr>
            <a:lvl9pPr marL="5850675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4" y="3189817"/>
            <a:ext cx="6871018" cy="579522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400474"/>
            <a:ext cx="5114132" cy="170434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7" y="400474"/>
            <a:ext cx="8689975" cy="8584566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2104814"/>
            <a:ext cx="5114132" cy="6880226"/>
          </a:xfrm>
        </p:spPr>
        <p:txBody>
          <a:bodyPr/>
          <a:lstStyle>
            <a:lvl1pPr marL="0" indent="0">
              <a:buNone/>
              <a:defRPr sz="2300"/>
            </a:lvl1pPr>
            <a:lvl2pPr marL="731335" indent="0">
              <a:buNone/>
              <a:defRPr sz="1900"/>
            </a:lvl2pPr>
            <a:lvl3pPr marL="1462668" indent="0">
              <a:buNone/>
              <a:defRPr sz="1600"/>
            </a:lvl3pPr>
            <a:lvl4pPr marL="2194004" indent="0">
              <a:buNone/>
              <a:defRPr sz="1400"/>
            </a:lvl4pPr>
            <a:lvl5pPr marL="2925338" indent="0">
              <a:buNone/>
              <a:defRPr sz="1400"/>
            </a:lvl5pPr>
            <a:lvl6pPr marL="3656672" indent="0">
              <a:buNone/>
              <a:defRPr sz="1400"/>
            </a:lvl6pPr>
            <a:lvl7pPr marL="4388006" indent="0">
              <a:buNone/>
              <a:defRPr sz="1400"/>
            </a:lvl7pPr>
            <a:lvl8pPr marL="5119342" indent="0">
              <a:buNone/>
              <a:defRPr sz="1400"/>
            </a:lvl8pPr>
            <a:lvl9pPr marL="58506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5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7040880"/>
            <a:ext cx="9326880" cy="83121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98736"/>
            <a:ext cx="9326880" cy="6035040"/>
          </a:xfrm>
        </p:spPr>
        <p:txBody>
          <a:bodyPr/>
          <a:lstStyle>
            <a:lvl1pPr marL="0" indent="0">
              <a:buNone/>
              <a:defRPr sz="5200"/>
            </a:lvl1pPr>
            <a:lvl2pPr marL="731335" indent="0">
              <a:buNone/>
              <a:defRPr sz="4500"/>
            </a:lvl2pPr>
            <a:lvl3pPr marL="1462668" indent="0">
              <a:buNone/>
              <a:defRPr sz="3900"/>
            </a:lvl3pPr>
            <a:lvl4pPr marL="2194004" indent="0">
              <a:buNone/>
              <a:defRPr sz="3200"/>
            </a:lvl4pPr>
            <a:lvl5pPr marL="2925338" indent="0">
              <a:buNone/>
              <a:defRPr sz="3200"/>
            </a:lvl5pPr>
            <a:lvl6pPr marL="3656672" indent="0">
              <a:buNone/>
              <a:defRPr sz="3200"/>
            </a:lvl6pPr>
            <a:lvl7pPr marL="4388006" indent="0">
              <a:buNone/>
              <a:defRPr sz="3200"/>
            </a:lvl7pPr>
            <a:lvl8pPr marL="5119342" indent="0">
              <a:buNone/>
              <a:defRPr sz="3200"/>
            </a:lvl8pPr>
            <a:lvl9pPr marL="5850675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872096"/>
            <a:ext cx="9326880" cy="1180464"/>
          </a:xfrm>
        </p:spPr>
        <p:txBody>
          <a:bodyPr/>
          <a:lstStyle>
            <a:lvl1pPr marL="0" indent="0">
              <a:buNone/>
              <a:defRPr sz="2300"/>
            </a:lvl1pPr>
            <a:lvl2pPr marL="731335" indent="0">
              <a:buNone/>
              <a:defRPr sz="1900"/>
            </a:lvl2pPr>
            <a:lvl3pPr marL="1462668" indent="0">
              <a:buNone/>
              <a:defRPr sz="1600"/>
            </a:lvl3pPr>
            <a:lvl4pPr marL="2194004" indent="0">
              <a:buNone/>
              <a:defRPr sz="1400"/>
            </a:lvl4pPr>
            <a:lvl5pPr marL="2925338" indent="0">
              <a:buNone/>
              <a:defRPr sz="1400"/>
            </a:lvl5pPr>
            <a:lvl6pPr marL="3656672" indent="0">
              <a:buNone/>
              <a:defRPr sz="1400"/>
            </a:lvl6pPr>
            <a:lvl7pPr marL="4388006" indent="0">
              <a:buNone/>
              <a:defRPr sz="1400"/>
            </a:lvl7pPr>
            <a:lvl8pPr marL="5119342" indent="0">
              <a:buNone/>
              <a:defRPr sz="1400"/>
            </a:lvl8pPr>
            <a:lvl9pPr marL="585067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7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300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02802"/>
            <a:ext cx="13990320" cy="1676400"/>
          </a:xfrm>
          <a:prstGeom prst="rect">
            <a:avLst/>
          </a:prstGeom>
        </p:spPr>
        <p:txBody>
          <a:bodyPr vert="horz" lIns="146266" tIns="73132" rIns="146266" bIns="731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346962"/>
            <a:ext cx="13990320" cy="6638079"/>
          </a:xfrm>
          <a:prstGeom prst="rect">
            <a:avLst/>
          </a:prstGeom>
        </p:spPr>
        <p:txBody>
          <a:bodyPr vert="horz" lIns="146266" tIns="73132" rIns="146266" bIns="731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9322648"/>
            <a:ext cx="3627120" cy="535516"/>
          </a:xfrm>
          <a:prstGeom prst="rect">
            <a:avLst/>
          </a:prstGeom>
        </p:spPr>
        <p:txBody>
          <a:bodyPr vert="horz" lIns="146266" tIns="73132" rIns="146266" bIns="7313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38F36-D279-433D-B16A-0A086CD02A1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9322648"/>
            <a:ext cx="4922520" cy="535516"/>
          </a:xfrm>
          <a:prstGeom prst="rect">
            <a:avLst/>
          </a:prstGeom>
        </p:spPr>
        <p:txBody>
          <a:bodyPr vert="horz" lIns="146266" tIns="73132" rIns="146266" bIns="7313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9322648"/>
            <a:ext cx="3627120" cy="535516"/>
          </a:xfrm>
          <a:prstGeom prst="rect">
            <a:avLst/>
          </a:prstGeom>
        </p:spPr>
        <p:txBody>
          <a:bodyPr vert="horz" lIns="146266" tIns="73132" rIns="146266" bIns="7313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1035A-748D-45E0-8F60-72C4AB06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2668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500" indent="-548500" algn="l" defTabSz="1462668" rtl="0" eaLnBrk="1" latinLnBrk="0" hangingPunct="1">
        <a:spcBef>
          <a:spcPct val="200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419" indent="-457084" algn="l" defTabSz="1462668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336" indent="-365667" algn="l" defTabSz="14626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59671" indent="-365667" algn="l" defTabSz="1462668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004" indent="-365667" algn="l" defTabSz="1462668" rtl="0" eaLnBrk="1" latinLnBrk="0" hangingPunct="1">
        <a:spcBef>
          <a:spcPct val="20000"/>
        </a:spcBef>
        <a:buFont typeface="Arial" panose="020B0604020202020204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2339" indent="-365667" algn="l" defTabSz="14626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3674" indent="-365667" algn="l" defTabSz="14626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009" indent="-365667" algn="l" defTabSz="14626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6343" indent="-365667" algn="l" defTabSz="146266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35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668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004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338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6672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8006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9342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0675" algn="l" defTabSz="1462668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41070" y="2743200"/>
            <a:ext cx="12662661" cy="5923672"/>
            <a:chOff x="571500" y="1163320"/>
            <a:chExt cx="8915400" cy="4170680"/>
          </a:xfrm>
        </p:grpSpPr>
        <p:sp>
          <p:nvSpPr>
            <p:cNvPr id="25" name="Rounded Rectangle 24"/>
            <p:cNvSpPr/>
            <p:nvPr/>
          </p:nvSpPr>
          <p:spPr>
            <a:xfrm>
              <a:off x="4114800" y="1163320"/>
              <a:ext cx="1828800" cy="9144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400" b="1" dirty="0"/>
                <a:t>LOGIN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14800" y="2743200"/>
              <a:ext cx="1828800" cy="9144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400" b="1" dirty="0"/>
                <a:t>MANAGEMENT SCREEN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71500" y="4419600"/>
              <a:ext cx="8915400" cy="914400"/>
              <a:chOff x="533400" y="3284886"/>
              <a:chExt cx="8915400" cy="525114"/>
            </a:xfrm>
            <a:solidFill>
              <a:schemeClr val="accent3">
                <a:lumMod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ounded Rectangle 35"/>
              <p:cNvSpPr/>
              <p:nvPr/>
            </p:nvSpPr>
            <p:spPr>
              <a:xfrm>
                <a:off x="533400" y="3284886"/>
                <a:ext cx="1828800" cy="51816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r>
                  <a:rPr lang="en-US" sz="1400" b="1" dirty="0"/>
                  <a:t>INVENTORY MANAGEMENT</a:t>
                </a:r>
                <a:endParaRPr lang="en-US" sz="1400" b="1" dirty="0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7620000" y="3284886"/>
                <a:ext cx="1828800" cy="51816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r>
                  <a:rPr lang="en-US" sz="1400" b="1" dirty="0"/>
                  <a:t>USER</a:t>
                </a:r>
              </a:p>
              <a:p>
                <a:pPr algn="ctr"/>
                <a:r>
                  <a:rPr lang="en-US" sz="1400" b="1" dirty="0"/>
                  <a:t>MANAGEMENT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5334000" y="3284886"/>
                <a:ext cx="1828800" cy="51816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INVENTORY OPTIMIZATION</a:t>
                </a:r>
                <a:endParaRPr lang="en-US" sz="1400" b="1" dirty="0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959608" y="3291840"/>
                <a:ext cx="1828800" cy="51816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INVENTORY</a:t>
                </a:r>
              </a:p>
              <a:p>
                <a:pPr algn="ctr"/>
                <a:r>
                  <a:rPr lang="en-US" sz="1400" b="1" dirty="0"/>
                  <a:t>ORDERING</a:t>
                </a:r>
                <a:endParaRPr lang="en-US" sz="1400" b="1" dirty="0"/>
              </a:p>
            </p:txBody>
          </p:sp>
        </p:grpSp>
        <p:cxnSp>
          <p:nvCxnSpPr>
            <p:cNvPr id="28" name="Straight Arrow Connector 27"/>
            <p:cNvCxnSpPr>
              <a:stCxn id="25" idx="2"/>
              <a:endCxn id="26" idx="0"/>
            </p:cNvCxnSpPr>
            <p:nvPr/>
          </p:nvCxnSpPr>
          <p:spPr>
            <a:xfrm>
              <a:off x="5029200" y="2077720"/>
              <a:ext cx="0" cy="6654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2"/>
            </p:cNvCxnSpPr>
            <p:nvPr/>
          </p:nvCxnSpPr>
          <p:spPr>
            <a:xfrm>
              <a:off x="5029200" y="3657600"/>
              <a:ext cx="0" cy="381000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485900" y="4038600"/>
              <a:ext cx="7086600" cy="0"/>
            </a:xfrm>
            <a:prstGeom prst="line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36" idx="0"/>
            </p:cNvCxnSpPr>
            <p:nvPr/>
          </p:nvCxnSpPr>
          <p:spPr>
            <a:xfrm>
              <a:off x="1485900" y="4038600"/>
              <a:ext cx="0" cy="38100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7" idx="0"/>
            </p:cNvCxnSpPr>
            <p:nvPr/>
          </p:nvCxnSpPr>
          <p:spPr>
            <a:xfrm>
              <a:off x="8572500" y="4038600"/>
              <a:ext cx="0" cy="38100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9" idx="0"/>
            </p:cNvCxnSpPr>
            <p:nvPr/>
          </p:nvCxnSpPr>
          <p:spPr>
            <a:xfrm>
              <a:off x="3912108" y="4038600"/>
              <a:ext cx="0" cy="393109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8" idx="0"/>
            </p:cNvCxnSpPr>
            <p:nvPr/>
          </p:nvCxnSpPr>
          <p:spPr>
            <a:xfrm>
              <a:off x="6286500" y="4038600"/>
              <a:ext cx="0" cy="38100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780285" y="1005444"/>
            <a:ext cx="7984231" cy="899556"/>
            <a:chOff x="3780285" y="1905000"/>
            <a:chExt cx="7984231" cy="899556"/>
          </a:xfrm>
        </p:grpSpPr>
        <p:sp>
          <p:nvSpPr>
            <p:cNvPr id="22" name="TextBox 21"/>
            <p:cNvSpPr txBox="1"/>
            <p:nvPr/>
          </p:nvSpPr>
          <p:spPr>
            <a:xfrm>
              <a:off x="3780285" y="1905000"/>
              <a:ext cx="7984231" cy="549153"/>
            </a:xfrm>
            <a:prstGeom prst="rect">
              <a:avLst/>
            </a:prstGeom>
            <a:noFill/>
          </p:spPr>
          <p:txBody>
            <a:bodyPr wrap="square" lIns="101882" tIns="50941" rIns="101882" bIns="50941" rtlCol="0" anchor="ctr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TEAM 2 MANAGEMENT TOP DOWN MODEL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69673" y="2455458"/>
              <a:ext cx="5205455" cy="349098"/>
            </a:xfrm>
            <a:prstGeom prst="rect">
              <a:avLst/>
            </a:prstGeom>
            <a:noFill/>
          </p:spPr>
          <p:txBody>
            <a:bodyPr wrap="none" lIns="101882" tIns="50941" rIns="101882" bIns="50941" rtlCol="0" anchor="ctr">
              <a:spAutoFit/>
            </a:bodyPr>
            <a:lstStyle/>
            <a:p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(Team Two Games Inventory Management Application)</a:t>
              </a:r>
              <a:endParaRPr lang="en-US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28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12280" y="1295400"/>
            <a:ext cx="1920240" cy="731520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82" tIns="73141" rIns="146282" bIns="73141" spcCol="0" rtlCol="0" anchor="ctr"/>
          <a:lstStyle/>
          <a:p>
            <a:pPr algn="ctr"/>
            <a:r>
              <a:rPr lang="en-US" sz="1000" b="1" dirty="0"/>
              <a:t>User chooses to manage inventory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12280" y="2240280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82" tIns="73141" rIns="146282" bIns="73141" spcCol="0" rtlCol="0" anchor="ctr"/>
          <a:lstStyle/>
          <a:p>
            <a:pPr algn="ctr"/>
            <a:r>
              <a:rPr lang="en-US" sz="1000" b="1" dirty="0"/>
              <a:t>User </a:t>
            </a:r>
            <a:r>
              <a:rPr lang="en-US" sz="1000" b="1" dirty="0" smtClean="0"/>
              <a:t>selects from menu of tasks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6812280" y="3428534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290" tIns="65645" rIns="131290" bIns="65645" rtlCol="0" anchor="ctr"/>
          <a:lstStyle/>
          <a:p>
            <a:pPr algn="ctr"/>
            <a:r>
              <a:rPr lang="en-US" sz="1000" b="1" dirty="0" smtClean="0"/>
              <a:t>MANAGE PRODUCT DETAILS</a:t>
            </a:r>
            <a:endParaRPr lang="en-US" sz="1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206763" y="152400"/>
            <a:ext cx="9131274" cy="978015"/>
            <a:chOff x="2251520" y="1066800"/>
            <a:chExt cx="5908471" cy="755739"/>
          </a:xfrm>
        </p:grpSpPr>
        <p:sp>
          <p:nvSpPr>
            <p:cNvPr id="4" name="TextBox 3"/>
            <p:cNvSpPr txBox="1"/>
            <p:nvPr/>
          </p:nvSpPr>
          <p:spPr>
            <a:xfrm>
              <a:off x="2251520" y="1066800"/>
              <a:ext cx="5908471" cy="424346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TEAM 2 INVENTORY MANAGEMENT FLOWCHART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16240" y="1469542"/>
              <a:ext cx="4055634" cy="352997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sz="2300" i="1" dirty="0">
                  <a:latin typeface="Arial" panose="020B0604020202020204" pitchFamily="34" charset="0"/>
                  <a:cs typeface="Arial" panose="020B0604020202020204" pitchFamily="34" charset="0"/>
                </a:rPr>
                <a:t>Management’s Inventory Management Module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812280" y="4495800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82" tIns="73141" rIns="146282" bIns="73141" spcCol="0" rtlCol="0" anchor="ctr"/>
          <a:lstStyle/>
          <a:p>
            <a:pPr algn="ctr"/>
            <a:r>
              <a:rPr lang="en-US" sz="1000" b="1" dirty="0"/>
              <a:t>User is prompted to select desired item to manage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23669" y="5669280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290" tIns="65645" rIns="131290" bIns="65645" rtlCol="0" anchor="ctr"/>
          <a:lstStyle/>
          <a:p>
            <a:pPr algn="ctr"/>
            <a:r>
              <a:rPr lang="en-US" sz="1000" b="1" dirty="0"/>
              <a:t>User searches for and selects desired item and detail for edit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2192000" y="3428534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MANAGE STOCK</a:t>
            </a:r>
            <a:endParaRPr lang="en-US" sz="10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2192000" y="4495800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/>
              <a:t>User prompted is to select desired task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1049000" y="5638800"/>
            <a:ext cx="1280160" cy="731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ADD </a:t>
            </a:r>
            <a:r>
              <a:rPr lang="en-US" sz="1000" b="1" dirty="0">
                <a:solidFill>
                  <a:schemeClr val="tx1"/>
                </a:solidFill>
              </a:rPr>
              <a:t>NEW ITEM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2503163" y="5638800"/>
            <a:ext cx="1280160" cy="731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UPLOAD </a:t>
            </a:r>
            <a:r>
              <a:rPr lang="en-US" sz="1000" b="1" dirty="0">
                <a:solidFill>
                  <a:schemeClr val="tx1"/>
                </a:solidFill>
              </a:rPr>
              <a:t>NEW STOCK LIST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2192000" y="6888480"/>
            <a:ext cx="192024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User selects next task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3950963" y="5638800"/>
            <a:ext cx="1280160" cy="731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REMOVE </a:t>
            </a:r>
            <a:r>
              <a:rPr lang="en-US" sz="1000" b="1" dirty="0">
                <a:solidFill>
                  <a:schemeClr val="tx1"/>
                </a:solidFill>
              </a:rPr>
              <a:t>STOCK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47800" y="3428534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 smtClean="0"/>
              <a:t>INVENTORY ANALYTICAL DATA</a:t>
            </a:r>
            <a:endParaRPr lang="en-US" sz="10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1447800" y="4495800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/>
              <a:t>User is prompted to select desired data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767840" y="5669280"/>
            <a:ext cx="1280160" cy="731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HIGHEST SELLERS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304800" y="5669280"/>
            <a:ext cx="1280160" cy="731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POPULAR </a:t>
            </a:r>
            <a:r>
              <a:rPr lang="en-US" sz="1000" b="1" dirty="0">
                <a:solidFill>
                  <a:schemeClr val="tx1"/>
                </a:solidFill>
              </a:rPr>
              <a:t>ITEMS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206763" y="5669280"/>
            <a:ext cx="1280160" cy="7315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LOWEST SELLERS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447800" y="6812280"/>
            <a:ext cx="192024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User selects </a:t>
            </a:r>
            <a:r>
              <a:rPr lang="en-US" sz="1000" b="1" dirty="0" smtClean="0">
                <a:solidFill>
                  <a:schemeClr val="tx1"/>
                </a:solidFill>
              </a:rPr>
              <a:t>next data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831289" y="8077200"/>
            <a:ext cx="192024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User saves changes and selects next edit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392889" y="6934200"/>
            <a:ext cx="6781800" cy="731520"/>
            <a:chOff x="4343400" y="6636139"/>
            <a:chExt cx="6781800" cy="73152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le 29"/>
            <p:cNvSpPr/>
            <p:nvPr/>
          </p:nvSpPr>
          <p:spPr>
            <a:xfrm>
              <a:off x="434340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TITLE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7302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DETAILS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1018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IMAGE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4734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PRICE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8450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PROMO PRICE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6831289" y="9067800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/>
              <a:t>User saves changes and selects next task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447800" y="7955280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User selects next task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2192000" y="8031480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User selects next task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7772400" y="2026920"/>
            <a:ext cx="0" cy="21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07920" y="3200400"/>
            <a:ext cx="10744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" idx="0"/>
          </p:cNvCxnSpPr>
          <p:nvPr/>
        </p:nvCxnSpPr>
        <p:spPr>
          <a:xfrm>
            <a:off x="2407920" y="3200400"/>
            <a:ext cx="0" cy="22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15" idx="0"/>
          </p:cNvCxnSpPr>
          <p:nvPr/>
        </p:nvCxnSpPr>
        <p:spPr>
          <a:xfrm>
            <a:off x="13152120" y="3200400"/>
            <a:ext cx="0" cy="22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" idx="2"/>
            <a:endCxn id="14" idx="0"/>
          </p:cNvCxnSpPr>
          <p:nvPr/>
        </p:nvCxnSpPr>
        <p:spPr>
          <a:xfrm>
            <a:off x="7772400" y="2971800"/>
            <a:ext cx="0" cy="45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7" idx="2"/>
            <a:endCxn id="22" idx="0"/>
          </p:cNvCxnSpPr>
          <p:nvPr/>
        </p:nvCxnSpPr>
        <p:spPr>
          <a:xfrm>
            <a:off x="2407920" y="4160054"/>
            <a:ext cx="0" cy="33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2"/>
            <a:endCxn id="23" idx="0"/>
          </p:cNvCxnSpPr>
          <p:nvPr/>
        </p:nvCxnSpPr>
        <p:spPr>
          <a:xfrm>
            <a:off x="7772400" y="4160054"/>
            <a:ext cx="0" cy="33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5" idx="2"/>
            <a:endCxn id="24" idx="0"/>
          </p:cNvCxnSpPr>
          <p:nvPr/>
        </p:nvCxnSpPr>
        <p:spPr>
          <a:xfrm>
            <a:off x="13152120" y="4160054"/>
            <a:ext cx="0" cy="33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2" idx="2"/>
            <a:endCxn id="26" idx="0"/>
          </p:cNvCxnSpPr>
          <p:nvPr/>
        </p:nvCxnSpPr>
        <p:spPr>
          <a:xfrm>
            <a:off x="2407920" y="5227320"/>
            <a:ext cx="0" cy="4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45" idx="0"/>
          </p:cNvCxnSpPr>
          <p:nvPr/>
        </p:nvCxnSpPr>
        <p:spPr>
          <a:xfrm>
            <a:off x="944880" y="5448300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6" idx="0"/>
          </p:cNvCxnSpPr>
          <p:nvPr/>
        </p:nvCxnSpPr>
        <p:spPr>
          <a:xfrm>
            <a:off x="3846843" y="5448300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44880" y="5448300"/>
            <a:ext cx="290196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11697957" y="5410200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4599920" y="5410200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1697957" y="5410200"/>
            <a:ext cx="29019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4" idx="2"/>
            <a:endCxn id="41" idx="0"/>
          </p:cNvCxnSpPr>
          <p:nvPr/>
        </p:nvCxnSpPr>
        <p:spPr>
          <a:xfrm flipH="1">
            <a:off x="13143243" y="5227320"/>
            <a:ext cx="8877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44880" y="6629400"/>
            <a:ext cx="290196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032969" y="6705600"/>
            <a:ext cx="550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11697957" y="6629400"/>
            <a:ext cx="290196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6" idx="2"/>
            <a:endCxn id="47" idx="0"/>
          </p:cNvCxnSpPr>
          <p:nvPr/>
        </p:nvCxnSpPr>
        <p:spPr>
          <a:xfrm>
            <a:off x="2407920" y="6400800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1" idx="2"/>
            <a:endCxn id="42" idx="0"/>
          </p:cNvCxnSpPr>
          <p:nvPr/>
        </p:nvCxnSpPr>
        <p:spPr>
          <a:xfrm>
            <a:off x="13143243" y="6370320"/>
            <a:ext cx="8877" cy="518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032969" y="7879080"/>
            <a:ext cx="550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8" idx="2"/>
            <a:endCxn id="34" idx="0"/>
          </p:cNvCxnSpPr>
          <p:nvPr/>
        </p:nvCxnSpPr>
        <p:spPr>
          <a:xfrm>
            <a:off x="7783789" y="6400800"/>
            <a:ext cx="762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4" idx="2"/>
            <a:endCxn id="35" idx="0"/>
          </p:cNvCxnSpPr>
          <p:nvPr/>
        </p:nvCxnSpPr>
        <p:spPr>
          <a:xfrm>
            <a:off x="7791409" y="7665720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50" idx="0"/>
          </p:cNvCxnSpPr>
          <p:nvPr/>
        </p:nvCxnSpPr>
        <p:spPr>
          <a:xfrm>
            <a:off x="13152120" y="7620000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7" idx="2"/>
          </p:cNvCxnSpPr>
          <p:nvPr/>
        </p:nvCxnSpPr>
        <p:spPr>
          <a:xfrm>
            <a:off x="11689080" y="6370320"/>
            <a:ext cx="0" cy="25908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43" idx="2"/>
          </p:cNvCxnSpPr>
          <p:nvPr/>
        </p:nvCxnSpPr>
        <p:spPr>
          <a:xfrm>
            <a:off x="14591043" y="6370320"/>
            <a:ext cx="8877" cy="25908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45" idx="2"/>
          </p:cNvCxnSpPr>
          <p:nvPr/>
        </p:nvCxnSpPr>
        <p:spPr>
          <a:xfrm>
            <a:off x="944880" y="64008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6" idx="2"/>
          </p:cNvCxnSpPr>
          <p:nvPr/>
        </p:nvCxnSpPr>
        <p:spPr>
          <a:xfrm>
            <a:off x="3846843" y="6400800"/>
            <a:ext cx="0" cy="2286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47" idx="2"/>
            <a:endCxn id="49" idx="0"/>
          </p:cNvCxnSpPr>
          <p:nvPr/>
        </p:nvCxnSpPr>
        <p:spPr>
          <a:xfrm>
            <a:off x="2407920" y="7543800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5" idx="2"/>
            <a:endCxn id="48" idx="0"/>
          </p:cNvCxnSpPr>
          <p:nvPr/>
        </p:nvCxnSpPr>
        <p:spPr>
          <a:xfrm>
            <a:off x="7791409" y="880872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30" idx="0"/>
          </p:cNvCxnSpPr>
          <p:nvPr/>
        </p:nvCxnSpPr>
        <p:spPr>
          <a:xfrm>
            <a:off x="5032969" y="6705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2" idx="0"/>
          </p:cNvCxnSpPr>
          <p:nvPr/>
        </p:nvCxnSpPr>
        <p:spPr>
          <a:xfrm>
            <a:off x="6419809" y="6705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36" idx="0"/>
          </p:cNvCxnSpPr>
          <p:nvPr/>
        </p:nvCxnSpPr>
        <p:spPr>
          <a:xfrm>
            <a:off x="9163009" y="6705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38" idx="0"/>
          </p:cNvCxnSpPr>
          <p:nvPr/>
        </p:nvCxnSpPr>
        <p:spPr>
          <a:xfrm>
            <a:off x="10534609" y="6705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30" idx="2"/>
          </p:cNvCxnSpPr>
          <p:nvPr/>
        </p:nvCxnSpPr>
        <p:spPr>
          <a:xfrm>
            <a:off x="5032969" y="7665720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32" idx="2"/>
          </p:cNvCxnSpPr>
          <p:nvPr/>
        </p:nvCxnSpPr>
        <p:spPr>
          <a:xfrm>
            <a:off x="6419809" y="7665720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36" idx="2"/>
          </p:cNvCxnSpPr>
          <p:nvPr/>
        </p:nvCxnSpPr>
        <p:spPr>
          <a:xfrm>
            <a:off x="9163009" y="7665720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38" idx="2"/>
          </p:cNvCxnSpPr>
          <p:nvPr/>
        </p:nvCxnSpPr>
        <p:spPr>
          <a:xfrm>
            <a:off x="10534609" y="7665720"/>
            <a:ext cx="0" cy="20574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23" idx="2"/>
            <a:endCxn id="28" idx="0"/>
          </p:cNvCxnSpPr>
          <p:nvPr/>
        </p:nvCxnSpPr>
        <p:spPr>
          <a:xfrm>
            <a:off x="7772400" y="5227320"/>
            <a:ext cx="11389" cy="4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ounded Rectangle 149"/>
          <p:cNvSpPr/>
          <p:nvPr/>
        </p:nvSpPr>
        <p:spPr>
          <a:xfrm>
            <a:off x="3161043" y="2209334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 smtClean="0"/>
              <a:t>VIEW ALL INVENTORY</a:t>
            </a:r>
            <a:endParaRPr lang="en-US" sz="1000" b="1" dirty="0"/>
          </a:p>
        </p:txBody>
      </p:sp>
      <p:sp>
        <p:nvSpPr>
          <p:cNvPr id="151" name="Rounded Rectangle 150"/>
          <p:cNvSpPr/>
          <p:nvPr/>
        </p:nvSpPr>
        <p:spPr>
          <a:xfrm>
            <a:off x="951243" y="2209334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 smtClean="0"/>
              <a:t>SORT AS NEEDED</a:t>
            </a:r>
            <a:endParaRPr lang="en-US" sz="1000" b="1" dirty="0"/>
          </a:p>
        </p:txBody>
      </p:sp>
      <p:sp>
        <p:nvSpPr>
          <p:cNvPr id="152" name="Rounded Rectangle 151"/>
          <p:cNvSpPr/>
          <p:nvPr/>
        </p:nvSpPr>
        <p:spPr>
          <a:xfrm>
            <a:off x="944880" y="1219200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User selects next task</a:t>
            </a:r>
          </a:p>
        </p:txBody>
      </p:sp>
      <p:cxnSp>
        <p:nvCxnSpPr>
          <p:cNvPr id="154" name="Straight Arrow Connector 153"/>
          <p:cNvCxnSpPr>
            <a:endCxn id="150" idx="2"/>
          </p:cNvCxnSpPr>
          <p:nvPr/>
        </p:nvCxnSpPr>
        <p:spPr>
          <a:xfrm flipV="1">
            <a:off x="4121163" y="2940854"/>
            <a:ext cx="0" cy="25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1"/>
            <a:endCxn id="151" idx="3"/>
          </p:cNvCxnSpPr>
          <p:nvPr/>
        </p:nvCxnSpPr>
        <p:spPr>
          <a:xfrm flipH="1">
            <a:off x="2871483" y="2575094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1" idx="0"/>
            <a:endCxn id="152" idx="2"/>
          </p:cNvCxnSpPr>
          <p:nvPr/>
        </p:nvCxnSpPr>
        <p:spPr>
          <a:xfrm flipH="1" flipV="1">
            <a:off x="1905000" y="1950720"/>
            <a:ext cx="6363" cy="25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558623" y="698385"/>
            <a:ext cx="8427555" cy="978015"/>
            <a:chOff x="2251520" y="1066800"/>
            <a:chExt cx="5453124" cy="755739"/>
          </a:xfrm>
        </p:grpSpPr>
        <p:sp>
          <p:nvSpPr>
            <p:cNvPr id="4" name="TextBox 3"/>
            <p:cNvSpPr txBox="1"/>
            <p:nvPr/>
          </p:nvSpPr>
          <p:spPr>
            <a:xfrm>
              <a:off x="2251520" y="1066800"/>
              <a:ext cx="5453124" cy="424346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TEAM 2 INVENTORY ORDERING FLOWCHART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16240" y="1469542"/>
              <a:ext cx="3685340" cy="352997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sz="2300" i="1" dirty="0">
                  <a:latin typeface="Arial" panose="020B0604020202020204" pitchFamily="34" charset="0"/>
                  <a:cs typeface="Arial" panose="020B0604020202020204" pitchFamily="34" charset="0"/>
                </a:rPr>
                <a:t>Management’s Inventory O</a:t>
              </a:r>
              <a:r>
                <a:rPr lang="en-US" sz="23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rdering </a:t>
              </a:r>
              <a:r>
                <a:rPr lang="en-US" sz="2300" i="1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10039" y="2576026"/>
            <a:ext cx="8524722" cy="6567974"/>
            <a:chOff x="4152900" y="1295400"/>
            <a:chExt cx="7239000" cy="5577374"/>
          </a:xfrm>
        </p:grpSpPr>
        <p:sp>
          <p:nvSpPr>
            <p:cNvPr id="5" name="Rounded Rectangle 4"/>
            <p:cNvSpPr/>
            <p:nvPr/>
          </p:nvSpPr>
          <p:spPr>
            <a:xfrm>
              <a:off x="6629400" y="1295400"/>
              <a:ext cx="2286000" cy="100584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82" tIns="73141" rIns="146282" bIns="73141" spcCol="0" rtlCol="0" anchor="ctr"/>
            <a:lstStyle/>
            <a:p>
              <a:pPr algn="ctr"/>
              <a:r>
                <a:rPr lang="en-US" sz="1400" b="1" dirty="0"/>
                <a:t>User chooses to </a:t>
              </a:r>
              <a:r>
                <a:rPr lang="en-US" sz="1400" b="1" dirty="0" smtClean="0"/>
                <a:t>inventory ordering</a:t>
              </a:r>
              <a:endParaRPr lang="en-US" sz="1400" b="1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29400" y="3185160"/>
              <a:ext cx="2286000" cy="10058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82" tIns="73141" rIns="146282" bIns="73141" spcCol="0" rtlCol="0" anchor="ctr"/>
            <a:lstStyle/>
            <a:p>
              <a:pPr algn="ctr"/>
              <a:r>
                <a:rPr lang="en-US" sz="1400" b="1" dirty="0"/>
                <a:t>User prompted with </a:t>
              </a:r>
              <a:r>
                <a:rPr lang="en-US" sz="1400" b="1" dirty="0" smtClean="0"/>
                <a:t>list displaying the following:</a:t>
              </a:r>
              <a:endParaRPr lang="en-US" sz="1400" b="1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152900" y="5866934"/>
              <a:ext cx="7239000" cy="1005840"/>
              <a:chOff x="4343400" y="5866934"/>
              <a:chExt cx="7239000" cy="100584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9296400" y="5866934"/>
                <a:ext cx="2286000" cy="100584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1290" tIns="65645" rIns="131290" bIns="65645" rtlCol="0" anchor="ctr"/>
              <a:lstStyle/>
              <a:p>
                <a:pPr algn="ctr"/>
                <a:r>
                  <a:rPr lang="en-US" sz="1400" b="1" dirty="0" smtClean="0"/>
                  <a:t>QUANTITY TO ORDER</a:t>
                </a:r>
                <a:endParaRPr lang="en-US" sz="1400" b="1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43400" y="5866934"/>
                <a:ext cx="2286000" cy="100584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r>
                  <a:rPr lang="en-US" sz="1400" b="1" dirty="0" smtClean="0"/>
                  <a:t>ITEM</a:t>
                </a:r>
                <a:endParaRPr lang="en-US" sz="1400" b="1" dirty="0"/>
              </a:p>
            </p:txBody>
          </p:sp>
        </p:grp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7772400" y="2301240"/>
              <a:ext cx="0" cy="883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95900" y="5029200"/>
              <a:ext cx="49530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295900" y="5029200"/>
              <a:ext cx="0" cy="83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" idx="2"/>
            </p:cNvCxnSpPr>
            <p:nvPr/>
          </p:nvCxnSpPr>
          <p:spPr>
            <a:xfrm>
              <a:off x="7772400" y="4191000"/>
              <a:ext cx="0" cy="8382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0248900" y="5029200"/>
              <a:ext cx="0" cy="837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3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42991" y="393585"/>
            <a:ext cx="9058819" cy="978015"/>
            <a:chOff x="2251520" y="1066800"/>
            <a:chExt cx="5861588" cy="755739"/>
          </a:xfrm>
        </p:grpSpPr>
        <p:sp>
          <p:nvSpPr>
            <p:cNvPr id="4" name="TextBox 3"/>
            <p:cNvSpPr txBox="1"/>
            <p:nvPr/>
          </p:nvSpPr>
          <p:spPr>
            <a:xfrm>
              <a:off x="2251520" y="1066800"/>
              <a:ext cx="5861588" cy="424346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TEAM 2 INVENTORY OPTIMIZATION FLOWCHART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16240" y="1469542"/>
              <a:ext cx="4003772" cy="352997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sz="2300" i="1" dirty="0">
                  <a:latin typeface="Arial" panose="020B0604020202020204" pitchFamily="34" charset="0"/>
                  <a:cs typeface="Arial" panose="020B0604020202020204" pitchFamily="34" charset="0"/>
                </a:rPr>
                <a:t>Management’s Inventory </a:t>
              </a:r>
              <a:r>
                <a:rPr lang="en-US" sz="23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Optimization </a:t>
              </a:r>
              <a:r>
                <a:rPr lang="en-US" sz="2300" i="1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3015721" y="1752600"/>
            <a:ext cx="9513358" cy="7696200"/>
            <a:chOff x="4392889" y="1295400"/>
            <a:chExt cx="6781800" cy="5486400"/>
          </a:xfrm>
        </p:grpSpPr>
        <p:sp>
          <p:nvSpPr>
            <p:cNvPr id="5" name="Rounded Rectangle 4"/>
            <p:cNvSpPr/>
            <p:nvPr/>
          </p:nvSpPr>
          <p:spPr>
            <a:xfrm>
              <a:off x="6812280" y="1295400"/>
              <a:ext cx="1920240" cy="73152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82" tIns="73141" rIns="146282" bIns="73141" spcCol="0" rtlCol="0" anchor="ctr"/>
            <a:lstStyle/>
            <a:p>
              <a:pPr algn="ctr"/>
              <a:r>
                <a:rPr lang="en-US" sz="1000" b="1" dirty="0"/>
                <a:t>User chooses to </a:t>
              </a:r>
              <a:r>
                <a:rPr lang="en-US" sz="1000" b="1" dirty="0" smtClean="0"/>
                <a:t>optimize </a:t>
              </a:r>
              <a:r>
                <a:rPr lang="en-US" sz="1000" b="1" dirty="0"/>
                <a:t>inventory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12280" y="2240280"/>
              <a:ext cx="1920240" cy="73152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6282" tIns="73141" rIns="146282" bIns="73141" spcCol="0" rtlCol="0" anchor="ctr"/>
            <a:lstStyle/>
            <a:p>
              <a:pPr algn="ctr"/>
              <a:r>
                <a:rPr lang="en-US" sz="1000" b="1" dirty="0"/>
                <a:t>User </a:t>
              </a:r>
              <a:r>
                <a:rPr lang="en-US" sz="1000" b="1" dirty="0" smtClean="0"/>
                <a:t>promoted to select inventory with search and sort options</a:t>
              </a:r>
              <a:endParaRPr lang="en-US" sz="1000" b="1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823669" y="3429000"/>
              <a:ext cx="1920240" cy="7315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1290" tIns="65645" rIns="131290" bIns="65645" rtlCol="0" anchor="ctr"/>
            <a:lstStyle/>
            <a:p>
              <a:pPr algn="ctr"/>
              <a:r>
                <a:rPr lang="en-US" sz="1000" b="1" dirty="0"/>
                <a:t>User searches for and selects desired item and detail for edit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831289" y="6050280"/>
              <a:ext cx="1920240" cy="7315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User saves changes and selects next edit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4392889" y="4693920"/>
              <a:ext cx="6781800" cy="731520"/>
              <a:chOff x="4343400" y="6636139"/>
              <a:chExt cx="6781800" cy="731520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Rounded Rectangle 29"/>
              <p:cNvSpPr/>
              <p:nvPr/>
            </p:nvSpPr>
            <p:spPr>
              <a:xfrm>
                <a:off x="4343400" y="6636139"/>
                <a:ext cx="1280160" cy="73152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MINIMUM STOCK LEVEL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730240" y="6636139"/>
                <a:ext cx="1280160" cy="73152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MAXIMUM </a:t>
                </a:r>
                <a:r>
                  <a:rPr lang="en-US" sz="1000" b="1" dirty="0">
                    <a:solidFill>
                      <a:schemeClr val="tx1"/>
                    </a:solidFill>
                  </a:rPr>
                  <a:t>STOCK LEVEL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8473440" y="6636139"/>
                <a:ext cx="1280160" cy="73152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MAX AUTO ADJUST INCREMENT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9845040" y="6636139"/>
                <a:ext cx="1280160" cy="73152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1882" tIns="50941" rIns="101882" bIns="50941" spcCol="0" rtlCol="0" anchor="ctr"/>
              <a:lstStyle/>
              <a:p>
                <a:pPr algn="ctr"/>
                <a:r>
                  <a:rPr lang="en-US" sz="1000" b="1" dirty="0" smtClean="0">
                    <a:solidFill>
                      <a:schemeClr val="tx1"/>
                    </a:solidFill>
                  </a:rPr>
                  <a:t>AUTO ADJUST FREQUENCY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7772400" y="2026920"/>
              <a:ext cx="0" cy="2133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" idx="2"/>
            </p:cNvCxnSpPr>
            <p:nvPr/>
          </p:nvCxnSpPr>
          <p:spPr>
            <a:xfrm>
              <a:off x="7772400" y="2971800"/>
              <a:ext cx="0" cy="4567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032969" y="4465320"/>
              <a:ext cx="5501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032969" y="5638800"/>
              <a:ext cx="5501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8" idx="2"/>
            </p:cNvCxnSpPr>
            <p:nvPr/>
          </p:nvCxnSpPr>
          <p:spPr>
            <a:xfrm>
              <a:off x="7783789" y="4160520"/>
              <a:ext cx="0" cy="304800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endCxn id="35" idx="0"/>
            </p:cNvCxnSpPr>
            <p:nvPr/>
          </p:nvCxnSpPr>
          <p:spPr>
            <a:xfrm>
              <a:off x="7791409" y="5638800"/>
              <a:ext cx="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30" idx="0"/>
            </p:cNvCxnSpPr>
            <p:nvPr/>
          </p:nvCxnSpPr>
          <p:spPr>
            <a:xfrm>
              <a:off x="5032969" y="446532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32" idx="0"/>
            </p:cNvCxnSpPr>
            <p:nvPr/>
          </p:nvCxnSpPr>
          <p:spPr>
            <a:xfrm>
              <a:off x="6419809" y="446532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36" idx="0"/>
            </p:cNvCxnSpPr>
            <p:nvPr/>
          </p:nvCxnSpPr>
          <p:spPr>
            <a:xfrm>
              <a:off x="9163009" y="446532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38" idx="0"/>
            </p:cNvCxnSpPr>
            <p:nvPr/>
          </p:nvCxnSpPr>
          <p:spPr>
            <a:xfrm>
              <a:off x="10534609" y="446532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30" idx="2"/>
            </p:cNvCxnSpPr>
            <p:nvPr/>
          </p:nvCxnSpPr>
          <p:spPr>
            <a:xfrm>
              <a:off x="5032969" y="5425440"/>
              <a:ext cx="0" cy="2133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32" idx="2"/>
            </p:cNvCxnSpPr>
            <p:nvPr/>
          </p:nvCxnSpPr>
          <p:spPr>
            <a:xfrm>
              <a:off x="6419809" y="5425440"/>
              <a:ext cx="0" cy="2133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36" idx="2"/>
            </p:cNvCxnSpPr>
            <p:nvPr/>
          </p:nvCxnSpPr>
          <p:spPr>
            <a:xfrm>
              <a:off x="9163009" y="5425440"/>
              <a:ext cx="0" cy="21336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38" idx="2"/>
            </p:cNvCxnSpPr>
            <p:nvPr/>
          </p:nvCxnSpPr>
          <p:spPr>
            <a:xfrm>
              <a:off x="10534609" y="5425440"/>
              <a:ext cx="0" cy="20574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9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12280" y="1295400"/>
            <a:ext cx="1920240" cy="731520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82" tIns="73141" rIns="146282" bIns="73141" spcCol="0" rtlCol="0" anchor="ctr"/>
          <a:lstStyle/>
          <a:p>
            <a:pPr algn="ctr"/>
            <a:r>
              <a:rPr lang="en-US" sz="1000" b="1" dirty="0"/>
              <a:t>User chooses to manage </a:t>
            </a:r>
            <a:r>
              <a:rPr lang="en-US" sz="1000" b="1" dirty="0" smtClean="0"/>
              <a:t>users</a:t>
            </a:r>
            <a:endParaRPr lang="en-US" sz="1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812280" y="2240280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82" tIns="73141" rIns="146282" bIns="73141" spcCol="0" rtlCol="0" anchor="ctr"/>
          <a:lstStyle/>
          <a:p>
            <a:pPr algn="ctr"/>
            <a:r>
              <a:rPr lang="en-US" sz="1000" b="1" dirty="0"/>
              <a:t>User </a:t>
            </a:r>
            <a:r>
              <a:rPr lang="en-US" sz="1000" b="1" dirty="0" smtClean="0"/>
              <a:t>selects from menu of tasks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2724191" y="3428534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290" tIns="65645" rIns="131290" bIns="65645" rtlCol="0" anchor="ctr"/>
          <a:lstStyle/>
          <a:p>
            <a:pPr algn="ctr"/>
            <a:r>
              <a:rPr lang="en-US" sz="1000" b="1" dirty="0"/>
              <a:t>ADD USER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61402" y="152400"/>
            <a:ext cx="8021996" cy="978015"/>
            <a:chOff x="2610404" y="1066800"/>
            <a:chExt cx="5190703" cy="755739"/>
          </a:xfrm>
        </p:grpSpPr>
        <p:sp>
          <p:nvSpPr>
            <p:cNvPr id="4" name="TextBox 3"/>
            <p:cNvSpPr txBox="1"/>
            <p:nvPr/>
          </p:nvSpPr>
          <p:spPr>
            <a:xfrm>
              <a:off x="2610404" y="1066800"/>
              <a:ext cx="5190703" cy="424346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TEAM 2 USER MANAGEMENT FLOWCHART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68272" y="1469542"/>
              <a:ext cx="3674968" cy="352997"/>
            </a:xfrm>
            <a:prstGeom prst="rect">
              <a:avLst/>
            </a:prstGeom>
            <a:noFill/>
          </p:spPr>
          <p:txBody>
            <a:bodyPr wrap="none" lIns="101882" tIns="50941" rIns="101882" bIns="50941" rtlCol="0">
              <a:spAutoFit/>
            </a:bodyPr>
            <a:lstStyle/>
            <a:p>
              <a:r>
                <a:rPr lang="en-US" sz="2300" i="1" dirty="0">
                  <a:latin typeface="Arial" panose="020B0604020202020204" pitchFamily="34" charset="0"/>
                  <a:cs typeface="Arial" panose="020B0604020202020204" pitchFamily="34" charset="0"/>
                </a:rPr>
                <a:t>Management’s </a:t>
              </a:r>
              <a:r>
                <a:rPr lang="en-US" sz="23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 </a:t>
              </a:r>
              <a:r>
                <a:rPr lang="en-US" sz="2300" i="1" dirty="0">
                  <a:latin typeface="Arial" panose="020B0604020202020204" pitchFamily="34" charset="0"/>
                  <a:cs typeface="Arial" panose="020B0604020202020204" pitchFamily="34" charset="0"/>
                </a:rPr>
                <a:t>Management Module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2724191" y="4495800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82" tIns="73141" rIns="146282" bIns="73141" spcCol="0" rtlCol="0" anchor="ctr"/>
          <a:lstStyle/>
          <a:p>
            <a:pPr algn="ctr"/>
            <a:r>
              <a:rPr lang="en-US" sz="1000" b="1" dirty="0" smtClean="0"/>
              <a:t>User enters required information for new user</a:t>
            </a:r>
            <a:endParaRPr lang="en-US" sz="1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743200" y="6934200"/>
            <a:ext cx="192024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User saves changes and selects next edit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304800" y="5791200"/>
            <a:ext cx="6781800" cy="731520"/>
            <a:chOff x="4343400" y="6636139"/>
            <a:chExt cx="6781800" cy="73152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Rounded Rectangle 29"/>
            <p:cNvSpPr/>
            <p:nvPr/>
          </p:nvSpPr>
          <p:spPr>
            <a:xfrm>
              <a:off x="434340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NAME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7302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TITLE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1018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USERNAME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4734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PASSWORD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98450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SCOPE OF ACCESS</a:t>
              </a:r>
              <a:endParaRPr lang="en-US" sz="1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2743200" y="7924800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/>
              <a:t>User saves changes and selects next task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7772400" y="2026920"/>
            <a:ext cx="0" cy="21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684311" y="3200400"/>
            <a:ext cx="807720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0"/>
          </p:cNvCxnSpPr>
          <p:nvPr/>
        </p:nvCxnSpPr>
        <p:spPr>
          <a:xfrm>
            <a:off x="3684311" y="3200400"/>
            <a:ext cx="0" cy="22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4" idx="2"/>
            <a:endCxn id="23" idx="0"/>
          </p:cNvCxnSpPr>
          <p:nvPr/>
        </p:nvCxnSpPr>
        <p:spPr>
          <a:xfrm>
            <a:off x="3684311" y="4160054"/>
            <a:ext cx="0" cy="33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44880" y="5562600"/>
            <a:ext cx="550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944880" y="6736080"/>
            <a:ext cx="550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23" idx="2"/>
            <a:endCxn id="34" idx="0"/>
          </p:cNvCxnSpPr>
          <p:nvPr/>
        </p:nvCxnSpPr>
        <p:spPr>
          <a:xfrm>
            <a:off x="3684311" y="5227320"/>
            <a:ext cx="19009" cy="563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4" idx="2"/>
            <a:endCxn id="35" idx="0"/>
          </p:cNvCxnSpPr>
          <p:nvPr/>
        </p:nvCxnSpPr>
        <p:spPr>
          <a:xfrm>
            <a:off x="3703320" y="6522720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5" idx="2"/>
            <a:endCxn id="48" idx="0"/>
          </p:cNvCxnSpPr>
          <p:nvPr/>
        </p:nvCxnSpPr>
        <p:spPr>
          <a:xfrm>
            <a:off x="3703320" y="7665720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30" idx="0"/>
          </p:cNvCxnSpPr>
          <p:nvPr/>
        </p:nvCxnSpPr>
        <p:spPr>
          <a:xfrm>
            <a:off x="944880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32" idx="0"/>
          </p:cNvCxnSpPr>
          <p:nvPr/>
        </p:nvCxnSpPr>
        <p:spPr>
          <a:xfrm>
            <a:off x="2331720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36" idx="0"/>
          </p:cNvCxnSpPr>
          <p:nvPr/>
        </p:nvCxnSpPr>
        <p:spPr>
          <a:xfrm>
            <a:off x="5074920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38" idx="0"/>
          </p:cNvCxnSpPr>
          <p:nvPr/>
        </p:nvCxnSpPr>
        <p:spPr>
          <a:xfrm>
            <a:off x="6446520" y="55626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30" idx="2"/>
          </p:cNvCxnSpPr>
          <p:nvPr/>
        </p:nvCxnSpPr>
        <p:spPr>
          <a:xfrm>
            <a:off x="944880" y="6522720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32" idx="2"/>
          </p:cNvCxnSpPr>
          <p:nvPr/>
        </p:nvCxnSpPr>
        <p:spPr>
          <a:xfrm>
            <a:off x="2331720" y="6522720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36" idx="2"/>
          </p:cNvCxnSpPr>
          <p:nvPr/>
        </p:nvCxnSpPr>
        <p:spPr>
          <a:xfrm>
            <a:off x="5074920" y="6522720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38" idx="2"/>
          </p:cNvCxnSpPr>
          <p:nvPr/>
        </p:nvCxnSpPr>
        <p:spPr>
          <a:xfrm>
            <a:off x="6446520" y="6522720"/>
            <a:ext cx="0" cy="20574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>
          <a:xfrm>
            <a:off x="10801391" y="3429000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290" tIns="65645" rIns="131290" bIns="65645" rtlCol="0" anchor="ctr"/>
          <a:lstStyle/>
          <a:p>
            <a:pPr algn="ctr"/>
            <a:r>
              <a:rPr lang="en-US" sz="1000" b="1" dirty="0" smtClean="0"/>
              <a:t>MANAGE USERS</a:t>
            </a:r>
            <a:endParaRPr lang="en-US" sz="1000" b="1" dirty="0"/>
          </a:p>
        </p:txBody>
      </p:sp>
      <p:sp>
        <p:nvSpPr>
          <p:cNvPr id="130" name="Rounded Rectangle 129"/>
          <p:cNvSpPr/>
          <p:nvPr/>
        </p:nvSpPr>
        <p:spPr>
          <a:xfrm>
            <a:off x="10801391" y="4496266"/>
            <a:ext cx="1920240" cy="731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6282" tIns="73141" rIns="146282" bIns="73141" spcCol="0" rtlCol="0" anchor="ctr"/>
          <a:lstStyle/>
          <a:p>
            <a:pPr algn="ctr"/>
            <a:r>
              <a:rPr lang="en-US" sz="1000" b="1" dirty="0"/>
              <a:t>User is prompted to </a:t>
            </a:r>
            <a:r>
              <a:rPr lang="en-US" sz="1000" b="1" dirty="0" smtClean="0"/>
              <a:t>select user from list of current employees</a:t>
            </a:r>
            <a:endParaRPr lang="en-US" sz="1000" b="1" dirty="0"/>
          </a:p>
        </p:txBody>
      </p:sp>
      <p:sp>
        <p:nvSpPr>
          <p:cNvPr id="132" name="Rounded Rectangle 131"/>
          <p:cNvSpPr/>
          <p:nvPr/>
        </p:nvSpPr>
        <p:spPr>
          <a:xfrm>
            <a:off x="10812780" y="5669746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290" tIns="65645" rIns="131290" bIns="65645" rtlCol="0" anchor="ctr"/>
          <a:lstStyle/>
          <a:p>
            <a:pPr algn="ctr"/>
            <a:r>
              <a:rPr lang="en-US" sz="1000" b="1" dirty="0" smtClean="0"/>
              <a:t>User </a:t>
            </a:r>
            <a:r>
              <a:rPr lang="en-US" sz="1000" b="1" dirty="0"/>
              <a:t>selects desired </a:t>
            </a:r>
            <a:r>
              <a:rPr lang="en-US" sz="1000" b="1" dirty="0" smtClean="0"/>
              <a:t>employee </a:t>
            </a:r>
            <a:r>
              <a:rPr lang="en-US" sz="1000" b="1" dirty="0"/>
              <a:t>and detail for edit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0820400" y="8077666"/>
            <a:ext cx="192024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User saves changes and selects next edit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8382000" y="6934666"/>
            <a:ext cx="6781800" cy="731520"/>
            <a:chOff x="4343400" y="6636139"/>
            <a:chExt cx="6781800" cy="73152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ounded Rectangle 137"/>
            <p:cNvSpPr/>
            <p:nvPr/>
          </p:nvSpPr>
          <p:spPr>
            <a:xfrm>
              <a:off x="434340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NAME</a:t>
              </a: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57302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TITLE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71018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84734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PASSWORD</a:t>
              </a:r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9845040" y="6636139"/>
              <a:ext cx="1280160" cy="73152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1882" tIns="50941" rIns="101882" bIns="50941" spcCol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SCOPE OF ACCESS</a:t>
              </a:r>
            </a:p>
          </p:txBody>
        </p:sp>
      </p:grpSp>
      <p:sp>
        <p:nvSpPr>
          <p:cNvPr id="146" name="Rounded Rectangle 145"/>
          <p:cNvSpPr/>
          <p:nvPr/>
        </p:nvSpPr>
        <p:spPr>
          <a:xfrm>
            <a:off x="10820400" y="9068266"/>
            <a:ext cx="1920240" cy="73152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spcCol="0" rtlCol="0" anchor="ctr"/>
          <a:lstStyle/>
          <a:p>
            <a:pPr algn="ctr"/>
            <a:r>
              <a:rPr lang="en-US" sz="1000" b="1" dirty="0"/>
              <a:t>User saves changes and selects next task</a:t>
            </a:r>
          </a:p>
        </p:txBody>
      </p:sp>
      <p:cxnSp>
        <p:nvCxnSpPr>
          <p:cNvPr id="147" name="Straight Arrow Connector 146"/>
          <p:cNvCxnSpPr>
            <a:stCxn id="128" idx="2"/>
            <a:endCxn id="130" idx="0"/>
          </p:cNvCxnSpPr>
          <p:nvPr/>
        </p:nvCxnSpPr>
        <p:spPr>
          <a:xfrm>
            <a:off x="11761511" y="4160520"/>
            <a:ext cx="0" cy="33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9022080" y="6706066"/>
            <a:ext cx="550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9022080" y="7879546"/>
            <a:ext cx="550164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32" idx="2"/>
            <a:endCxn id="142" idx="0"/>
          </p:cNvCxnSpPr>
          <p:nvPr/>
        </p:nvCxnSpPr>
        <p:spPr>
          <a:xfrm>
            <a:off x="11772900" y="6401266"/>
            <a:ext cx="762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2" idx="2"/>
            <a:endCxn id="134" idx="0"/>
          </p:cNvCxnSpPr>
          <p:nvPr/>
        </p:nvCxnSpPr>
        <p:spPr>
          <a:xfrm>
            <a:off x="11780520" y="7666186"/>
            <a:ext cx="0" cy="41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34" idx="2"/>
            <a:endCxn id="146" idx="0"/>
          </p:cNvCxnSpPr>
          <p:nvPr/>
        </p:nvCxnSpPr>
        <p:spPr>
          <a:xfrm>
            <a:off x="11780520" y="8809186"/>
            <a:ext cx="0" cy="25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38" idx="0"/>
          </p:cNvCxnSpPr>
          <p:nvPr/>
        </p:nvCxnSpPr>
        <p:spPr>
          <a:xfrm>
            <a:off x="9022080" y="670606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140" idx="0"/>
          </p:cNvCxnSpPr>
          <p:nvPr/>
        </p:nvCxnSpPr>
        <p:spPr>
          <a:xfrm>
            <a:off x="10408920" y="670606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144" idx="0"/>
          </p:cNvCxnSpPr>
          <p:nvPr/>
        </p:nvCxnSpPr>
        <p:spPr>
          <a:xfrm>
            <a:off x="13152120" y="670606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endCxn id="145" idx="0"/>
          </p:cNvCxnSpPr>
          <p:nvPr/>
        </p:nvCxnSpPr>
        <p:spPr>
          <a:xfrm>
            <a:off x="14523720" y="6706066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38" idx="2"/>
          </p:cNvCxnSpPr>
          <p:nvPr/>
        </p:nvCxnSpPr>
        <p:spPr>
          <a:xfrm>
            <a:off x="9022080" y="7666186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0" idx="2"/>
          </p:cNvCxnSpPr>
          <p:nvPr/>
        </p:nvCxnSpPr>
        <p:spPr>
          <a:xfrm>
            <a:off x="10408920" y="7666186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44" idx="2"/>
          </p:cNvCxnSpPr>
          <p:nvPr/>
        </p:nvCxnSpPr>
        <p:spPr>
          <a:xfrm>
            <a:off x="13152120" y="7666186"/>
            <a:ext cx="0" cy="21336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5" idx="2"/>
          </p:cNvCxnSpPr>
          <p:nvPr/>
        </p:nvCxnSpPr>
        <p:spPr>
          <a:xfrm>
            <a:off x="14523720" y="7666186"/>
            <a:ext cx="0" cy="20574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30" idx="2"/>
            <a:endCxn id="132" idx="0"/>
          </p:cNvCxnSpPr>
          <p:nvPr/>
        </p:nvCxnSpPr>
        <p:spPr>
          <a:xfrm>
            <a:off x="11761511" y="5227786"/>
            <a:ext cx="11389" cy="4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endCxn id="128" idx="0"/>
          </p:cNvCxnSpPr>
          <p:nvPr/>
        </p:nvCxnSpPr>
        <p:spPr>
          <a:xfrm>
            <a:off x="11761511" y="3200866"/>
            <a:ext cx="0" cy="228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6" idx="2"/>
          </p:cNvCxnSpPr>
          <p:nvPr/>
        </p:nvCxnSpPr>
        <p:spPr>
          <a:xfrm>
            <a:off x="7772400" y="2971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95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321</Words>
  <Application>Microsoft Office PowerPoint</Application>
  <PresentationFormat>Custom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16</cp:revision>
  <dcterms:created xsi:type="dcterms:W3CDTF">2017-01-22T19:02:46Z</dcterms:created>
  <dcterms:modified xsi:type="dcterms:W3CDTF">2017-01-23T07:32:40Z</dcterms:modified>
</cp:coreProperties>
</file>