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2" r:id="rId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D4690828-76EF-42AE-8904-4F0AAFDE88A7}" type="datetimeFigureOut">
              <a:rPr lang="pt-BR" smtClean="0"/>
              <a:pPr/>
              <a:t>05/08/2012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9272F96-89FC-4691-AAA2-2CD4824462BD}"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4690828-76EF-42AE-8904-4F0AAFDE88A7}" type="datetimeFigureOut">
              <a:rPr lang="pt-BR" smtClean="0"/>
              <a:pPr/>
              <a:t>05/08/2012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9272F96-89FC-4691-AAA2-2CD4824462BD}"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4690828-76EF-42AE-8904-4F0AAFDE88A7}" type="datetimeFigureOut">
              <a:rPr lang="pt-BR" smtClean="0"/>
              <a:pPr/>
              <a:t>05/08/2012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9272F96-89FC-4691-AAA2-2CD4824462BD}"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4690828-76EF-42AE-8904-4F0AAFDE88A7}" type="datetimeFigureOut">
              <a:rPr lang="pt-BR" smtClean="0"/>
              <a:pPr/>
              <a:t>05/08/2012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9272F96-89FC-4691-AAA2-2CD4824462BD}"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D4690828-76EF-42AE-8904-4F0AAFDE88A7}" type="datetimeFigureOut">
              <a:rPr lang="pt-BR" smtClean="0"/>
              <a:pPr/>
              <a:t>05/08/2012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9272F96-89FC-4691-AAA2-2CD4824462BD}"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D4690828-76EF-42AE-8904-4F0AAFDE88A7}" type="datetimeFigureOut">
              <a:rPr lang="pt-BR" smtClean="0"/>
              <a:pPr/>
              <a:t>05/08/2012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9272F96-89FC-4691-AAA2-2CD4824462BD}"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D4690828-76EF-42AE-8904-4F0AAFDE88A7}" type="datetimeFigureOut">
              <a:rPr lang="pt-BR" smtClean="0"/>
              <a:pPr/>
              <a:t>05/08/2012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E9272F96-89FC-4691-AAA2-2CD4824462BD}"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D4690828-76EF-42AE-8904-4F0AAFDE88A7}" type="datetimeFigureOut">
              <a:rPr lang="pt-BR" smtClean="0"/>
              <a:pPr/>
              <a:t>05/08/2012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9272F96-89FC-4691-AAA2-2CD4824462BD}"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4690828-76EF-42AE-8904-4F0AAFDE88A7}" type="datetimeFigureOut">
              <a:rPr lang="pt-BR" smtClean="0"/>
              <a:pPr/>
              <a:t>05/08/2012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E9272F96-89FC-4691-AAA2-2CD4824462BD}"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D4690828-76EF-42AE-8904-4F0AAFDE88A7}" type="datetimeFigureOut">
              <a:rPr lang="pt-BR" smtClean="0"/>
              <a:pPr/>
              <a:t>05/08/2012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9272F96-89FC-4691-AAA2-2CD4824462BD}"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D4690828-76EF-42AE-8904-4F0AAFDE88A7}" type="datetimeFigureOut">
              <a:rPr lang="pt-BR" smtClean="0"/>
              <a:pPr/>
              <a:t>05/08/2012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9272F96-89FC-4691-AAA2-2CD4824462BD}"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90828-76EF-42AE-8904-4F0AAFDE88A7}" type="datetimeFigureOut">
              <a:rPr lang="pt-BR" smtClean="0"/>
              <a:pPr/>
              <a:t>05/08/2012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72F96-89FC-4691-AAA2-2CD4824462BD}"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smtClean="0"/>
              <a:t>Definição de negócio</a:t>
            </a:r>
            <a:endParaRPr lang="pt-BR" b="1" dirty="0"/>
          </a:p>
        </p:txBody>
      </p:sp>
      <p:sp>
        <p:nvSpPr>
          <p:cNvPr id="3" name="Subtítulo 2"/>
          <p:cNvSpPr>
            <a:spLocks noGrp="1"/>
          </p:cNvSpPr>
          <p:nvPr>
            <p:ph type="subTitle" idx="1"/>
          </p:nvPr>
        </p:nvSpPr>
        <p:spPr/>
        <p:txBody>
          <a:bodyPr/>
          <a:lstStyle/>
          <a:p>
            <a:r>
              <a:rPr lang="pt-BR" dirty="0" smtClean="0"/>
              <a:t>Aula</a:t>
            </a:r>
            <a:r>
              <a:rPr lang="pt-BR" smtClean="0"/>
              <a:t>: </a:t>
            </a:r>
            <a:r>
              <a:rPr lang="pt-BR" smtClean="0"/>
              <a:t>1</a:t>
            </a:r>
            <a:endParaRPr lang="pt-BR" dirty="0" smtClean="0"/>
          </a:p>
          <a:p>
            <a:r>
              <a:rPr lang="pt-BR" dirty="0" smtClean="0"/>
              <a:t>Prof. </a:t>
            </a:r>
            <a:r>
              <a:rPr lang="pt-BR" dirty="0" err="1" smtClean="0"/>
              <a:t>Msc</a:t>
            </a:r>
            <a:r>
              <a:rPr lang="pt-BR" dirty="0" smtClean="0"/>
              <a:t> Kleber Luiz N. </a:t>
            </a:r>
            <a:r>
              <a:rPr lang="pt-BR" dirty="0" err="1" smtClean="0"/>
              <a:t>Milaneze</a:t>
            </a:r>
            <a:endParaRPr lang="pt-BR" dirty="0" smtClean="0"/>
          </a:p>
          <a:p>
            <a:endParaRPr lang="pt-BR" dirty="0"/>
          </a:p>
        </p:txBody>
      </p:sp>
      <p:pic>
        <p:nvPicPr>
          <p:cNvPr id="1026" name="Picture 2" descr="untitled"/>
          <p:cNvPicPr>
            <a:picLocks noChangeAspect="1" noChangeArrowheads="1"/>
          </p:cNvPicPr>
          <p:nvPr/>
        </p:nvPicPr>
        <p:blipFill>
          <a:blip r:embed="rId2" cstate="print"/>
          <a:srcRect/>
          <a:stretch>
            <a:fillRect/>
          </a:stretch>
        </p:blipFill>
        <p:spPr bwMode="auto">
          <a:xfrm>
            <a:off x="539552" y="677939"/>
            <a:ext cx="2678260" cy="1526925"/>
          </a:xfrm>
          <a:prstGeom prst="rect">
            <a:avLst/>
          </a:prstGeom>
          <a:noFill/>
          <a:ln w="9525">
            <a:noFill/>
            <a:miter lim="800000"/>
            <a:headEnd/>
            <a:tailEnd/>
          </a:ln>
        </p:spPr>
      </p:pic>
      <p:pic>
        <p:nvPicPr>
          <p:cNvPr id="1027" name="Picture 3" descr="untitled2"/>
          <p:cNvPicPr>
            <a:picLocks noChangeAspect="1" noChangeArrowheads="1"/>
          </p:cNvPicPr>
          <p:nvPr/>
        </p:nvPicPr>
        <p:blipFill>
          <a:blip r:embed="rId3" cstate="print"/>
          <a:srcRect/>
          <a:stretch>
            <a:fillRect/>
          </a:stretch>
        </p:blipFill>
        <p:spPr bwMode="auto">
          <a:xfrm>
            <a:off x="5076056" y="131382"/>
            <a:ext cx="3960440" cy="9213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ntitled"/>
          <p:cNvPicPr>
            <a:picLocks noChangeAspect="1" noChangeArrowheads="1"/>
          </p:cNvPicPr>
          <p:nvPr/>
        </p:nvPicPr>
        <p:blipFill>
          <a:blip r:embed="rId2" cstate="print"/>
          <a:srcRect/>
          <a:stretch>
            <a:fillRect/>
          </a:stretch>
        </p:blipFill>
        <p:spPr bwMode="auto">
          <a:xfrm>
            <a:off x="395536" y="188640"/>
            <a:ext cx="1211263" cy="690563"/>
          </a:xfrm>
          <a:prstGeom prst="rect">
            <a:avLst/>
          </a:prstGeom>
          <a:noFill/>
          <a:ln w="9525">
            <a:noFill/>
            <a:miter lim="800000"/>
            <a:headEnd/>
            <a:tailEnd/>
          </a:ln>
        </p:spPr>
      </p:pic>
      <p:sp>
        <p:nvSpPr>
          <p:cNvPr id="7" name="Retângulo 6"/>
          <p:cNvSpPr/>
          <p:nvPr/>
        </p:nvSpPr>
        <p:spPr>
          <a:xfrm>
            <a:off x="467544" y="1124744"/>
            <a:ext cx="3291029" cy="523220"/>
          </a:xfrm>
          <a:prstGeom prst="rect">
            <a:avLst/>
          </a:prstGeom>
        </p:spPr>
        <p:txBody>
          <a:bodyPr wrap="none">
            <a:spAutoFit/>
          </a:bodyPr>
          <a:lstStyle/>
          <a:p>
            <a:r>
              <a:rPr lang="pt-BR" sz="2800" b="1" dirty="0" smtClean="0"/>
              <a:t>Definição de negócio</a:t>
            </a:r>
            <a:endParaRPr lang="pt-BR" sz="2800" dirty="0"/>
          </a:p>
        </p:txBody>
      </p:sp>
      <p:sp>
        <p:nvSpPr>
          <p:cNvPr id="2051" name="Rectangle 3"/>
          <p:cNvSpPr>
            <a:spLocks noChangeArrowheads="1"/>
          </p:cNvSpPr>
          <p:nvPr/>
        </p:nvSpPr>
        <p:spPr bwMode="auto">
          <a:xfrm>
            <a:off x="467544" y="1803593"/>
            <a:ext cx="8496944"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pt-BR" dirty="0" smtClean="0">
                <a:latin typeface="Arial" pitchFamily="34" charset="0"/>
                <a:cs typeface="Arial" pitchFamily="34" charset="0"/>
              </a:rPr>
              <a:t>Um negócio pode ser definido como a forma que a empresa irá atuar, é uma das fases mais importantes do Planejamento Estratégico.</a:t>
            </a:r>
            <a:endParaRPr lang="pt-BR" dirty="0">
              <a:latin typeface="Arial" pitchFamily="34" charset="0"/>
              <a:cs typeface="Arial" pitchFamily="34" charset="0"/>
            </a:endParaRPr>
          </a:p>
        </p:txBody>
      </p:sp>
      <p:sp>
        <p:nvSpPr>
          <p:cNvPr id="2052" name="Rectangle 4"/>
          <p:cNvSpPr>
            <a:spLocks noChangeArrowheads="1"/>
          </p:cNvSpPr>
          <p:nvPr/>
        </p:nvSpPr>
        <p:spPr bwMode="auto">
          <a:xfrm>
            <a:off x="395536" y="2239704"/>
            <a:ext cx="8712968"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algn="just"/>
            <a:r>
              <a:rPr lang="pt-BR" dirty="0" smtClean="0">
                <a:latin typeface="Arial" pitchFamily="34" charset="0"/>
                <a:cs typeface="Arial" pitchFamily="34" charset="0"/>
              </a:rPr>
              <a:t>Na definição do negócio de uma organização envolve quais produtos e serviços a organização pretende fornecer, para quais mercados e quais clientes, define quem serão seus fornecedores, tecnologia utilizada, seus concorrentes,etc.</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b="0" i="0" u="none" strike="noStrike" cap="none" normalizeH="0" baseline="0" dirty="0" smtClean="0">
              <a:ln>
                <a:noFill/>
              </a:ln>
              <a:solidFill>
                <a:schemeClr val="tx1"/>
              </a:solidFill>
              <a:effectLst/>
              <a:latin typeface="Arial" pitchFamily="34" charset="0"/>
              <a:cs typeface="Arial" pitchFamily="34" charset="0"/>
            </a:endParaRPr>
          </a:p>
        </p:txBody>
      </p:sp>
      <p:sp>
        <p:nvSpPr>
          <p:cNvPr id="2054" name="Rectangle 6"/>
          <p:cNvSpPr>
            <a:spLocks noChangeArrowheads="1"/>
          </p:cNvSpPr>
          <p:nvPr/>
        </p:nvSpPr>
        <p:spPr bwMode="auto">
          <a:xfrm>
            <a:off x="395536" y="3284404"/>
            <a:ext cx="8568952"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algn="just"/>
            <a:r>
              <a:rPr lang="pt-BR" dirty="0" smtClean="0">
                <a:latin typeface="Arial" pitchFamily="34" charset="0"/>
                <a:cs typeface="Arial" pitchFamily="34" charset="0"/>
              </a:rPr>
              <a:t>O moderno pensamento estratégico trabalha com a ideia de missão, que segundo </a:t>
            </a:r>
            <a:r>
              <a:rPr lang="pt-BR" dirty="0" err="1" smtClean="0">
                <a:latin typeface="Arial" pitchFamily="34" charset="0"/>
                <a:cs typeface="Arial" pitchFamily="34" charset="0"/>
              </a:rPr>
              <a:t>Takizawa</a:t>
            </a:r>
            <a:r>
              <a:rPr lang="pt-BR" dirty="0" smtClean="0">
                <a:latin typeface="Arial" pitchFamily="34" charset="0"/>
                <a:cs typeface="Arial" pitchFamily="34" charset="0"/>
              </a:rPr>
              <a:t> </a:t>
            </a:r>
            <a:r>
              <a:rPr lang="pt-BR" dirty="0" err="1" smtClean="0">
                <a:latin typeface="Arial" pitchFamily="34" charset="0"/>
                <a:cs typeface="Arial" pitchFamily="34" charset="0"/>
              </a:rPr>
              <a:t>et</a:t>
            </a:r>
            <a:r>
              <a:rPr lang="pt-BR" dirty="0" smtClean="0">
                <a:latin typeface="Arial" pitchFamily="34" charset="0"/>
                <a:cs typeface="Arial" pitchFamily="34" charset="0"/>
              </a:rPr>
              <a:t> </a:t>
            </a:r>
            <a:r>
              <a:rPr lang="pt-BR" dirty="0" err="1" smtClean="0">
                <a:latin typeface="Arial" pitchFamily="34" charset="0"/>
                <a:cs typeface="Arial" pitchFamily="34" charset="0"/>
              </a:rPr>
              <a:t>al</a:t>
            </a:r>
            <a:r>
              <a:rPr lang="pt-BR" dirty="0" smtClean="0">
                <a:latin typeface="Arial" pitchFamily="34" charset="0"/>
                <a:cs typeface="Arial" pitchFamily="34" charset="0"/>
              </a:rPr>
              <a:t> (2006), na análise da missão, que define a razão social pela qual a organização deve existir, quanto a produtos e processo produtivo, relacionam-se produtos principais, complementares, substitutos e produtos concorrentes. </a:t>
            </a:r>
          </a:p>
          <a:p>
            <a:pPr algn="just"/>
            <a:endParaRPr lang="pt-BR" dirty="0" smtClean="0">
              <a:latin typeface="Arial" pitchFamily="34" charset="0"/>
              <a:cs typeface="Arial" pitchFamily="34" charset="0"/>
            </a:endParaRPr>
          </a:p>
          <a:p>
            <a:pPr algn="just"/>
            <a:r>
              <a:rPr lang="pt-BR" dirty="0" smtClean="0">
                <a:latin typeface="Arial" pitchFamily="34" charset="0"/>
                <a:cs typeface="Arial" pitchFamily="34" charset="0"/>
              </a:rPr>
              <a:t>Portanto, teoria do negócio refere-se a como as organizações moldam seu comportamento, ditam suas decisões a respeito do que fazer ou não, definem o que elas consideram resultados significativos, tratam de mercados, clientes e concorrentes, seus valores, a tecnologia e sua dinâmica, suas forças e fraquezas. </a:t>
            </a:r>
            <a:endParaRPr kumimoji="0" lang="pt-BR"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titled"/>
          <p:cNvPicPr>
            <a:picLocks noChangeAspect="1" noChangeArrowheads="1"/>
          </p:cNvPicPr>
          <p:nvPr/>
        </p:nvPicPr>
        <p:blipFill>
          <a:blip r:embed="rId2" cstate="print"/>
          <a:srcRect/>
          <a:stretch>
            <a:fillRect/>
          </a:stretch>
        </p:blipFill>
        <p:spPr bwMode="auto">
          <a:xfrm>
            <a:off x="395536" y="188640"/>
            <a:ext cx="1211263" cy="690563"/>
          </a:xfrm>
          <a:prstGeom prst="rect">
            <a:avLst/>
          </a:prstGeom>
          <a:noFill/>
          <a:ln w="9525">
            <a:noFill/>
            <a:miter lim="800000"/>
            <a:headEnd/>
            <a:tailEnd/>
          </a:ln>
        </p:spPr>
      </p:pic>
      <p:sp>
        <p:nvSpPr>
          <p:cNvPr id="16385" name="Rectangle 1"/>
          <p:cNvSpPr>
            <a:spLocks noChangeArrowheads="1"/>
          </p:cNvSpPr>
          <p:nvPr/>
        </p:nvSpPr>
        <p:spPr bwMode="auto">
          <a:xfrm>
            <a:off x="161111" y="1624438"/>
            <a:ext cx="8515345"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just" defTabSz="914400" rtl="0" eaLnBrk="1" fontAlgn="base" latinLnBrk="0" hangingPunct="1">
              <a:lnSpc>
                <a:spcPct val="100000"/>
              </a:lnSpc>
              <a:spcBef>
                <a:spcPct val="0"/>
              </a:spcBef>
              <a:spcAft>
                <a:spcPct val="0"/>
              </a:spcAft>
              <a:buClrTx/>
              <a:buSzTx/>
              <a:buFontTx/>
              <a:buNone/>
              <a:tabLst/>
            </a:pPr>
            <a:r>
              <a:rPr kumimoji="0" lang="pt-BR" b="0" i="0" u="none" strike="noStrike" cap="none" normalizeH="0" baseline="0" dirty="0" smtClean="0">
                <a:ln>
                  <a:noFill/>
                </a:ln>
                <a:solidFill>
                  <a:schemeClr val="tx1"/>
                </a:solidFill>
                <a:effectLst/>
                <a:latin typeface="Arial" pitchFamily="34" charset="0"/>
                <a:ea typeface="Calibri" pitchFamily="34" charset="0"/>
                <a:cs typeface="Arial" pitchFamily="34" charset="0"/>
              </a:rPr>
              <a:t>Estas variáveis são a respeito do motivo pelo qual uma empresa é paga.</a:t>
            </a: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just" defTabSz="914400" rtl="0" eaLnBrk="0" fontAlgn="base" latinLnBrk="0" hangingPunct="0">
              <a:lnSpc>
                <a:spcPct val="100000"/>
              </a:lnSpc>
              <a:spcBef>
                <a:spcPct val="0"/>
              </a:spcBef>
              <a:spcAft>
                <a:spcPct val="0"/>
              </a:spcAft>
              <a:buClrTx/>
              <a:buSzTx/>
              <a:buFontTx/>
              <a:buNone/>
              <a:tabLst/>
            </a:pPr>
            <a:endParaRPr kumimoji="0" lang="pt-BR"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pt-BR" b="0" i="0" u="none" strike="noStrike" cap="none" normalizeH="0" baseline="0" dirty="0" smtClean="0">
                <a:ln>
                  <a:noFill/>
                </a:ln>
                <a:solidFill>
                  <a:schemeClr val="tx1"/>
                </a:solidFill>
                <a:effectLst/>
                <a:latin typeface="Arial" pitchFamily="34" charset="0"/>
                <a:ea typeface="Calibri" pitchFamily="34" charset="0"/>
                <a:cs typeface="Arial" pitchFamily="34" charset="0"/>
              </a:rPr>
              <a:t>Exemplos de casos de teoria de negócios: </a:t>
            </a: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just" defTabSz="914400" rtl="0" eaLnBrk="0" fontAlgn="base" latinLnBrk="0" hangingPunct="0">
              <a:lnSpc>
                <a:spcPct val="100000"/>
              </a:lnSpc>
              <a:spcBef>
                <a:spcPct val="0"/>
              </a:spcBef>
              <a:spcAft>
                <a:spcPct val="0"/>
              </a:spcAft>
              <a:buClrTx/>
              <a:buSzTx/>
              <a:buFontTx/>
              <a:buChar char="-"/>
              <a:tabLst/>
            </a:pPr>
            <a:r>
              <a:rPr kumimoji="0" lang="pt-BR" b="0" i="0" u="none" strike="noStrike" cap="none" normalizeH="0" baseline="0" dirty="0" smtClean="0">
                <a:ln>
                  <a:noFill/>
                </a:ln>
                <a:solidFill>
                  <a:schemeClr val="tx1"/>
                </a:solidFill>
                <a:effectLst/>
                <a:latin typeface="Arial" pitchFamily="34" charset="0"/>
                <a:ea typeface="Calibri" pitchFamily="34" charset="0"/>
                <a:cs typeface="Arial" pitchFamily="34" charset="0"/>
              </a:rPr>
              <a:t>Vivo: proporcionar maior cobertura de sinal a seus cliente – “sinal de qualidade”;</a:t>
            </a:r>
          </a:p>
          <a:p>
            <a:pPr marL="0" marR="0" lvl="0" indent="228600" algn="just" defTabSz="914400" rtl="0" eaLnBrk="0" fontAlgn="base" latinLnBrk="0" hangingPunct="0">
              <a:lnSpc>
                <a:spcPct val="100000"/>
              </a:lnSpc>
              <a:spcBef>
                <a:spcPct val="0"/>
              </a:spcBef>
              <a:spcAft>
                <a:spcPct val="0"/>
              </a:spcAft>
              <a:buClrTx/>
              <a:buSzTx/>
              <a:buFontTx/>
              <a:buChar char="-"/>
              <a:tabLst/>
            </a:pP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just" defTabSz="914400" rtl="0" eaLnBrk="0" fontAlgn="base" latinLnBrk="0" hangingPunct="0">
              <a:lnSpc>
                <a:spcPct val="100000"/>
              </a:lnSpc>
              <a:spcBef>
                <a:spcPct val="0"/>
              </a:spcBef>
              <a:spcAft>
                <a:spcPct val="0"/>
              </a:spcAft>
              <a:buClrTx/>
              <a:buSzTx/>
              <a:buFontTx/>
              <a:buChar char="-"/>
              <a:tabLst/>
            </a:pPr>
            <a:r>
              <a:rPr kumimoji="0" lang="pt-BR" b="0" i="0" u="none" strike="noStrike" cap="none" normalizeH="0" baseline="0" dirty="0" smtClean="0">
                <a:ln>
                  <a:noFill/>
                </a:ln>
                <a:solidFill>
                  <a:schemeClr val="tx1"/>
                </a:solidFill>
                <a:effectLst/>
                <a:latin typeface="Arial" pitchFamily="34" charset="0"/>
                <a:ea typeface="Calibri" pitchFamily="34" charset="0"/>
                <a:cs typeface="Arial" pitchFamily="34" charset="0"/>
              </a:rPr>
              <a:t>Apple: inovação constante em seus produtos;</a:t>
            </a:r>
          </a:p>
          <a:p>
            <a:pPr marL="0" marR="0" lvl="0" indent="228600" algn="just" defTabSz="914400" rtl="0" eaLnBrk="0" fontAlgn="base" latinLnBrk="0" hangingPunct="0">
              <a:lnSpc>
                <a:spcPct val="100000"/>
              </a:lnSpc>
              <a:spcBef>
                <a:spcPct val="0"/>
              </a:spcBef>
              <a:spcAft>
                <a:spcPct val="0"/>
              </a:spcAft>
              <a:buClrTx/>
              <a:buSzTx/>
              <a:buFontTx/>
              <a:buChar char="-"/>
              <a:tabLst/>
            </a:pP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just" defTabSz="914400" rtl="0" eaLnBrk="0" fontAlgn="base" latinLnBrk="0" hangingPunct="0">
              <a:lnSpc>
                <a:spcPct val="100000"/>
              </a:lnSpc>
              <a:spcBef>
                <a:spcPct val="0"/>
              </a:spcBef>
              <a:spcAft>
                <a:spcPct val="0"/>
              </a:spcAft>
              <a:buClrTx/>
              <a:buSzTx/>
              <a:buFontTx/>
              <a:buChar char="-"/>
              <a:tabLst/>
            </a:pPr>
            <a:r>
              <a:rPr kumimoji="0" lang="pt-BR" b="0" i="0" u="none" strike="noStrike" cap="none" normalizeH="0" baseline="0" dirty="0" smtClean="0">
                <a:ln>
                  <a:noFill/>
                </a:ln>
                <a:solidFill>
                  <a:schemeClr val="tx1"/>
                </a:solidFill>
                <a:effectLst/>
                <a:latin typeface="Arial" pitchFamily="34" charset="0"/>
                <a:ea typeface="Calibri" pitchFamily="34" charset="0"/>
                <a:cs typeface="Arial" pitchFamily="34" charset="0"/>
              </a:rPr>
              <a:t>HP utilização da tecnologia para ajudar as pessoas e empresas oferecendo um vasto portfólio de produtos e serviços;</a:t>
            </a:r>
          </a:p>
          <a:p>
            <a:pPr marL="0" marR="0" lvl="0" indent="228600" algn="just" defTabSz="914400" rtl="0" eaLnBrk="0" fontAlgn="base" latinLnBrk="0" hangingPunct="0">
              <a:lnSpc>
                <a:spcPct val="100000"/>
              </a:lnSpc>
              <a:spcBef>
                <a:spcPct val="0"/>
              </a:spcBef>
              <a:spcAft>
                <a:spcPct val="0"/>
              </a:spcAft>
              <a:buClrTx/>
              <a:buSzTx/>
              <a:buFontTx/>
              <a:buChar char="-"/>
              <a:tabLst/>
            </a:pP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just" defTabSz="914400" rtl="0" eaLnBrk="0" fontAlgn="base" latinLnBrk="0" hangingPunct="0">
              <a:lnSpc>
                <a:spcPct val="100000"/>
              </a:lnSpc>
              <a:spcBef>
                <a:spcPct val="0"/>
              </a:spcBef>
              <a:spcAft>
                <a:spcPct val="0"/>
              </a:spcAft>
              <a:buClrTx/>
              <a:buSzTx/>
              <a:buFontTx/>
              <a:buChar char="-"/>
              <a:tabLst/>
            </a:pPr>
            <a:r>
              <a:rPr kumimoji="0" lang="pt-BR" b="0" i="0" u="none" strike="noStrike" cap="none" normalizeH="0" baseline="0" dirty="0" smtClean="0">
                <a:ln>
                  <a:noFill/>
                </a:ln>
                <a:solidFill>
                  <a:schemeClr val="tx1"/>
                </a:solidFill>
                <a:effectLst/>
                <a:latin typeface="Arial" pitchFamily="34" charset="0"/>
                <a:ea typeface="Calibri" pitchFamily="34" charset="0"/>
                <a:cs typeface="Arial" pitchFamily="34" charset="0"/>
              </a:rPr>
              <a:t>Confiança: atender bem nossos clientes “a casa é sua”;</a:t>
            </a:r>
          </a:p>
          <a:p>
            <a:pPr marL="0" marR="0" lvl="0" indent="228600" algn="just" defTabSz="914400" rtl="0" eaLnBrk="0" fontAlgn="base" latinLnBrk="0" hangingPunct="0">
              <a:lnSpc>
                <a:spcPct val="100000"/>
              </a:lnSpc>
              <a:spcBef>
                <a:spcPct val="0"/>
              </a:spcBef>
              <a:spcAft>
                <a:spcPct val="0"/>
              </a:spcAft>
              <a:buClrTx/>
              <a:buSzTx/>
              <a:buFontTx/>
              <a:buChar char="-"/>
              <a:tabLst/>
            </a:pP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pt-BR"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t-BR"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Wall</a:t>
            </a:r>
            <a:r>
              <a:rPr kumimoji="0" lang="pt-BR"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t-BR"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Mart</a:t>
            </a:r>
            <a:r>
              <a:rPr kumimoji="0" lang="pt-BR" b="0" i="0" u="none" strike="noStrike" cap="none" normalizeH="0" baseline="0" dirty="0" smtClean="0">
                <a:ln>
                  <a:noFill/>
                </a:ln>
                <a:solidFill>
                  <a:schemeClr val="tx1"/>
                </a:solidFill>
                <a:effectLst/>
                <a:latin typeface="Arial" pitchFamily="34" charset="0"/>
                <a:ea typeface="Calibri" pitchFamily="34" charset="0"/>
                <a:cs typeface="Arial" pitchFamily="34" charset="0"/>
              </a:rPr>
              <a:t>: vender mais barato que os outros “vendemos por menos sempre”.</a:t>
            </a:r>
            <a:endParaRPr kumimoji="0" lang="pt-BR"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titled"/>
          <p:cNvPicPr>
            <a:picLocks noChangeAspect="1" noChangeArrowheads="1"/>
          </p:cNvPicPr>
          <p:nvPr/>
        </p:nvPicPr>
        <p:blipFill>
          <a:blip r:embed="rId2" cstate="print"/>
          <a:srcRect/>
          <a:stretch>
            <a:fillRect/>
          </a:stretch>
        </p:blipFill>
        <p:spPr bwMode="auto">
          <a:xfrm>
            <a:off x="395536" y="188640"/>
            <a:ext cx="1211263" cy="690563"/>
          </a:xfrm>
          <a:prstGeom prst="rect">
            <a:avLst/>
          </a:prstGeom>
          <a:noFill/>
          <a:ln w="9525">
            <a:noFill/>
            <a:miter lim="800000"/>
            <a:headEnd/>
            <a:tailEnd/>
          </a:ln>
        </p:spPr>
      </p:pic>
      <p:sp>
        <p:nvSpPr>
          <p:cNvPr id="15361" name="Rectangle 1"/>
          <p:cNvSpPr>
            <a:spLocks noChangeArrowheads="1"/>
          </p:cNvSpPr>
          <p:nvPr/>
        </p:nvSpPr>
        <p:spPr bwMode="auto">
          <a:xfrm>
            <a:off x="467544" y="1607889"/>
            <a:ext cx="8208912"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kumimoji="0" lang="pt-BR" b="0" i="0" u="none" strike="noStrike" cap="none" normalizeH="0" baseline="0" dirty="0" smtClean="0">
                <a:ln>
                  <a:noFill/>
                </a:ln>
                <a:solidFill>
                  <a:schemeClr val="tx1"/>
                </a:solidFill>
                <a:effectLst/>
                <a:latin typeface="Arial" pitchFamily="34" charset="0"/>
                <a:ea typeface="Calibri" pitchFamily="34" charset="0"/>
                <a:cs typeface="Arial" pitchFamily="34" charset="0"/>
              </a:rPr>
              <a:t>Uma teoria do negócio tem três partes:</a:t>
            </a:r>
          </a:p>
          <a:p>
            <a:pPr marL="0" marR="0" lvl="0" indent="0" algn="just" defTabSz="914400" rtl="0" eaLnBrk="1" fontAlgn="base" latinLnBrk="0" hangingPunct="1">
              <a:lnSpc>
                <a:spcPct val="100000"/>
              </a:lnSpc>
              <a:spcBef>
                <a:spcPct val="0"/>
              </a:spcBef>
              <a:spcAft>
                <a:spcPct val="0"/>
              </a:spcAft>
              <a:buClrTx/>
              <a:buSzTx/>
              <a:buFontTx/>
              <a:buNone/>
              <a:tabLst>
                <a:tab pos="457200" algn="l"/>
              </a:tabLst>
            </a:pP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tab pos="457200" algn="l"/>
              </a:tabLst>
            </a:pPr>
            <a:r>
              <a:rPr kumimoji="0" lang="pt-BR" b="0" i="0" u="none" strike="noStrike" cap="none" normalizeH="0" baseline="0" dirty="0" smtClean="0">
                <a:ln>
                  <a:noFill/>
                </a:ln>
                <a:solidFill>
                  <a:schemeClr val="tx1"/>
                </a:solidFill>
                <a:effectLst/>
                <a:latin typeface="Arial" pitchFamily="34" charset="0"/>
                <a:ea typeface="Calibri" pitchFamily="34" charset="0"/>
                <a:cs typeface="Arial" pitchFamily="34" charset="0"/>
              </a:rPr>
              <a:t>1 - Existem hipóteses a respeito do ambiente da organização: da sociedade e sua estrutura, o mercado, o cliente e a tecnologia; </a:t>
            </a:r>
          </a:p>
          <a:p>
            <a:pPr marL="0" marR="0" lvl="0" indent="0" algn="just" defTabSz="914400" rtl="0" eaLnBrk="0" fontAlgn="base" latinLnBrk="0" hangingPunct="0">
              <a:lnSpc>
                <a:spcPct val="100000"/>
              </a:lnSpc>
              <a:spcBef>
                <a:spcPct val="0"/>
              </a:spcBef>
              <a:spcAft>
                <a:spcPct val="0"/>
              </a:spcAft>
              <a:buClrTx/>
              <a:buSzTx/>
              <a:tabLst>
                <a:tab pos="457200" algn="l"/>
              </a:tabLst>
            </a:pP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tab pos="457200" algn="l"/>
              </a:tabLst>
            </a:pPr>
            <a:r>
              <a:rPr kumimoji="0" lang="pt-BR" b="0" i="0" u="none" strike="noStrike" cap="none" normalizeH="0" baseline="0" dirty="0" smtClean="0">
                <a:ln>
                  <a:noFill/>
                </a:ln>
                <a:solidFill>
                  <a:schemeClr val="tx1"/>
                </a:solidFill>
                <a:effectLst/>
                <a:latin typeface="Arial" pitchFamily="34" charset="0"/>
                <a:ea typeface="Calibri" pitchFamily="34" charset="0"/>
                <a:cs typeface="Arial" pitchFamily="34" charset="0"/>
              </a:rPr>
              <a:t>2 - Há hipóteses a respeito da missão específica da organização; EX. AT&amp;T assegurar que cada família e empresa americana tivessem acesso a um telefone (1ª. Guerra Mundial).</a:t>
            </a:r>
          </a:p>
          <a:p>
            <a:pPr marL="0" marR="0" lvl="0" indent="0" algn="just" defTabSz="914400" rtl="0" eaLnBrk="0" fontAlgn="base" latinLnBrk="0" hangingPunct="0">
              <a:lnSpc>
                <a:spcPct val="100000"/>
              </a:lnSpc>
              <a:spcBef>
                <a:spcPct val="0"/>
              </a:spcBef>
              <a:spcAft>
                <a:spcPct val="0"/>
              </a:spcAft>
              <a:buClrTx/>
              <a:buSzTx/>
              <a:tabLst>
                <a:tab pos="457200" algn="l"/>
              </a:tabLst>
            </a:pP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tab pos="457200" algn="l"/>
              </a:tabLst>
            </a:pPr>
            <a:r>
              <a:rPr kumimoji="0" lang="pt-BR" b="0" i="0" u="none" strike="noStrike" cap="none" normalizeH="0" baseline="0" dirty="0" smtClean="0">
                <a:ln>
                  <a:noFill/>
                </a:ln>
                <a:solidFill>
                  <a:schemeClr val="tx1"/>
                </a:solidFill>
                <a:effectLst/>
                <a:latin typeface="Arial" pitchFamily="34" charset="0"/>
                <a:ea typeface="Calibri" pitchFamily="34" charset="0"/>
                <a:cs typeface="Arial" pitchFamily="34" charset="0"/>
              </a:rPr>
              <a:t>3 - Existem hipóteses a respeito das competências essenciais necessárias à realização da missão da organização; EX. AT&amp;T a liderança técnica que a capacitaria a melhorar continuamente seus serviços, ao mesmo tempo reduzia suas tarifas.</a:t>
            </a:r>
            <a:endParaRPr kumimoji="0" lang="pt-BR"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titled"/>
          <p:cNvPicPr>
            <a:picLocks noChangeAspect="1" noChangeArrowheads="1"/>
          </p:cNvPicPr>
          <p:nvPr/>
        </p:nvPicPr>
        <p:blipFill>
          <a:blip r:embed="rId2" cstate="print"/>
          <a:srcRect/>
          <a:stretch>
            <a:fillRect/>
          </a:stretch>
        </p:blipFill>
        <p:spPr bwMode="auto">
          <a:xfrm>
            <a:off x="395536" y="188640"/>
            <a:ext cx="1211263" cy="690563"/>
          </a:xfrm>
          <a:prstGeom prst="rect">
            <a:avLst/>
          </a:prstGeom>
          <a:noFill/>
          <a:ln w="9525">
            <a:noFill/>
            <a:miter lim="800000"/>
            <a:headEnd/>
            <a:tailEnd/>
          </a:ln>
        </p:spPr>
      </p:pic>
      <p:sp>
        <p:nvSpPr>
          <p:cNvPr id="14337" name="Rectangle 1"/>
          <p:cNvSpPr>
            <a:spLocks noChangeArrowheads="1"/>
          </p:cNvSpPr>
          <p:nvPr/>
        </p:nvSpPr>
        <p:spPr bwMode="auto">
          <a:xfrm>
            <a:off x="611560" y="1870373"/>
            <a:ext cx="7704856"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just" defTabSz="914400" rtl="0" eaLnBrk="1" fontAlgn="base" latinLnBrk="0" hangingPunct="1">
              <a:lnSpc>
                <a:spcPct val="100000"/>
              </a:lnSpc>
              <a:spcBef>
                <a:spcPct val="0"/>
              </a:spcBef>
              <a:spcAft>
                <a:spcPct val="0"/>
              </a:spcAft>
              <a:buClrTx/>
              <a:buSzTx/>
              <a:buFontTx/>
              <a:buNone/>
              <a:tabLst/>
            </a:pPr>
            <a:r>
              <a:rPr kumimoji="0" lang="pt-BR" b="0" i="0" u="none" strike="noStrike" cap="none" normalizeH="0" baseline="0" dirty="0" smtClean="0">
                <a:ln>
                  <a:noFill/>
                </a:ln>
                <a:solidFill>
                  <a:schemeClr val="tx1"/>
                </a:solidFill>
                <a:effectLst/>
                <a:latin typeface="Arial" pitchFamily="34" charset="0"/>
                <a:ea typeface="Calibri" pitchFamily="34" charset="0"/>
                <a:cs typeface="Arial" pitchFamily="34" charset="0"/>
              </a:rPr>
              <a:t>As hipóteses quanto ao ambiente diz respeito àquilo que uma organização é paga para fazer. Aquelas a respeito da missão definem o que uma organização considera resultados significativos (como ela está fazendo uma diferença na economia e na sociedade em geral). Já as hipóteses a respeito de competências essenciais definem em que a organização precisa se superar para manter a liderança. É importante que toda organização desenvolva uma teoria de negócio para obter sucesso.</a:t>
            </a:r>
            <a:endParaRPr kumimoji="0" lang="pt-BR"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titled"/>
          <p:cNvPicPr>
            <a:picLocks noChangeAspect="1" noChangeArrowheads="1"/>
          </p:cNvPicPr>
          <p:nvPr/>
        </p:nvPicPr>
        <p:blipFill>
          <a:blip r:embed="rId2" cstate="print"/>
          <a:srcRect/>
          <a:stretch>
            <a:fillRect/>
          </a:stretch>
        </p:blipFill>
        <p:spPr bwMode="auto">
          <a:xfrm>
            <a:off x="395536" y="188640"/>
            <a:ext cx="1211263" cy="690563"/>
          </a:xfrm>
          <a:prstGeom prst="rect">
            <a:avLst/>
          </a:prstGeom>
          <a:noFill/>
          <a:ln w="9525">
            <a:noFill/>
            <a:miter lim="800000"/>
            <a:headEnd/>
            <a:tailEnd/>
          </a:ln>
        </p:spPr>
      </p:pic>
      <p:sp>
        <p:nvSpPr>
          <p:cNvPr id="13313" name="Rectangle 1"/>
          <p:cNvSpPr>
            <a:spLocks noChangeArrowheads="1"/>
          </p:cNvSpPr>
          <p:nvPr/>
        </p:nvSpPr>
        <p:spPr bwMode="auto">
          <a:xfrm>
            <a:off x="323528" y="1862822"/>
            <a:ext cx="864096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just" defTabSz="914400" rtl="0" eaLnBrk="1" fontAlgn="base" latinLnBrk="0" hangingPunct="1">
              <a:lnSpc>
                <a:spcPct val="100000"/>
              </a:lnSpc>
              <a:spcBef>
                <a:spcPct val="0"/>
              </a:spcBef>
              <a:spcAft>
                <a:spcPct val="0"/>
              </a:spcAft>
              <a:buClrTx/>
              <a:buSzTx/>
              <a:buFontTx/>
              <a:buNone/>
              <a:tabLst/>
            </a:pPr>
            <a:r>
              <a:rPr kumimoji="0" lang="pt-BR" b="0" i="0" u="none" strike="noStrike" cap="none" normalizeH="0" baseline="0" dirty="0" smtClean="0">
                <a:ln>
                  <a:noFill/>
                </a:ln>
                <a:solidFill>
                  <a:schemeClr val="tx1"/>
                </a:solidFill>
                <a:effectLst/>
                <a:latin typeface="Arial" pitchFamily="34" charset="0"/>
                <a:ea typeface="Calibri" pitchFamily="34" charset="0"/>
                <a:cs typeface="Arial" pitchFamily="34" charset="0"/>
              </a:rPr>
              <a:t>As especificações de uma teoria válida do negócio são:</a:t>
            </a:r>
          </a:p>
          <a:p>
            <a:pPr marL="0" marR="0" lvl="0" indent="228600" algn="just" defTabSz="914400" rtl="0" eaLnBrk="1" fontAlgn="base" latinLnBrk="0" hangingPunct="1">
              <a:lnSpc>
                <a:spcPct val="100000"/>
              </a:lnSpc>
              <a:spcBef>
                <a:spcPct val="0"/>
              </a:spcBef>
              <a:spcAft>
                <a:spcPct val="0"/>
              </a:spcAft>
              <a:buClrTx/>
              <a:buSzTx/>
              <a:buFontTx/>
              <a:buNone/>
              <a:tabLst/>
            </a:pP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just" defTabSz="914400" rtl="0" eaLnBrk="0" fontAlgn="base" latinLnBrk="0" hangingPunct="0">
              <a:lnSpc>
                <a:spcPct val="100000"/>
              </a:lnSpc>
              <a:spcBef>
                <a:spcPct val="0"/>
              </a:spcBef>
              <a:spcAft>
                <a:spcPct val="0"/>
              </a:spcAft>
              <a:buClrTx/>
              <a:buSzTx/>
              <a:buFontTx/>
              <a:buChar char="-"/>
              <a:tabLst/>
            </a:pPr>
            <a:r>
              <a:rPr kumimoji="0" lang="pt-BR" b="0" i="0" u="none" strike="noStrike" cap="none" normalizeH="0" baseline="0" dirty="0" smtClean="0">
                <a:ln>
                  <a:noFill/>
                </a:ln>
                <a:solidFill>
                  <a:schemeClr val="tx1"/>
                </a:solidFill>
                <a:effectLst/>
                <a:latin typeface="Arial" pitchFamily="34" charset="0"/>
                <a:ea typeface="Calibri" pitchFamily="34" charset="0"/>
                <a:cs typeface="Arial" pitchFamily="34" charset="0"/>
              </a:rPr>
              <a:t>As hipóteses a respeito de ambiente, da missão e das competências essenciais precisam se encaixar na realidade;</a:t>
            </a:r>
          </a:p>
          <a:p>
            <a:pPr marL="0" marR="0" lvl="0" indent="228600" algn="just" defTabSz="914400" rtl="0" eaLnBrk="0" fontAlgn="base" latinLnBrk="0" hangingPunct="0">
              <a:lnSpc>
                <a:spcPct val="100000"/>
              </a:lnSpc>
              <a:spcBef>
                <a:spcPct val="0"/>
              </a:spcBef>
              <a:spcAft>
                <a:spcPct val="0"/>
              </a:spcAft>
              <a:buClrTx/>
              <a:buSzTx/>
              <a:buFontTx/>
              <a:buChar char="-"/>
              <a:tabLst/>
            </a:pP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just" defTabSz="914400" rtl="0" eaLnBrk="0" fontAlgn="base" latinLnBrk="0" hangingPunct="0">
              <a:lnSpc>
                <a:spcPct val="100000"/>
              </a:lnSpc>
              <a:spcBef>
                <a:spcPct val="0"/>
              </a:spcBef>
              <a:spcAft>
                <a:spcPct val="0"/>
              </a:spcAft>
              <a:buClrTx/>
              <a:buSzTx/>
              <a:buFontTx/>
              <a:buChar char="-"/>
              <a:tabLst/>
            </a:pPr>
            <a:r>
              <a:rPr kumimoji="0" lang="pt-BR" b="0" i="0" u="none" strike="noStrike" cap="none" normalizeH="0" baseline="0" dirty="0" smtClean="0">
                <a:ln>
                  <a:noFill/>
                </a:ln>
                <a:solidFill>
                  <a:schemeClr val="tx1"/>
                </a:solidFill>
                <a:effectLst/>
                <a:latin typeface="Arial" pitchFamily="34" charset="0"/>
                <a:ea typeface="Calibri" pitchFamily="34" charset="0"/>
                <a:cs typeface="Arial" pitchFamily="34" charset="0"/>
              </a:rPr>
              <a:t>As hipóteses nas três áreas precisam encaixar-se;</a:t>
            </a:r>
          </a:p>
          <a:p>
            <a:pPr marL="0" marR="0" lvl="0" indent="228600" algn="just" defTabSz="914400" rtl="0" eaLnBrk="0" fontAlgn="base" latinLnBrk="0" hangingPunct="0">
              <a:lnSpc>
                <a:spcPct val="100000"/>
              </a:lnSpc>
              <a:spcBef>
                <a:spcPct val="0"/>
              </a:spcBef>
              <a:spcAft>
                <a:spcPct val="0"/>
              </a:spcAft>
              <a:buClrTx/>
              <a:buSzTx/>
              <a:tabLst/>
            </a:pP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just" defTabSz="914400" rtl="0" eaLnBrk="0" fontAlgn="base" latinLnBrk="0" hangingPunct="0">
              <a:lnSpc>
                <a:spcPct val="100000"/>
              </a:lnSpc>
              <a:spcBef>
                <a:spcPct val="0"/>
              </a:spcBef>
              <a:spcAft>
                <a:spcPct val="0"/>
              </a:spcAft>
              <a:buClrTx/>
              <a:buSzTx/>
              <a:buFontTx/>
              <a:buChar char="-"/>
              <a:tabLst/>
            </a:pPr>
            <a:r>
              <a:rPr kumimoji="0" lang="pt-BR" b="0" i="0" u="none" strike="noStrike" cap="none" normalizeH="0" baseline="0" dirty="0" smtClean="0">
                <a:ln>
                  <a:noFill/>
                </a:ln>
                <a:solidFill>
                  <a:schemeClr val="tx1"/>
                </a:solidFill>
                <a:effectLst/>
                <a:latin typeface="Arial" pitchFamily="34" charset="0"/>
                <a:ea typeface="Calibri" pitchFamily="34" charset="0"/>
                <a:cs typeface="Arial" pitchFamily="34" charset="0"/>
              </a:rPr>
              <a:t>A teoria do negócio precisa ser conhecida e compreendida em toda organização;</a:t>
            </a:r>
          </a:p>
          <a:p>
            <a:pPr marL="0" marR="0" lvl="0" indent="228600" algn="just" defTabSz="914400" rtl="0" eaLnBrk="0" fontAlgn="base" latinLnBrk="0" hangingPunct="0">
              <a:lnSpc>
                <a:spcPct val="100000"/>
              </a:lnSpc>
              <a:spcBef>
                <a:spcPct val="0"/>
              </a:spcBef>
              <a:spcAft>
                <a:spcPct val="0"/>
              </a:spcAft>
              <a:buClrTx/>
              <a:buSzTx/>
              <a:buFontTx/>
              <a:buChar char="-"/>
              <a:tabLst/>
            </a:pP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pt-BR" b="0" i="0" u="none" strike="noStrike" cap="none" normalizeH="0" baseline="0" dirty="0" smtClean="0">
                <a:ln>
                  <a:noFill/>
                </a:ln>
                <a:solidFill>
                  <a:schemeClr val="tx1"/>
                </a:solidFill>
                <a:effectLst/>
                <a:latin typeface="Arial" pitchFamily="34" charset="0"/>
                <a:ea typeface="Calibri" pitchFamily="34" charset="0"/>
                <a:cs typeface="Arial" pitchFamily="34" charset="0"/>
              </a:rPr>
              <a:t>- A teoria do negócio precisa ser constantemente testada.</a:t>
            </a:r>
            <a:endParaRPr kumimoji="0" lang="pt-BR"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ntitled"/>
          <p:cNvPicPr>
            <a:picLocks noChangeAspect="1" noChangeArrowheads="1"/>
          </p:cNvPicPr>
          <p:nvPr/>
        </p:nvPicPr>
        <p:blipFill>
          <a:blip r:embed="rId2" cstate="print"/>
          <a:srcRect/>
          <a:stretch>
            <a:fillRect/>
          </a:stretch>
        </p:blipFill>
        <p:spPr bwMode="auto">
          <a:xfrm>
            <a:off x="395536" y="188640"/>
            <a:ext cx="1211263" cy="690563"/>
          </a:xfrm>
          <a:prstGeom prst="rect">
            <a:avLst/>
          </a:prstGeom>
          <a:noFill/>
          <a:ln w="9525">
            <a:noFill/>
            <a:miter lim="800000"/>
            <a:headEnd/>
            <a:tailEnd/>
          </a:ln>
        </p:spPr>
      </p:pic>
      <p:sp>
        <p:nvSpPr>
          <p:cNvPr id="12289" name="Rectangle 1"/>
          <p:cNvSpPr>
            <a:spLocks noChangeArrowheads="1"/>
          </p:cNvSpPr>
          <p:nvPr/>
        </p:nvSpPr>
        <p:spPr bwMode="auto">
          <a:xfrm>
            <a:off x="144016" y="1801847"/>
            <a:ext cx="8820472"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just" defTabSz="914400" rtl="0" eaLnBrk="1" fontAlgn="base" latinLnBrk="0" hangingPunct="1">
              <a:lnSpc>
                <a:spcPct val="100000"/>
              </a:lnSpc>
              <a:spcBef>
                <a:spcPct val="0"/>
              </a:spcBef>
              <a:spcAft>
                <a:spcPct val="0"/>
              </a:spcAft>
              <a:buClrTx/>
              <a:buSzTx/>
              <a:buFontTx/>
              <a:buNone/>
              <a:tabLst>
                <a:tab pos="269875" algn="l"/>
              </a:tabLst>
            </a:pPr>
            <a:r>
              <a:rPr kumimoji="0" lang="pt-BR" b="0" i="0" u="none" strike="noStrike" cap="none" normalizeH="0" baseline="0" dirty="0" smtClean="0">
                <a:ln>
                  <a:noFill/>
                </a:ln>
                <a:solidFill>
                  <a:schemeClr val="tx1"/>
                </a:solidFill>
                <a:effectLst/>
                <a:latin typeface="Arial" pitchFamily="34" charset="0"/>
                <a:ea typeface="Calibri" pitchFamily="34" charset="0"/>
                <a:cs typeface="Arial" pitchFamily="34" charset="0"/>
              </a:rPr>
              <a:t>Algumas teorias do negócio são tão poderosas que duram por muito tempo, porém, sendo artefatos humanos, elas não duram para sempre. Hoje em dia, raramente elas duram por muito tempo. Portanto, existe a necessidade de cuidados preventivos (monitoramento e testes sistemáticos da sua teoria do negócio).</a:t>
            </a:r>
          </a:p>
          <a:p>
            <a:pPr marL="0" marR="0" lvl="0" indent="269875" algn="just" defTabSz="914400" rtl="0" eaLnBrk="1" fontAlgn="base" latinLnBrk="0" hangingPunct="1">
              <a:lnSpc>
                <a:spcPct val="100000"/>
              </a:lnSpc>
              <a:spcBef>
                <a:spcPct val="0"/>
              </a:spcBef>
              <a:spcAft>
                <a:spcPct val="0"/>
              </a:spcAft>
              <a:buClrTx/>
              <a:buSzTx/>
              <a:buFontTx/>
              <a:buNone/>
              <a:tabLst>
                <a:tab pos="269875" algn="l"/>
              </a:tabLst>
            </a:pPr>
            <a:endParaRPr lang="pt-BR" dirty="0" smtClean="0">
              <a:latin typeface="Arial" pitchFamily="34" charset="0"/>
              <a:cs typeface="Arial" pitchFamily="34" charset="0"/>
            </a:endParaRPr>
          </a:p>
          <a:p>
            <a:pPr marL="0" marR="0" lvl="0" indent="269875" algn="just" defTabSz="914400" rtl="0" eaLnBrk="1" fontAlgn="base" latinLnBrk="0" hangingPunct="1">
              <a:lnSpc>
                <a:spcPct val="100000"/>
              </a:lnSpc>
              <a:spcBef>
                <a:spcPct val="0"/>
              </a:spcBef>
              <a:spcAft>
                <a:spcPct val="0"/>
              </a:spcAft>
              <a:buClrTx/>
              <a:buSzTx/>
              <a:buFontTx/>
              <a:buNone/>
              <a:tabLst>
                <a:tab pos="269875" algn="l"/>
              </a:tabLst>
            </a:pPr>
            <a:endParaRPr kumimoji="0" lang="pt-BR" b="0" i="0" u="none" strike="noStrike" cap="none" normalizeH="0" baseline="0" dirty="0" smtClean="0">
              <a:ln>
                <a:noFill/>
              </a:ln>
              <a:solidFill>
                <a:schemeClr val="tx1"/>
              </a:solidFill>
              <a:effectLst/>
              <a:latin typeface="Arial" pitchFamily="34" charset="0"/>
              <a:cs typeface="Arial" pitchFamily="34" charset="0"/>
            </a:endParaRPr>
          </a:p>
          <a:p>
            <a:pPr marL="0" marR="0" lvl="0" indent="269875" algn="just" defTabSz="914400" rtl="0" eaLnBrk="0" fontAlgn="base" latinLnBrk="0" hangingPunct="0">
              <a:lnSpc>
                <a:spcPct val="100000"/>
              </a:lnSpc>
              <a:spcBef>
                <a:spcPct val="0"/>
              </a:spcBef>
              <a:spcAft>
                <a:spcPct val="0"/>
              </a:spcAft>
              <a:buClrTx/>
              <a:buSzTx/>
              <a:buFontTx/>
              <a:buNone/>
              <a:tabLst>
                <a:tab pos="269875" algn="l"/>
              </a:tabLst>
            </a:pPr>
            <a:r>
              <a:rPr kumimoji="0" lang="pt-BR" b="0" i="0" u="none" strike="noStrike" cap="none" normalizeH="0" baseline="0" dirty="0" smtClean="0">
                <a:ln>
                  <a:noFill/>
                </a:ln>
                <a:solidFill>
                  <a:schemeClr val="tx1"/>
                </a:solidFill>
                <a:effectLst/>
                <a:latin typeface="Arial" pitchFamily="34" charset="0"/>
                <a:ea typeface="Calibri" pitchFamily="34" charset="0"/>
                <a:cs typeface="Arial" pitchFamily="34" charset="0"/>
              </a:rPr>
              <a:t>É fundamental um diagnóstico precoce, repensar uma teoria que está estagnada e tomar providências efetivas para mudar políticas e práticas, alinhando o comportamento da organização às novas realidades do seu ambiente, a uma nova definição de sua missão e às novas competências essenciais a serem desenvolvidas e adquiridas.</a:t>
            </a:r>
            <a:endParaRPr kumimoji="0" lang="pt-BR"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685800" y="2130425"/>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400" b="1" i="0" u="none" strike="noStrike" kern="1200" cap="none" spc="0" normalizeH="0" baseline="0" noProof="0" dirty="0" smtClean="0">
                <a:ln>
                  <a:noFill/>
                </a:ln>
                <a:solidFill>
                  <a:schemeClr val="tx1"/>
                </a:solidFill>
                <a:effectLst/>
                <a:uLnTx/>
                <a:uFillTx/>
                <a:latin typeface="+mj-lt"/>
                <a:ea typeface="+mj-ea"/>
                <a:cs typeface="+mj-cs"/>
              </a:rPr>
              <a:t>Obrigado pela atenção, sejam bem vindos</a:t>
            </a:r>
            <a:r>
              <a:rPr lang="pt-BR" sz="4400" b="1" dirty="0" smtClean="0">
                <a:latin typeface="+mj-lt"/>
                <a:ea typeface="+mj-ea"/>
                <a:cs typeface="+mj-cs"/>
              </a:rPr>
              <a:t> e um ótimo</a:t>
            </a:r>
            <a:r>
              <a:rPr kumimoji="0" lang="pt-BR" sz="4400" b="1" i="0" u="none" strike="noStrike" kern="1200" cap="none" spc="0" normalizeH="0" baseline="0" noProof="0" dirty="0" smtClean="0">
                <a:ln>
                  <a:noFill/>
                </a:ln>
                <a:solidFill>
                  <a:schemeClr val="tx1"/>
                </a:solidFill>
                <a:effectLst/>
                <a:uLnTx/>
                <a:uFillTx/>
                <a:latin typeface="+mj-lt"/>
                <a:ea typeface="+mj-ea"/>
                <a:cs typeface="+mj-cs"/>
              </a:rPr>
              <a:t>!</a:t>
            </a:r>
          </a:p>
        </p:txBody>
      </p:sp>
      <p:sp>
        <p:nvSpPr>
          <p:cNvPr id="5" name="Subtítulo 2"/>
          <p:cNvSpPr txBox="1">
            <a:spLocks/>
          </p:cNvSpPr>
          <p:nvPr/>
        </p:nvSpPr>
        <p:spPr>
          <a:xfrm>
            <a:off x="1371600" y="3886200"/>
            <a:ext cx="6400800" cy="1752600"/>
          </a:xfrm>
          <a:prstGeom prst="rect">
            <a:avLst/>
          </a:prstGeom>
        </p:spPr>
        <p:txBody>
          <a:bodyPr vert="horz" lIns="91440" tIns="45720" rIns="91440" bIns="45720" rtlCol="0">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pt-BR" sz="2000" b="0" i="0" u="none" strike="noStrike" kern="1200" cap="none" spc="0" normalizeH="0" baseline="0" noProof="0" dirty="0" err="1" smtClean="0">
                <a:ln>
                  <a:noFill/>
                </a:ln>
                <a:solidFill>
                  <a:schemeClr val="tx1"/>
                </a:solidFill>
                <a:effectLst/>
                <a:uLnTx/>
                <a:uFillTx/>
                <a:latin typeface="+mn-lt"/>
                <a:ea typeface="+mn-ea"/>
                <a:cs typeface="+mn-cs"/>
              </a:rPr>
              <a:t>professor_kleber</a:t>
            </a:r>
            <a:r>
              <a:rPr lang="pt-BR" sz="2000" dirty="0" smtClean="0"/>
              <a:t>@itelefonica.com.</a:t>
            </a:r>
            <a:r>
              <a:rPr lang="pt-BR" sz="2000" dirty="0" err="1" smtClean="0"/>
              <a:t>br</a:t>
            </a:r>
            <a:endParaRPr kumimoji="0" lang="pt-BR" sz="20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 name="Picture 2" descr="untitled"/>
          <p:cNvPicPr>
            <a:picLocks noChangeAspect="1" noChangeArrowheads="1"/>
          </p:cNvPicPr>
          <p:nvPr/>
        </p:nvPicPr>
        <p:blipFill>
          <a:blip r:embed="rId2" cstate="print"/>
          <a:srcRect/>
          <a:stretch>
            <a:fillRect/>
          </a:stretch>
        </p:blipFill>
        <p:spPr bwMode="auto">
          <a:xfrm>
            <a:off x="539552" y="677939"/>
            <a:ext cx="2678260" cy="1526925"/>
          </a:xfrm>
          <a:prstGeom prst="rect">
            <a:avLst/>
          </a:prstGeom>
          <a:noFill/>
          <a:ln w="9525">
            <a:noFill/>
            <a:miter lim="800000"/>
            <a:headEnd/>
            <a:tailEnd/>
          </a:ln>
        </p:spPr>
      </p:pic>
      <p:pic>
        <p:nvPicPr>
          <p:cNvPr id="7" name="Picture 3" descr="untitled2"/>
          <p:cNvPicPr>
            <a:picLocks noChangeAspect="1" noChangeArrowheads="1"/>
          </p:cNvPicPr>
          <p:nvPr/>
        </p:nvPicPr>
        <p:blipFill>
          <a:blip r:embed="rId3" cstate="print"/>
          <a:srcRect/>
          <a:stretch>
            <a:fillRect/>
          </a:stretch>
        </p:blipFill>
        <p:spPr bwMode="auto">
          <a:xfrm>
            <a:off x="5076056" y="131382"/>
            <a:ext cx="3960440" cy="9213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643</Words>
  <Application>Microsoft Office PowerPoint</Application>
  <PresentationFormat>Apresentação na tela (4:3)</PresentationFormat>
  <Paragraphs>46</Paragraphs>
  <Slides>8</Slides>
  <Notes>0</Notes>
  <HiddenSlides>0</HiddenSlides>
  <MMClips>0</MMClips>
  <ScaleCrop>false</ScaleCrop>
  <HeadingPairs>
    <vt:vector size="4" baseType="variant">
      <vt:variant>
        <vt:lpstr>Tema</vt:lpstr>
      </vt:variant>
      <vt:variant>
        <vt:i4>1</vt:i4>
      </vt:variant>
      <vt:variant>
        <vt:lpstr>Títulos de slides</vt:lpstr>
      </vt:variant>
      <vt:variant>
        <vt:i4>8</vt:i4>
      </vt:variant>
    </vt:vector>
  </HeadingPairs>
  <TitlesOfParts>
    <vt:vector size="9" baseType="lpstr">
      <vt:lpstr>Tema do Office</vt:lpstr>
      <vt:lpstr>Definição de negócio</vt:lpstr>
      <vt:lpstr>Slide 2</vt:lpstr>
      <vt:lpstr>Slide 3</vt:lpstr>
      <vt:lpstr>Slide 4</vt:lpstr>
      <vt:lpstr>Slide 5</vt:lpstr>
      <vt:lpstr>Slide 6</vt:lpstr>
      <vt:lpstr>Slide 7</vt:lpstr>
      <vt:lpstr>Slide 8</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Plano de Negócios</dc:title>
  <dc:creator>Kleber</dc:creator>
  <cp:lastModifiedBy>Kleber</cp:lastModifiedBy>
  <cp:revision>17</cp:revision>
  <dcterms:created xsi:type="dcterms:W3CDTF">2012-07-11T23:53:06Z</dcterms:created>
  <dcterms:modified xsi:type="dcterms:W3CDTF">2012-08-05T22:32:01Z</dcterms:modified>
</cp:coreProperties>
</file>