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C7FFC0-99AF-4E4E-8694-86BB22B48C6E}" v="7" dt="2025-09-08T15:20:28.1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6" d="100"/>
          <a:sy n="96" d="100"/>
        </p:scale>
        <p:origin x="33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9/9/2025</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9/9/2025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9/9/2025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9/9/2025</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9/9/2025</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9/9/2025</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9/9/2025</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2BDA5-E22E-981C-815F-C311C3ADD737}"/>
              </a:ext>
            </a:extLst>
          </p:cNvPr>
          <p:cNvSpPr>
            <a:spLocks noGrp="1"/>
          </p:cNvSpPr>
          <p:nvPr>
            <p:ph type="ctrTitle"/>
          </p:nvPr>
        </p:nvSpPr>
        <p:spPr>
          <a:xfrm>
            <a:off x="5781040" y="-289560"/>
            <a:ext cx="5110480" cy="975360"/>
          </a:xfrm>
        </p:spPr>
        <p:txBody>
          <a:bodyPr>
            <a:noAutofit/>
          </a:bodyPr>
          <a:lstStyle/>
          <a:p>
            <a:r>
              <a:rPr lang="en-US" sz="3200" dirty="0">
                <a:latin typeface="Arial Black" panose="020B0A04020102020204" pitchFamily="34" charset="0"/>
              </a:rPr>
              <a:t>Digital</a:t>
            </a:r>
            <a:r>
              <a:rPr lang="en-US" sz="3200" dirty="0"/>
              <a:t> </a:t>
            </a:r>
            <a:r>
              <a:rPr lang="en-US" sz="3200" dirty="0">
                <a:latin typeface="Arial Black" panose="020B0A04020102020204" pitchFamily="34" charset="0"/>
                <a:cs typeface="Aparajita" panose="02020603050405020304" pitchFamily="18" charset="0"/>
              </a:rPr>
              <a:t>portfolio</a:t>
            </a:r>
            <a:endParaRPr lang="en-IN" sz="3200" dirty="0">
              <a:latin typeface="Arial Black" panose="020B0A04020102020204" pitchFamily="34" charset="0"/>
              <a:cs typeface="Aparajita" panose="02020603050405020304" pitchFamily="18" charset="0"/>
            </a:endParaRPr>
          </a:p>
        </p:txBody>
      </p:sp>
      <p:sp>
        <p:nvSpPr>
          <p:cNvPr id="3" name="Subtitle 2">
            <a:extLst>
              <a:ext uri="{FF2B5EF4-FFF2-40B4-BE49-F238E27FC236}">
                <a16:creationId xmlns:a16="http://schemas.microsoft.com/office/drawing/2014/main" id="{2F449F64-9F55-3B48-B25C-65815B0E3802}"/>
              </a:ext>
            </a:extLst>
          </p:cNvPr>
          <p:cNvSpPr>
            <a:spLocks noGrp="1"/>
          </p:cNvSpPr>
          <p:nvPr>
            <p:ph type="subTitle" idx="1"/>
          </p:nvPr>
        </p:nvSpPr>
        <p:spPr>
          <a:xfrm>
            <a:off x="1371600" y="3632200"/>
            <a:ext cx="9448800" cy="1437639"/>
          </a:xfrm>
        </p:spPr>
        <p:txBody>
          <a:bodyPr>
            <a:normAutofit fontScale="92500" lnSpcReduction="10000"/>
          </a:bodyPr>
          <a:lstStyle/>
          <a:p>
            <a:r>
              <a:rPr lang="en-US" dirty="0">
                <a:latin typeface="Bell MT" panose="02020503060305020303" pitchFamily="18" charset="0"/>
              </a:rPr>
              <a:t>Student Name                : </a:t>
            </a:r>
            <a:r>
              <a:rPr lang="en-US" dirty="0" err="1">
                <a:latin typeface="Bell MT" panose="02020503060305020303" pitchFamily="18" charset="0"/>
              </a:rPr>
              <a:t>Vignesh.G</a:t>
            </a:r>
            <a:endParaRPr lang="en-US" dirty="0">
              <a:latin typeface="Bell MT" panose="02020503060305020303" pitchFamily="18" charset="0"/>
            </a:endParaRPr>
          </a:p>
          <a:p>
            <a:r>
              <a:rPr lang="en-IN" dirty="0">
                <a:latin typeface="Bell MT" panose="02020503060305020303" pitchFamily="18" charset="0"/>
              </a:rPr>
              <a:t>Register No and NMID: 222403566/asunm285222403566</a:t>
            </a:r>
          </a:p>
          <a:p>
            <a:r>
              <a:rPr lang="en-IN" dirty="0">
                <a:latin typeface="Bell MT" panose="02020503060305020303" pitchFamily="18" charset="0"/>
              </a:rPr>
              <a:t>Department                   :</a:t>
            </a:r>
            <a:r>
              <a:rPr lang="en-IN" dirty="0" err="1">
                <a:latin typeface="Bell MT" panose="02020503060305020303" pitchFamily="18" charset="0"/>
              </a:rPr>
              <a:t>Bsc.Computer</a:t>
            </a:r>
            <a:r>
              <a:rPr lang="en-IN" dirty="0">
                <a:latin typeface="Bell MT" panose="02020503060305020303" pitchFamily="18" charset="0"/>
              </a:rPr>
              <a:t> Science</a:t>
            </a:r>
          </a:p>
          <a:p>
            <a:r>
              <a:rPr lang="en-IN" dirty="0">
                <a:latin typeface="Bell MT" panose="02020503060305020303" pitchFamily="18" charset="0"/>
              </a:rPr>
              <a:t>College                           : Sridevi </a:t>
            </a:r>
            <a:r>
              <a:rPr lang="en-IN" dirty="0" err="1">
                <a:latin typeface="Bell MT" panose="02020503060305020303" pitchFamily="18" charset="0"/>
              </a:rPr>
              <a:t>Arts&amp;Science</a:t>
            </a:r>
            <a:r>
              <a:rPr lang="en-IN" dirty="0">
                <a:latin typeface="Bell MT" panose="02020503060305020303" pitchFamily="18" charset="0"/>
              </a:rPr>
              <a:t> College at </a:t>
            </a:r>
            <a:r>
              <a:rPr lang="en-IN" dirty="0" err="1">
                <a:latin typeface="Bell MT" panose="02020503060305020303" pitchFamily="18" charset="0"/>
              </a:rPr>
              <a:t>Ponneri</a:t>
            </a:r>
            <a:r>
              <a:rPr lang="en-IN" dirty="0">
                <a:latin typeface="Bell MT" panose="02020503060305020303" pitchFamily="18" charset="0"/>
              </a:rPr>
              <a:t>/Madras University</a:t>
            </a:r>
          </a:p>
          <a:p>
            <a:endParaRPr lang="en-IN" dirty="0">
              <a:latin typeface="Arial Narrow" panose="020B0606020202030204" pitchFamily="34" charset="0"/>
            </a:endParaRPr>
          </a:p>
          <a:p>
            <a:endParaRPr lang="en-IN" dirty="0">
              <a:latin typeface="Arial Narrow" panose="020B0606020202030204" pitchFamily="34" charset="0"/>
            </a:endParaRPr>
          </a:p>
        </p:txBody>
      </p:sp>
    </p:spTree>
    <p:extLst>
      <p:ext uri="{BB962C8B-B14F-4D97-AF65-F5344CB8AC3E}">
        <p14:creationId xmlns:p14="http://schemas.microsoft.com/office/powerpoint/2010/main" val="3511081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975E-30CE-7FBA-7B8B-BFC344080550}"/>
              </a:ext>
            </a:extLst>
          </p:cNvPr>
          <p:cNvSpPr>
            <a:spLocks noGrp="1"/>
          </p:cNvSpPr>
          <p:nvPr>
            <p:ph type="ctrTitle"/>
          </p:nvPr>
        </p:nvSpPr>
        <p:spPr>
          <a:xfrm>
            <a:off x="1096297" y="1192559"/>
            <a:ext cx="7900219" cy="685800"/>
          </a:xfrm>
        </p:spPr>
        <p:txBody>
          <a:bodyPr>
            <a:normAutofit/>
          </a:bodyPr>
          <a:lstStyle/>
          <a:p>
            <a:r>
              <a:rPr lang="en-US" sz="3200" dirty="0">
                <a:latin typeface="Arial Black" panose="020B0A04020102020204" pitchFamily="34" charset="0"/>
              </a:rPr>
              <a:t>Result and screenshot</a:t>
            </a:r>
            <a:endParaRPr lang="en-IN" sz="3200" dirty="0">
              <a:latin typeface="Arial Black" panose="020B0A04020102020204" pitchFamily="34" charset="0"/>
            </a:endParaRPr>
          </a:p>
        </p:txBody>
      </p:sp>
      <p:sp>
        <p:nvSpPr>
          <p:cNvPr id="3" name="Subtitle 2">
            <a:extLst>
              <a:ext uri="{FF2B5EF4-FFF2-40B4-BE49-F238E27FC236}">
                <a16:creationId xmlns:a16="http://schemas.microsoft.com/office/drawing/2014/main" id="{86857561-61C9-367F-F2B8-85112F2A63A8}"/>
              </a:ext>
            </a:extLst>
          </p:cNvPr>
          <p:cNvSpPr>
            <a:spLocks noGrp="1"/>
          </p:cNvSpPr>
          <p:nvPr>
            <p:ph type="subTitle" idx="1"/>
          </p:nvPr>
        </p:nvSpPr>
        <p:spPr>
          <a:xfrm>
            <a:off x="1096297" y="2088535"/>
            <a:ext cx="9089425" cy="3397865"/>
          </a:xfrm>
        </p:spPr>
        <p:txBody>
          <a:bodyPr>
            <a:noAutofit/>
          </a:bodyPr>
          <a:lstStyle/>
          <a:p>
            <a:r>
              <a:rPr lang="en-US" sz="1800" dirty="0">
                <a:latin typeface="Bell MT" panose="02020503060305020303" pitchFamily="18" charset="0"/>
              </a:rPr>
              <a:t>Result:</a:t>
            </a:r>
          </a:p>
          <a:p>
            <a:r>
              <a:rPr lang="en-US" sz="1800" dirty="0">
                <a:latin typeface="Bell MT" panose="02020503060305020303" pitchFamily="18" charset="0"/>
              </a:rPr>
              <a:t>The Trip Booking Form successfully collects user details (name, email, destination, date, and guests) and displays a personalized confirmation message after booking.</a:t>
            </a:r>
          </a:p>
          <a:p>
            <a:r>
              <a:rPr lang="en-US" sz="1800" dirty="0">
                <a:latin typeface="Bell MT" panose="02020503060305020303" pitchFamily="18" charset="0"/>
              </a:rPr>
              <a:t>Screenshot:</a:t>
            </a:r>
          </a:p>
          <a:p>
            <a:endParaRPr lang="en-US" sz="1800" dirty="0">
              <a:latin typeface="Bell MT" panose="02020503060305020303" pitchFamily="18" charset="0"/>
            </a:endParaRPr>
          </a:p>
        </p:txBody>
      </p:sp>
      <p:pic>
        <p:nvPicPr>
          <p:cNvPr id="5" name="Picture 4" descr="A screenshot of a trip form&#10;&#10;AI-generated content may be incorrect.">
            <a:extLst>
              <a:ext uri="{FF2B5EF4-FFF2-40B4-BE49-F238E27FC236}">
                <a16:creationId xmlns:a16="http://schemas.microsoft.com/office/drawing/2014/main" id="{0347A710-BACD-B2B8-D897-FD865E83F557}"/>
              </a:ext>
            </a:extLst>
          </p:cNvPr>
          <p:cNvPicPr>
            <a:picLocks noChangeAspect="1"/>
          </p:cNvPicPr>
          <p:nvPr/>
        </p:nvPicPr>
        <p:blipFill>
          <a:blip r:embed="rId2"/>
          <a:stretch>
            <a:fillRect/>
          </a:stretch>
        </p:blipFill>
        <p:spPr>
          <a:xfrm>
            <a:off x="3323282" y="3429000"/>
            <a:ext cx="2871041" cy="2358344"/>
          </a:xfrm>
          <a:prstGeom prst="rect">
            <a:avLst/>
          </a:prstGeom>
        </p:spPr>
      </p:pic>
    </p:spTree>
    <p:extLst>
      <p:ext uri="{BB962C8B-B14F-4D97-AF65-F5344CB8AC3E}">
        <p14:creationId xmlns:p14="http://schemas.microsoft.com/office/powerpoint/2010/main" val="4042621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DCC8E-F190-372C-9750-4A17C8F9E092}"/>
              </a:ext>
            </a:extLst>
          </p:cNvPr>
          <p:cNvSpPr>
            <a:spLocks noGrp="1"/>
          </p:cNvSpPr>
          <p:nvPr>
            <p:ph type="ctrTitle"/>
          </p:nvPr>
        </p:nvSpPr>
        <p:spPr>
          <a:xfrm>
            <a:off x="1371600" y="1081547"/>
            <a:ext cx="3829665" cy="796811"/>
          </a:xfrm>
        </p:spPr>
        <p:txBody>
          <a:bodyPr>
            <a:normAutofit/>
          </a:bodyPr>
          <a:lstStyle/>
          <a:p>
            <a:r>
              <a:rPr lang="en-US" sz="3600" dirty="0">
                <a:latin typeface="Arial Black" panose="020B0A04020102020204" pitchFamily="34" charset="0"/>
              </a:rPr>
              <a:t>conclusion</a:t>
            </a:r>
            <a:endParaRPr lang="en-IN" sz="3600" dirty="0">
              <a:latin typeface="Arial Black" panose="020B0A04020102020204" pitchFamily="34" charset="0"/>
            </a:endParaRPr>
          </a:p>
        </p:txBody>
      </p:sp>
      <p:sp>
        <p:nvSpPr>
          <p:cNvPr id="3" name="Subtitle 2">
            <a:extLst>
              <a:ext uri="{FF2B5EF4-FFF2-40B4-BE49-F238E27FC236}">
                <a16:creationId xmlns:a16="http://schemas.microsoft.com/office/drawing/2014/main" id="{26DA1DC4-AD6B-4C96-E0AB-E828F6A0EBB4}"/>
              </a:ext>
            </a:extLst>
          </p:cNvPr>
          <p:cNvSpPr>
            <a:spLocks noGrp="1"/>
          </p:cNvSpPr>
          <p:nvPr>
            <p:ph type="subTitle" idx="1"/>
          </p:nvPr>
        </p:nvSpPr>
        <p:spPr>
          <a:xfrm>
            <a:off x="1371600" y="2127865"/>
            <a:ext cx="8735961" cy="1814869"/>
          </a:xfrm>
        </p:spPr>
        <p:txBody>
          <a:bodyPr>
            <a:noAutofit/>
          </a:bodyPr>
          <a:lstStyle/>
          <a:p>
            <a:r>
              <a:rPr lang="en-US" sz="2800" dirty="0"/>
              <a:t>The Trip Booking Form provides an easy way to collect user travel details and confirm bookings instantly. It ensures validation, gives immediate feedback, and enhances the user experience with a simple, interactive design.</a:t>
            </a:r>
            <a:endParaRPr lang="en-IN" sz="2800" dirty="0"/>
          </a:p>
        </p:txBody>
      </p:sp>
    </p:spTree>
    <p:extLst>
      <p:ext uri="{BB962C8B-B14F-4D97-AF65-F5344CB8AC3E}">
        <p14:creationId xmlns:p14="http://schemas.microsoft.com/office/powerpoint/2010/main" val="3210894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28667-CCEC-B643-3119-CD79BCD8B4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DCF026-0FB4-0419-D273-05318AB1A12E}"/>
              </a:ext>
            </a:extLst>
          </p:cNvPr>
          <p:cNvSpPr>
            <a:spLocks noGrp="1"/>
          </p:cNvSpPr>
          <p:nvPr>
            <p:ph type="ctrTitle"/>
          </p:nvPr>
        </p:nvSpPr>
        <p:spPr>
          <a:xfrm>
            <a:off x="1371600" y="1081547"/>
            <a:ext cx="3829665" cy="796811"/>
          </a:xfrm>
        </p:spPr>
        <p:txBody>
          <a:bodyPr>
            <a:normAutofit/>
          </a:bodyPr>
          <a:lstStyle/>
          <a:p>
            <a:r>
              <a:rPr lang="en-US" sz="3600" dirty="0">
                <a:latin typeface="Arial Black" panose="020B0A04020102020204" pitchFamily="34" charset="0"/>
              </a:rPr>
              <a:t>GITHUB LINK</a:t>
            </a:r>
            <a:endParaRPr lang="en-IN" sz="3600" dirty="0">
              <a:latin typeface="Arial Black" panose="020B0A04020102020204" pitchFamily="34" charset="0"/>
            </a:endParaRPr>
          </a:p>
        </p:txBody>
      </p:sp>
      <p:sp>
        <p:nvSpPr>
          <p:cNvPr id="3" name="Subtitle 2">
            <a:extLst>
              <a:ext uri="{FF2B5EF4-FFF2-40B4-BE49-F238E27FC236}">
                <a16:creationId xmlns:a16="http://schemas.microsoft.com/office/drawing/2014/main" id="{AC16E1EC-27EA-73C3-B4E7-A10352767023}"/>
              </a:ext>
            </a:extLst>
          </p:cNvPr>
          <p:cNvSpPr>
            <a:spLocks noGrp="1"/>
          </p:cNvSpPr>
          <p:nvPr>
            <p:ph type="subTitle" idx="1"/>
          </p:nvPr>
        </p:nvSpPr>
        <p:spPr>
          <a:xfrm>
            <a:off x="1371600" y="2127865"/>
            <a:ext cx="8735961" cy="1814869"/>
          </a:xfrm>
        </p:spPr>
        <p:txBody>
          <a:bodyPr>
            <a:noAutofit/>
          </a:bodyPr>
          <a:lstStyle/>
          <a:p>
            <a:endParaRPr lang="en-IN" sz="2800" dirty="0"/>
          </a:p>
        </p:txBody>
      </p:sp>
    </p:spTree>
    <p:extLst>
      <p:ext uri="{BB962C8B-B14F-4D97-AF65-F5344CB8AC3E}">
        <p14:creationId xmlns:p14="http://schemas.microsoft.com/office/powerpoint/2010/main" val="687644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AB93A-96A5-E7B8-1D89-BDA24D1A87D9}"/>
              </a:ext>
            </a:extLst>
          </p:cNvPr>
          <p:cNvSpPr>
            <a:spLocks noGrp="1"/>
          </p:cNvSpPr>
          <p:nvPr>
            <p:ph type="ctrTitle"/>
          </p:nvPr>
        </p:nvSpPr>
        <p:spPr>
          <a:xfrm>
            <a:off x="101600" y="1212268"/>
            <a:ext cx="3190240" cy="555572"/>
          </a:xfrm>
        </p:spPr>
        <p:txBody>
          <a:bodyPr>
            <a:normAutofit fontScale="90000"/>
          </a:bodyPr>
          <a:lstStyle/>
          <a:p>
            <a:r>
              <a:rPr lang="en-US" sz="2800" dirty="0" err="1">
                <a:latin typeface="Arial Black" panose="020B0A04020102020204" pitchFamily="34" charset="0"/>
              </a:rPr>
              <a:t>ProJECt</a:t>
            </a:r>
            <a:r>
              <a:rPr lang="en-US" sz="2800" dirty="0">
                <a:latin typeface="Arial Black" panose="020B0A04020102020204" pitchFamily="34" charset="0"/>
              </a:rPr>
              <a:t> </a:t>
            </a:r>
            <a:r>
              <a:rPr lang="en-US" sz="2800" dirty="0" err="1">
                <a:latin typeface="Arial Black" panose="020B0A04020102020204" pitchFamily="34" charset="0"/>
              </a:rPr>
              <a:t>TItle</a:t>
            </a:r>
            <a:endParaRPr lang="en-IN" sz="2800" dirty="0">
              <a:latin typeface="Arial Black" panose="020B0A04020102020204" pitchFamily="34" charset="0"/>
            </a:endParaRPr>
          </a:p>
        </p:txBody>
      </p:sp>
      <p:sp>
        <p:nvSpPr>
          <p:cNvPr id="3" name="Subtitle 2">
            <a:extLst>
              <a:ext uri="{FF2B5EF4-FFF2-40B4-BE49-F238E27FC236}">
                <a16:creationId xmlns:a16="http://schemas.microsoft.com/office/drawing/2014/main" id="{DBA2A647-D51A-3E0D-B05C-CF71D76FABFA}"/>
              </a:ext>
            </a:extLst>
          </p:cNvPr>
          <p:cNvSpPr>
            <a:spLocks noGrp="1"/>
          </p:cNvSpPr>
          <p:nvPr>
            <p:ph type="subTitle" idx="1"/>
          </p:nvPr>
        </p:nvSpPr>
        <p:spPr>
          <a:xfrm>
            <a:off x="4341269" y="2442498"/>
            <a:ext cx="9448800" cy="685800"/>
          </a:xfrm>
        </p:spPr>
        <p:txBody>
          <a:bodyPr>
            <a:normAutofit/>
          </a:bodyPr>
          <a:lstStyle/>
          <a:p>
            <a:r>
              <a:rPr lang="en-US" sz="3200" dirty="0">
                <a:latin typeface="Bell MT" panose="02020503060305020303" pitchFamily="18" charset="0"/>
              </a:rPr>
              <a:t>Book the Trip</a:t>
            </a:r>
            <a:endParaRPr lang="en-IN" sz="3200" dirty="0">
              <a:latin typeface="Bell MT" panose="02020503060305020303" pitchFamily="18" charset="0"/>
            </a:endParaRPr>
          </a:p>
        </p:txBody>
      </p:sp>
    </p:spTree>
    <p:extLst>
      <p:ext uri="{BB962C8B-B14F-4D97-AF65-F5344CB8AC3E}">
        <p14:creationId xmlns:p14="http://schemas.microsoft.com/office/powerpoint/2010/main" val="1200021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022DB-9BBE-17C3-8BEF-B96CAF34A8DD}"/>
              </a:ext>
            </a:extLst>
          </p:cNvPr>
          <p:cNvSpPr>
            <a:spLocks noGrp="1"/>
          </p:cNvSpPr>
          <p:nvPr>
            <p:ph type="ctrTitle"/>
          </p:nvPr>
        </p:nvSpPr>
        <p:spPr>
          <a:xfrm>
            <a:off x="1371600" y="0"/>
            <a:ext cx="9448800" cy="1825096"/>
          </a:xfrm>
        </p:spPr>
        <p:txBody>
          <a:bodyPr>
            <a:normAutofit/>
          </a:bodyPr>
          <a:lstStyle/>
          <a:p>
            <a:r>
              <a:rPr lang="en-US" sz="3200" dirty="0">
                <a:latin typeface="Arial Black" panose="020B0A04020102020204" pitchFamily="34" charset="0"/>
              </a:rPr>
              <a:t>agenda</a:t>
            </a:r>
            <a:endParaRPr lang="en-IN" sz="3200" dirty="0">
              <a:latin typeface="Arial Black" panose="020B0A04020102020204" pitchFamily="34" charset="0"/>
            </a:endParaRPr>
          </a:p>
        </p:txBody>
      </p:sp>
      <p:sp>
        <p:nvSpPr>
          <p:cNvPr id="3" name="Subtitle 2">
            <a:extLst>
              <a:ext uri="{FF2B5EF4-FFF2-40B4-BE49-F238E27FC236}">
                <a16:creationId xmlns:a16="http://schemas.microsoft.com/office/drawing/2014/main" id="{B778B403-5538-7063-C4BD-47DB3D75E313}"/>
              </a:ext>
            </a:extLst>
          </p:cNvPr>
          <p:cNvSpPr>
            <a:spLocks noGrp="1"/>
          </p:cNvSpPr>
          <p:nvPr>
            <p:ph type="subTitle" idx="1"/>
          </p:nvPr>
        </p:nvSpPr>
        <p:spPr>
          <a:xfrm>
            <a:off x="2954593" y="2054533"/>
            <a:ext cx="9448800" cy="2748934"/>
          </a:xfrm>
        </p:spPr>
        <p:txBody>
          <a:bodyPr>
            <a:noAutofit/>
          </a:bodyPr>
          <a:lstStyle/>
          <a:p>
            <a:r>
              <a:rPr lang="en-US" dirty="0">
                <a:latin typeface="Bell MT" panose="02020503060305020303" pitchFamily="18" charset="0"/>
              </a:rPr>
              <a:t> 1.ProblemStatement</a:t>
            </a:r>
          </a:p>
          <a:p>
            <a:r>
              <a:rPr lang="en-US" dirty="0">
                <a:latin typeface="Bell MT" panose="02020503060305020303" pitchFamily="18" charset="0"/>
              </a:rPr>
              <a:t> 2. Project Overview </a:t>
            </a:r>
          </a:p>
          <a:p>
            <a:r>
              <a:rPr lang="en-US" dirty="0">
                <a:latin typeface="Bell MT" panose="02020503060305020303" pitchFamily="18" charset="0"/>
              </a:rPr>
              <a:t> 3. </a:t>
            </a:r>
            <a:r>
              <a:rPr lang="en-US" dirty="0" err="1">
                <a:latin typeface="Bell MT" panose="02020503060305020303" pitchFamily="18" charset="0"/>
              </a:rPr>
              <a:t>EndUsers</a:t>
            </a:r>
            <a:r>
              <a:rPr lang="en-US" dirty="0">
                <a:latin typeface="Bell MT" panose="02020503060305020303" pitchFamily="18" charset="0"/>
              </a:rPr>
              <a:t> </a:t>
            </a:r>
          </a:p>
          <a:p>
            <a:r>
              <a:rPr lang="en-US" dirty="0">
                <a:latin typeface="Bell MT" panose="02020503060305020303" pitchFamily="18" charset="0"/>
              </a:rPr>
              <a:t> 4. Tools and Technologies </a:t>
            </a:r>
          </a:p>
          <a:p>
            <a:r>
              <a:rPr lang="en-US" dirty="0">
                <a:latin typeface="Bell MT" panose="02020503060305020303" pitchFamily="18" charset="0"/>
              </a:rPr>
              <a:t> 5. Portfolio design and Layout</a:t>
            </a:r>
          </a:p>
          <a:p>
            <a:r>
              <a:rPr lang="en-US" dirty="0">
                <a:latin typeface="Bell MT" panose="02020503060305020303" pitchFamily="18" charset="0"/>
              </a:rPr>
              <a:t> 6. Features and Functionality </a:t>
            </a:r>
          </a:p>
          <a:p>
            <a:r>
              <a:rPr lang="en-US" dirty="0">
                <a:latin typeface="Bell MT" panose="02020503060305020303" pitchFamily="18" charset="0"/>
              </a:rPr>
              <a:t> 7. Results and Screenshots </a:t>
            </a:r>
          </a:p>
          <a:p>
            <a:r>
              <a:rPr lang="en-US" dirty="0">
                <a:latin typeface="Bell MT" panose="02020503060305020303" pitchFamily="18" charset="0"/>
              </a:rPr>
              <a:t> 8. Conclusion</a:t>
            </a:r>
          </a:p>
          <a:p>
            <a:r>
              <a:rPr lang="en-US" dirty="0">
                <a:latin typeface="Bell MT" panose="02020503060305020303" pitchFamily="18" charset="0"/>
              </a:rPr>
              <a:t> 9. </a:t>
            </a:r>
            <a:r>
              <a:rPr lang="en-US" dirty="0" err="1">
                <a:latin typeface="Bell MT" panose="02020503060305020303" pitchFamily="18" charset="0"/>
              </a:rPr>
              <a:t>Github</a:t>
            </a:r>
            <a:r>
              <a:rPr lang="en-US" dirty="0">
                <a:latin typeface="Bell MT" panose="02020503060305020303" pitchFamily="18" charset="0"/>
              </a:rPr>
              <a:t> Lin</a:t>
            </a:r>
            <a:endParaRPr lang="en-IN" dirty="0">
              <a:latin typeface="Bell MT" panose="02020503060305020303" pitchFamily="18" charset="0"/>
            </a:endParaRPr>
          </a:p>
        </p:txBody>
      </p:sp>
    </p:spTree>
    <p:extLst>
      <p:ext uri="{BB962C8B-B14F-4D97-AF65-F5344CB8AC3E}">
        <p14:creationId xmlns:p14="http://schemas.microsoft.com/office/powerpoint/2010/main" val="4172733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8091-36B8-6135-C4D9-517E23896F66}"/>
              </a:ext>
            </a:extLst>
          </p:cNvPr>
          <p:cNvSpPr>
            <a:spLocks noGrp="1"/>
          </p:cNvSpPr>
          <p:nvPr>
            <p:ph type="ctrTitle"/>
          </p:nvPr>
        </p:nvSpPr>
        <p:spPr>
          <a:xfrm>
            <a:off x="1371600" y="1288026"/>
            <a:ext cx="5746955" cy="609998"/>
          </a:xfrm>
        </p:spPr>
        <p:txBody>
          <a:bodyPr>
            <a:normAutofit/>
          </a:bodyPr>
          <a:lstStyle/>
          <a:p>
            <a:r>
              <a:rPr lang="en-US" sz="3200" dirty="0">
                <a:latin typeface="Arial Black" panose="020B0A04020102020204" pitchFamily="34" charset="0"/>
              </a:rPr>
              <a:t>Problem statement</a:t>
            </a:r>
            <a:endParaRPr lang="en-IN" sz="3200" dirty="0">
              <a:latin typeface="Arial Black" panose="020B0A04020102020204" pitchFamily="34" charset="0"/>
            </a:endParaRPr>
          </a:p>
        </p:txBody>
      </p:sp>
      <p:sp>
        <p:nvSpPr>
          <p:cNvPr id="3" name="Subtitle 2">
            <a:extLst>
              <a:ext uri="{FF2B5EF4-FFF2-40B4-BE49-F238E27FC236}">
                <a16:creationId xmlns:a16="http://schemas.microsoft.com/office/drawing/2014/main" id="{4A96F068-F640-9122-E276-D0B679C99A04}"/>
              </a:ext>
            </a:extLst>
          </p:cNvPr>
          <p:cNvSpPr>
            <a:spLocks noGrp="1"/>
          </p:cNvSpPr>
          <p:nvPr>
            <p:ph type="subTitle" idx="1"/>
          </p:nvPr>
        </p:nvSpPr>
        <p:spPr>
          <a:xfrm>
            <a:off x="1371600" y="2658807"/>
            <a:ext cx="9670026" cy="2100005"/>
          </a:xfrm>
        </p:spPr>
        <p:txBody>
          <a:bodyPr>
            <a:normAutofit/>
          </a:bodyPr>
          <a:lstStyle/>
          <a:p>
            <a:r>
              <a:rPr lang="en-US" sz="2800" dirty="0">
                <a:latin typeface="Bell MT" panose="02020503060305020303" pitchFamily="18" charset="0"/>
              </a:rPr>
              <a:t>Design a Trip Booking Form using HTML, CSS, and JavaScript where users can enter their details (name, email, destination, date, and number of persons) to book a trip. On form submission, display a confirmation message and reset the form.</a:t>
            </a:r>
            <a:endParaRPr lang="en-IN" sz="2800" dirty="0">
              <a:latin typeface="Bell MT" panose="02020503060305020303" pitchFamily="18" charset="0"/>
            </a:endParaRPr>
          </a:p>
        </p:txBody>
      </p:sp>
    </p:spTree>
    <p:extLst>
      <p:ext uri="{BB962C8B-B14F-4D97-AF65-F5344CB8AC3E}">
        <p14:creationId xmlns:p14="http://schemas.microsoft.com/office/powerpoint/2010/main" val="4178405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22991-FBD4-F877-CA0D-B2F360F0FCB4}"/>
              </a:ext>
            </a:extLst>
          </p:cNvPr>
          <p:cNvSpPr>
            <a:spLocks noGrp="1"/>
          </p:cNvSpPr>
          <p:nvPr>
            <p:ph type="ctrTitle"/>
          </p:nvPr>
        </p:nvSpPr>
        <p:spPr>
          <a:xfrm>
            <a:off x="1499418" y="942651"/>
            <a:ext cx="4930877" cy="685800"/>
          </a:xfrm>
        </p:spPr>
        <p:txBody>
          <a:bodyPr>
            <a:normAutofit/>
          </a:bodyPr>
          <a:lstStyle/>
          <a:p>
            <a:r>
              <a:rPr lang="en-US" sz="3200" dirty="0">
                <a:latin typeface="Arial Black" panose="020B0A04020102020204" pitchFamily="34" charset="0"/>
              </a:rPr>
              <a:t>Project OVERVIEW</a:t>
            </a:r>
            <a:endParaRPr lang="en-IN" sz="3200" dirty="0">
              <a:latin typeface="Arial Black" panose="020B0A04020102020204" pitchFamily="34" charset="0"/>
            </a:endParaRPr>
          </a:p>
        </p:txBody>
      </p:sp>
      <p:sp>
        <p:nvSpPr>
          <p:cNvPr id="3" name="Subtitle 2">
            <a:extLst>
              <a:ext uri="{FF2B5EF4-FFF2-40B4-BE49-F238E27FC236}">
                <a16:creationId xmlns:a16="http://schemas.microsoft.com/office/drawing/2014/main" id="{BD2CA994-0143-2306-B1D8-C558A3BC58A2}"/>
              </a:ext>
            </a:extLst>
          </p:cNvPr>
          <p:cNvSpPr>
            <a:spLocks noGrp="1"/>
          </p:cNvSpPr>
          <p:nvPr>
            <p:ph type="subTitle" idx="1"/>
          </p:nvPr>
        </p:nvSpPr>
        <p:spPr>
          <a:xfrm>
            <a:off x="1499418" y="1921388"/>
            <a:ext cx="9512711" cy="2886586"/>
          </a:xfrm>
        </p:spPr>
        <p:txBody>
          <a:bodyPr>
            <a:normAutofit/>
          </a:bodyPr>
          <a:lstStyle/>
          <a:p>
            <a:r>
              <a:rPr lang="en-US" sz="2800" dirty="0">
                <a:latin typeface="Bell MT" panose="02020503060305020303" pitchFamily="18" charset="0"/>
              </a:rPr>
              <a:t>This project is a simple Trip Booking Form created using HTML, CSS, and JavaScript. It allows users to enter details like name, email, destination, date, and number of persons. On submission, it validates the inputs, shows a confirmation message, and resets the form. The design is clean, user-friendly, and responsive.</a:t>
            </a:r>
            <a:endParaRPr lang="en-IN" sz="2800" dirty="0">
              <a:latin typeface="Bell MT" panose="02020503060305020303" pitchFamily="18" charset="0"/>
            </a:endParaRPr>
          </a:p>
        </p:txBody>
      </p:sp>
    </p:spTree>
    <p:extLst>
      <p:ext uri="{BB962C8B-B14F-4D97-AF65-F5344CB8AC3E}">
        <p14:creationId xmlns:p14="http://schemas.microsoft.com/office/powerpoint/2010/main" val="635162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2067B-2DD7-E9AF-F8E8-8640A781103D}"/>
              </a:ext>
            </a:extLst>
          </p:cNvPr>
          <p:cNvSpPr>
            <a:spLocks noGrp="1"/>
          </p:cNvSpPr>
          <p:nvPr>
            <p:ph type="ctrTitle"/>
          </p:nvPr>
        </p:nvSpPr>
        <p:spPr>
          <a:xfrm>
            <a:off x="1283109" y="1356852"/>
            <a:ext cx="8617974" cy="786978"/>
          </a:xfrm>
        </p:spPr>
        <p:txBody>
          <a:bodyPr>
            <a:normAutofit/>
          </a:bodyPr>
          <a:lstStyle/>
          <a:p>
            <a:r>
              <a:rPr lang="en-US" sz="4000" dirty="0">
                <a:latin typeface="Arial Black" panose="020B0A04020102020204" pitchFamily="34" charset="0"/>
              </a:rPr>
              <a:t>WHO ARE THE END USERS?</a:t>
            </a:r>
            <a:endParaRPr lang="en-IN" sz="4000" dirty="0">
              <a:latin typeface="Arial Black" panose="020B0A04020102020204" pitchFamily="34" charset="0"/>
            </a:endParaRPr>
          </a:p>
        </p:txBody>
      </p:sp>
      <p:sp>
        <p:nvSpPr>
          <p:cNvPr id="3" name="Subtitle 2">
            <a:extLst>
              <a:ext uri="{FF2B5EF4-FFF2-40B4-BE49-F238E27FC236}">
                <a16:creationId xmlns:a16="http://schemas.microsoft.com/office/drawing/2014/main" id="{134D8DA8-E40D-83E2-4CD4-F9C97593A96E}"/>
              </a:ext>
            </a:extLst>
          </p:cNvPr>
          <p:cNvSpPr>
            <a:spLocks noGrp="1"/>
          </p:cNvSpPr>
          <p:nvPr>
            <p:ph type="subTitle" idx="1"/>
          </p:nvPr>
        </p:nvSpPr>
        <p:spPr>
          <a:xfrm>
            <a:off x="2590800" y="2373670"/>
            <a:ext cx="8617974" cy="2699773"/>
          </a:xfrm>
        </p:spPr>
        <p:txBody>
          <a:bodyPr>
            <a:normAutofit/>
          </a:bodyPr>
          <a:lstStyle/>
          <a:p>
            <a:r>
              <a:rPr lang="en-US" sz="3200" dirty="0">
                <a:latin typeface="Bell MT" panose="02020503060305020303" pitchFamily="18" charset="0"/>
              </a:rPr>
              <a:t>The end users of this project </a:t>
            </a:r>
            <a:r>
              <a:rPr lang="en-US" sz="3200" dirty="0" err="1">
                <a:latin typeface="Bell MT" panose="02020503060305020303" pitchFamily="18" charset="0"/>
              </a:rPr>
              <a:t>are:Travelers</a:t>
            </a:r>
            <a:r>
              <a:rPr lang="en-US" sz="3200" dirty="0">
                <a:latin typeface="Bell MT" panose="02020503060305020303" pitchFamily="18" charset="0"/>
              </a:rPr>
              <a:t> / Customers – who want to book trips online </a:t>
            </a:r>
            <a:r>
              <a:rPr lang="en-US" sz="3200" dirty="0" err="1">
                <a:latin typeface="Bell MT" panose="02020503060305020303" pitchFamily="18" charset="0"/>
              </a:rPr>
              <a:t>easily.Travel</a:t>
            </a:r>
            <a:r>
              <a:rPr lang="en-US" sz="3200" dirty="0">
                <a:latin typeface="Bell MT" panose="02020503060305020303" pitchFamily="18" charset="0"/>
              </a:rPr>
              <a:t> Agencies – who can use this form to collect booking details from customers.</a:t>
            </a:r>
            <a:endParaRPr lang="en-IN" sz="3200" dirty="0">
              <a:latin typeface="Bell MT" panose="02020503060305020303" pitchFamily="18" charset="0"/>
            </a:endParaRPr>
          </a:p>
        </p:txBody>
      </p:sp>
    </p:spTree>
    <p:extLst>
      <p:ext uri="{BB962C8B-B14F-4D97-AF65-F5344CB8AC3E}">
        <p14:creationId xmlns:p14="http://schemas.microsoft.com/office/powerpoint/2010/main" val="2229099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FD0A2-F900-A365-441D-C9477E6F5778}"/>
              </a:ext>
            </a:extLst>
          </p:cNvPr>
          <p:cNvSpPr>
            <a:spLocks noGrp="1"/>
          </p:cNvSpPr>
          <p:nvPr>
            <p:ph type="ctrTitle"/>
          </p:nvPr>
        </p:nvSpPr>
        <p:spPr>
          <a:xfrm>
            <a:off x="1371601" y="570269"/>
            <a:ext cx="7408606" cy="836140"/>
          </a:xfrm>
        </p:spPr>
        <p:txBody>
          <a:bodyPr>
            <a:normAutofit/>
          </a:bodyPr>
          <a:lstStyle/>
          <a:p>
            <a:r>
              <a:rPr lang="en-US" sz="4000" dirty="0">
                <a:latin typeface="Arial Black" panose="020B0A04020102020204" pitchFamily="34" charset="0"/>
              </a:rPr>
              <a:t>TOOLS AND TECHNIQUES</a:t>
            </a:r>
            <a:endParaRPr lang="en-IN" sz="4000" dirty="0">
              <a:latin typeface="Arial Black" panose="020B0A04020102020204" pitchFamily="34" charset="0"/>
            </a:endParaRPr>
          </a:p>
        </p:txBody>
      </p:sp>
      <p:sp>
        <p:nvSpPr>
          <p:cNvPr id="3" name="Subtitle 2">
            <a:extLst>
              <a:ext uri="{FF2B5EF4-FFF2-40B4-BE49-F238E27FC236}">
                <a16:creationId xmlns:a16="http://schemas.microsoft.com/office/drawing/2014/main" id="{93957181-D76E-D882-BB07-99DA3D3035B7}"/>
              </a:ext>
            </a:extLst>
          </p:cNvPr>
          <p:cNvSpPr>
            <a:spLocks noGrp="1"/>
          </p:cNvSpPr>
          <p:nvPr>
            <p:ph type="subTitle" idx="1"/>
          </p:nvPr>
        </p:nvSpPr>
        <p:spPr>
          <a:xfrm>
            <a:off x="1487129" y="1764070"/>
            <a:ext cx="9217742" cy="3820652"/>
          </a:xfrm>
        </p:spPr>
        <p:txBody>
          <a:bodyPr>
            <a:noAutofit/>
          </a:bodyPr>
          <a:lstStyle/>
          <a:p>
            <a:r>
              <a:rPr lang="en-IN" sz="1400" dirty="0">
                <a:latin typeface="Bell MT" panose="02020503060305020303" pitchFamily="18" charset="0"/>
              </a:rPr>
              <a:t>Tools Used:</a:t>
            </a:r>
          </a:p>
          <a:p>
            <a:r>
              <a:rPr lang="en-IN" sz="1400" dirty="0">
                <a:latin typeface="Bell MT" panose="02020503060305020303" pitchFamily="18" charset="0"/>
              </a:rPr>
              <a:t>-Visual Studio Code (VS Code): for writing and editing the code.</a:t>
            </a:r>
          </a:p>
          <a:p>
            <a:r>
              <a:rPr lang="en-IN" sz="1400" dirty="0">
                <a:latin typeface="Bell MT" panose="02020503060305020303" pitchFamily="18" charset="0"/>
              </a:rPr>
              <a:t>-Web Browser (Chrome/Edge/Firefox): for testing and running the </a:t>
            </a:r>
            <a:r>
              <a:rPr lang="en-IN" sz="1400" dirty="0" err="1">
                <a:latin typeface="Bell MT" panose="02020503060305020303" pitchFamily="18" charset="0"/>
              </a:rPr>
              <a:t>project.a</a:t>
            </a:r>
            <a:endParaRPr lang="en-IN" sz="1400" dirty="0">
              <a:latin typeface="Bell MT" panose="02020503060305020303" pitchFamily="18" charset="0"/>
            </a:endParaRPr>
          </a:p>
          <a:p>
            <a:endParaRPr lang="en-IN" sz="1400" dirty="0">
              <a:latin typeface="Bell MT" panose="02020503060305020303" pitchFamily="18" charset="0"/>
            </a:endParaRPr>
          </a:p>
          <a:p>
            <a:r>
              <a:rPr lang="en-IN" sz="1400" dirty="0">
                <a:latin typeface="Bell MT" panose="02020503060305020303" pitchFamily="18" charset="0"/>
              </a:rPr>
              <a:t>Techniques Applied:</a:t>
            </a:r>
          </a:p>
          <a:p>
            <a:r>
              <a:rPr lang="en-IN" sz="1400" dirty="0">
                <a:latin typeface="Bell MT" panose="02020503060305020303" pitchFamily="18" charset="0"/>
              </a:rPr>
              <a:t>-HTML5 Form Elements: to collect user inputs (text, email, date, number, dropdown).</a:t>
            </a:r>
          </a:p>
          <a:p>
            <a:r>
              <a:rPr lang="en-IN" sz="1400" dirty="0">
                <a:latin typeface="Bell MT" panose="02020503060305020303" pitchFamily="18" charset="0"/>
              </a:rPr>
              <a:t>-CSS3 Styling: to create a clean, modern, and responsive form design.</a:t>
            </a:r>
          </a:p>
          <a:p>
            <a:r>
              <a:rPr lang="en-IN" sz="1400" dirty="0">
                <a:latin typeface="Bell MT" panose="02020503060305020303" pitchFamily="18" charset="0"/>
              </a:rPr>
              <a:t>-JavaScript (DOM Manipulation &amp; Event Handling):Preventing page reload on form submission.</a:t>
            </a:r>
          </a:p>
          <a:p>
            <a:endParaRPr lang="en-IN" sz="1400" dirty="0">
              <a:latin typeface="Bell MT" panose="02020503060305020303" pitchFamily="18" charset="0"/>
            </a:endParaRPr>
          </a:p>
          <a:p>
            <a:r>
              <a:rPr lang="en-IN" sz="1400" dirty="0">
                <a:latin typeface="Bell MT" panose="02020503060305020303" pitchFamily="18" charset="0"/>
              </a:rPr>
              <a:t>Validating input fields.</a:t>
            </a:r>
          </a:p>
          <a:p>
            <a:r>
              <a:rPr lang="en-IN" sz="1400" dirty="0">
                <a:latin typeface="Bell MT" panose="02020503060305020303" pitchFamily="18" charset="0"/>
              </a:rPr>
              <a:t>-Displaying a dynamic confirmation </a:t>
            </a:r>
            <a:r>
              <a:rPr lang="en-IN" sz="1400" dirty="0" err="1">
                <a:latin typeface="Bell MT" panose="02020503060305020303" pitchFamily="18" charset="0"/>
              </a:rPr>
              <a:t>message.Resetting</a:t>
            </a:r>
            <a:r>
              <a:rPr lang="en-IN" sz="1400" dirty="0">
                <a:latin typeface="Bell MT" panose="02020503060305020303" pitchFamily="18" charset="0"/>
              </a:rPr>
              <a:t> the form after submission.</a:t>
            </a:r>
          </a:p>
        </p:txBody>
      </p:sp>
    </p:spTree>
    <p:extLst>
      <p:ext uri="{BB962C8B-B14F-4D97-AF65-F5344CB8AC3E}">
        <p14:creationId xmlns:p14="http://schemas.microsoft.com/office/powerpoint/2010/main" val="3486111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B3FB9-DCDC-09E3-7660-F8DEFE97E61A}"/>
              </a:ext>
            </a:extLst>
          </p:cNvPr>
          <p:cNvSpPr>
            <a:spLocks noGrp="1"/>
          </p:cNvSpPr>
          <p:nvPr>
            <p:ph type="ctrTitle"/>
          </p:nvPr>
        </p:nvSpPr>
        <p:spPr>
          <a:xfrm>
            <a:off x="1253613" y="1022554"/>
            <a:ext cx="9448800" cy="875469"/>
          </a:xfrm>
        </p:spPr>
        <p:txBody>
          <a:bodyPr>
            <a:normAutofit/>
          </a:bodyPr>
          <a:lstStyle/>
          <a:p>
            <a:r>
              <a:rPr lang="en-US" sz="4000" dirty="0">
                <a:latin typeface="Arial Black" panose="020B0A04020102020204" pitchFamily="34" charset="0"/>
              </a:rPr>
              <a:t>POTFOLIO DESIGN AND LAYOUT</a:t>
            </a:r>
            <a:endParaRPr lang="en-IN" sz="4000" dirty="0">
              <a:latin typeface="Arial Black" panose="020B0A04020102020204" pitchFamily="34" charset="0"/>
            </a:endParaRPr>
          </a:p>
        </p:txBody>
      </p:sp>
      <p:sp>
        <p:nvSpPr>
          <p:cNvPr id="3" name="Subtitle 2">
            <a:extLst>
              <a:ext uri="{FF2B5EF4-FFF2-40B4-BE49-F238E27FC236}">
                <a16:creationId xmlns:a16="http://schemas.microsoft.com/office/drawing/2014/main" id="{DD0430BC-B74C-307D-0FF6-DA523B451788}"/>
              </a:ext>
            </a:extLst>
          </p:cNvPr>
          <p:cNvSpPr>
            <a:spLocks noGrp="1"/>
          </p:cNvSpPr>
          <p:nvPr>
            <p:ph type="subTitle" idx="1"/>
          </p:nvPr>
        </p:nvSpPr>
        <p:spPr>
          <a:xfrm>
            <a:off x="1371600" y="2177027"/>
            <a:ext cx="9448800" cy="685800"/>
          </a:xfrm>
        </p:spPr>
        <p:txBody>
          <a:bodyPr>
            <a:noAutofit/>
          </a:bodyPr>
          <a:lstStyle/>
          <a:p>
            <a:r>
              <a:rPr lang="en-US" sz="2400" dirty="0">
                <a:latin typeface="Bell MT" panose="02020503060305020303" pitchFamily="18" charset="0"/>
              </a:rPr>
              <a:t>The Trip Booking Form is designed with a clean and simple layout. The form is centered on the page with rounded corners and a shadow effect to make it stand out. Input fields and dropdowns are arranged neatly with proper labels for clarity. The blue “Book Now” button adds interactivity with a hover effect. After submission, a green confirmation message is displayed below the form. The design is user-friendly, responsive, and visually appealing.</a:t>
            </a:r>
            <a:endParaRPr lang="en-IN" sz="2400" dirty="0">
              <a:latin typeface="Bell MT" panose="02020503060305020303" pitchFamily="18" charset="0"/>
            </a:endParaRPr>
          </a:p>
        </p:txBody>
      </p:sp>
    </p:spTree>
    <p:extLst>
      <p:ext uri="{BB962C8B-B14F-4D97-AF65-F5344CB8AC3E}">
        <p14:creationId xmlns:p14="http://schemas.microsoft.com/office/powerpoint/2010/main" val="1622064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15CE5-A557-3CC9-1935-FC541EAB43BF}"/>
              </a:ext>
            </a:extLst>
          </p:cNvPr>
          <p:cNvSpPr>
            <a:spLocks noGrp="1"/>
          </p:cNvSpPr>
          <p:nvPr>
            <p:ph type="ctrTitle"/>
          </p:nvPr>
        </p:nvSpPr>
        <p:spPr>
          <a:xfrm>
            <a:off x="1371600" y="1005745"/>
            <a:ext cx="6130413" cy="685800"/>
          </a:xfrm>
        </p:spPr>
        <p:txBody>
          <a:bodyPr>
            <a:normAutofit/>
          </a:bodyPr>
          <a:lstStyle/>
          <a:p>
            <a:r>
              <a:rPr lang="en-US" sz="2400" dirty="0">
                <a:latin typeface="Arial Black" panose="020B0A04020102020204" pitchFamily="34" charset="0"/>
              </a:rPr>
              <a:t>Features and functionality</a:t>
            </a:r>
            <a:endParaRPr lang="en-IN" sz="2400" dirty="0">
              <a:latin typeface="Arial Black" panose="020B0A04020102020204" pitchFamily="34" charset="0"/>
            </a:endParaRPr>
          </a:p>
        </p:txBody>
      </p:sp>
      <p:sp>
        <p:nvSpPr>
          <p:cNvPr id="3" name="Subtitle 2">
            <a:extLst>
              <a:ext uri="{FF2B5EF4-FFF2-40B4-BE49-F238E27FC236}">
                <a16:creationId xmlns:a16="http://schemas.microsoft.com/office/drawing/2014/main" id="{7E253A85-AA3C-1CB4-8584-6E432DEDD731}"/>
              </a:ext>
            </a:extLst>
          </p:cNvPr>
          <p:cNvSpPr>
            <a:spLocks noGrp="1"/>
          </p:cNvSpPr>
          <p:nvPr>
            <p:ph type="subTitle" idx="1"/>
          </p:nvPr>
        </p:nvSpPr>
        <p:spPr>
          <a:xfrm>
            <a:off x="1371600" y="1921387"/>
            <a:ext cx="8726129" cy="2857090"/>
          </a:xfrm>
        </p:spPr>
        <p:txBody>
          <a:bodyPr>
            <a:normAutofit fontScale="92500" lnSpcReduction="10000"/>
          </a:bodyPr>
          <a:lstStyle/>
          <a:p>
            <a:r>
              <a:rPr lang="en-US" dirty="0">
                <a:latin typeface="Bell MT" panose="02020503060305020303" pitchFamily="18" charset="0"/>
              </a:rPr>
              <a:t>*Features</a:t>
            </a:r>
          </a:p>
          <a:p>
            <a:r>
              <a:rPr lang="en-US" dirty="0">
                <a:latin typeface="Bell MT" panose="02020503060305020303" pitchFamily="18" charset="0"/>
              </a:rPr>
              <a:t>~Collects Full Name, Email, Destination, Arrival Date, and Number of Persons.</a:t>
            </a:r>
          </a:p>
          <a:p>
            <a:r>
              <a:rPr lang="en-US" dirty="0">
                <a:latin typeface="Bell MT" panose="02020503060305020303" pitchFamily="18" charset="0"/>
              </a:rPr>
              <a:t>~Uses required validation for all fields.</a:t>
            </a:r>
          </a:p>
          <a:p>
            <a:r>
              <a:rPr lang="en-US" dirty="0">
                <a:latin typeface="Bell MT" panose="02020503060305020303" pitchFamily="18" charset="0"/>
              </a:rPr>
              <a:t>~Clean and responsive CSS styling with hover effects.</a:t>
            </a:r>
          </a:p>
          <a:p>
            <a:r>
              <a:rPr lang="en-US" dirty="0">
                <a:latin typeface="Bell MT" panose="02020503060305020303" pitchFamily="18" charset="0"/>
              </a:rPr>
              <a:t>*Functionality</a:t>
            </a:r>
          </a:p>
          <a:p>
            <a:r>
              <a:rPr lang="en-US" dirty="0">
                <a:latin typeface="Bell MT" panose="02020503060305020303" pitchFamily="18" charset="0"/>
              </a:rPr>
              <a:t>~Prevents empty or invalid submissions.</a:t>
            </a:r>
          </a:p>
          <a:p>
            <a:r>
              <a:rPr lang="en-US" dirty="0">
                <a:latin typeface="Bell MT" panose="02020503060305020303" pitchFamily="18" charset="0"/>
              </a:rPr>
              <a:t>~On submit, shows a personalized confirmation message.</a:t>
            </a:r>
          </a:p>
          <a:p>
            <a:r>
              <a:rPr lang="en-US" dirty="0">
                <a:latin typeface="Bell MT" panose="02020503060305020303" pitchFamily="18" charset="0"/>
              </a:rPr>
              <a:t>~Form resets automatically after booking.</a:t>
            </a:r>
            <a:endParaRPr lang="en-IN" dirty="0">
              <a:latin typeface="Bell MT" panose="02020503060305020303" pitchFamily="18" charset="0"/>
            </a:endParaRPr>
          </a:p>
        </p:txBody>
      </p:sp>
    </p:spTree>
    <p:extLst>
      <p:ext uri="{BB962C8B-B14F-4D97-AF65-F5344CB8AC3E}">
        <p14:creationId xmlns:p14="http://schemas.microsoft.com/office/powerpoint/2010/main" val="29019209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100</TotalTime>
  <Words>589</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Arial Narrow</vt:lpstr>
      <vt:lpstr>Bell MT</vt:lpstr>
      <vt:lpstr>Century Gothic</vt:lpstr>
      <vt:lpstr>Vapor Trail</vt:lpstr>
      <vt:lpstr>Digital portfolio</vt:lpstr>
      <vt:lpstr>ProJECt TItle</vt:lpstr>
      <vt:lpstr>agenda</vt:lpstr>
      <vt:lpstr>Problem statement</vt:lpstr>
      <vt:lpstr>Project OVERVIEW</vt:lpstr>
      <vt:lpstr>WHO ARE THE END USERS?</vt:lpstr>
      <vt:lpstr>TOOLS AND TECHNIQUES</vt:lpstr>
      <vt:lpstr>POTFOLIO DESIGN AND LAYOUT</vt:lpstr>
      <vt:lpstr>Features and functionality</vt:lpstr>
      <vt:lpstr>Result and screenshot</vt:lpstr>
      <vt:lpstr>conclusion</vt:lpstr>
      <vt:lpstr>GITHUB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Jagan G</dc:creator>
  <cp:lastModifiedBy>bsc second</cp:lastModifiedBy>
  <cp:revision>3</cp:revision>
  <dcterms:created xsi:type="dcterms:W3CDTF">2025-09-08T12:27:58Z</dcterms:created>
  <dcterms:modified xsi:type="dcterms:W3CDTF">2025-09-09T11:01:17Z</dcterms:modified>
</cp:coreProperties>
</file>