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12/31/2023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12/31/2023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12/31/2023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12/31/2023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12/31/2023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12/31/2023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12/31/2023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12/31/2023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_Toc153815660"/><Relationship Id="rId3" Type="http://schemas.openxmlformats.org/officeDocument/2006/relationships/hyperlink" Target="#_Toc153815655"/><Relationship Id="rId7" Type="http://schemas.openxmlformats.org/officeDocument/2006/relationships/hyperlink" Target="#_Toc153815659"/><Relationship Id="rId2" Type="http://schemas.openxmlformats.org/officeDocument/2006/relationships/hyperlink" Target="#_Toc153815654"/><Relationship Id="rId1" Type="http://schemas.openxmlformats.org/officeDocument/2006/relationships/slideLayout" Target="../slideLayouts/slideLayout2.xml"/><Relationship Id="rId6" Type="http://schemas.openxmlformats.org/officeDocument/2006/relationships/hyperlink" Target="#_Toc153815658"/><Relationship Id="rId5" Type="http://schemas.openxmlformats.org/officeDocument/2006/relationships/hyperlink" Target="#_Toc153815657"/><Relationship Id="rId4" Type="http://schemas.openxmlformats.org/officeDocument/2006/relationships/hyperlink" Target="#_Toc153815656"/><Relationship Id="rId9" Type="http://schemas.openxmlformats.org/officeDocument/2006/relationships/hyperlink" Target="#_Toc15381566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63B41-94F1-42AB-DE5B-D5D2E56D9A96}"/>
              </a:ext>
            </a:extLst>
          </p:cNvPr>
          <p:cNvSpPr>
            <a:spLocks noGrp="1"/>
          </p:cNvSpPr>
          <p:nvPr>
            <p:ph type="ctrTitle"/>
          </p:nvPr>
        </p:nvSpPr>
        <p:spPr>
          <a:xfrm>
            <a:off x="1759236" y="2075505"/>
            <a:ext cx="8679915" cy="1031590"/>
          </a:xfrm>
        </p:spPr>
        <p:txBody>
          <a:bodyPr/>
          <a:lstStyle/>
          <a:p>
            <a:r>
              <a:rPr lang="es-ES" dirty="0"/>
              <a:t>Inteligencia Artificial</a:t>
            </a:r>
          </a:p>
        </p:txBody>
      </p:sp>
      <p:sp>
        <p:nvSpPr>
          <p:cNvPr id="3" name="Subtítulo 2">
            <a:extLst>
              <a:ext uri="{FF2B5EF4-FFF2-40B4-BE49-F238E27FC236}">
                <a16:creationId xmlns:a16="http://schemas.microsoft.com/office/drawing/2014/main" id="{60979D5E-81F5-36CF-66E4-E1AEB57136E3}"/>
              </a:ext>
            </a:extLst>
          </p:cNvPr>
          <p:cNvSpPr>
            <a:spLocks noGrp="1"/>
          </p:cNvSpPr>
          <p:nvPr>
            <p:ph type="subTitle" idx="1"/>
          </p:nvPr>
        </p:nvSpPr>
        <p:spPr>
          <a:xfrm>
            <a:off x="1759237" y="3321698"/>
            <a:ext cx="8673427" cy="1907155"/>
          </a:xfrm>
        </p:spPr>
        <p:txBody>
          <a:bodyPr/>
          <a:lstStyle/>
          <a:p>
            <a:r>
              <a:rPr lang="es-ES" dirty="0"/>
              <a:t>¿Futuro o Presente?</a:t>
            </a:r>
          </a:p>
          <a:p>
            <a:r>
              <a:rPr lang="es-ES" dirty="0" err="1"/>
              <a:t>By</a:t>
            </a:r>
            <a:r>
              <a:rPr lang="es-ES" dirty="0"/>
              <a:t> Gemma Villarroel para la asignatura de Enrique López</a:t>
            </a:r>
          </a:p>
          <a:p>
            <a:r>
              <a:rPr lang="es-ES" b="1" i="0" dirty="0">
                <a:solidFill>
                  <a:schemeClr val="bg1"/>
                </a:solidFill>
                <a:effectLst/>
                <a:latin typeface="Roboto" panose="02000000000000000000" pitchFamily="2" charset="0"/>
              </a:rPr>
              <a:t>SISTEMAS DE INFORMACIÓN DE GESTION Y BUSINESS INTELLIGENGE </a:t>
            </a:r>
          </a:p>
          <a:p>
            <a:endParaRPr lang="es-ES" dirty="0"/>
          </a:p>
        </p:txBody>
      </p:sp>
    </p:spTree>
    <p:extLst>
      <p:ext uri="{BB962C8B-B14F-4D97-AF65-F5344CB8AC3E}">
        <p14:creationId xmlns:p14="http://schemas.microsoft.com/office/powerpoint/2010/main" val="93086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13275-8405-3A45-C992-F295FF3F324E}"/>
              </a:ext>
            </a:extLst>
          </p:cNvPr>
          <p:cNvSpPr>
            <a:spLocks noGrp="1"/>
          </p:cNvSpPr>
          <p:nvPr>
            <p:ph type="title"/>
          </p:nvPr>
        </p:nvSpPr>
        <p:spPr/>
        <p:txBody>
          <a:bodyPr>
            <a:normAutofit fontScale="90000"/>
          </a:bodyPr>
          <a:lstStyle/>
          <a:p>
            <a:r>
              <a:rPr lang="es-ES" dirty="0"/>
              <a:t>Funcionando chat con datos propios a través de </a:t>
            </a:r>
            <a:r>
              <a:rPr lang="es-ES" dirty="0" err="1"/>
              <a:t>chatGPT</a:t>
            </a:r>
            <a:endParaRPr lang="es-ES" dirty="0"/>
          </a:p>
        </p:txBody>
      </p:sp>
      <p:pic>
        <p:nvPicPr>
          <p:cNvPr id="3" name="Imagen 2" descr="Interfaz de usuario gráfica, Texto, Aplicación&#10;&#10;Descripción generada automáticamente">
            <a:extLst>
              <a:ext uri="{FF2B5EF4-FFF2-40B4-BE49-F238E27FC236}">
                <a16:creationId xmlns:a16="http://schemas.microsoft.com/office/drawing/2014/main" id="{38908D38-6B70-4AFF-F7CB-353D9083E76B}"/>
              </a:ext>
            </a:extLst>
          </p:cNvPr>
          <p:cNvPicPr>
            <a:picLocks noChangeAspect="1"/>
          </p:cNvPicPr>
          <p:nvPr/>
        </p:nvPicPr>
        <p:blipFill>
          <a:blip r:embed="rId2"/>
          <a:stretch>
            <a:fillRect/>
          </a:stretch>
        </p:blipFill>
        <p:spPr>
          <a:xfrm>
            <a:off x="5532690" y="441065"/>
            <a:ext cx="5400040" cy="5695950"/>
          </a:xfrm>
          <a:prstGeom prst="rect">
            <a:avLst/>
          </a:prstGeom>
        </p:spPr>
      </p:pic>
    </p:spTree>
    <p:extLst>
      <p:ext uri="{BB962C8B-B14F-4D97-AF65-F5344CB8AC3E}">
        <p14:creationId xmlns:p14="http://schemas.microsoft.com/office/powerpoint/2010/main" val="109758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nterfaz de usuario gráfica, Texto, Aplicación, Correo electrónico&#10;&#10;Descripción generada automáticamente">
            <a:extLst>
              <a:ext uri="{FF2B5EF4-FFF2-40B4-BE49-F238E27FC236}">
                <a16:creationId xmlns:a16="http://schemas.microsoft.com/office/drawing/2014/main" id="{D20F56B6-958C-447D-6BA4-742647BC1D5D}"/>
              </a:ext>
            </a:extLst>
          </p:cNvPr>
          <p:cNvPicPr>
            <a:picLocks noChangeAspect="1"/>
          </p:cNvPicPr>
          <p:nvPr/>
        </p:nvPicPr>
        <p:blipFill>
          <a:blip r:embed="rId2"/>
          <a:stretch>
            <a:fillRect/>
          </a:stretch>
        </p:blipFill>
        <p:spPr>
          <a:xfrm>
            <a:off x="481330" y="557530"/>
            <a:ext cx="5400040" cy="5742940"/>
          </a:xfrm>
          <a:prstGeom prst="rect">
            <a:avLst/>
          </a:prstGeom>
        </p:spPr>
      </p:pic>
      <p:pic>
        <p:nvPicPr>
          <p:cNvPr id="3" name="Imagen 2" descr="Interfaz de usuario gráfica, Texto, Aplicación&#10;&#10;Descripción generada automáticamente">
            <a:extLst>
              <a:ext uri="{FF2B5EF4-FFF2-40B4-BE49-F238E27FC236}">
                <a16:creationId xmlns:a16="http://schemas.microsoft.com/office/drawing/2014/main" id="{668CF874-D70F-CDE8-30B3-8572C958804F}"/>
              </a:ext>
            </a:extLst>
          </p:cNvPr>
          <p:cNvPicPr>
            <a:picLocks noChangeAspect="1"/>
          </p:cNvPicPr>
          <p:nvPr/>
        </p:nvPicPr>
        <p:blipFill>
          <a:blip r:embed="rId3"/>
          <a:stretch>
            <a:fillRect/>
          </a:stretch>
        </p:blipFill>
        <p:spPr>
          <a:xfrm>
            <a:off x="6015357" y="97581"/>
            <a:ext cx="3780618" cy="3256915"/>
          </a:xfrm>
          <a:prstGeom prst="rect">
            <a:avLst/>
          </a:prstGeom>
        </p:spPr>
      </p:pic>
      <p:pic>
        <p:nvPicPr>
          <p:cNvPr id="4" name="Imagen 3" descr="Interfaz de usuario gráfica, Texto, Aplicación, Correo electrónico&#10;&#10;Descripción generada automáticamente">
            <a:extLst>
              <a:ext uri="{FF2B5EF4-FFF2-40B4-BE49-F238E27FC236}">
                <a16:creationId xmlns:a16="http://schemas.microsoft.com/office/drawing/2014/main" id="{FC482051-D66B-53C6-47CD-48AC9540FA6D}"/>
              </a:ext>
            </a:extLst>
          </p:cNvPr>
          <p:cNvPicPr>
            <a:picLocks noChangeAspect="1"/>
          </p:cNvPicPr>
          <p:nvPr/>
        </p:nvPicPr>
        <p:blipFill>
          <a:blip r:embed="rId4"/>
          <a:stretch>
            <a:fillRect/>
          </a:stretch>
        </p:blipFill>
        <p:spPr>
          <a:xfrm>
            <a:off x="8110855" y="3354496"/>
            <a:ext cx="3938270" cy="3458953"/>
          </a:xfrm>
          <a:prstGeom prst="rect">
            <a:avLst/>
          </a:prstGeom>
        </p:spPr>
      </p:pic>
    </p:spTree>
    <p:extLst>
      <p:ext uri="{BB962C8B-B14F-4D97-AF65-F5344CB8AC3E}">
        <p14:creationId xmlns:p14="http://schemas.microsoft.com/office/powerpoint/2010/main" val="321490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DA745-3519-ABBB-B039-6A086EA6B1F5}"/>
              </a:ext>
            </a:extLst>
          </p:cNvPr>
          <p:cNvSpPr>
            <a:spLocks noGrp="1"/>
          </p:cNvSpPr>
          <p:nvPr>
            <p:ph type="title"/>
          </p:nvPr>
        </p:nvSpPr>
        <p:spPr/>
        <p:txBody>
          <a:bodyPr/>
          <a:lstStyle/>
          <a:p>
            <a:r>
              <a:rPr lang="es-ES" dirty="0"/>
              <a:t>Análisis de Resultados</a:t>
            </a: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62EF6544-4067-6269-B3D1-CAB44A6EA7C0}"/>
              </a:ext>
            </a:extLst>
          </p:cNvPr>
          <p:cNvPicPr>
            <a:picLocks noChangeAspect="1"/>
          </p:cNvPicPr>
          <p:nvPr/>
        </p:nvPicPr>
        <p:blipFill>
          <a:blip r:embed="rId2"/>
          <a:stretch>
            <a:fillRect/>
          </a:stretch>
        </p:blipFill>
        <p:spPr>
          <a:xfrm>
            <a:off x="4607515" y="238442"/>
            <a:ext cx="7279986" cy="6381116"/>
          </a:xfrm>
          <a:prstGeom prst="rect">
            <a:avLst/>
          </a:prstGeom>
        </p:spPr>
      </p:pic>
    </p:spTree>
    <p:extLst>
      <p:ext uri="{BB962C8B-B14F-4D97-AF65-F5344CB8AC3E}">
        <p14:creationId xmlns:p14="http://schemas.microsoft.com/office/powerpoint/2010/main" val="231160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34DC4-5505-DB65-EA2D-7558A6A2C75C}"/>
              </a:ext>
            </a:extLst>
          </p:cNvPr>
          <p:cNvSpPr>
            <a:spLocks noGrp="1"/>
          </p:cNvSpPr>
          <p:nvPr>
            <p:ph type="title"/>
          </p:nvPr>
        </p:nvSpPr>
        <p:spPr/>
        <p:txBody>
          <a:bodyPr/>
          <a:lstStyle/>
          <a:p>
            <a:r>
              <a:rPr lang="es-ES" dirty="0"/>
              <a:t>Lecciones Aprendidas</a:t>
            </a:r>
          </a:p>
        </p:txBody>
      </p:sp>
      <p:sp>
        <p:nvSpPr>
          <p:cNvPr id="3" name="Marcador de contenido 2">
            <a:extLst>
              <a:ext uri="{FF2B5EF4-FFF2-40B4-BE49-F238E27FC236}">
                <a16:creationId xmlns:a16="http://schemas.microsoft.com/office/drawing/2014/main" id="{9ACD2A4E-59F3-30E7-7536-32260D35C5C9}"/>
              </a:ext>
            </a:extLst>
          </p:cNvPr>
          <p:cNvSpPr>
            <a:spLocks noGrp="1"/>
          </p:cNvSpPr>
          <p:nvPr>
            <p:ph sz="half" idx="1"/>
          </p:nvPr>
        </p:nvSpPr>
        <p:spPr>
          <a:xfrm>
            <a:off x="5120878" y="803187"/>
            <a:ext cx="6269591" cy="5121752"/>
          </a:xfrm>
        </p:spPr>
        <p:txBody>
          <a:bodyPr/>
          <a:lstStyle/>
          <a:p>
            <a:pPr marL="0" indent="0">
              <a:buNone/>
            </a:pPr>
            <a:endParaRPr lang="es-ES" dirty="0"/>
          </a:p>
          <a:p>
            <a:r>
              <a:rPr lang="es-ES" sz="2400" dirty="0"/>
              <a:t>Constancia en el aprendizaje</a:t>
            </a:r>
          </a:p>
          <a:p>
            <a:r>
              <a:rPr lang="es-ES" sz="2400" dirty="0"/>
              <a:t>Aceptación del fracaso como parte del aprendizaje</a:t>
            </a:r>
          </a:p>
          <a:p>
            <a:r>
              <a:rPr lang="es-ES" sz="2400" dirty="0"/>
              <a:t>Gestión de tiempo y recursos</a:t>
            </a:r>
          </a:p>
          <a:p>
            <a:r>
              <a:rPr lang="es-ES" sz="2400" dirty="0"/>
              <a:t>Adaptabilidad y flexibilidad</a:t>
            </a:r>
          </a:p>
          <a:p>
            <a:r>
              <a:rPr lang="es-ES" sz="2400" dirty="0"/>
              <a:t>Curiosidad</a:t>
            </a:r>
          </a:p>
          <a:p>
            <a:r>
              <a:rPr lang="es-ES" sz="2400" dirty="0"/>
              <a:t>Eché en falta: Colaboración y participación en grupo para esta materia</a:t>
            </a:r>
          </a:p>
          <a:p>
            <a:endParaRPr lang="es-ES" dirty="0"/>
          </a:p>
        </p:txBody>
      </p:sp>
    </p:spTree>
    <p:extLst>
      <p:ext uri="{BB962C8B-B14F-4D97-AF65-F5344CB8AC3E}">
        <p14:creationId xmlns:p14="http://schemas.microsoft.com/office/powerpoint/2010/main" val="212340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70BBA-4C52-118B-9B7B-964A4AB7E6E9}"/>
              </a:ext>
            </a:extLst>
          </p:cNvPr>
          <p:cNvSpPr>
            <a:spLocks noGrp="1"/>
          </p:cNvSpPr>
          <p:nvPr>
            <p:ph type="title"/>
          </p:nvPr>
        </p:nvSpPr>
        <p:spPr/>
        <p:txBody>
          <a:bodyPr/>
          <a:lstStyle/>
          <a:p>
            <a:r>
              <a:rPr lang="es-ES" dirty="0"/>
              <a:t>El Objetivo</a:t>
            </a:r>
          </a:p>
        </p:txBody>
      </p:sp>
      <p:sp>
        <p:nvSpPr>
          <p:cNvPr id="3" name="Marcador de contenido 2">
            <a:extLst>
              <a:ext uri="{FF2B5EF4-FFF2-40B4-BE49-F238E27FC236}">
                <a16:creationId xmlns:a16="http://schemas.microsoft.com/office/drawing/2014/main" id="{8F9E0ECB-86EB-5354-D01E-02B4618AA6AA}"/>
              </a:ext>
            </a:extLst>
          </p:cNvPr>
          <p:cNvSpPr>
            <a:spLocks noGrp="1"/>
          </p:cNvSpPr>
          <p:nvPr>
            <p:ph idx="1"/>
          </p:nvPr>
        </p:nvSpPr>
        <p:spPr>
          <a:xfrm>
            <a:off x="5193092" y="804689"/>
            <a:ext cx="6281873" cy="5248622"/>
          </a:xfrm>
        </p:spPr>
        <p:txBody>
          <a:bodyPr>
            <a:normAutofit/>
          </a:bodyPr>
          <a:lstStyle/>
          <a:p>
            <a:pPr>
              <a:lnSpc>
                <a:spcPct val="150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Los ámbitos de aplicación son muchos y muy variados.</a:t>
            </a:r>
          </a:p>
          <a:p>
            <a:pPr>
              <a:lnSpc>
                <a:spcPct val="150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Escogido el ámbito de la Administración pública:</a:t>
            </a:r>
          </a:p>
          <a:p>
            <a:pPr lvl="1">
              <a:lnSpc>
                <a:spcPct val="150000"/>
              </a:lnSpc>
              <a:spcAft>
                <a:spcPts val="800"/>
              </a:spcAft>
            </a:pPr>
            <a:r>
              <a:rPr lang="es-ES" kern="100" dirty="0">
                <a:latin typeface="Calibri" panose="020F0502020204030204" pitchFamily="34" charset="0"/>
                <a:ea typeface="Calibri" panose="020F0502020204030204" pitchFamily="34" charset="0"/>
                <a:cs typeface="Times New Roman" panose="02020603050405020304" pitchFamily="18" charset="0"/>
              </a:rPr>
              <a:t>O</a:t>
            </a:r>
            <a:r>
              <a:rPr lang="es-ES" kern="100" dirty="0">
                <a:effectLst/>
                <a:latin typeface="Calibri" panose="020F0502020204030204" pitchFamily="34" charset="0"/>
                <a:ea typeface="Calibri" panose="020F0502020204030204" pitchFamily="34" charset="0"/>
                <a:cs typeface="Times New Roman" panose="02020603050405020304" pitchFamily="18" charset="0"/>
              </a:rPr>
              <a:t>ptimizar la gestión </a:t>
            </a:r>
          </a:p>
          <a:p>
            <a:pPr lvl="1">
              <a:lnSpc>
                <a:spcPct val="150000"/>
              </a:lnSpc>
              <a:spcAft>
                <a:spcPts val="800"/>
              </a:spcAft>
            </a:pPr>
            <a:r>
              <a:rPr lang="es-ES" kern="100" dirty="0">
                <a:effectLst/>
                <a:latin typeface="Calibri" panose="020F0502020204030204" pitchFamily="34" charset="0"/>
                <a:ea typeface="Calibri" panose="020F0502020204030204" pitchFamily="34" charset="0"/>
                <a:cs typeface="Times New Roman" panose="02020603050405020304" pitchFamily="18" charset="0"/>
              </a:rPr>
              <a:t>Beneficiar a todo el conjunto de la </a:t>
            </a:r>
            <a:r>
              <a:rPr lang="es-ES" kern="100" dirty="0">
                <a:latin typeface="Calibri" panose="020F0502020204030204" pitchFamily="34" charset="0"/>
                <a:ea typeface="Calibri" panose="020F0502020204030204" pitchFamily="34" charset="0"/>
                <a:cs typeface="Times New Roman" panose="02020603050405020304" pitchFamily="18" charset="0"/>
              </a:rPr>
              <a:t>sociedad</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s-ES" kern="100" dirty="0">
                <a:latin typeface="Calibri" panose="020F0502020204030204" pitchFamily="34" charset="0"/>
                <a:ea typeface="Calibri" panose="020F0502020204030204" pitchFamily="34" charset="0"/>
                <a:cs typeface="Times New Roman" panose="02020603050405020304" pitchFamily="18" charset="0"/>
              </a:rPr>
              <a:t>C</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rear un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chatGPT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con datos propios que determine la mejor ubicación para instalaciones e infraestructuras públicas</a:t>
            </a:r>
          </a:p>
          <a:p>
            <a:r>
              <a:rPr lang="es-ES" sz="1800" dirty="0">
                <a:effectLst/>
                <a:latin typeface="Calibri" panose="020F0502020204030204" pitchFamily="34" charset="0"/>
                <a:ea typeface="Calibri" panose="020F0502020204030204" pitchFamily="34" charset="0"/>
                <a:cs typeface="Times New Roman" panose="02020603050405020304" pitchFamily="18" charset="0"/>
              </a:rPr>
              <a:t>Los datos, son datos, y son incuestionables e incontestables, acabando así con las especulaciones políticas sobre </a:t>
            </a:r>
            <a:r>
              <a:rPr lang="es-ES" dirty="0">
                <a:latin typeface="Calibri" panose="020F0502020204030204" pitchFamily="34" charset="0"/>
                <a:ea typeface="Calibri" panose="020F0502020204030204" pitchFamily="34" charset="0"/>
                <a:cs typeface="Times New Roman" panose="02020603050405020304" pitchFamily="18" charset="0"/>
              </a:rPr>
              <a:t>este </a:t>
            </a:r>
            <a:r>
              <a:rPr lang="es-ES" sz="1800" dirty="0">
                <a:effectLst/>
                <a:latin typeface="Calibri" panose="020F0502020204030204" pitchFamily="34" charset="0"/>
                <a:ea typeface="Calibri" panose="020F0502020204030204" pitchFamily="34" charset="0"/>
                <a:cs typeface="Times New Roman" panose="02020603050405020304" pitchFamily="18" charset="0"/>
              </a:rPr>
              <a:t>ámbito</a:t>
            </a:r>
            <a:endParaRPr lang="es-ES" dirty="0"/>
          </a:p>
        </p:txBody>
      </p:sp>
    </p:spTree>
    <p:extLst>
      <p:ext uri="{BB962C8B-B14F-4D97-AF65-F5344CB8AC3E}">
        <p14:creationId xmlns:p14="http://schemas.microsoft.com/office/powerpoint/2010/main" val="44140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B07E0-D7B3-D01F-DFED-E8D5C418FC0C}"/>
              </a:ext>
            </a:extLst>
          </p:cNvPr>
          <p:cNvSpPr>
            <a:spLocks noGrp="1"/>
          </p:cNvSpPr>
          <p:nvPr>
            <p:ph type="title"/>
          </p:nvPr>
        </p:nvSpPr>
        <p:spPr/>
        <p:txBody>
          <a:bodyPr/>
          <a:lstStyle/>
          <a:p>
            <a:r>
              <a:rPr lang="es-ES" dirty="0"/>
              <a:t>DAFO</a:t>
            </a:r>
          </a:p>
        </p:txBody>
      </p:sp>
      <p:sp>
        <p:nvSpPr>
          <p:cNvPr id="3" name="Marcador de contenido 2">
            <a:extLst>
              <a:ext uri="{FF2B5EF4-FFF2-40B4-BE49-F238E27FC236}">
                <a16:creationId xmlns:a16="http://schemas.microsoft.com/office/drawing/2014/main" id="{7AC35133-F22B-0D19-43CF-237A1623EFEA}"/>
              </a:ext>
            </a:extLst>
          </p:cNvPr>
          <p:cNvSpPr>
            <a:spLocks noGrp="1"/>
          </p:cNvSpPr>
          <p:nvPr>
            <p:ph idx="1"/>
          </p:nvPr>
        </p:nvSpPr>
        <p:spPr/>
        <p:txBody>
          <a:bodyPr>
            <a:normAutofit/>
          </a:bodyPr>
          <a:lstStyle/>
          <a:p>
            <a:pPr marL="0" indent="0">
              <a:lnSpc>
                <a:spcPct val="107000"/>
              </a:lnSpc>
              <a:spcAft>
                <a:spcPts val="800"/>
              </a:spcAft>
              <a:buNone/>
            </a:pPr>
            <a:r>
              <a:rPr lang="es-ES" sz="2800" b="1" kern="100" dirty="0">
                <a:effectLst/>
                <a:latin typeface="Calibri" panose="020F0502020204030204" pitchFamily="34" charset="0"/>
                <a:ea typeface="Calibri" panose="020F0502020204030204" pitchFamily="34" charset="0"/>
                <a:cs typeface="Times New Roman" panose="02020603050405020304" pitchFamily="18" charset="0"/>
              </a:rPr>
              <a:t>Debilidades:</a:t>
            </a:r>
            <a:endParaRPr lang="es-E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Los datos se hacen vulnerables en estos sistemas, además tenemos que considerar que son datos propios, de empresas, particulares o, como es mi caso, administraciones públicas. Es un tema delicado, y por tanto debilidad, mantener la privacidad y la propiedad de los datos sobre a los que a su vez se quiere interactuar en lenguaje natural.</a:t>
            </a: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La falta de recursos en tiempo, en 3 meses, 4 horas semanales más todas las dedicadas en casa no son suficientes para estudiar y analizar todo el conocimiento que hay entorno a esta temática. </a:t>
            </a: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Además, se requieren destrezas de todo tipo para conseguir un proyecto local en funcionamiento</a:t>
            </a:r>
          </a:p>
        </p:txBody>
      </p:sp>
      <p:sp>
        <p:nvSpPr>
          <p:cNvPr id="4" name="Marcador de texto 3">
            <a:extLst>
              <a:ext uri="{FF2B5EF4-FFF2-40B4-BE49-F238E27FC236}">
                <a16:creationId xmlns:a16="http://schemas.microsoft.com/office/drawing/2014/main" id="{EB8F39A8-EA8D-6DF8-1413-AD42D14E5AD2}"/>
              </a:ext>
            </a:extLst>
          </p:cNvPr>
          <p:cNvSpPr>
            <a:spLocks noGrp="1"/>
          </p:cNvSpPr>
          <p:nvPr>
            <p:ph type="body" sz="half" idx="2"/>
          </p:nvPr>
        </p:nvSpPr>
        <p:spPr/>
        <p:txBody>
          <a:bodyPr/>
          <a:lstStyle/>
          <a:p>
            <a:r>
              <a:rPr lang="es-ES" dirty="0"/>
              <a:t>Debilidades – Amenazas – Fortalezas - Oportunidades</a:t>
            </a:r>
          </a:p>
        </p:txBody>
      </p:sp>
    </p:spTree>
    <p:extLst>
      <p:ext uri="{BB962C8B-B14F-4D97-AF65-F5344CB8AC3E}">
        <p14:creationId xmlns:p14="http://schemas.microsoft.com/office/powerpoint/2010/main" val="33239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B07E0-D7B3-D01F-DFED-E8D5C418FC0C}"/>
              </a:ext>
            </a:extLst>
          </p:cNvPr>
          <p:cNvSpPr>
            <a:spLocks noGrp="1"/>
          </p:cNvSpPr>
          <p:nvPr>
            <p:ph type="title"/>
          </p:nvPr>
        </p:nvSpPr>
        <p:spPr/>
        <p:txBody>
          <a:bodyPr/>
          <a:lstStyle/>
          <a:p>
            <a:r>
              <a:rPr lang="es-ES" dirty="0"/>
              <a:t>DAFO</a:t>
            </a:r>
          </a:p>
        </p:txBody>
      </p:sp>
      <p:sp>
        <p:nvSpPr>
          <p:cNvPr id="3" name="Marcador de contenido 2">
            <a:extLst>
              <a:ext uri="{FF2B5EF4-FFF2-40B4-BE49-F238E27FC236}">
                <a16:creationId xmlns:a16="http://schemas.microsoft.com/office/drawing/2014/main" id="{7AC35133-F22B-0D19-43CF-237A1623EFEA}"/>
              </a:ext>
            </a:extLst>
          </p:cNvPr>
          <p:cNvSpPr>
            <a:spLocks noGrp="1"/>
          </p:cNvSpPr>
          <p:nvPr>
            <p:ph idx="1"/>
          </p:nvPr>
        </p:nvSpPr>
        <p:spPr/>
        <p:txBody>
          <a:bodyPr>
            <a:normAutofit/>
          </a:bodyPr>
          <a:lstStyle/>
          <a:p>
            <a:pPr marL="0" indent="0">
              <a:lnSpc>
                <a:spcPct val="107000"/>
              </a:lnSpc>
              <a:spcAft>
                <a:spcPts val="800"/>
              </a:spcAft>
              <a:buNone/>
            </a:pPr>
            <a:r>
              <a:rPr lang="es-ES" sz="2800" b="1" kern="100" dirty="0">
                <a:effectLst/>
                <a:latin typeface="Calibri" panose="020F0502020204030204" pitchFamily="34" charset="0"/>
                <a:ea typeface="Calibri" panose="020F0502020204030204" pitchFamily="34" charset="0"/>
                <a:cs typeface="Times New Roman" panose="02020603050405020304" pitchFamily="18" charset="0"/>
              </a:rPr>
              <a:t>Amenazas:</a:t>
            </a:r>
            <a:endParaRPr lang="es-E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kern="100" dirty="0">
                <a:latin typeface="Calibri" panose="020F0502020204030204" pitchFamily="34" charset="0"/>
                <a:ea typeface="Calibri" panose="020F0502020204030204" pitchFamily="34" charset="0"/>
                <a:cs typeface="Times New Roman" panose="02020603050405020304" pitchFamily="18" charset="0"/>
              </a:rPr>
              <a:t>E</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 propio mercado y los constantes cambios que se realizan entorno a la inteligencia artificial y todo lo que conlleva, los artículos de investigación son ingentes, de la misma manera que los descubrimientos, cada minuto conocemos información nueva sobre los sistemas de inteligencia artificial.</a:t>
            </a: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La falta de regulación / legislación a este respecto, esta tecnología avanza y sin embargo la regulación no avanza al mismo ritmo.</a:t>
            </a: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También los cambios en las preferencias de los usuarios suponen una amenaza para este entorno en el que nos movemos</a:t>
            </a:r>
          </a:p>
        </p:txBody>
      </p:sp>
      <p:sp>
        <p:nvSpPr>
          <p:cNvPr id="4" name="Marcador de texto 3">
            <a:extLst>
              <a:ext uri="{FF2B5EF4-FFF2-40B4-BE49-F238E27FC236}">
                <a16:creationId xmlns:a16="http://schemas.microsoft.com/office/drawing/2014/main" id="{EB8F39A8-EA8D-6DF8-1413-AD42D14E5AD2}"/>
              </a:ext>
            </a:extLst>
          </p:cNvPr>
          <p:cNvSpPr>
            <a:spLocks noGrp="1"/>
          </p:cNvSpPr>
          <p:nvPr>
            <p:ph type="body" sz="half" idx="2"/>
          </p:nvPr>
        </p:nvSpPr>
        <p:spPr/>
        <p:txBody>
          <a:bodyPr/>
          <a:lstStyle/>
          <a:p>
            <a:r>
              <a:rPr lang="es-ES" dirty="0"/>
              <a:t>Debilidades – Amenazas – Fortalezas - Oportunidades</a:t>
            </a:r>
          </a:p>
        </p:txBody>
      </p:sp>
    </p:spTree>
    <p:extLst>
      <p:ext uri="{BB962C8B-B14F-4D97-AF65-F5344CB8AC3E}">
        <p14:creationId xmlns:p14="http://schemas.microsoft.com/office/powerpoint/2010/main" val="269027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B07E0-D7B3-D01F-DFED-E8D5C418FC0C}"/>
              </a:ext>
            </a:extLst>
          </p:cNvPr>
          <p:cNvSpPr>
            <a:spLocks noGrp="1"/>
          </p:cNvSpPr>
          <p:nvPr>
            <p:ph type="title"/>
          </p:nvPr>
        </p:nvSpPr>
        <p:spPr/>
        <p:txBody>
          <a:bodyPr/>
          <a:lstStyle/>
          <a:p>
            <a:r>
              <a:rPr lang="es-ES" dirty="0"/>
              <a:t>DAFO</a:t>
            </a:r>
          </a:p>
        </p:txBody>
      </p:sp>
      <p:sp>
        <p:nvSpPr>
          <p:cNvPr id="3" name="Marcador de contenido 2">
            <a:extLst>
              <a:ext uri="{FF2B5EF4-FFF2-40B4-BE49-F238E27FC236}">
                <a16:creationId xmlns:a16="http://schemas.microsoft.com/office/drawing/2014/main" id="{7AC35133-F22B-0D19-43CF-237A1623EFEA}"/>
              </a:ext>
            </a:extLst>
          </p:cNvPr>
          <p:cNvSpPr>
            <a:spLocks noGrp="1"/>
          </p:cNvSpPr>
          <p:nvPr>
            <p:ph idx="1"/>
          </p:nvPr>
        </p:nvSpPr>
        <p:spPr/>
        <p:txBody>
          <a:bodyPr>
            <a:normAutofit/>
          </a:bodyPr>
          <a:lstStyle/>
          <a:p>
            <a:pPr marL="0" indent="0">
              <a:lnSpc>
                <a:spcPct val="107000"/>
              </a:lnSpc>
              <a:spcAft>
                <a:spcPts val="800"/>
              </a:spcAft>
              <a:buNone/>
            </a:pPr>
            <a:r>
              <a:rPr lang="es-ES" sz="2800" b="1" kern="100" dirty="0">
                <a:effectLst/>
                <a:latin typeface="Calibri" panose="020F0502020204030204" pitchFamily="34" charset="0"/>
                <a:ea typeface="Calibri" panose="020F0502020204030204" pitchFamily="34" charset="0"/>
                <a:cs typeface="Times New Roman" panose="02020603050405020304" pitchFamily="18" charset="0"/>
              </a:rPr>
              <a:t>Fortalezas:</a:t>
            </a:r>
            <a:endParaRPr lang="es-E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 pesar de tiempo insuficiente para el volumen de información y tecnología a estudiar, se ven unas grandes capacidades, en nuestro caso al final del proceso, de muchas pruebas no exitosas en varias tecnologías si se ve claro que el sistema puede funcionar en local con datos propios y ofrecer una experiencia de usuario satisfactoria en entornos cerrados como empresas, administraciones o incluso de uso casero si eres un amante de la organización en hojas de cálculo y quieres interactuar con lenguaje natural con la información de la que eres propietario.</a:t>
            </a: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Hoy en día, contamos con todas las herramientas para poder llevarlo a cabo</a:t>
            </a:r>
          </a:p>
        </p:txBody>
      </p:sp>
      <p:sp>
        <p:nvSpPr>
          <p:cNvPr id="4" name="Marcador de texto 3">
            <a:extLst>
              <a:ext uri="{FF2B5EF4-FFF2-40B4-BE49-F238E27FC236}">
                <a16:creationId xmlns:a16="http://schemas.microsoft.com/office/drawing/2014/main" id="{EB8F39A8-EA8D-6DF8-1413-AD42D14E5AD2}"/>
              </a:ext>
            </a:extLst>
          </p:cNvPr>
          <p:cNvSpPr>
            <a:spLocks noGrp="1"/>
          </p:cNvSpPr>
          <p:nvPr>
            <p:ph type="body" sz="half" idx="2"/>
          </p:nvPr>
        </p:nvSpPr>
        <p:spPr/>
        <p:txBody>
          <a:bodyPr/>
          <a:lstStyle/>
          <a:p>
            <a:r>
              <a:rPr lang="es-ES" dirty="0"/>
              <a:t>Debilidades – Amenazas – Fortalezas - Oportunidades</a:t>
            </a:r>
          </a:p>
        </p:txBody>
      </p:sp>
    </p:spTree>
    <p:extLst>
      <p:ext uri="{BB962C8B-B14F-4D97-AF65-F5344CB8AC3E}">
        <p14:creationId xmlns:p14="http://schemas.microsoft.com/office/powerpoint/2010/main" val="19555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B07E0-D7B3-D01F-DFED-E8D5C418FC0C}"/>
              </a:ext>
            </a:extLst>
          </p:cNvPr>
          <p:cNvSpPr>
            <a:spLocks noGrp="1"/>
          </p:cNvSpPr>
          <p:nvPr>
            <p:ph type="title"/>
          </p:nvPr>
        </p:nvSpPr>
        <p:spPr/>
        <p:txBody>
          <a:bodyPr/>
          <a:lstStyle/>
          <a:p>
            <a:r>
              <a:rPr lang="es-ES" dirty="0"/>
              <a:t>DAFO</a:t>
            </a:r>
          </a:p>
        </p:txBody>
      </p:sp>
      <p:sp>
        <p:nvSpPr>
          <p:cNvPr id="3" name="Marcador de contenido 2">
            <a:extLst>
              <a:ext uri="{FF2B5EF4-FFF2-40B4-BE49-F238E27FC236}">
                <a16:creationId xmlns:a16="http://schemas.microsoft.com/office/drawing/2014/main" id="{7AC35133-F22B-0D19-43CF-237A1623EFEA}"/>
              </a:ext>
            </a:extLst>
          </p:cNvPr>
          <p:cNvSpPr>
            <a:spLocks noGrp="1"/>
          </p:cNvSpPr>
          <p:nvPr>
            <p:ph idx="1"/>
          </p:nvPr>
        </p:nvSpPr>
        <p:spPr/>
        <p:txBody>
          <a:bodyPr>
            <a:normAutofit/>
          </a:bodyPr>
          <a:lstStyle/>
          <a:p>
            <a:pPr marL="0" indent="0">
              <a:lnSpc>
                <a:spcPct val="107000"/>
              </a:lnSpc>
              <a:spcAft>
                <a:spcPts val="800"/>
              </a:spcAft>
              <a:buNone/>
            </a:pPr>
            <a:r>
              <a:rPr lang="es-ES" sz="2800" b="1" kern="100" dirty="0">
                <a:effectLst/>
                <a:latin typeface="Calibri" panose="020F0502020204030204" pitchFamily="34" charset="0"/>
                <a:ea typeface="Calibri" panose="020F0502020204030204" pitchFamily="34" charset="0"/>
                <a:cs typeface="Times New Roman" panose="02020603050405020304" pitchFamily="18" charset="0"/>
              </a:rPr>
              <a:t>Oportunidades:</a:t>
            </a:r>
            <a:endParaRPr lang="es-E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Se abre un horizonte inmenso de oportunidades en el ámbito empresarial, una posible comercialización de un producto que proporciona a la empresa la interacción de sus empleados con todos los formatos de datos procedentes de la empresa de manera natural, como si de un empleado más se tratase. </a:t>
            </a: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Además, los mantenimientos y el crecimiento pueden llevarse a cabo sin grandes trastornos</a:t>
            </a: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La empresa o ente que llegue a utilizar estos sistemas se mantienen como propietarios de sus datos como no podía ser de otra manera, y a su vez celosos de su privacidad.</a:t>
            </a:r>
          </a:p>
        </p:txBody>
      </p:sp>
      <p:sp>
        <p:nvSpPr>
          <p:cNvPr id="4" name="Marcador de texto 3">
            <a:extLst>
              <a:ext uri="{FF2B5EF4-FFF2-40B4-BE49-F238E27FC236}">
                <a16:creationId xmlns:a16="http://schemas.microsoft.com/office/drawing/2014/main" id="{EB8F39A8-EA8D-6DF8-1413-AD42D14E5AD2}"/>
              </a:ext>
            </a:extLst>
          </p:cNvPr>
          <p:cNvSpPr>
            <a:spLocks noGrp="1"/>
          </p:cNvSpPr>
          <p:nvPr>
            <p:ph type="body" sz="half" idx="2"/>
          </p:nvPr>
        </p:nvSpPr>
        <p:spPr/>
        <p:txBody>
          <a:bodyPr/>
          <a:lstStyle/>
          <a:p>
            <a:r>
              <a:rPr lang="es-ES" dirty="0"/>
              <a:t>Debilidades – Amenazas – Fortalezas - Oportunidades</a:t>
            </a:r>
          </a:p>
        </p:txBody>
      </p:sp>
    </p:spTree>
    <p:extLst>
      <p:ext uri="{BB962C8B-B14F-4D97-AF65-F5344CB8AC3E}">
        <p14:creationId xmlns:p14="http://schemas.microsoft.com/office/powerpoint/2010/main" val="25575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CB19D-FB4E-F51D-9AA5-CC341247EE58}"/>
              </a:ext>
            </a:extLst>
          </p:cNvPr>
          <p:cNvSpPr>
            <a:spLocks noGrp="1"/>
          </p:cNvSpPr>
          <p:nvPr>
            <p:ph type="ctrTitle"/>
          </p:nvPr>
        </p:nvSpPr>
        <p:spPr>
          <a:xfrm>
            <a:off x="1756042" y="2463282"/>
            <a:ext cx="8679915" cy="1763486"/>
          </a:xfrm>
        </p:spPr>
        <p:txBody>
          <a:bodyPr/>
          <a:lstStyle/>
          <a:p>
            <a:r>
              <a:rPr lang="es-ES" dirty="0"/>
              <a:t>Intentos creación </a:t>
            </a:r>
            <a:r>
              <a:rPr lang="es-ES" dirty="0" err="1"/>
              <a:t>chatGPT</a:t>
            </a:r>
            <a:r>
              <a:rPr lang="es-ES" dirty="0"/>
              <a:t> con datos propios</a:t>
            </a:r>
          </a:p>
        </p:txBody>
      </p:sp>
    </p:spTree>
    <p:extLst>
      <p:ext uri="{BB962C8B-B14F-4D97-AF65-F5344CB8AC3E}">
        <p14:creationId xmlns:p14="http://schemas.microsoft.com/office/powerpoint/2010/main" val="37120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E66A5-3AB2-6B16-C4E3-F9A249C6AC1C}"/>
              </a:ext>
            </a:extLst>
          </p:cNvPr>
          <p:cNvSpPr>
            <a:spLocks noGrp="1"/>
          </p:cNvSpPr>
          <p:nvPr>
            <p:ph type="title"/>
          </p:nvPr>
        </p:nvSpPr>
        <p:spPr/>
        <p:txBody>
          <a:bodyPr/>
          <a:lstStyle/>
          <a:p>
            <a:r>
              <a:rPr lang="es-ES" dirty="0"/>
              <a:t>Tipos de desarrollos y pruebas</a:t>
            </a:r>
          </a:p>
        </p:txBody>
      </p:sp>
      <p:sp>
        <p:nvSpPr>
          <p:cNvPr id="5" name="Marcador de contenido 2">
            <a:extLst>
              <a:ext uri="{FF2B5EF4-FFF2-40B4-BE49-F238E27FC236}">
                <a16:creationId xmlns:a16="http://schemas.microsoft.com/office/drawing/2014/main" id="{7B794519-A8B3-1FA8-1A5E-195C5583C332}"/>
              </a:ext>
            </a:extLst>
          </p:cNvPr>
          <p:cNvSpPr txBox="1">
            <a:spLocks/>
          </p:cNvSpPr>
          <p:nvPr/>
        </p:nvSpPr>
        <p:spPr>
          <a:xfrm>
            <a:off x="5694001" y="858416"/>
            <a:ext cx="5857298" cy="4795935"/>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Desarrollo con K-</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means</a:t>
            </a:r>
            <a:r>
              <a:rPr lang="es-ES"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Tecnología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Langchain</a:t>
            </a: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y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HugginFace</a:t>
            </a:r>
            <a:endParaRPr lang="es-ES" altLang="es-E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Tecnología Google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Translator</a:t>
            </a: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Davinci</a:t>
            </a:r>
            <a:endParaRPr lang="es-ES" altLang="es-E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Motor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gpt</a:t>
            </a: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3.5 turbo</a:t>
            </a:r>
            <a:endParaRPr lang="es-ES" altLang="es-E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Motor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Davinci</a:t>
            </a: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 Chat Sencillo</a:t>
            </a:r>
            <a:endParaRPr lang="es-ES" altLang="es-E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Mi propio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ChatBot</a:t>
            </a: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 a través de tecnología </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LangChain</a:t>
            </a:r>
            <a:endParaRPr lang="es-ES" altLang="es-E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Uso del modelo chatGPT4</a:t>
            </a:r>
            <a:endParaRPr lang="es-ES" altLang="es-E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altLang="es-ES" kern="100" dirty="0">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Intento con Llama-</a:t>
            </a:r>
            <a:r>
              <a:rPr lang="es-ES" altLang="es-ES" kern="100" dirty="0" err="1">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Index</a:t>
            </a:r>
            <a:endParaRPr lang="es-E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533392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282</TotalTime>
  <Words>643</Words>
  <Application>Microsoft Office PowerPoint</Application>
  <PresentationFormat>Panorámica</PresentationFormat>
  <Paragraphs>54</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Roboto</vt:lpstr>
      <vt:lpstr>Rockwell</vt:lpstr>
      <vt:lpstr>Wingdings</vt:lpstr>
      <vt:lpstr>Atlas</vt:lpstr>
      <vt:lpstr>Inteligencia Artificial</vt:lpstr>
      <vt:lpstr>Lecciones Aprendidas</vt:lpstr>
      <vt:lpstr>El Objetivo</vt:lpstr>
      <vt:lpstr>DAFO</vt:lpstr>
      <vt:lpstr>DAFO</vt:lpstr>
      <vt:lpstr>DAFO</vt:lpstr>
      <vt:lpstr>DAFO</vt:lpstr>
      <vt:lpstr>Intentos creación chatGPT con datos propios</vt:lpstr>
      <vt:lpstr>Tipos de desarrollos y pruebas</vt:lpstr>
      <vt:lpstr>Funcionando chat con datos propios a través de chatGPT</vt:lpstr>
      <vt:lpstr>Presentación de PowerPoint</vt:lpstr>
      <vt:lpstr>Análisis de 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dc:title>
  <dc:creator>Gemma Villarroel Fernández</dc:creator>
  <cp:lastModifiedBy>Gemma Villarroel Fernández</cp:lastModifiedBy>
  <cp:revision>2</cp:revision>
  <dcterms:created xsi:type="dcterms:W3CDTF">2023-12-31T10:20:41Z</dcterms:created>
  <dcterms:modified xsi:type="dcterms:W3CDTF">2023-12-31T15:03:35Z</dcterms:modified>
</cp:coreProperties>
</file>