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4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3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1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3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7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D619-3FF5-41FD-98F9-7D2800BAFF90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186F0-DD19-4593-A16F-217195F0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7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169" y="27049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Ex-11</a:t>
            </a:r>
            <a:br>
              <a:rPr lang="en-US" b="1" dirty="0" smtClean="0"/>
            </a:br>
            <a:r>
              <a:rPr lang="en-IN" b="1" dirty="0"/>
              <a:t>PIG LATIN SCRIPTS FOR FINDING TF-IDF VALUE FOR BOOK DATASET</a:t>
            </a:r>
          </a:p>
        </p:txBody>
      </p:sp>
    </p:spTree>
    <p:extLst>
      <p:ext uri="{BB962C8B-B14F-4D97-AF65-F5344CB8AC3E}">
        <p14:creationId xmlns:p14="http://schemas.microsoft.com/office/powerpoint/2010/main" val="179676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266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TF-IDF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777"/>
            <a:ext cx="10515600" cy="5236186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TF-IDF </a:t>
            </a:r>
            <a:r>
              <a:rPr lang="en-IN" dirty="0"/>
              <a:t>stands for </a:t>
            </a:r>
            <a:r>
              <a:rPr lang="en-IN" b="1" dirty="0"/>
              <a:t>Term Frequency and Inverse Document frequency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is a </a:t>
            </a:r>
            <a:r>
              <a:rPr lang="en-IN" b="1" dirty="0"/>
              <a:t>ranking mechanism </a:t>
            </a:r>
            <a:r>
              <a:rPr lang="en-IN" dirty="0"/>
              <a:t>applied to search engine mostly.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takes each </a:t>
            </a:r>
            <a:r>
              <a:rPr lang="en-IN" b="1" dirty="0"/>
              <a:t>unique words </a:t>
            </a:r>
            <a:r>
              <a:rPr lang="en-IN" dirty="0"/>
              <a:t>as </a:t>
            </a:r>
            <a:r>
              <a:rPr lang="en-IN" b="1" dirty="0"/>
              <a:t>terms in the document</a:t>
            </a:r>
            <a:r>
              <a:rPr lang="en-IN" dirty="0"/>
              <a:t>. </a:t>
            </a:r>
            <a:endParaRPr lang="en-IN" dirty="0" smtClean="0"/>
          </a:p>
          <a:p>
            <a:pPr algn="just"/>
            <a:r>
              <a:rPr lang="en-IN" dirty="0" smtClean="0"/>
              <a:t>TF-IDF</a:t>
            </a:r>
            <a:r>
              <a:rPr lang="en-IN" dirty="0"/>
              <a:t> is a </a:t>
            </a:r>
            <a:r>
              <a:rPr lang="en-IN" b="1" dirty="0"/>
              <a:t>metric</a:t>
            </a:r>
            <a:r>
              <a:rPr lang="en-IN" dirty="0"/>
              <a:t> that represents how ‘important’ a word is to a document in the document set. </a:t>
            </a:r>
          </a:p>
          <a:p>
            <a:pPr marL="0" indent="0" algn="just">
              <a:buNone/>
            </a:pPr>
            <a:r>
              <a:rPr lang="en-IN" dirty="0"/>
              <a:t>There are </a:t>
            </a:r>
            <a:r>
              <a:rPr lang="en-IN" b="1" dirty="0"/>
              <a:t>two steps </a:t>
            </a:r>
            <a:r>
              <a:rPr lang="en-IN" dirty="0"/>
              <a:t>involved here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 smtClean="0"/>
              <a:t>Calculate </a:t>
            </a:r>
            <a:r>
              <a:rPr lang="en-IN" b="1" dirty="0"/>
              <a:t>Term Frequency(TF)</a:t>
            </a:r>
            <a:r>
              <a:rPr lang="en-IN" dirty="0"/>
              <a:t>: </a:t>
            </a:r>
            <a:r>
              <a:rPr lang="en-IN" b="1" dirty="0"/>
              <a:t>Term frequency is the number of times a given term or query </a:t>
            </a:r>
            <a:r>
              <a:rPr lang="en-IN" dirty="0"/>
              <a:t>appears within a search index.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 smtClean="0"/>
              <a:t>Calculate </a:t>
            </a:r>
            <a:r>
              <a:rPr lang="en-IN" b="1" dirty="0"/>
              <a:t>Inverse Document Frequency(IDF)</a:t>
            </a:r>
            <a:r>
              <a:rPr lang="en-IN" dirty="0"/>
              <a:t>: IDF is the </a:t>
            </a:r>
            <a:r>
              <a:rPr lang="en-IN" b="1" dirty="0"/>
              <a:t>inverse</a:t>
            </a:r>
            <a:r>
              <a:rPr lang="en-IN" dirty="0"/>
              <a:t> of the document frequency which measures the </a:t>
            </a:r>
            <a:r>
              <a:rPr lang="en-IN" b="1" dirty="0"/>
              <a:t>informativeness</a:t>
            </a:r>
            <a:r>
              <a:rPr lang="en-IN" dirty="0"/>
              <a:t> of term t.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62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pisode 1: Using TF-IDF to identify the signal from the noise – New Paradig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56" y="415986"/>
            <a:ext cx="7588129" cy="4191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43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/>
          <a:lstStyle/>
          <a:p>
            <a:r>
              <a:rPr lang="en-US" b="1" dirty="0" smtClean="0"/>
              <a:t>code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154"/>
            <a:ext cx="10515600" cy="52098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A = load '/</a:t>
            </a:r>
            <a:r>
              <a:rPr lang="en-IN" dirty="0" err="1" smtClean="0"/>
              <a:t>tmp</a:t>
            </a:r>
            <a:r>
              <a:rPr lang="en-IN" dirty="0" smtClean="0"/>
              <a:t>/</a:t>
            </a:r>
            <a:r>
              <a:rPr lang="en-IN" dirty="0" err="1" smtClean="0"/>
              <a:t>books_small</a:t>
            </a:r>
            <a:r>
              <a:rPr lang="en-IN" dirty="0" smtClean="0"/>
              <a:t>' using </a:t>
            </a:r>
            <a:r>
              <a:rPr lang="en-IN" dirty="0" err="1" smtClean="0"/>
              <a:t>PigStorage</a:t>
            </a:r>
            <a:r>
              <a:rPr lang="en-IN" dirty="0" smtClean="0"/>
              <a:t>('\n','-</a:t>
            </a:r>
            <a:r>
              <a:rPr lang="en-IN" dirty="0" err="1" smtClean="0"/>
              <a:t>tagPath</a:t>
            </a:r>
            <a:r>
              <a:rPr lang="en-IN" dirty="0" smtClean="0"/>
              <a:t>');</a:t>
            </a:r>
          </a:p>
          <a:p>
            <a:pPr marL="0" indent="0">
              <a:buNone/>
            </a:pPr>
            <a:r>
              <a:rPr lang="en-IN" dirty="0" smtClean="0"/>
              <a:t>B = </a:t>
            </a:r>
            <a:r>
              <a:rPr lang="en-IN" dirty="0" err="1" smtClean="0"/>
              <a:t>foreach</a:t>
            </a:r>
            <a:r>
              <a:rPr lang="en-IN" dirty="0" smtClean="0"/>
              <a:t> A generate $0 as file, flatten(TOKENIZE((</a:t>
            </a:r>
            <a:r>
              <a:rPr lang="en-IN" dirty="0" err="1" smtClean="0"/>
              <a:t>chararray</a:t>
            </a:r>
            <a:r>
              <a:rPr lang="en-IN" dirty="0" smtClean="0"/>
              <a:t>)$1)) as word;</a:t>
            </a:r>
          </a:p>
          <a:p>
            <a:pPr marL="0" indent="0">
              <a:buNone/>
            </a:pPr>
            <a:r>
              <a:rPr lang="en-IN" dirty="0" smtClean="0"/>
              <a:t>C = group B by (word, file);</a:t>
            </a:r>
          </a:p>
          <a:p>
            <a:pPr marL="0" indent="0">
              <a:buNone/>
            </a:pPr>
            <a:r>
              <a:rPr lang="en-IN" dirty="0" smtClean="0"/>
              <a:t>D = </a:t>
            </a:r>
            <a:r>
              <a:rPr lang="en-IN" dirty="0" err="1" smtClean="0"/>
              <a:t>foreach</a:t>
            </a:r>
            <a:r>
              <a:rPr lang="en-IN" dirty="0" smtClean="0"/>
              <a:t> C generate COUNT(B) as n, </a:t>
            </a:r>
            <a:r>
              <a:rPr lang="en-IN" dirty="0" err="1" smtClean="0"/>
              <a:t>group.word</a:t>
            </a:r>
            <a:r>
              <a:rPr lang="en-IN" dirty="0" smtClean="0"/>
              <a:t>, </a:t>
            </a:r>
            <a:r>
              <a:rPr lang="en-IN" dirty="0" err="1" smtClean="0"/>
              <a:t>group.file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E = group D by file;</a:t>
            </a:r>
          </a:p>
          <a:p>
            <a:pPr marL="0" indent="0">
              <a:buNone/>
            </a:pPr>
            <a:r>
              <a:rPr lang="en-IN" dirty="0" smtClean="0"/>
              <a:t>F = </a:t>
            </a:r>
            <a:r>
              <a:rPr lang="en-IN" dirty="0" err="1" smtClean="0"/>
              <a:t>foreach</a:t>
            </a:r>
            <a:r>
              <a:rPr lang="en-IN" dirty="0" smtClean="0"/>
              <a:t> E generate SUM(</a:t>
            </a:r>
            <a:r>
              <a:rPr lang="en-IN" dirty="0" err="1" smtClean="0"/>
              <a:t>D.n</a:t>
            </a:r>
            <a:r>
              <a:rPr lang="en-IN" dirty="0" smtClean="0"/>
              <a:t>) as N, flatten(D);</a:t>
            </a:r>
          </a:p>
          <a:p>
            <a:pPr marL="0" indent="0">
              <a:buNone/>
            </a:pPr>
            <a:r>
              <a:rPr lang="en-IN" dirty="0" smtClean="0"/>
              <a:t>G = group F by word;</a:t>
            </a:r>
          </a:p>
          <a:p>
            <a:pPr marL="0" indent="0">
              <a:buNone/>
            </a:pPr>
            <a:r>
              <a:rPr lang="en-IN" dirty="0" smtClean="0"/>
              <a:t>H = </a:t>
            </a:r>
            <a:r>
              <a:rPr lang="en-IN" dirty="0" err="1" smtClean="0"/>
              <a:t>foreach</a:t>
            </a:r>
            <a:r>
              <a:rPr lang="en-IN" dirty="0" smtClean="0"/>
              <a:t> G generate COUNT(</a:t>
            </a:r>
            <a:r>
              <a:rPr lang="en-IN" dirty="0" err="1" smtClean="0"/>
              <a:t>F.file</a:t>
            </a:r>
            <a:r>
              <a:rPr lang="en-IN" dirty="0" smtClean="0"/>
              <a:t>) as m, flatten(F);</a:t>
            </a:r>
          </a:p>
          <a:p>
            <a:pPr marL="0" indent="0">
              <a:buNone/>
            </a:pPr>
            <a:r>
              <a:rPr lang="en-IN" dirty="0" smtClean="0"/>
              <a:t>R = </a:t>
            </a:r>
            <a:r>
              <a:rPr lang="en-IN" dirty="0" err="1" smtClean="0"/>
              <a:t>foreach</a:t>
            </a:r>
            <a:r>
              <a:rPr lang="en-IN" dirty="0" smtClean="0"/>
              <a:t> H generate file, word, ((1.0*n)/N)*LOG(10.0/m) as </a:t>
            </a:r>
            <a:r>
              <a:rPr lang="en-IN" dirty="0" err="1" smtClean="0"/>
              <a:t>tfidf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Dump R;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7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pPr algn="just"/>
            <a:r>
              <a:rPr lang="en-US" dirty="0"/>
              <a:t>'</a:t>
            </a:r>
            <a:r>
              <a:rPr lang="en-US" dirty="0" err="1"/>
              <a:t>tagPath</a:t>
            </a:r>
            <a:r>
              <a:rPr lang="en-US" dirty="0"/>
              <a:t>' - Adds first column to indicate the input path of the record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i="1" dirty="0"/>
              <a:t>Referencing Fields</a:t>
            </a:r>
          </a:p>
          <a:p>
            <a:pPr algn="just"/>
            <a:r>
              <a:rPr lang="en-US" dirty="0"/>
              <a:t>Fields are referred to by positional notation or by name (alias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 </a:t>
            </a:r>
            <a:r>
              <a:rPr lang="en-US" b="1" dirty="0"/>
              <a:t>TOKENIZE()</a:t>
            </a:r>
            <a:r>
              <a:rPr lang="en-US" dirty="0"/>
              <a:t> function of Pig Latin is used to split a string (which contains a group of words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The FLATTEN operator looks like a UDF syntactically, but it is actually </a:t>
            </a:r>
            <a:r>
              <a:rPr lang="en-US" b="1" dirty="0"/>
              <a:t>an operator that changes the structure of tuples and bags</a:t>
            </a: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09191"/>
              </p:ext>
            </p:extLst>
          </p:nvPr>
        </p:nvGraphicFramePr>
        <p:xfrm>
          <a:off x="838200" y="2022231"/>
          <a:ext cx="10055467" cy="975945"/>
        </p:xfrm>
        <a:graphic>
          <a:graphicData uri="http://schemas.openxmlformats.org/drawingml/2006/table">
            <a:tbl>
              <a:tblPr/>
              <a:tblGrid>
                <a:gridCol w="3470839">
                  <a:extLst>
                    <a:ext uri="{9D8B030D-6E8A-4147-A177-3AD203B41FA5}">
                      <a16:colId xmlns:a16="http://schemas.microsoft.com/office/drawing/2014/main" val="3496260279"/>
                    </a:ext>
                  </a:extLst>
                </a:gridCol>
                <a:gridCol w="2194876">
                  <a:extLst>
                    <a:ext uri="{9D8B030D-6E8A-4147-A177-3AD203B41FA5}">
                      <a16:colId xmlns:a16="http://schemas.microsoft.com/office/drawing/2014/main" val="3603259542"/>
                    </a:ext>
                  </a:extLst>
                </a:gridCol>
                <a:gridCol w="2194876">
                  <a:extLst>
                    <a:ext uri="{9D8B030D-6E8A-4147-A177-3AD203B41FA5}">
                      <a16:colId xmlns:a16="http://schemas.microsoft.com/office/drawing/2014/main" val="1115735651"/>
                    </a:ext>
                  </a:extLst>
                </a:gridCol>
                <a:gridCol w="2194876">
                  <a:extLst>
                    <a:ext uri="{9D8B030D-6E8A-4147-A177-3AD203B41FA5}">
                      <a16:colId xmlns:a16="http://schemas.microsoft.com/office/drawing/2014/main" val="811264573"/>
                    </a:ext>
                  </a:extLst>
                </a:gridCol>
              </a:tblGrid>
              <a:tr h="97594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Positional notation (generated by system)</a:t>
                      </a:r>
                    </a:p>
                  </a:txBody>
                  <a:tcPr marL="30480" marR="30480" marT="3048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First Field</a:t>
                      </a:r>
                    </a:p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$0</a:t>
                      </a:r>
                    </a:p>
                  </a:txBody>
                  <a:tcPr marL="30480" marR="30480" marT="3048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Second Field</a:t>
                      </a:r>
                    </a:p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$1</a:t>
                      </a:r>
                    </a:p>
                  </a:txBody>
                  <a:tcPr marL="30480" marR="30480" marT="3048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Third Field</a:t>
                      </a:r>
                    </a:p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$2</a:t>
                      </a:r>
                    </a:p>
                  </a:txBody>
                  <a:tcPr marL="30480" marR="30480" marT="30480" marB="30480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59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60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    Ex-11 PIG LATIN SCRIPTS FOR FINDING TF-IDF VALUE FOR BOOK DATASET</vt:lpstr>
      <vt:lpstr>TF-IDF </vt:lpstr>
      <vt:lpstr>PowerPoint Presentation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Ex-11 PIG LATIN SCRIPTS FOR FINDING TF-IDF VALUE FOR BOOK DATASET</dc:title>
  <dc:creator>Rajashree</dc:creator>
  <cp:lastModifiedBy>Rajashree</cp:lastModifiedBy>
  <cp:revision>18</cp:revision>
  <dcterms:created xsi:type="dcterms:W3CDTF">2022-10-05T04:59:37Z</dcterms:created>
  <dcterms:modified xsi:type="dcterms:W3CDTF">2022-10-05T05:31:18Z</dcterms:modified>
</cp:coreProperties>
</file>