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1" r:id="rId6"/>
    <p:sldId id="272" r:id="rId7"/>
    <p:sldId id="261" r:id="rId8"/>
    <p:sldId id="273" r:id="rId9"/>
    <p:sldId id="274"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78" d="100"/>
          <a:sy n="78"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C67C5-006D-406D-B815-B6B5306C427B}"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330217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C67C5-006D-406D-B815-B6B5306C427B}"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202861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C67C5-006D-406D-B815-B6B5306C427B}"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416518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C67C5-006D-406D-B815-B6B5306C427B}"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287298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C67C5-006D-406D-B815-B6B5306C427B}"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91906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C67C5-006D-406D-B815-B6B5306C427B}"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128856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C67C5-006D-406D-B815-B6B5306C427B}"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145858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C67C5-006D-406D-B815-B6B5306C427B}"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40053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C67C5-006D-406D-B815-B6B5306C427B}"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86411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C67C5-006D-406D-B815-B6B5306C427B}"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383297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C67C5-006D-406D-B815-B6B5306C427B}"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04C4-2465-452C-98F2-D67E3895F6FF}" type="slidenum">
              <a:rPr lang="en-US" smtClean="0"/>
              <a:t>‹#›</a:t>
            </a:fld>
            <a:endParaRPr lang="en-US"/>
          </a:p>
        </p:txBody>
      </p:sp>
    </p:spTree>
    <p:extLst>
      <p:ext uri="{BB962C8B-B14F-4D97-AF65-F5344CB8AC3E}">
        <p14:creationId xmlns:p14="http://schemas.microsoft.com/office/powerpoint/2010/main" val="205390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C67C5-006D-406D-B815-B6B5306C427B}"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804C4-2465-452C-98F2-D67E3895F6FF}" type="slidenum">
              <a:rPr lang="en-US" smtClean="0"/>
              <a:t>‹#›</a:t>
            </a:fld>
            <a:endParaRPr lang="en-US"/>
          </a:p>
        </p:txBody>
      </p:sp>
    </p:spTree>
    <p:extLst>
      <p:ext uri="{BB962C8B-B14F-4D97-AF65-F5344CB8AC3E}">
        <p14:creationId xmlns:p14="http://schemas.microsoft.com/office/powerpoint/2010/main" val="199187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hak5darren/USB-Rubber-Ducky/wiki/Duckyscri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XYZ@examp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057" y="329692"/>
            <a:ext cx="9227083" cy="1088039"/>
          </a:xfrm>
        </p:spPr>
        <p:txBody>
          <a:bodyPr>
            <a:normAutofit fontScale="90000"/>
          </a:bodyPr>
          <a:lstStyle/>
          <a:p>
            <a:r>
              <a:rPr lang="en-US" dirty="0" smtClean="0"/>
              <a:t>Rubber Ducky Intermediate Labs</a:t>
            </a:r>
            <a:endParaRPr lang="en-US" dirty="0"/>
          </a:p>
        </p:txBody>
      </p:sp>
      <p:sp>
        <p:nvSpPr>
          <p:cNvPr id="3" name="Subtitle 2"/>
          <p:cNvSpPr>
            <a:spLocks noGrp="1"/>
          </p:cNvSpPr>
          <p:nvPr>
            <p:ph type="subTitle" idx="1"/>
          </p:nvPr>
        </p:nvSpPr>
        <p:spPr>
          <a:xfrm>
            <a:off x="1817148" y="1357528"/>
            <a:ext cx="8427308" cy="570126"/>
          </a:xfrm>
        </p:spPr>
        <p:txBody>
          <a:bodyPr/>
          <a:lstStyle/>
          <a:p>
            <a:r>
              <a:rPr lang="en-US" dirty="0" smtClean="0"/>
              <a:t>Send an Email via Gmail</a:t>
            </a:r>
          </a:p>
        </p:txBody>
      </p:sp>
      <p:pic>
        <p:nvPicPr>
          <p:cNvPr id="4" name="Picture 6" descr="https://cdn.shopify.com/s/files/1/0068/2142/products/ducky2_f1b0a02f-00e3-49b8-9630-247258ba12f4.jpg?v=1494296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675" y="1995847"/>
            <a:ext cx="6367849" cy="450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6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Improve the code on your own</a:t>
            </a:r>
            <a:endParaRPr lang="en-US" b="1" dirty="0"/>
          </a:p>
        </p:txBody>
      </p:sp>
      <p:sp>
        <p:nvSpPr>
          <p:cNvPr id="3" name="Content Placeholder 2"/>
          <p:cNvSpPr>
            <a:spLocks noGrp="1"/>
          </p:cNvSpPr>
          <p:nvPr>
            <p:ph idx="1"/>
          </p:nvPr>
        </p:nvSpPr>
        <p:spPr/>
        <p:txBody>
          <a:bodyPr/>
          <a:lstStyle/>
          <a:p>
            <a:r>
              <a:rPr lang="en-US" dirty="0" smtClean="0"/>
              <a:t>What if we wanted to use another browser?</a:t>
            </a:r>
          </a:p>
          <a:p>
            <a:r>
              <a:rPr lang="en-US" dirty="0" smtClean="0"/>
              <a:t>Instead of closing the web browser, how can we logout from the account?</a:t>
            </a:r>
          </a:p>
          <a:p>
            <a:r>
              <a:rPr lang="en-US" dirty="0" smtClean="0"/>
              <a:t>Remember, we can only use the keyboard.</a:t>
            </a:r>
          </a:p>
        </p:txBody>
      </p:sp>
    </p:spTree>
    <p:extLst>
      <p:ext uri="{BB962C8B-B14F-4D97-AF65-F5344CB8AC3E}">
        <p14:creationId xmlns:p14="http://schemas.microsoft.com/office/powerpoint/2010/main" val="26078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next?</a:t>
            </a:r>
            <a:endParaRPr lang="en-US" b="1" dirty="0"/>
          </a:p>
        </p:txBody>
      </p:sp>
      <p:sp>
        <p:nvSpPr>
          <p:cNvPr id="3" name="Content Placeholder 2"/>
          <p:cNvSpPr>
            <a:spLocks noGrp="1"/>
          </p:cNvSpPr>
          <p:nvPr>
            <p:ph idx="1"/>
          </p:nvPr>
        </p:nvSpPr>
        <p:spPr/>
        <p:txBody>
          <a:bodyPr/>
          <a:lstStyle/>
          <a:p>
            <a:r>
              <a:rPr lang="en-US" dirty="0" smtClean="0"/>
              <a:t>Can you think of how to create a script when you can’t use the mouse?</a:t>
            </a:r>
          </a:p>
          <a:p>
            <a:r>
              <a:rPr lang="en-US" dirty="0" smtClean="0"/>
              <a:t>Every Ducky script must be created with this principle in mind.</a:t>
            </a:r>
          </a:p>
          <a:p>
            <a:r>
              <a:rPr lang="en-US" dirty="0" smtClean="0"/>
              <a:t>Make sure that you are thinking about every single keystroke.</a:t>
            </a:r>
            <a:endParaRPr lang="en-US" dirty="0"/>
          </a:p>
        </p:txBody>
      </p:sp>
    </p:spTree>
    <p:extLst>
      <p:ext uri="{BB962C8B-B14F-4D97-AF65-F5344CB8AC3E}">
        <p14:creationId xmlns:p14="http://schemas.microsoft.com/office/powerpoint/2010/main" val="184163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49" y="63121"/>
            <a:ext cx="10515600" cy="1325563"/>
          </a:xfrm>
        </p:spPr>
        <p:txBody>
          <a:bodyPr/>
          <a:lstStyle/>
          <a:p>
            <a:r>
              <a:rPr lang="en-US" b="1" dirty="0"/>
              <a:t>Required Materials</a:t>
            </a:r>
          </a:p>
        </p:txBody>
      </p:sp>
      <p:sp>
        <p:nvSpPr>
          <p:cNvPr id="3" name="Content Placeholder 2"/>
          <p:cNvSpPr>
            <a:spLocks noGrp="1"/>
          </p:cNvSpPr>
          <p:nvPr>
            <p:ph idx="1"/>
          </p:nvPr>
        </p:nvSpPr>
        <p:spPr>
          <a:xfrm>
            <a:off x="351639" y="1388684"/>
            <a:ext cx="10515600" cy="4351338"/>
          </a:xfrm>
        </p:spPr>
        <p:txBody>
          <a:bodyPr>
            <a:normAutofit fontScale="85000" lnSpcReduction="20000"/>
          </a:bodyPr>
          <a:lstStyle/>
          <a:p>
            <a:r>
              <a:rPr lang="en-US" dirty="0"/>
              <a:t>1 Windows PC (Windows 7 or newer)</a:t>
            </a:r>
          </a:p>
          <a:p>
            <a:r>
              <a:rPr lang="en-US" dirty="0"/>
              <a:t>Internet </a:t>
            </a:r>
            <a:r>
              <a:rPr lang="en-US" dirty="0" smtClean="0"/>
              <a:t>Access</a:t>
            </a:r>
          </a:p>
          <a:p>
            <a:r>
              <a:rPr lang="en-US" dirty="0" smtClean="0"/>
              <a:t>USB Rubber Ducky (can be obtained from staff)</a:t>
            </a:r>
          </a:p>
          <a:p>
            <a:r>
              <a:rPr lang="en-US" dirty="0" smtClean="0"/>
              <a:t>MicroSD to </a:t>
            </a:r>
            <a:r>
              <a:rPr lang="en-US" dirty="0"/>
              <a:t>USB reader (can be obtained from staff</a:t>
            </a:r>
            <a:r>
              <a:rPr lang="en-US" dirty="0" smtClean="0"/>
              <a:t>)</a:t>
            </a:r>
          </a:p>
          <a:p>
            <a:r>
              <a:rPr lang="en-US" dirty="0" smtClean="0">
                <a:solidFill>
                  <a:srgbClr val="FF0000"/>
                </a:solidFill>
              </a:rPr>
              <a:t>WARNING! DO NOT plug in Rubber Ducky directly to your machine. First check the MicroSD card using card reader, ‘right click’ on drive and select ‘quick format’, then click ‘start.’ You do not know who was using this device before you, or what payload may remain.</a:t>
            </a:r>
          </a:p>
          <a:p>
            <a:r>
              <a:rPr lang="en-US" dirty="0" smtClean="0">
                <a:solidFill>
                  <a:schemeClr val="accent6"/>
                </a:solidFill>
              </a:rPr>
              <a:t>ENJOY USING THE RUBBER DUCKY</a:t>
            </a:r>
          </a:p>
          <a:p>
            <a:endParaRPr lang="en-US" dirty="0"/>
          </a:p>
          <a:p>
            <a:endParaRPr lang="en-US" dirty="0"/>
          </a:p>
          <a:p>
            <a:r>
              <a:rPr lang="en-US" dirty="0"/>
              <a:t>Estimated Time to Complete: </a:t>
            </a:r>
            <a:r>
              <a:rPr lang="en-US" dirty="0" smtClean="0"/>
              <a:t>45 min</a:t>
            </a:r>
            <a:endParaRPr lang="en-US" dirty="0"/>
          </a:p>
        </p:txBody>
      </p:sp>
      <p:pic>
        <p:nvPicPr>
          <p:cNvPr id="1026" name="Picture 2" descr="Image result for rubber duck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058" y="3961790"/>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55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22185"/>
            <a:ext cx="10515600" cy="1325563"/>
          </a:xfrm>
        </p:spPr>
        <p:txBody>
          <a:bodyPr/>
          <a:lstStyle/>
          <a:p>
            <a:r>
              <a:rPr lang="en-US" b="1" dirty="0"/>
              <a:t>What is </a:t>
            </a:r>
            <a:r>
              <a:rPr lang="en-US" b="1" dirty="0" smtClean="0"/>
              <a:t>Rubber Ducky?</a:t>
            </a:r>
            <a:endParaRPr lang="en-US" b="1" dirty="0"/>
          </a:p>
        </p:txBody>
      </p:sp>
      <p:sp>
        <p:nvSpPr>
          <p:cNvPr id="3" name="Content Placeholder 2"/>
          <p:cNvSpPr>
            <a:spLocks noGrp="1"/>
          </p:cNvSpPr>
          <p:nvPr>
            <p:ph idx="1"/>
          </p:nvPr>
        </p:nvSpPr>
        <p:spPr>
          <a:xfrm>
            <a:off x="534154" y="1388937"/>
            <a:ext cx="10819646" cy="4788026"/>
          </a:xfrm>
        </p:spPr>
        <p:txBody>
          <a:bodyPr>
            <a:normAutofit fontScale="85000" lnSpcReduction="20000"/>
          </a:bodyPr>
          <a:lstStyle/>
          <a:p>
            <a:pPr marL="0" indent="0">
              <a:buNone/>
            </a:pPr>
            <a:r>
              <a:rPr lang="en-US" dirty="0"/>
              <a:t>The USB Rubber Ducky is a </a:t>
            </a:r>
            <a:r>
              <a:rPr lang="en-US" dirty="0" smtClean="0"/>
              <a:t>powerful keystroke </a:t>
            </a:r>
            <a:r>
              <a:rPr lang="en-US" dirty="0"/>
              <a:t>injection tool </a:t>
            </a:r>
            <a:r>
              <a:rPr lang="en-US" dirty="0" smtClean="0"/>
              <a:t>that can be disguised </a:t>
            </a:r>
            <a:r>
              <a:rPr lang="en-US" dirty="0"/>
              <a:t>as </a:t>
            </a:r>
            <a:r>
              <a:rPr lang="en-US" dirty="0" smtClean="0"/>
              <a:t>an ordinary </a:t>
            </a:r>
            <a:r>
              <a:rPr lang="en-US" dirty="0"/>
              <a:t>flash drive.</a:t>
            </a:r>
            <a:r>
              <a:rPr lang="en-US" dirty="0" smtClean="0"/>
              <a:t> </a:t>
            </a:r>
            <a:r>
              <a:rPr lang="en-US" dirty="0"/>
              <a:t>Computers recognize it as a </a:t>
            </a:r>
            <a:r>
              <a:rPr lang="en-US" dirty="0" smtClean="0"/>
              <a:t>keyboard </a:t>
            </a:r>
            <a:r>
              <a:rPr lang="en-US" dirty="0"/>
              <a:t>and accept pre-programmed keystroke payloads at over 1000 </a:t>
            </a:r>
            <a:r>
              <a:rPr lang="en-US" dirty="0" smtClean="0"/>
              <a:t>keystrokes per </a:t>
            </a:r>
            <a:r>
              <a:rPr lang="en-US" dirty="0"/>
              <a:t>minute</a:t>
            </a:r>
            <a:r>
              <a:rPr lang="en-US" dirty="0" smtClean="0"/>
              <a:t>.</a:t>
            </a:r>
          </a:p>
          <a:p>
            <a:pPr marL="0" indent="0">
              <a:buNone/>
            </a:pPr>
            <a:endParaRPr lang="en-US" dirty="0"/>
          </a:p>
          <a:p>
            <a:pPr marL="0" indent="0">
              <a:buNone/>
            </a:pPr>
            <a:r>
              <a:rPr lang="en-US" dirty="0" smtClean="0"/>
              <a:t>Payloads can be created using a simple scripting language that issues one command per line. For example, one command is ‘TAB’ which mimics using the TAB key, or another example of a command is ‘STRING hello world!’, which types/prints “hello world!” The full list of Windows commands and descriptions can be found here: </a:t>
            </a:r>
            <a:r>
              <a:rPr lang="en-US" dirty="0">
                <a:hlinkClick r:id="rId2"/>
              </a:rPr>
              <a:t>https://</a:t>
            </a:r>
            <a:r>
              <a:rPr lang="en-US" dirty="0" smtClean="0">
                <a:hlinkClick r:id="rId2"/>
              </a:rPr>
              <a:t>github.com/hak5darren/USB-Rubber-Ducky/wiki/Duckyscript</a:t>
            </a:r>
            <a:endParaRPr lang="en-US" dirty="0" smtClean="0"/>
          </a:p>
          <a:p>
            <a:pPr marL="0" indent="0">
              <a:buNone/>
            </a:pPr>
            <a:endParaRPr lang="en-US" dirty="0"/>
          </a:p>
          <a:p>
            <a:pPr marL="0" indent="0">
              <a:buNone/>
            </a:pPr>
            <a:r>
              <a:rPr lang="en-US" dirty="0"/>
              <a:t>Every computer (Desktop, Laptops, Tablets &amp; Smartphones) takes inputs from the keyboard. Because the computer views the Rubber Ducky device as an input device (i.e., Keyboard). The program code that is resident in a file stored in the Rubber Ducky is treated as input to the compiler. This is why the Rubber Ducky USB device, which works as a Human Interface Device (HID) is automatically detected by most modern operating systems. By taking the advantage of this, one can penetrate the computer</a:t>
            </a: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a:p>
        </p:txBody>
      </p:sp>
      <p:pic>
        <p:nvPicPr>
          <p:cNvPr id="2050" name="Picture 2" descr="Image result for rubber duck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785" y="22185"/>
            <a:ext cx="1622360" cy="162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6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a:t>Ethics – Doing the Right Thing</a:t>
            </a:r>
          </a:p>
        </p:txBody>
      </p:sp>
      <p:sp>
        <p:nvSpPr>
          <p:cNvPr id="3" name="Content Placeholder 2"/>
          <p:cNvSpPr>
            <a:spLocks noGrp="1"/>
          </p:cNvSpPr>
          <p:nvPr>
            <p:ph idx="1"/>
          </p:nvPr>
        </p:nvSpPr>
        <p:spPr>
          <a:xfrm>
            <a:off x="381000" y="1552755"/>
            <a:ext cx="11442700" cy="4624208"/>
          </a:xfrm>
        </p:spPr>
        <p:txBody>
          <a:bodyPr>
            <a:normAutofit fontScale="92500"/>
          </a:bodyPr>
          <a:lstStyle/>
          <a:p>
            <a:pPr marL="0" indent="0">
              <a:buNone/>
            </a:pPr>
            <a:r>
              <a:rPr lang="en-US" dirty="0" smtClean="0"/>
              <a:t>The information and skills learned and taught in this lab </a:t>
            </a:r>
            <a:r>
              <a:rPr lang="en-US" dirty="0"/>
              <a:t>can </a:t>
            </a:r>
            <a:r>
              <a:rPr lang="en-US" dirty="0" smtClean="0"/>
              <a:t>be</a:t>
            </a:r>
            <a:r>
              <a:rPr lang="en-US" dirty="0"/>
              <a:t> used</a:t>
            </a:r>
            <a:r>
              <a:rPr lang="en-US" dirty="0" smtClean="0"/>
              <a:t> maliciously.</a:t>
            </a:r>
          </a:p>
          <a:p>
            <a:pPr marL="0" indent="0">
              <a:buNone/>
            </a:pPr>
            <a:r>
              <a:rPr lang="en-US" dirty="0" smtClean="0"/>
              <a:t/>
            </a:r>
            <a:br>
              <a:rPr lang="en-US" dirty="0" smtClean="0"/>
            </a:br>
            <a:r>
              <a:rPr lang="en-US" dirty="0" smtClean="0"/>
              <a:t>Never forget that cyber attacks/hacks no matter the intent are a serious crime, if convicted you can go to Federal prison!</a:t>
            </a:r>
          </a:p>
          <a:p>
            <a:pPr marL="0" indent="0">
              <a:buNone/>
            </a:pPr>
            <a:endParaRPr lang="en-US" dirty="0" smtClean="0"/>
          </a:p>
          <a:p>
            <a:pPr marL="0" indent="0">
              <a:buNone/>
            </a:pPr>
            <a:r>
              <a:rPr lang="en-US" b="1" dirty="0" smtClean="0"/>
              <a:t>(ISC)2 Code of ethics</a:t>
            </a:r>
          </a:p>
          <a:p>
            <a:pPr marL="0" indent="0">
              <a:buNone/>
            </a:pPr>
            <a:r>
              <a:rPr lang="en-US" dirty="0" smtClean="0"/>
              <a:t>-Protect society, the commonwealth, and the infrastructure. </a:t>
            </a:r>
          </a:p>
          <a:p>
            <a:pPr marL="0" indent="0">
              <a:buNone/>
            </a:pPr>
            <a:r>
              <a:rPr lang="en-US" dirty="0" smtClean="0"/>
              <a:t>-</a:t>
            </a:r>
            <a:r>
              <a:rPr lang="en-US" dirty="0"/>
              <a:t>Act honorably, honestly, justly, responsibly, and legally. </a:t>
            </a:r>
          </a:p>
          <a:p>
            <a:pPr marL="0" indent="0">
              <a:buNone/>
            </a:pPr>
            <a:r>
              <a:rPr lang="en-US" dirty="0"/>
              <a:t>-Provide diligent and competent service to principals. </a:t>
            </a:r>
          </a:p>
          <a:p>
            <a:pPr marL="0" indent="0">
              <a:buNone/>
            </a:pPr>
            <a:r>
              <a:rPr lang="en-US" dirty="0"/>
              <a:t>-Advance and protect the profession. </a:t>
            </a:r>
          </a:p>
        </p:txBody>
      </p:sp>
    </p:spTree>
    <p:extLst>
      <p:ext uri="{BB962C8B-B14F-4D97-AF65-F5344CB8AC3E}">
        <p14:creationId xmlns:p14="http://schemas.microsoft.com/office/powerpoint/2010/main" val="290067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Send an Email via Gmail</a:t>
            </a:r>
            <a:endParaRPr lang="en-US" b="1" dirty="0"/>
          </a:p>
        </p:txBody>
      </p:sp>
      <p:sp>
        <p:nvSpPr>
          <p:cNvPr id="3" name="Content Placeholder 2"/>
          <p:cNvSpPr>
            <a:spLocks noGrp="1"/>
          </p:cNvSpPr>
          <p:nvPr>
            <p:ph idx="1"/>
          </p:nvPr>
        </p:nvSpPr>
        <p:spPr/>
        <p:txBody>
          <a:bodyPr>
            <a:normAutofit/>
          </a:bodyPr>
          <a:lstStyle/>
          <a:p>
            <a:r>
              <a:rPr lang="en-US" dirty="0" smtClean="0"/>
              <a:t>In this lab we will learn how to use rubber ducky to automate some basic CLI (command line interface) commands. We will open a browser and login into Gmail, then we will compose a mail and send it to desired address. We will use notepad as our word processor, but you can use any other.</a:t>
            </a:r>
          </a:p>
          <a:p>
            <a:endParaRPr lang="en-US" dirty="0" smtClean="0"/>
          </a:p>
          <a:p>
            <a:r>
              <a:rPr lang="en-US" dirty="0" smtClean="0"/>
              <a:t>We need to first create a script for this ‘Send an Email via Gmail lab’ using </a:t>
            </a:r>
            <a:r>
              <a:rPr lang="en-US" dirty="0" smtClean="0">
                <a:hlinkClick r:id="rId2"/>
              </a:rPr>
              <a:t>https://ducktoolkit.com/encoder/</a:t>
            </a:r>
            <a:r>
              <a:rPr lang="en-US" dirty="0"/>
              <a:t> </a:t>
            </a:r>
            <a:r>
              <a:rPr lang="en-US" dirty="0" smtClean="0"/>
              <a:t>and type in the script where it says “STRING Enter Ducky Script Here”.</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18676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Send an Email via Gmail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Rubber Ducky is a keyboard emulator that will automatically run pre-generated scripts.</a:t>
            </a:r>
          </a:p>
          <a:p>
            <a:r>
              <a:rPr lang="en-US" dirty="0" smtClean="0"/>
              <a:t>This can come in handy when using Windows CLI (command line interface) OR PowerShell.</a:t>
            </a:r>
          </a:p>
          <a:p>
            <a:r>
              <a:rPr lang="en-US" dirty="0" smtClean="0"/>
              <a:t>In this lab we will show you a ducky script that will compose a mail and send that mail to desired address using Gmail.</a:t>
            </a:r>
          </a:p>
          <a:p>
            <a:r>
              <a:rPr lang="en-US" dirty="0" smtClean="0"/>
              <a:t>You can try a different Email services like Yahoo, Hotmail, Outlook, etc.</a:t>
            </a:r>
          </a:p>
          <a:p>
            <a:r>
              <a:rPr lang="en-US" dirty="0" smtClean="0"/>
              <a:t>In order to have full understanding, you should understand the concepts of using the command prompt in Windows. (See “Command line intro” lab in the “1. Intro Labs” folder</a:t>
            </a:r>
          </a:p>
          <a:p>
            <a:r>
              <a:rPr lang="en-US" dirty="0" smtClean="0"/>
              <a:t>On the next slide we will explain the sample code line-by-line</a:t>
            </a:r>
          </a:p>
          <a:p>
            <a:endParaRPr lang="en-US" dirty="0"/>
          </a:p>
        </p:txBody>
      </p:sp>
    </p:spTree>
    <p:extLst>
      <p:ext uri="{BB962C8B-B14F-4D97-AF65-F5344CB8AC3E}">
        <p14:creationId xmlns:p14="http://schemas.microsoft.com/office/powerpoint/2010/main" val="143473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038"/>
            <a:ext cx="10515600" cy="895265"/>
          </a:xfrm>
        </p:spPr>
        <p:txBody>
          <a:bodyPr/>
          <a:lstStyle/>
          <a:p>
            <a:r>
              <a:rPr lang="en-US" b="1" dirty="0" smtClean="0"/>
              <a:t>Send </a:t>
            </a:r>
            <a:r>
              <a:rPr lang="en-US" b="1" dirty="0"/>
              <a:t>an Email via Gmail </a:t>
            </a:r>
          </a:p>
        </p:txBody>
      </p:sp>
      <p:sp>
        <p:nvSpPr>
          <p:cNvPr id="3" name="Content Placeholder 2"/>
          <p:cNvSpPr>
            <a:spLocks noGrp="1"/>
          </p:cNvSpPr>
          <p:nvPr>
            <p:ph idx="1"/>
          </p:nvPr>
        </p:nvSpPr>
        <p:spPr>
          <a:xfrm>
            <a:off x="96795" y="980303"/>
            <a:ext cx="5826211" cy="5795318"/>
          </a:xfrm>
        </p:spPr>
        <p:txBody>
          <a:bodyPr>
            <a:normAutofit fontScale="47500" lnSpcReduction="20000"/>
          </a:bodyPr>
          <a:lstStyle/>
          <a:p>
            <a:r>
              <a:rPr lang="en-US" sz="4600" dirty="0" smtClean="0"/>
              <a:t>Send E-mail via </a:t>
            </a:r>
            <a:r>
              <a:rPr lang="en-US" sz="4600" dirty="0"/>
              <a:t>G</a:t>
            </a:r>
            <a:r>
              <a:rPr lang="en-US" sz="4600" dirty="0" smtClean="0"/>
              <a:t>mail</a:t>
            </a:r>
          </a:p>
          <a:p>
            <a:pPr marL="0" indent="0">
              <a:buNone/>
            </a:pPr>
            <a:r>
              <a:rPr lang="en-US" dirty="0"/>
              <a:t> </a:t>
            </a:r>
            <a:r>
              <a:rPr lang="en-US" dirty="0" smtClean="0"/>
              <a:t>    </a:t>
            </a:r>
            <a:r>
              <a:rPr lang="en-US" sz="3800" dirty="0" smtClean="0"/>
              <a:t>Windows Payload</a:t>
            </a:r>
          </a:p>
          <a:p>
            <a:pPr marL="0" indent="0">
              <a:buNone/>
            </a:pPr>
            <a:r>
              <a:rPr lang="en-US" sz="3800" dirty="0" smtClean="0"/>
              <a:t>   </a:t>
            </a:r>
          </a:p>
          <a:p>
            <a:pPr marL="0" indent="0">
              <a:buNone/>
            </a:pPr>
            <a:r>
              <a:rPr lang="en-US" sz="3200" dirty="0" smtClean="0"/>
              <a:t>COMMAND		                          EXPLANATION</a:t>
            </a:r>
          </a:p>
          <a:p>
            <a:pPr marL="0" indent="0">
              <a:buNone/>
            </a:pPr>
            <a:r>
              <a:rPr lang="en-US" i="1" dirty="0" smtClean="0"/>
              <a:t>1. DELAY 1000	</a:t>
            </a:r>
            <a:r>
              <a:rPr lang="en-US" i="1" dirty="0"/>
              <a:t>	 </a:t>
            </a:r>
            <a:r>
              <a:rPr lang="en-US" i="1" dirty="0" smtClean="0"/>
              <a:t>    &lt;</a:t>
            </a:r>
            <a:r>
              <a:rPr lang="en-US" i="1" dirty="0"/>
              <a:t>Delays 1000 milliseconds&gt;</a:t>
            </a:r>
          </a:p>
          <a:p>
            <a:pPr marL="0" indent="0">
              <a:buNone/>
            </a:pPr>
            <a:r>
              <a:rPr lang="en-US" i="1" dirty="0" smtClean="0"/>
              <a:t>2. GUI r			</a:t>
            </a:r>
            <a:r>
              <a:rPr lang="en-US" i="1" dirty="0"/>
              <a:t>  </a:t>
            </a:r>
            <a:r>
              <a:rPr lang="en-US" i="1" dirty="0" smtClean="0"/>
              <a:t>   &lt;</a:t>
            </a:r>
            <a:r>
              <a:rPr lang="en-US" i="1" dirty="0"/>
              <a:t>opens ‘run’&gt;</a:t>
            </a:r>
            <a:endParaRPr lang="en-US" i="1" dirty="0" smtClean="0"/>
          </a:p>
          <a:p>
            <a:pPr marL="0" indent="0">
              <a:buNone/>
            </a:pPr>
            <a:r>
              <a:rPr lang="en-US" i="1" dirty="0" smtClean="0"/>
              <a:t>3. DELAY </a:t>
            </a:r>
            <a:r>
              <a:rPr lang="en-US" i="1" dirty="0"/>
              <a:t>500		</a:t>
            </a:r>
            <a:r>
              <a:rPr lang="en-US" i="1" dirty="0" smtClean="0"/>
              <a:t>     	     &lt;</a:t>
            </a:r>
            <a:r>
              <a:rPr lang="en-US" i="1" dirty="0"/>
              <a:t>Delays 5</a:t>
            </a:r>
            <a:r>
              <a:rPr lang="en-US" i="1" dirty="0" smtClean="0"/>
              <a:t>00 </a:t>
            </a:r>
            <a:r>
              <a:rPr lang="en-US" i="1" dirty="0"/>
              <a:t>milliseconds&gt;</a:t>
            </a:r>
          </a:p>
          <a:p>
            <a:pPr marL="0" indent="0">
              <a:buNone/>
            </a:pPr>
            <a:r>
              <a:rPr lang="en-US" i="1" dirty="0" smtClean="0"/>
              <a:t>4. STRING www.gmail.com	     	     &lt;types ‘link to Gmail’&gt;</a:t>
            </a:r>
            <a:endParaRPr lang="en-US" i="1" dirty="0"/>
          </a:p>
          <a:p>
            <a:pPr marL="0" indent="0">
              <a:buNone/>
            </a:pPr>
            <a:r>
              <a:rPr lang="en-US" i="1" dirty="0" smtClean="0"/>
              <a:t>5. ENTER			     &lt;</a:t>
            </a:r>
            <a:r>
              <a:rPr lang="en-US" i="1" dirty="0"/>
              <a:t>opens </a:t>
            </a:r>
            <a:r>
              <a:rPr lang="en-US" i="1" dirty="0" smtClean="0"/>
              <a:t>gmail.com&gt;</a:t>
            </a:r>
          </a:p>
          <a:p>
            <a:pPr marL="0" indent="0">
              <a:buNone/>
            </a:pPr>
            <a:r>
              <a:rPr lang="en-US" i="1" dirty="0" smtClean="0"/>
              <a:t>6. DELAY </a:t>
            </a:r>
            <a:r>
              <a:rPr lang="en-US" i="1" dirty="0"/>
              <a:t>2000		 </a:t>
            </a:r>
            <a:r>
              <a:rPr lang="en-US" i="1" dirty="0" smtClean="0"/>
              <a:t>    &lt;</a:t>
            </a:r>
            <a:r>
              <a:rPr lang="en-US" i="1" dirty="0"/>
              <a:t>Delays </a:t>
            </a:r>
            <a:r>
              <a:rPr lang="en-US" i="1" dirty="0" smtClean="0"/>
              <a:t>2000 </a:t>
            </a:r>
            <a:r>
              <a:rPr lang="en-US" i="1" dirty="0"/>
              <a:t>milliseconds&gt;</a:t>
            </a:r>
          </a:p>
          <a:p>
            <a:pPr marL="0" indent="0">
              <a:buNone/>
            </a:pPr>
            <a:r>
              <a:rPr lang="en-US" i="1" dirty="0" smtClean="0"/>
              <a:t>7. STRING secguy007”gmail.com	     &lt;types ‘username’&gt;</a:t>
            </a:r>
            <a:endParaRPr lang="en-US" i="1" dirty="0"/>
          </a:p>
          <a:p>
            <a:pPr marL="0" indent="0">
              <a:buNone/>
            </a:pPr>
            <a:r>
              <a:rPr lang="en-US" i="1" dirty="0" smtClean="0"/>
              <a:t>8. ENTER		</a:t>
            </a:r>
            <a:r>
              <a:rPr lang="en-US" i="1" dirty="0"/>
              <a:t>	 </a:t>
            </a:r>
            <a:r>
              <a:rPr lang="en-US" i="1" dirty="0" smtClean="0"/>
              <a:t>    &lt;</a:t>
            </a:r>
            <a:r>
              <a:rPr lang="en-US" i="1" dirty="0"/>
              <a:t>opens </a:t>
            </a:r>
            <a:r>
              <a:rPr lang="en-US" i="1" dirty="0" smtClean="0"/>
              <a:t>password window&gt; 	</a:t>
            </a:r>
            <a:endParaRPr lang="en-US" i="1" dirty="0"/>
          </a:p>
          <a:p>
            <a:pPr marL="0" indent="0">
              <a:buNone/>
            </a:pPr>
            <a:r>
              <a:rPr lang="en-US" i="1" dirty="0" smtClean="0"/>
              <a:t>9. DELAY </a:t>
            </a:r>
            <a:r>
              <a:rPr lang="en-US" i="1" dirty="0"/>
              <a:t>1000		 </a:t>
            </a:r>
            <a:r>
              <a:rPr lang="en-US" i="1" dirty="0" smtClean="0"/>
              <a:t>    &lt;</a:t>
            </a:r>
            <a:r>
              <a:rPr lang="en-US" i="1" dirty="0"/>
              <a:t>Delays 1000 milliseconds&gt;</a:t>
            </a:r>
          </a:p>
          <a:p>
            <a:pPr marL="0" indent="0">
              <a:buNone/>
            </a:pPr>
            <a:r>
              <a:rPr lang="en-US" i="1" dirty="0" smtClean="0"/>
              <a:t>10. STRING PaceLab101	     	     &lt;types ‘password’&gt;</a:t>
            </a:r>
            <a:endParaRPr lang="en-US" i="1" dirty="0"/>
          </a:p>
          <a:p>
            <a:pPr marL="0" indent="0">
              <a:buNone/>
            </a:pPr>
            <a:r>
              <a:rPr lang="en-US" i="1" dirty="0" smtClean="0"/>
              <a:t>11. ENTER			     &lt;login to account&gt;</a:t>
            </a:r>
            <a:endParaRPr lang="en-US" i="1" dirty="0"/>
          </a:p>
          <a:p>
            <a:pPr marL="0" indent="0">
              <a:buNone/>
            </a:pPr>
            <a:r>
              <a:rPr lang="en-US" i="1" dirty="0" smtClean="0"/>
              <a:t>12. DELAY </a:t>
            </a:r>
            <a:r>
              <a:rPr lang="en-US" i="1" dirty="0"/>
              <a:t>3000		 </a:t>
            </a:r>
            <a:r>
              <a:rPr lang="en-US" i="1" dirty="0" smtClean="0"/>
              <a:t>    &lt;</a:t>
            </a:r>
            <a:r>
              <a:rPr lang="en-US" i="1" dirty="0"/>
              <a:t>Delays </a:t>
            </a:r>
            <a:r>
              <a:rPr lang="en-US" i="1" dirty="0" smtClean="0"/>
              <a:t>3000 </a:t>
            </a:r>
            <a:r>
              <a:rPr lang="en-US" i="1" dirty="0"/>
              <a:t>milliseconds</a:t>
            </a:r>
            <a:r>
              <a:rPr lang="en-US" i="1" dirty="0" smtClean="0"/>
              <a:t>&gt;</a:t>
            </a:r>
          </a:p>
          <a:p>
            <a:pPr marL="0" indent="0">
              <a:buNone/>
            </a:pPr>
            <a:r>
              <a:rPr lang="en-US" i="1" dirty="0"/>
              <a:t>13. TAB			 </a:t>
            </a:r>
            <a:r>
              <a:rPr lang="en-US" i="1" dirty="0" smtClean="0"/>
              <a:t>    &lt;</a:t>
            </a:r>
            <a:r>
              <a:rPr lang="en-US" i="1" dirty="0"/>
              <a:t>mimics TAB key&gt;</a:t>
            </a:r>
          </a:p>
          <a:p>
            <a:pPr marL="0" indent="0">
              <a:buNone/>
            </a:pPr>
            <a:r>
              <a:rPr lang="en-US" i="1" dirty="0"/>
              <a:t>14. REPLAY 10 		 </a:t>
            </a:r>
            <a:r>
              <a:rPr lang="en-US" i="1" dirty="0" smtClean="0"/>
              <a:t>    &lt;</a:t>
            </a:r>
            <a:r>
              <a:rPr lang="en-US" i="1" dirty="0"/>
              <a:t>repeat TAB for 10 times&gt;</a:t>
            </a:r>
          </a:p>
          <a:p>
            <a:pPr marL="0" indent="0">
              <a:buNone/>
            </a:pPr>
            <a:r>
              <a:rPr lang="en-US" i="1" dirty="0"/>
              <a:t>15. ENTER			 </a:t>
            </a:r>
            <a:r>
              <a:rPr lang="en-US" i="1" dirty="0" smtClean="0"/>
              <a:t>    &lt;</a:t>
            </a:r>
            <a:r>
              <a:rPr lang="en-US" i="1" dirty="0"/>
              <a:t>opens </a:t>
            </a:r>
            <a:r>
              <a:rPr lang="en-US" i="1" dirty="0" smtClean="0"/>
              <a:t>‘Message </a:t>
            </a:r>
            <a:r>
              <a:rPr lang="en-US" i="1" dirty="0"/>
              <a:t>textbox window’&gt;</a:t>
            </a:r>
          </a:p>
          <a:p>
            <a:pPr marL="0" indent="0">
              <a:buNone/>
            </a:pPr>
            <a:endParaRPr lang="en-US" i="1" dirty="0"/>
          </a:p>
          <a:p>
            <a:pPr marL="0" indent="0">
              <a:buNone/>
            </a:pPr>
            <a:r>
              <a:rPr lang="en-US" i="1" dirty="0" smtClean="0"/>
              <a:t> </a:t>
            </a:r>
          </a:p>
        </p:txBody>
      </p:sp>
      <p:sp>
        <p:nvSpPr>
          <p:cNvPr id="4" name="Content Placeholder 2"/>
          <p:cNvSpPr txBox="1">
            <a:spLocks/>
          </p:cNvSpPr>
          <p:nvPr/>
        </p:nvSpPr>
        <p:spPr>
          <a:xfrm>
            <a:off x="5807676" y="980303"/>
            <a:ext cx="6287529" cy="56511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i="1" dirty="0"/>
          </a:p>
          <a:p>
            <a:pPr marL="0" indent="0">
              <a:buNone/>
            </a:pPr>
            <a:endParaRPr lang="en-US" sz="1400" dirty="0" smtClean="0"/>
          </a:p>
          <a:p>
            <a:pPr marL="0" indent="0">
              <a:buNone/>
            </a:pPr>
            <a:endParaRPr lang="en-US" sz="1400" i="1" dirty="0" smtClean="0"/>
          </a:p>
          <a:p>
            <a:pPr marL="0" indent="0">
              <a:buNone/>
            </a:pPr>
            <a:r>
              <a:rPr lang="en-US" sz="1800" dirty="0" smtClean="0"/>
              <a:t>COMMAND</a:t>
            </a:r>
            <a:r>
              <a:rPr lang="en-US" sz="1800" dirty="0"/>
              <a:t>		   </a:t>
            </a:r>
            <a:r>
              <a:rPr lang="en-US" sz="1800" dirty="0" smtClean="0"/>
              <a:t>                           EXPLANATION</a:t>
            </a:r>
          </a:p>
          <a:p>
            <a:pPr marL="0" indent="0">
              <a:buNone/>
            </a:pPr>
            <a:endParaRPr lang="en-US" sz="1500" i="1" dirty="0" smtClean="0"/>
          </a:p>
          <a:p>
            <a:pPr marL="0" indent="0">
              <a:buNone/>
            </a:pPr>
            <a:r>
              <a:rPr lang="en-US" sz="1500" i="1" dirty="0" smtClean="0"/>
              <a:t>16. DELAY </a:t>
            </a:r>
            <a:r>
              <a:rPr lang="en-US" sz="1500" i="1" dirty="0"/>
              <a:t>500		 </a:t>
            </a:r>
            <a:r>
              <a:rPr lang="en-US" sz="1500" i="1" dirty="0" smtClean="0"/>
              <a:t>	&lt;</a:t>
            </a:r>
            <a:r>
              <a:rPr lang="en-US" sz="1500" i="1" dirty="0"/>
              <a:t>Delays 5</a:t>
            </a:r>
            <a:r>
              <a:rPr lang="en-US" sz="1500" i="1" dirty="0" smtClean="0"/>
              <a:t>00 </a:t>
            </a:r>
            <a:r>
              <a:rPr lang="en-US" sz="1500" i="1" dirty="0"/>
              <a:t>milliseconds&gt;</a:t>
            </a:r>
          </a:p>
          <a:p>
            <a:pPr marL="0" indent="0">
              <a:buNone/>
            </a:pPr>
            <a:r>
              <a:rPr lang="en-US" sz="1500" i="1" dirty="0" smtClean="0"/>
              <a:t>1</a:t>
            </a:r>
            <a:r>
              <a:rPr lang="en-US" sz="1500" i="1" dirty="0"/>
              <a:t>7</a:t>
            </a:r>
            <a:r>
              <a:rPr lang="en-US" sz="1500" i="1" dirty="0" smtClean="0"/>
              <a:t>. STRING </a:t>
            </a:r>
            <a:r>
              <a:rPr lang="en-US" sz="1500" i="1" dirty="0" smtClean="0">
                <a:hlinkClick r:id="rId2"/>
              </a:rPr>
              <a:t>XYZ@example.com</a:t>
            </a:r>
            <a:r>
              <a:rPr lang="en-US" sz="1500" i="1" dirty="0" smtClean="0"/>
              <a:t>	 	&lt;types ‘To’ email address&gt;</a:t>
            </a:r>
          </a:p>
          <a:p>
            <a:pPr marL="0" indent="0">
              <a:buNone/>
            </a:pPr>
            <a:r>
              <a:rPr lang="en-US" sz="1500" i="1" dirty="0" smtClean="0"/>
              <a:t>18. DELAY 50		 		&lt;Delays 50 milliseconds&gt;</a:t>
            </a:r>
          </a:p>
          <a:p>
            <a:pPr marL="0" indent="0">
              <a:buNone/>
            </a:pPr>
            <a:r>
              <a:rPr lang="en-US" sz="1500" i="1" dirty="0" smtClean="0"/>
              <a:t>19. TAB			</a:t>
            </a:r>
            <a:r>
              <a:rPr lang="en-US" sz="1500" i="1" dirty="0"/>
              <a:t> </a:t>
            </a:r>
            <a:r>
              <a:rPr lang="en-US" sz="1500" i="1" dirty="0" smtClean="0"/>
              <a:t>	&lt;</a:t>
            </a:r>
            <a:r>
              <a:rPr lang="en-US" sz="1500" i="1" dirty="0"/>
              <a:t>mimics TAB key</a:t>
            </a:r>
            <a:r>
              <a:rPr lang="en-US" sz="1500" i="1" dirty="0" smtClean="0"/>
              <a:t>&gt;</a:t>
            </a:r>
          </a:p>
          <a:p>
            <a:pPr marL="0" indent="0">
              <a:buNone/>
            </a:pPr>
            <a:r>
              <a:rPr lang="en-US" sz="1500" i="1" dirty="0" smtClean="0"/>
              <a:t>20. DELAY 50	</a:t>
            </a:r>
            <a:r>
              <a:rPr lang="en-US" sz="1500" i="1" dirty="0"/>
              <a:t>		 </a:t>
            </a:r>
            <a:r>
              <a:rPr lang="en-US" sz="1500" i="1" dirty="0" smtClean="0"/>
              <a:t>	&lt;</a:t>
            </a:r>
            <a:r>
              <a:rPr lang="en-US" sz="1500" i="1" dirty="0"/>
              <a:t>Delays 50 milliseconds</a:t>
            </a:r>
            <a:r>
              <a:rPr lang="en-US" sz="1500" i="1" dirty="0" smtClean="0"/>
              <a:t>&gt;</a:t>
            </a:r>
          </a:p>
          <a:p>
            <a:pPr marL="0" indent="0">
              <a:buNone/>
            </a:pPr>
            <a:r>
              <a:rPr lang="en-US" sz="1500" i="1" dirty="0" smtClean="0"/>
              <a:t>21. </a:t>
            </a:r>
            <a:r>
              <a:rPr lang="en-US" sz="1500" i="1" dirty="0"/>
              <a:t>TAB			 </a:t>
            </a:r>
            <a:r>
              <a:rPr lang="en-US" sz="1500" i="1" dirty="0" smtClean="0"/>
              <a:t>	&lt;</a:t>
            </a:r>
            <a:r>
              <a:rPr lang="en-US" sz="1500" i="1" dirty="0"/>
              <a:t>mimics TAB key</a:t>
            </a:r>
            <a:r>
              <a:rPr lang="en-US" sz="1500" i="1" dirty="0" smtClean="0"/>
              <a:t>&gt;</a:t>
            </a:r>
          </a:p>
          <a:p>
            <a:pPr marL="0" indent="0">
              <a:buNone/>
            </a:pPr>
            <a:r>
              <a:rPr lang="en-US" sz="1500" i="1" dirty="0" smtClean="0"/>
              <a:t>22. STRING HI			 &lt;types ‘Subject’ line&gt;</a:t>
            </a:r>
          </a:p>
          <a:p>
            <a:pPr marL="0" indent="0">
              <a:buNone/>
            </a:pPr>
            <a:r>
              <a:rPr lang="en-US" sz="1500" i="1" dirty="0" smtClean="0"/>
              <a:t>23. DELAY 50			</a:t>
            </a:r>
            <a:r>
              <a:rPr lang="en-US" sz="1500" i="1" dirty="0"/>
              <a:t> </a:t>
            </a:r>
            <a:r>
              <a:rPr lang="en-US" sz="1500" i="1" dirty="0" smtClean="0"/>
              <a:t>	&lt;</a:t>
            </a:r>
            <a:r>
              <a:rPr lang="en-US" sz="1500" i="1" dirty="0"/>
              <a:t>Delays 50 milliseconds&gt;</a:t>
            </a:r>
          </a:p>
          <a:p>
            <a:pPr marL="0" indent="0">
              <a:buNone/>
            </a:pPr>
            <a:r>
              <a:rPr lang="en-US" sz="1500" i="1" dirty="0" smtClean="0"/>
              <a:t>24. TAB			 	&lt;mimics TAB key&gt;</a:t>
            </a:r>
            <a:endParaRPr lang="en-US" sz="1500" i="1" dirty="0"/>
          </a:p>
          <a:p>
            <a:pPr marL="0" indent="0">
              <a:buNone/>
            </a:pPr>
            <a:r>
              <a:rPr lang="en-US" sz="1500" i="1" dirty="0" smtClean="0"/>
              <a:t>25. STRING You just got QUACKED!! &lt;(.)</a:t>
            </a:r>
            <a:r>
              <a:rPr lang="en-US" sz="1500" i="1" dirty="0"/>
              <a:t>	</a:t>
            </a:r>
            <a:r>
              <a:rPr lang="en-US" sz="1500" i="1" dirty="0" smtClean="0"/>
              <a:t>	&lt;types ‘Message’/’content’&gt;</a:t>
            </a:r>
          </a:p>
          <a:p>
            <a:pPr marL="0" indent="0">
              <a:buNone/>
            </a:pPr>
            <a:r>
              <a:rPr lang="en-US" sz="1500" i="1" dirty="0" smtClean="0"/>
              <a:t>26. DELAY 50			</a:t>
            </a:r>
            <a:r>
              <a:rPr lang="en-US" sz="1500" i="1" dirty="0"/>
              <a:t> </a:t>
            </a:r>
            <a:r>
              <a:rPr lang="en-US" sz="1500" i="1" dirty="0" smtClean="0"/>
              <a:t>	&lt;</a:t>
            </a:r>
            <a:r>
              <a:rPr lang="en-US" sz="1500" i="1" dirty="0"/>
              <a:t>Delays 50 milliseconds&gt;</a:t>
            </a:r>
          </a:p>
          <a:p>
            <a:pPr marL="0" indent="0">
              <a:buNone/>
            </a:pPr>
            <a:r>
              <a:rPr lang="en-US" sz="1500" i="1" dirty="0" smtClean="0"/>
              <a:t>2</a:t>
            </a:r>
            <a:r>
              <a:rPr lang="en-US" sz="1500" i="1" dirty="0"/>
              <a:t>7</a:t>
            </a:r>
            <a:r>
              <a:rPr lang="en-US" sz="1500" i="1" dirty="0" smtClean="0"/>
              <a:t>. TAB			 	&lt;mimics TAB key&gt;</a:t>
            </a:r>
            <a:endParaRPr lang="en-US" sz="1500" i="1" dirty="0"/>
          </a:p>
          <a:p>
            <a:pPr marL="0" indent="0">
              <a:buNone/>
            </a:pPr>
            <a:r>
              <a:rPr lang="en-US" sz="1500" i="1" dirty="0" smtClean="0"/>
              <a:t>28. ENTER			 	&lt;Send the message&gt;</a:t>
            </a:r>
            <a:endParaRPr lang="en-US" sz="1500" i="1" dirty="0"/>
          </a:p>
          <a:p>
            <a:pPr marL="0" indent="0">
              <a:buNone/>
            </a:pPr>
            <a:r>
              <a:rPr lang="en-US" sz="1500" i="1" dirty="0" smtClean="0"/>
              <a:t>2</a:t>
            </a:r>
            <a:r>
              <a:rPr lang="en-US" sz="1500" i="1" dirty="0"/>
              <a:t>9</a:t>
            </a:r>
            <a:r>
              <a:rPr lang="en-US" sz="1500" i="1" dirty="0" smtClean="0"/>
              <a:t>. DELAY </a:t>
            </a:r>
            <a:r>
              <a:rPr lang="en-US" sz="1500" i="1" dirty="0"/>
              <a:t>500		 </a:t>
            </a:r>
            <a:r>
              <a:rPr lang="en-US" sz="1500" i="1" dirty="0" smtClean="0"/>
              <a:t>	&lt;</a:t>
            </a:r>
            <a:r>
              <a:rPr lang="en-US" sz="1500" i="1" dirty="0"/>
              <a:t>Delays 5</a:t>
            </a:r>
            <a:r>
              <a:rPr lang="en-US" sz="1500" i="1" dirty="0" smtClean="0"/>
              <a:t>00 </a:t>
            </a:r>
            <a:r>
              <a:rPr lang="en-US" sz="1500" i="1" dirty="0"/>
              <a:t>milliseconds&gt;</a:t>
            </a:r>
          </a:p>
          <a:p>
            <a:pPr marL="0" indent="0">
              <a:buNone/>
            </a:pPr>
            <a:r>
              <a:rPr lang="en-US" sz="1500" i="1" dirty="0" smtClean="0"/>
              <a:t>30. CTRL W			 	&lt;Close the web browser&gt;			 </a:t>
            </a:r>
            <a:endParaRPr lang="en-US" sz="1500" i="1" dirty="0"/>
          </a:p>
          <a:p>
            <a:pPr marL="0" indent="0">
              <a:buFont typeface="Arial" panose="020B0604020202020204" pitchFamily="34" charset="0"/>
              <a:buNone/>
            </a:pPr>
            <a:endParaRPr lang="en-US" sz="1600" i="1" dirty="0"/>
          </a:p>
        </p:txBody>
      </p:sp>
    </p:spTree>
    <p:extLst>
      <p:ext uri="{BB962C8B-B14F-4D97-AF65-F5344CB8AC3E}">
        <p14:creationId xmlns:p14="http://schemas.microsoft.com/office/powerpoint/2010/main" val="52067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pPr marL="0" indent="0">
              <a:buNone/>
            </a:pPr>
            <a:r>
              <a:rPr lang="en-US" i="1" dirty="0" smtClean="0"/>
              <a:t>Once you're ready with the script you will need to convert that into a .bin (binary) file </a:t>
            </a:r>
          </a:p>
          <a:p>
            <a:pPr marL="514350" indent="-514350">
              <a:buFont typeface="+mj-lt"/>
              <a:buAutoNum type="arabicPeriod"/>
            </a:pPr>
            <a:r>
              <a:rPr lang="en-US" i="1" dirty="0" smtClean="0"/>
              <a:t>For this conversion you can either use following link or you can download encoder for rubber ducky.</a:t>
            </a:r>
          </a:p>
          <a:p>
            <a:pPr marL="514350" indent="-514350">
              <a:buFont typeface="+mj-lt"/>
              <a:buAutoNum type="arabicPeriod"/>
            </a:pPr>
            <a:r>
              <a:rPr lang="en-US" i="1" dirty="0" smtClean="0"/>
              <a:t>url: </a:t>
            </a:r>
            <a:r>
              <a:rPr lang="en-US" i="1" dirty="0" smtClean="0">
                <a:hlinkClick r:id="rId2"/>
              </a:rPr>
              <a:t>https://ducktoolkit.com/encoder/</a:t>
            </a:r>
            <a:endParaRPr lang="en-US" i="1" dirty="0"/>
          </a:p>
          <a:p>
            <a:pPr marL="514350" indent="-514350">
              <a:buFont typeface="+mj-lt"/>
              <a:buAutoNum type="arabicPeriod"/>
            </a:pPr>
            <a:r>
              <a:rPr lang="en-US" i="1" dirty="0" smtClean="0"/>
              <a:t>In order to generate the payload click on ‘generate payload’ on the right side of the screen, then click on the file called </a:t>
            </a:r>
            <a:r>
              <a:rPr lang="en-US" i="1" dirty="0" err="1" smtClean="0"/>
              <a:t>inject.bin</a:t>
            </a:r>
            <a:r>
              <a:rPr lang="en-US" i="1" dirty="0" smtClean="0"/>
              <a:t>, which will initiate the download</a:t>
            </a:r>
          </a:p>
          <a:p>
            <a:pPr marL="0" indent="0">
              <a:buNone/>
            </a:pPr>
            <a:endParaRPr lang="en-US" dirty="0"/>
          </a:p>
        </p:txBody>
      </p:sp>
    </p:spTree>
    <p:extLst>
      <p:ext uri="{BB962C8B-B14F-4D97-AF65-F5344CB8AC3E}">
        <p14:creationId xmlns:p14="http://schemas.microsoft.com/office/powerpoint/2010/main" val="373697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Continued</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i="1" dirty="0" smtClean="0"/>
              <a:t>When you have the ‘</a:t>
            </a:r>
            <a:r>
              <a:rPr lang="en-US" i="1" dirty="0" err="1" smtClean="0"/>
              <a:t>inject.bin</a:t>
            </a:r>
            <a:r>
              <a:rPr lang="en-US" i="1" dirty="0" smtClean="0"/>
              <a:t>’ file downloaded, we need to transfer the file into microSD card using the microSD to USB card reader. (See below)</a:t>
            </a:r>
          </a:p>
          <a:p>
            <a:pPr marL="514350" indent="-514350">
              <a:buFont typeface="+mj-lt"/>
              <a:buAutoNum type="arabicPeriod"/>
            </a:pPr>
            <a:endParaRPr lang="en-US" i="1" dirty="0" smtClean="0"/>
          </a:p>
          <a:p>
            <a:pPr marL="514350" indent="-514350">
              <a:buFont typeface="+mj-lt"/>
              <a:buAutoNum type="arabicPeriod"/>
            </a:pPr>
            <a:endParaRPr lang="en-US" i="1" dirty="0" smtClean="0"/>
          </a:p>
          <a:p>
            <a:pPr marL="514350" indent="-514350">
              <a:buFont typeface="+mj-lt"/>
              <a:buAutoNum type="arabicPeriod"/>
            </a:pPr>
            <a:endParaRPr lang="en-US" i="1" dirty="0"/>
          </a:p>
          <a:p>
            <a:pPr marL="514350" indent="-514350">
              <a:buFont typeface="+mj-lt"/>
              <a:buAutoNum type="arabicPeriod"/>
            </a:pPr>
            <a:r>
              <a:rPr lang="en-US" i="1" dirty="0" smtClean="0"/>
              <a:t>Once, finished, insert the microSD card into the rubber ducky and connect the ducky to the target machine</a:t>
            </a:r>
          </a:p>
          <a:p>
            <a:pPr marL="514350" indent="-514350">
              <a:buFont typeface="+mj-lt"/>
              <a:buAutoNum type="arabicPeriod"/>
            </a:pPr>
            <a:r>
              <a:rPr lang="en-US" i="1" dirty="0" smtClean="0"/>
              <a:t>The script will automatically run and once you connect the ducky it will send an Email via Gmail within 8-9 seconds.</a:t>
            </a:r>
          </a:p>
          <a:p>
            <a:endParaRPr lang="en-US" dirty="0"/>
          </a:p>
        </p:txBody>
      </p:sp>
      <p:pic>
        <p:nvPicPr>
          <p:cNvPr id="3074" name="Picture 2" descr="Image result for microsd to u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81" y="3047999"/>
            <a:ext cx="1136822" cy="113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41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817</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Rubber Ducky Intermediate Labs</vt:lpstr>
      <vt:lpstr>Required Materials</vt:lpstr>
      <vt:lpstr>What is Rubber Ducky?</vt:lpstr>
      <vt:lpstr>Ethics – Doing the Right Thing</vt:lpstr>
      <vt:lpstr>Send an Email via Gmail</vt:lpstr>
      <vt:lpstr>Send an Email via Gmail</vt:lpstr>
      <vt:lpstr>Send an Email via Gmail </vt:lpstr>
      <vt:lpstr>Implementation</vt:lpstr>
      <vt:lpstr>Implementation Continued</vt:lpstr>
      <vt:lpstr>Improve the code on your own</vt:lpstr>
      <vt:lpstr>What’s next?</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Labs</dc:title>
  <dc:creator>Kulkarni, Mr. Gaurav Vijay</dc:creator>
  <cp:lastModifiedBy>geeky cool</cp:lastModifiedBy>
  <cp:revision>54</cp:revision>
  <dcterms:created xsi:type="dcterms:W3CDTF">2017-06-21T18:41:35Z</dcterms:created>
  <dcterms:modified xsi:type="dcterms:W3CDTF">2017-10-07T02:00:46Z</dcterms:modified>
</cp:coreProperties>
</file>