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5" r:id="rId2"/>
    <p:sldId id="256" r:id="rId3"/>
    <p:sldId id="267" r:id="rId4"/>
    <p:sldId id="266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 snapToGrid="0">
      <p:cViewPr>
        <p:scale>
          <a:sx n="66" d="100"/>
          <a:sy n="66" d="100"/>
        </p:scale>
        <p:origin x="1860" y="-127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0CE41-4A34-4440-88E2-C02B70FD71DE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72AB-FC06-42F8-B570-8EA65E03B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66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9D0D9F2-1232-4404-94DD-139B8CAD6E87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390775" y="812800"/>
            <a:ext cx="2776538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4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8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31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3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2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6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86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5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39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9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9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AD50-48CF-4AF8-990E-A4944ACA76F3}" type="datetimeFigureOut">
              <a:rPr lang="en-IN" smtClean="0"/>
              <a:t>02-12-2016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51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mit.edu/~emin/Desktop/ref_to_emin/www.old/source_code/red_black_tree/index.html" TargetMode="External"/><Relationship Id="rId2" Type="http://schemas.openxmlformats.org/officeDocument/2006/relationships/hyperlink" Target="https://ocw.mit.edu/courses/electrical-engineering-and-computer-science/6-046j-introduction-to-algorithms-sma-5503-fall-2005/video-lectures/lecture-10-red-black-trees-rotations-insertions-deletions/#vid_transcrip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EE516 : Homework </a:t>
            </a:r>
            <a:r>
              <a:rPr lang="en-US" altLang="ko-KR" dirty="0" smtClean="0"/>
              <a:t>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Gaurav Kalra</a:t>
            </a:r>
          </a:p>
          <a:p>
            <a:r>
              <a:rPr lang="en-IN" dirty="0" smtClean="0"/>
              <a:t>(Student ID: 2016 45 93)</a:t>
            </a:r>
          </a:p>
          <a:p>
            <a:r>
              <a:rPr lang="en-IN" dirty="0" smtClean="0"/>
              <a:t>gvkalra@kaist.ac.kr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1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869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b="1" dirty="0" smtClean="0"/>
              <a:t>Make </a:t>
            </a:r>
            <a:r>
              <a:rPr lang="en-IN" sz="1013" b="1" dirty="0"/>
              <a:t>a program to construct red-black tree based on the virtual run time of each process.</a:t>
            </a:r>
            <a:endParaRPr lang="en-IN" sz="1013" b="1" dirty="0" smtClean="0"/>
          </a:p>
          <a:p>
            <a:r>
              <a:rPr lang="en-IN" altLang="ko-KR" sz="1010" b="1" dirty="0"/>
              <a:t>Assume</a:t>
            </a:r>
            <a:r>
              <a:rPr lang="en-IN" altLang="ko-KR" sz="1010" b="1" dirty="0" smtClean="0"/>
              <a:t>:</a:t>
            </a:r>
          </a:p>
          <a:p>
            <a:r>
              <a:rPr lang="en-IN" altLang="ko-KR" sz="1010" b="1" dirty="0" smtClean="0"/>
              <a:t>    </a:t>
            </a:r>
            <a:r>
              <a:rPr lang="en-IN" altLang="ko-KR" sz="1010" b="1" dirty="0" err="1" smtClean="0"/>
              <a:t>int</a:t>
            </a:r>
            <a:r>
              <a:rPr lang="en-IN" altLang="ko-KR" sz="1010" b="1" dirty="0" smtClean="0"/>
              <a:t> </a:t>
            </a:r>
            <a:r>
              <a:rPr lang="en-IN" altLang="ko-KR" sz="1010" b="1" dirty="0" err="1"/>
              <a:t>pid</a:t>
            </a:r>
            <a:r>
              <a:rPr lang="en-IN" altLang="ko-KR" sz="1010" b="1" dirty="0" smtClean="0"/>
              <a:t>;</a:t>
            </a:r>
          </a:p>
          <a:p>
            <a:r>
              <a:rPr lang="en-IN" altLang="ko-KR" sz="1010" b="1" dirty="0"/>
              <a:t> </a:t>
            </a:r>
            <a:r>
              <a:rPr lang="en-IN" altLang="ko-KR" sz="1010" b="1" dirty="0"/>
              <a:t>   </a:t>
            </a:r>
            <a:r>
              <a:rPr lang="en-IN" altLang="ko-KR" sz="1010" b="1" dirty="0" err="1"/>
              <a:t>int</a:t>
            </a:r>
            <a:r>
              <a:rPr lang="en-IN" altLang="ko-KR" sz="1010" b="1" dirty="0"/>
              <a:t> </a:t>
            </a:r>
            <a:r>
              <a:rPr lang="en-IN" altLang="ko-KR" sz="1010" b="1" dirty="0" err="1"/>
              <a:t>vrt</a:t>
            </a:r>
            <a:r>
              <a:rPr lang="en-IN" altLang="ko-KR" sz="1010" b="1" dirty="0"/>
              <a:t>[</a:t>
            </a:r>
            <a:r>
              <a:rPr lang="en-IN" altLang="ko-KR" sz="1010" b="1" dirty="0" err="1"/>
              <a:t>pid</a:t>
            </a:r>
            <a:r>
              <a:rPr lang="en-IN" altLang="ko-KR" sz="1010" b="1" dirty="0"/>
              <a:t>] = {27, 19, 34, 65, 37, 7, 49, 2, 98</a:t>
            </a:r>
            <a:r>
              <a:rPr lang="en-IN" altLang="ko-KR" sz="1010" b="1" dirty="0" smtClean="0"/>
              <a:t>};</a:t>
            </a:r>
          </a:p>
          <a:p>
            <a:r>
              <a:rPr lang="en-IN" altLang="ko-KR" sz="1010" b="1" dirty="0"/>
              <a:t>Remove the leftmost node and re-structure the red-black tree until all </a:t>
            </a:r>
            <a:r>
              <a:rPr lang="en-IN" altLang="ko-KR" sz="1010" b="1" dirty="0" err="1"/>
              <a:t>vrt</a:t>
            </a:r>
            <a:r>
              <a:rPr lang="en-IN" altLang="ko-KR" sz="1010" b="1" dirty="0"/>
              <a:t>[] nodes are removed from the tree.</a:t>
            </a:r>
            <a:endParaRPr lang="en-IN" altLang="ko-KR" sz="101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2" y="869918"/>
            <a:ext cx="5175516" cy="43372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53954" y="1608667"/>
            <a:ext cx="1578713" cy="354806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553953" y="2314373"/>
            <a:ext cx="4220314" cy="519017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53953" y="2924781"/>
            <a:ext cx="1214647" cy="259509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53952" y="3241813"/>
            <a:ext cx="2577781" cy="898387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132667" y="1622240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1226292" y="2404530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2768600" y="2874724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4131733" y="3527176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7002" y="5707781"/>
            <a:ext cx="67809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Create a new RB tree</a:t>
            </a:r>
          </a:p>
          <a:p>
            <a:pPr marL="342900" indent="-342900">
              <a:buAutoNum type="arabicPeriod"/>
            </a:pPr>
            <a:r>
              <a:rPr lang="en-IN" dirty="0" smtClean="0"/>
              <a:t>Insert given virtual run-times as keys</a:t>
            </a:r>
          </a:p>
          <a:p>
            <a:pPr marL="342900" indent="-342900">
              <a:buAutoNum type="arabicPeriod"/>
            </a:pPr>
            <a:r>
              <a:rPr lang="en-IN" dirty="0" smtClean="0"/>
              <a:t>Print RB tree using in-order traversal</a:t>
            </a:r>
          </a:p>
          <a:p>
            <a:pPr marL="342900" indent="-342900">
              <a:buAutoNum type="arabicPeriod"/>
            </a:pPr>
            <a:r>
              <a:rPr lang="en-IN" dirty="0" smtClean="0"/>
              <a:t>Iteratively delete leftmost node until there is no node left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08" y="7055336"/>
            <a:ext cx="4553184" cy="266078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6586" y="7205127"/>
            <a:ext cx="240981" cy="1244606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584521" y="8449731"/>
            <a:ext cx="207114" cy="1244600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688078" y="7370233"/>
            <a:ext cx="377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 smtClean="0">
                <a:solidFill>
                  <a:srgbClr val="FFFF00"/>
                </a:solidFill>
              </a:rPr>
              <a:t>In-order traversal of RB-Tree. Since RB-Tree is inherently a BST, the in-order traversal prints all elements in sorted order</a:t>
            </a:r>
            <a:endParaRPr lang="en-IN" sz="1200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7410" y="8758760"/>
            <a:ext cx="3771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 smtClean="0">
                <a:solidFill>
                  <a:srgbClr val="FFFF00"/>
                </a:solidFill>
              </a:rPr>
              <a:t>Deleting leftmost node (least virtual run-time) is exploited in Completely Fair Scheduler (CFS) of Linux. The CFS keeps a cache of leftmost node &amp; thus can schedule it in O(1) time</a:t>
            </a:r>
            <a:endParaRPr lang="en-IN" sz="1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 txBox="1">
            <a:spLocks/>
          </p:cNvSpPr>
          <p:nvPr/>
        </p:nvSpPr>
        <p:spPr>
          <a:xfrm>
            <a:off x="0" y="6986069"/>
            <a:ext cx="6858000" cy="2555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IN" sz="1200" dirty="0"/>
              <a:t>A RB Tree is a BST by definition with exactly 2 children for internal nodes and exactly 0 children for NIL (sentinel) </a:t>
            </a:r>
            <a:r>
              <a:rPr lang="en-IN" sz="1200" dirty="0" smtClean="0"/>
              <a:t>nodes</a:t>
            </a:r>
          </a:p>
          <a:p>
            <a:pPr lvl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IN" sz="1200" dirty="0"/>
              <a:t>Every node is either </a:t>
            </a:r>
            <a:r>
              <a:rPr lang="en-IN" sz="1200" b="1" dirty="0">
                <a:solidFill>
                  <a:srgbClr val="FF0000"/>
                </a:solidFill>
              </a:rPr>
              <a:t>RED</a:t>
            </a:r>
            <a:r>
              <a:rPr lang="en-IN" sz="1200" dirty="0"/>
              <a:t> or </a:t>
            </a:r>
            <a:r>
              <a:rPr lang="en-IN" sz="1200" b="1" dirty="0" smtClean="0"/>
              <a:t>BLACK</a:t>
            </a:r>
          </a:p>
          <a:p>
            <a:pPr lvl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US" sz="1200" dirty="0"/>
              <a:t>The root is </a:t>
            </a:r>
            <a:r>
              <a:rPr lang="en-US" sz="1200" b="1" dirty="0" smtClean="0"/>
              <a:t>BLACK</a:t>
            </a:r>
          </a:p>
          <a:p>
            <a:pPr lvl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IN" sz="1200" dirty="0"/>
              <a:t>Every leaf (NIL) is </a:t>
            </a:r>
            <a:r>
              <a:rPr lang="en-IN" sz="1200" b="1" dirty="0" smtClean="0"/>
              <a:t>BLACK</a:t>
            </a:r>
          </a:p>
          <a:p>
            <a:pPr lvl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IN" sz="1200" dirty="0"/>
              <a:t>A </a:t>
            </a:r>
            <a:r>
              <a:rPr lang="en-IN" sz="1200" b="1" dirty="0">
                <a:solidFill>
                  <a:srgbClr val="FF0000"/>
                </a:solidFill>
              </a:rPr>
              <a:t>RED</a:t>
            </a:r>
            <a:r>
              <a:rPr lang="en-IN" sz="1200" dirty="0"/>
              <a:t> node must have a </a:t>
            </a:r>
            <a:r>
              <a:rPr lang="en-IN" sz="1200" b="1" dirty="0"/>
              <a:t>BLACK</a:t>
            </a:r>
            <a:r>
              <a:rPr lang="en-IN" sz="1200" dirty="0"/>
              <a:t> </a:t>
            </a:r>
            <a:r>
              <a:rPr lang="en-IN" sz="1200" dirty="0" smtClean="0"/>
              <a:t>parent</a:t>
            </a:r>
          </a:p>
          <a:p>
            <a:pPr lvl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IN" sz="1200" dirty="0"/>
              <a:t>All simple paths from a node to NIL contains the same number of </a:t>
            </a:r>
            <a:r>
              <a:rPr lang="en-IN" sz="1200" b="1" dirty="0"/>
              <a:t>BLACK</a:t>
            </a:r>
            <a:r>
              <a:rPr lang="en-IN" sz="1200" dirty="0"/>
              <a:t> </a:t>
            </a:r>
            <a:r>
              <a:rPr lang="en-IN" sz="1200" dirty="0" smtClean="0"/>
              <a:t>nodes</a:t>
            </a:r>
          </a:p>
          <a:p>
            <a:pPr lvl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US" sz="1200" dirty="0" smtClean="0"/>
              <a:t>Since a RB Tree is inherently a BST, the leftmost node will always be the one with minimum value of key</a:t>
            </a:r>
            <a:endParaRPr lang="en-US" sz="1200" dirty="0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6858000" cy="529389"/>
          </a:xfrm>
        </p:spPr>
        <p:txBody>
          <a:bodyPr>
            <a:normAutofit/>
          </a:bodyPr>
          <a:lstStyle/>
          <a:p>
            <a:pPr lvl="0"/>
            <a:r>
              <a:rPr lang="en-US" sz="1500" b="1" dirty="0" smtClean="0">
                <a:latin typeface="+mn-lt"/>
              </a:rPr>
              <a:t>Importance of a Red-Black </a:t>
            </a:r>
            <a:r>
              <a:rPr lang="en-US" sz="1500" b="1" dirty="0">
                <a:latin typeface="+mn-lt"/>
              </a:rPr>
              <a:t>(RB) </a:t>
            </a:r>
            <a:r>
              <a:rPr lang="en-US" sz="1500" b="1" dirty="0" smtClean="0">
                <a:latin typeface="+mn-lt"/>
              </a:rPr>
              <a:t>Tree</a:t>
            </a:r>
            <a:endParaRPr lang="en-US" sz="1500" b="1" dirty="0">
              <a:latin typeface="+mn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529389"/>
            <a:ext cx="6858000" cy="1319731"/>
          </a:xfrm>
        </p:spPr>
        <p:txBody>
          <a:bodyPr>
            <a:norm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1200" dirty="0"/>
              <a:t>A Binary Search Tree (BST) supports basic operations like SEARCH, INSERT, DELETE, PREDECESSOR, SUCCESSOR, MINIMUM and MAXIMUM in O(h) time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1200" dirty="0"/>
              <a:t>A RB Tree guarantees:</a:t>
            </a:r>
          </a:p>
          <a:p>
            <a:pPr lvl="1" hangingPunct="0">
              <a:spcBef>
                <a:spcPts val="0"/>
              </a:spcBef>
              <a:spcAft>
                <a:spcPts val="964"/>
              </a:spcAft>
              <a:buNone/>
            </a:pPr>
            <a:r>
              <a:rPr lang="en-US" sz="1200" dirty="0"/>
              <a:t>h </a:t>
            </a:r>
            <a:r>
              <a:rPr lang="en-US" sz="1200" dirty="0">
                <a:cs typeface="Arial" pitchFamily="34"/>
              </a:rPr>
              <a:t>≤ 2 log (</a:t>
            </a:r>
            <a:r>
              <a:rPr lang="en-US" sz="1200" dirty="0" smtClean="0">
                <a:cs typeface="Arial" pitchFamily="34"/>
              </a:rPr>
              <a:t>n+1)</a:t>
            </a:r>
          </a:p>
          <a:p>
            <a:pPr marL="0" lvl="0" indent="0" algn="ctr">
              <a:buSzPct val="45000"/>
              <a:buNone/>
            </a:pPr>
            <a:r>
              <a:rPr lang="en-US" sz="1200" b="1" dirty="0" smtClean="0">
                <a:cs typeface="Arial" pitchFamily="34"/>
              </a:rPr>
              <a:t>Thus all RB Tree operations are guaranteed to be O(log(n))</a:t>
            </a:r>
            <a:endParaRPr lang="en-US" sz="1200" b="1" dirty="0">
              <a:cs typeface="Arial" pitchFamily="34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1849120"/>
            <a:ext cx="6858000" cy="52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1" dirty="0" smtClean="0">
                <a:latin typeface="+mn-lt"/>
              </a:rPr>
              <a:t>RB Node Attributes</a:t>
            </a:r>
            <a:endParaRPr lang="en-US" sz="1500" b="1" dirty="0">
              <a:latin typeface="+mn-lt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0" y="2378509"/>
            <a:ext cx="6858000" cy="2015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45000"/>
              <a:buNone/>
            </a:pPr>
            <a:r>
              <a:rPr lang="en-US" sz="1200" dirty="0" err="1">
                <a:cs typeface="Arial" pitchFamily="34"/>
              </a:rPr>
              <a:t>struct</a:t>
            </a:r>
            <a:r>
              <a:rPr lang="en-US" sz="1200" dirty="0">
                <a:cs typeface="Arial" pitchFamily="34"/>
              </a:rPr>
              <a:t> </a:t>
            </a:r>
            <a:r>
              <a:rPr lang="en-US" sz="1200" b="1" dirty="0" err="1">
                <a:cs typeface="Arial" pitchFamily="34"/>
              </a:rPr>
              <a:t>rb_node</a:t>
            </a:r>
            <a:r>
              <a:rPr lang="en-US" sz="1200" dirty="0">
                <a:cs typeface="Arial" pitchFamily="34"/>
              </a:rPr>
              <a:t> {</a:t>
            </a:r>
          </a:p>
          <a:p>
            <a:pPr marL="0" indent="0">
              <a:buSzPct val="45000"/>
              <a:buNone/>
            </a:pPr>
            <a:r>
              <a:rPr lang="en-US" sz="1200" dirty="0" smtClean="0">
                <a:cs typeface="Arial" pitchFamily="34"/>
              </a:rPr>
              <a:t>	color </a:t>
            </a:r>
            <a:r>
              <a:rPr lang="en-US" sz="1200" dirty="0">
                <a:cs typeface="Arial" pitchFamily="34"/>
              </a:rPr>
              <a:t>			… </a:t>
            </a:r>
            <a:r>
              <a:rPr lang="en-US" sz="1200" dirty="0" err="1">
                <a:cs typeface="Arial" pitchFamily="34"/>
              </a:rPr>
              <a:t>enum</a:t>
            </a:r>
            <a:r>
              <a:rPr lang="en-US" sz="1200" dirty="0">
                <a:cs typeface="Arial" pitchFamily="34"/>
              </a:rPr>
              <a:t> {</a:t>
            </a:r>
            <a:r>
              <a:rPr lang="en-US" sz="1200" b="1" dirty="0">
                <a:solidFill>
                  <a:srgbClr val="FF0000"/>
                </a:solidFill>
                <a:cs typeface="Arial" pitchFamily="34"/>
              </a:rPr>
              <a:t>RED</a:t>
            </a:r>
            <a:r>
              <a:rPr lang="en-US" sz="1200" dirty="0">
                <a:cs typeface="Arial" pitchFamily="34"/>
              </a:rPr>
              <a:t> / </a:t>
            </a:r>
            <a:r>
              <a:rPr lang="en-US" sz="1200" b="1" dirty="0">
                <a:cs typeface="Arial" pitchFamily="34"/>
              </a:rPr>
              <a:t>BLACK</a:t>
            </a:r>
            <a:r>
              <a:rPr lang="en-US" sz="1200" dirty="0">
                <a:cs typeface="Arial" pitchFamily="34"/>
              </a:rPr>
              <a:t>}</a:t>
            </a:r>
          </a:p>
          <a:p>
            <a:pPr marL="0" indent="0">
              <a:buSzPct val="45000"/>
              <a:buNone/>
            </a:pPr>
            <a:r>
              <a:rPr lang="en-US" sz="1200" dirty="0" smtClean="0">
                <a:cs typeface="Arial" pitchFamily="34"/>
              </a:rPr>
              <a:t>	key </a:t>
            </a:r>
            <a:r>
              <a:rPr lang="en-US" sz="1200" dirty="0">
                <a:cs typeface="Arial" pitchFamily="34"/>
              </a:rPr>
              <a:t>			… Any comparable (&lt; / = / &gt;) data type</a:t>
            </a:r>
          </a:p>
          <a:p>
            <a:pPr marL="0" indent="0">
              <a:buSzPct val="45000"/>
              <a:buNone/>
            </a:pPr>
            <a:r>
              <a:rPr lang="en-US" sz="1200" dirty="0" smtClean="0">
                <a:cs typeface="Arial" pitchFamily="34"/>
              </a:rPr>
              <a:t>	</a:t>
            </a:r>
            <a:r>
              <a:rPr lang="en-US" sz="1200" dirty="0" err="1" smtClean="0">
                <a:cs typeface="Arial" pitchFamily="34"/>
              </a:rPr>
              <a:t>left_child</a:t>
            </a:r>
            <a:r>
              <a:rPr lang="en-US" sz="1200" dirty="0" smtClean="0">
                <a:cs typeface="Arial" pitchFamily="34"/>
              </a:rPr>
              <a:t> </a:t>
            </a:r>
            <a:r>
              <a:rPr lang="en-US" sz="1200" dirty="0">
                <a:cs typeface="Arial" pitchFamily="34"/>
              </a:rPr>
              <a:t>	</a:t>
            </a:r>
            <a:r>
              <a:rPr lang="en-US" sz="1200" dirty="0" smtClean="0">
                <a:cs typeface="Arial" pitchFamily="34"/>
              </a:rPr>
              <a:t>		… </a:t>
            </a:r>
            <a:r>
              <a:rPr lang="en-US" sz="1200" dirty="0" err="1">
                <a:cs typeface="Arial" pitchFamily="34"/>
              </a:rPr>
              <a:t>struct</a:t>
            </a:r>
            <a:r>
              <a:rPr lang="en-US" sz="1200" dirty="0">
                <a:cs typeface="Arial" pitchFamily="34"/>
              </a:rPr>
              <a:t> </a:t>
            </a:r>
            <a:r>
              <a:rPr lang="en-US" sz="1200" dirty="0" err="1">
                <a:cs typeface="Arial" pitchFamily="34"/>
              </a:rPr>
              <a:t>rb_node</a:t>
            </a:r>
            <a:r>
              <a:rPr lang="en-US" sz="1200" dirty="0">
                <a:cs typeface="Arial" pitchFamily="34"/>
              </a:rPr>
              <a:t> *</a:t>
            </a:r>
          </a:p>
          <a:p>
            <a:pPr marL="0" indent="0">
              <a:buSzPct val="45000"/>
              <a:buNone/>
            </a:pPr>
            <a:r>
              <a:rPr lang="en-US" sz="1200" dirty="0" smtClean="0">
                <a:cs typeface="Arial" pitchFamily="34"/>
              </a:rPr>
              <a:t>	</a:t>
            </a:r>
            <a:r>
              <a:rPr lang="en-US" sz="1200" dirty="0" err="1" smtClean="0">
                <a:cs typeface="Arial" pitchFamily="34"/>
              </a:rPr>
              <a:t>right_child</a:t>
            </a:r>
            <a:r>
              <a:rPr lang="en-US" sz="1200" dirty="0" smtClean="0">
                <a:cs typeface="Arial" pitchFamily="34"/>
              </a:rPr>
              <a:t> 	</a:t>
            </a:r>
            <a:r>
              <a:rPr lang="en-US" sz="1200" dirty="0">
                <a:cs typeface="Arial" pitchFamily="34"/>
              </a:rPr>
              <a:t>	… </a:t>
            </a:r>
            <a:r>
              <a:rPr lang="en-US" sz="1200" dirty="0" err="1">
                <a:cs typeface="Arial" pitchFamily="34"/>
              </a:rPr>
              <a:t>struct</a:t>
            </a:r>
            <a:r>
              <a:rPr lang="en-US" sz="1200" dirty="0">
                <a:cs typeface="Arial" pitchFamily="34"/>
              </a:rPr>
              <a:t> </a:t>
            </a:r>
            <a:r>
              <a:rPr lang="en-US" sz="1200" dirty="0" err="1">
                <a:cs typeface="Arial" pitchFamily="34"/>
              </a:rPr>
              <a:t>rb_node</a:t>
            </a:r>
            <a:r>
              <a:rPr lang="en-US" sz="1200" dirty="0">
                <a:cs typeface="Arial" pitchFamily="34"/>
              </a:rPr>
              <a:t> *</a:t>
            </a:r>
          </a:p>
          <a:p>
            <a:pPr marL="0" indent="0">
              <a:buSzPct val="45000"/>
              <a:buNone/>
            </a:pPr>
            <a:r>
              <a:rPr lang="en-US" sz="1200" dirty="0" smtClean="0">
                <a:cs typeface="Arial" pitchFamily="34"/>
              </a:rPr>
              <a:t>	parent </a:t>
            </a:r>
            <a:r>
              <a:rPr lang="en-US" sz="1200" dirty="0">
                <a:cs typeface="Arial" pitchFamily="34"/>
              </a:rPr>
              <a:t>		</a:t>
            </a:r>
            <a:r>
              <a:rPr lang="en-US" sz="1200" dirty="0" smtClean="0">
                <a:cs typeface="Arial" pitchFamily="34"/>
              </a:rPr>
              <a:t>	… </a:t>
            </a:r>
            <a:r>
              <a:rPr lang="en-US" sz="1200" dirty="0" err="1">
                <a:cs typeface="Arial" pitchFamily="34"/>
              </a:rPr>
              <a:t>struct</a:t>
            </a:r>
            <a:r>
              <a:rPr lang="en-US" sz="1200" dirty="0">
                <a:cs typeface="Arial" pitchFamily="34"/>
              </a:rPr>
              <a:t> </a:t>
            </a:r>
            <a:r>
              <a:rPr lang="en-US" sz="1200" dirty="0" err="1">
                <a:cs typeface="Arial" pitchFamily="34"/>
              </a:rPr>
              <a:t>rb_node</a:t>
            </a:r>
            <a:r>
              <a:rPr lang="en-US" sz="1200" dirty="0">
                <a:cs typeface="Arial" pitchFamily="34"/>
              </a:rPr>
              <a:t> *</a:t>
            </a:r>
          </a:p>
          <a:p>
            <a:pPr marL="0" indent="0">
              <a:buSzPct val="45000"/>
              <a:buNone/>
            </a:pPr>
            <a:r>
              <a:rPr lang="en-US" sz="1200" dirty="0" smtClean="0">
                <a:cs typeface="Arial" pitchFamily="34"/>
              </a:rPr>
              <a:t>}</a:t>
            </a:r>
            <a:endParaRPr lang="en-US" sz="1200" dirty="0">
              <a:cs typeface="Arial" pitchFamily="34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4394200"/>
            <a:ext cx="6858000" cy="52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1" dirty="0" smtClean="0">
                <a:latin typeface="+mn-lt"/>
              </a:rPr>
              <a:t>Concept of Black Height</a:t>
            </a:r>
            <a:endParaRPr lang="en-US" sz="1500" b="1" dirty="0">
              <a:latin typeface="+mn-lt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0" y="4923589"/>
            <a:ext cx="6858000" cy="1533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US" sz="1200" dirty="0"/>
              <a:t>For a Node n: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en-US" sz="1200" dirty="0"/>
              <a:t>Number of black nodes on any simple path from (but not including node n) to any leaf (</a:t>
            </a:r>
            <a:r>
              <a:rPr lang="en-US" sz="1200" dirty="0" smtClean="0"/>
              <a:t>NIL)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SzPct val="75000"/>
              <a:buFont typeface="StarSymbol"/>
              <a:buChar char="–"/>
            </a:pPr>
            <a:r>
              <a:rPr lang="en-US" sz="1200" dirty="0" smtClean="0"/>
              <a:t>Denoted by </a:t>
            </a:r>
            <a:r>
              <a:rPr lang="en-US" sz="1200" dirty="0" err="1" smtClean="0"/>
              <a:t>bh</a:t>
            </a:r>
            <a:r>
              <a:rPr lang="en-US" sz="1200" dirty="0" smtClean="0"/>
              <a:t>(n)</a:t>
            </a:r>
            <a:endParaRPr lang="en-US" sz="1200" dirty="0"/>
          </a:p>
          <a:p>
            <a:pPr lvl="0">
              <a:lnSpc>
                <a:spcPct val="100000"/>
              </a:lnSpc>
              <a:buSzPct val="45000"/>
              <a:buFont typeface="StarSymbol"/>
              <a:buChar char="●"/>
            </a:pPr>
            <a:r>
              <a:rPr lang="en-US" sz="1200" dirty="0"/>
              <a:t>For a RB Tree:</a:t>
            </a:r>
          </a:p>
          <a:p>
            <a:pPr lvl="1" hangingPunct="0">
              <a:lnSpc>
                <a:spcPct val="100000"/>
              </a:lnSpc>
              <a:spcBef>
                <a:spcPts val="0"/>
              </a:spcBef>
              <a:spcAft>
                <a:spcPts val="1417"/>
              </a:spcAft>
              <a:buNone/>
            </a:pPr>
            <a:r>
              <a:rPr lang="en-US" sz="1200" dirty="0" err="1"/>
              <a:t>bh</a:t>
            </a:r>
            <a:r>
              <a:rPr lang="en-US" sz="1200" dirty="0"/>
              <a:t>( &lt;root node&gt; )</a:t>
            </a:r>
            <a:endParaRPr lang="en-US" sz="12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6456680"/>
            <a:ext cx="6858000" cy="529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b="1" dirty="0" smtClean="0">
                <a:latin typeface="+mn-lt"/>
              </a:rPr>
              <a:t>RB Tree Properties</a:t>
            </a:r>
            <a:endParaRPr lang="en-US" sz="1500" b="1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96354" y="7245288"/>
            <a:ext cx="2556846" cy="137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01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8580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13" b="1" dirty="0" smtClean="0"/>
              <a:t>References: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314" y="403637"/>
            <a:ext cx="65853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[</a:t>
            </a:r>
            <a:r>
              <a:rPr lang="en-IN" b="1" dirty="0" smtClean="0"/>
              <a:t>1] </a:t>
            </a: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://ocw.mit.edu/courses/electrical-engineering-and-computer-science/6-046j-introduction-to-algorithms-sma-5503-fall-2005/video-lectures/lecture-10-red-black-trees-rotations-insertions-deletions/#</a:t>
            </a:r>
            <a:r>
              <a:rPr lang="en-IN" dirty="0" smtClean="0">
                <a:hlinkClick r:id="rId2"/>
              </a:rPr>
              <a:t>vid_transcript</a:t>
            </a:r>
            <a:endParaRPr lang="en-IN" dirty="0" smtClean="0"/>
          </a:p>
          <a:p>
            <a:r>
              <a:rPr lang="en-IN" b="1" dirty="0" smtClean="0"/>
              <a:t>[2] </a:t>
            </a:r>
            <a:r>
              <a:rPr lang="en-IN" dirty="0" smtClean="0">
                <a:hlinkClick r:id="rId3"/>
              </a:rPr>
              <a:t>http</a:t>
            </a:r>
            <a:r>
              <a:rPr lang="en-IN" dirty="0">
                <a:hlinkClick r:id="rId3"/>
              </a:rPr>
              <a:t>://web.mit.edu/~</a:t>
            </a:r>
            <a:r>
              <a:rPr lang="en-IN" dirty="0" smtClean="0">
                <a:hlinkClick r:id="rId3"/>
              </a:rPr>
              <a:t>emin/Desktop/ref_to_emin/www.old/source_code/red_black_tree/index.html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821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1087</TotalTime>
  <Words>393</Words>
  <Application>Microsoft Office PowerPoint</Application>
  <PresentationFormat>A4 Paper (210x297 mm)</PresentationFormat>
  <Paragraphs>50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StarSymbol</vt:lpstr>
      <vt:lpstr>Arial</vt:lpstr>
      <vt:lpstr>Calibri</vt:lpstr>
      <vt:lpstr>Calibri Light</vt:lpstr>
      <vt:lpstr>Office Theme</vt:lpstr>
      <vt:lpstr>EE516 : Homework 4</vt:lpstr>
      <vt:lpstr>PowerPoint Presentation</vt:lpstr>
      <vt:lpstr>Importance of a Red-Black (RB) Tree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Kalra</dc:creator>
  <cp:lastModifiedBy>Gaurav Kalra</cp:lastModifiedBy>
  <cp:revision>541</cp:revision>
  <dcterms:created xsi:type="dcterms:W3CDTF">2016-09-18T09:27:16Z</dcterms:created>
  <dcterms:modified xsi:type="dcterms:W3CDTF">2016-12-02T09:19:15Z</dcterms:modified>
</cp:coreProperties>
</file>