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5" r:id="rId2"/>
    <p:sldId id="286" r:id="rId3"/>
    <p:sldId id="287" r:id="rId4"/>
    <p:sldId id="294" r:id="rId5"/>
    <p:sldId id="295" r:id="rId6"/>
    <p:sldId id="256" r:id="rId7"/>
    <p:sldId id="285" r:id="rId8"/>
    <p:sldId id="289" r:id="rId9"/>
    <p:sldId id="288" r:id="rId10"/>
    <p:sldId id="290" r:id="rId11"/>
    <p:sldId id="291" r:id="rId12"/>
    <p:sldId id="292" r:id="rId13"/>
    <p:sldId id="293" r:id="rId14"/>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27" autoAdjust="0"/>
    <p:restoredTop sz="94660"/>
  </p:normalViewPr>
  <p:slideViewPr>
    <p:cSldViewPr snapToGrid="0">
      <p:cViewPr varScale="1">
        <p:scale>
          <a:sx n="45" d="100"/>
          <a:sy n="45" d="100"/>
        </p:scale>
        <p:origin x="2324" y="52"/>
      </p:cViewPr>
      <p:guideLst>
        <p:guide orient="horz" pos="3120"/>
        <p:guide pos="216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25FF3-D775-4C49-B8D8-BE40DBC5F67C}" type="datetimeFigureOut">
              <a:rPr lang="en-IN" smtClean="0"/>
              <a:t>14-11-2016</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F895-CE8C-473E-B5CA-2B936747B3B7}" type="slidenum">
              <a:rPr lang="en-IN" smtClean="0"/>
              <a:t>‹#›</a:t>
            </a:fld>
            <a:endParaRPr lang="en-IN"/>
          </a:p>
        </p:txBody>
      </p:sp>
    </p:spTree>
    <p:extLst>
      <p:ext uri="{BB962C8B-B14F-4D97-AF65-F5344CB8AC3E}">
        <p14:creationId xmlns:p14="http://schemas.microsoft.com/office/powerpoint/2010/main" val="80070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a:t>
            </a:fld>
            <a:endParaRPr lang="en-IN"/>
          </a:p>
        </p:txBody>
      </p:sp>
    </p:spTree>
    <p:extLst>
      <p:ext uri="{BB962C8B-B14F-4D97-AF65-F5344CB8AC3E}">
        <p14:creationId xmlns:p14="http://schemas.microsoft.com/office/powerpoint/2010/main" val="89501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2</a:t>
            </a:fld>
            <a:endParaRPr lang="en-IN"/>
          </a:p>
        </p:txBody>
      </p:sp>
    </p:spTree>
    <p:extLst>
      <p:ext uri="{BB962C8B-B14F-4D97-AF65-F5344CB8AC3E}">
        <p14:creationId xmlns:p14="http://schemas.microsoft.com/office/powerpoint/2010/main" val="166547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4</a:t>
            </a:fld>
            <a:endParaRPr lang="en-IN"/>
          </a:p>
        </p:txBody>
      </p:sp>
    </p:spTree>
    <p:extLst>
      <p:ext uri="{BB962C8B-B14F-4D97-AF65-F5344CB8AC3E}">
        <p14:creationId xmlns:p14="http://schemas.microsoft.com/office/powerpoint/2010/main" val="167742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6</a:t>
            </a:fld>
            <a:endParaRPr lang="en-IN"/>
          </a:p>
        </p:txBody>
      </p:sp>
    </p:spTree>
    <p:extLst>
      <p:ext uri="{BB962C8B-B14F-4D97-AF65-F5344CB8AC3E}">
        <p14:creationId xmlns:p14="http://schemas.microsoft.com/office/powerpoint/2010/main" val="42365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8</a:t>
            </a:fld>
            <a:endParaRPr lang="en-IN"/>
          </a:p>
        </p:txBody>
      </p:sp>
    </p:spTree>
    <p:extLst>
      <p:ext uri="{BB962C8B-B14F-4D97-AF65-F5344CB8AC3E}">
        <p14:creationId xmlns:p14="http://schemas.microsoft.com/office/powerpoint/2010/main" val="2800981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2A7F895-CE8C-473E-B5CA-2B936747B3B7}" type="slidenum">
              <a:rPr lang="en-IN" smtClean="0"/>
              <a:t>11</a:t>
            </a:fld>
            <a:endParaRPr lang="en-IN"/>
          </a:p>
        </p:txBody>
      </p:sp>
    </p:spTree>
    <p:extLst>
      <p:ext uri="{BB962C8B-B14F-4D97-AF65-F5344CB8AC3E}">
        <p14:creationId xmlns:p14="http://schemas.microsoft.com/office/powerpoint/2010/main" val="308035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05880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86331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1436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9AD50-48CF-4AF8-990E-A4944ACA76F3}"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76235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09AD50-48CF-4AF8-990E-A4944ACA76F3}" type="datetimeFigureOut">
              <a:rPr lang="en-IN" smtClean="0"/>
              <a:t>14-11-2016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64722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9AD50-48CF-4AF8-990E-A4944ACA76F3}"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851260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9AD50-48CF-4AF8-990E-A4944ACA76F3}" type="datetimeFigureOut">
              <a:rPr lang="en-IN" smtClean="0"/>
              <a:t>14-11-2016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58986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9AD50-48CF-4AF8-990E-A4944ACA76F3}" type="datetimeFigureOut">
              <a:rPr lang="en-IN" smtClean="0"/>
              <a:t>14-11-2016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59885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9AD50-48CF-4AF8-990E-A4944ACA76F3}" type="datetimeFigureOut">
              <a:rPr lang="en-IN" smtClean="0"/>
              <a:t>14-11-2016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139039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218569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909AD50-48CF-4AF8-990E-A4944ACA76F3}" type="datetimeFigureOut">
              <a:rPr lang="en-IN" smtClean="0"/>
              <a:t>14-11-2016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75534D3-441A-455B-8984-7791D3DA76E9}" type="slidenum">
              <a:rPr lang="en-IN" smtClean="0"/>
              <a:t>‹#›</a:t>
            </a:fld>
            <a:endParaRPr lang="en-IN"/>
          </a:p>
        </p:txBody>
      </p:sp>
    </p:spTree>
    <p:extLst>
      <p:ext uri="{BB962C8B-B14F-4D97-AF65-F5344CB8AC3E}">
        <p14:creationId xmlns:p14="http://schemas.microsoft.com/office/powerpoint/2010/main" val="317929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909AD50-48CF-4AF8-990E-A4944ACA76F3}" type="datetimeFigureOut">
              <a:rPr lang="en-IN" smtClean="0"/>
              <a:t>14-11-2016</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75534D3-441A-455B-8984-7791D3DA76E9}" type="slidenum">
              <a:rPr lang="en-IN" smtClean="0"/>
              <a:t>‹#›</a:t>
            </a:fld>
            <a:endParaRPr lang="en-IN"/>
          </a:p>
        </p:txBody>
      </p:sp>
    </p:spTree>
    <p:extLst>
      <p:ext uri="{BB962C8B-B14F-4D97-AF65-F5344CB8AC3E}">
        <p14:creationId xmlns:p14="http://schemas.microsoft.com/office/powerpoint/2010/main" val="38735172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inux.die.net/include/semaphore.h" TargetMode="External"/><Relationship Id="rId2" Type="http://schemas.openxmlformats.org/officeDocument/2006/relationships/hyperlink" Target="http://www.tldp.org/LDP/lpg/node46.html" TargetMode="External"/><Relationship Id="rId1" Type="http://schemas.openxmlformats.org/officeDocument/2006/relationships/slideLayout" Target="../slideLayouts/slideLayout2.xml"/><Relationship Id="rId5" Type="http://schemas.openxmlformats.org/officeDocument/2006/relationships/hyperlink" Target="http://pubs.opengroup.org/onlinepubs/9699919799/basedefs/semaphore.h.html" TargetMode="External"/><Relationship Id="rId4" Type="http://schemas.openxmlformats.org/officeDocument/2006/relationships/hyperlink" Target="http://www.linuxdevcenter.com/pub/a/linux/2007/05/24/semaphores-in-linux.html?page=4"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unix.stackexchange.com/a/4820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ko-KR" dirty="0" smtClean="0"/>
              <a:t>EE516 : Project 3</a:t>
            </a:r>
            <a:endParaRPr lang="en-IN" dirty="0"/>
          </a:p>
        </p:txBody>
      </p:sp>
      <p:sp>
        <p:nvSpPr>
          <p:cNvPr id="3" name="Subtitle 2"/>
          <p:cNvSpPr>
            <a:spLocks noGrp="1"/>
          </p:cNvSpPr>
          <p:nvPr>
            <p:ph type="subTitle" idx="1"/>
          </p:nvPr>
        </p:nvSpPr>
        <p:spPr/>
        <p:txBody>
          <a:bodyPr/>
          <a:lstStyle/>
          <a:p>
            <a:r>
              <a:rPr lang="en-IN" dirty="0" smtClean="0"/>
              <a:t>Gaurav Kalra</a:t>
            </a:r>
          </a:p>
          <a:p>
            <a:r>
              <a:rPr lang="en-IN" dirty="0" smtClean="0"/>
              <a:t>(Student ID: 2016 45 93)</a:t>
            </a:r>
          </a:p>
          <a:p>
            <a:r>
              <a:rPr lang="en-IN" dirty="0" smtClean="0"/>
              <a:t>gvkalra@kaist.ac.kr</a:t>
            </a:r>
            <a:endParaRPr lang="en-IN" dirty="0"/>
          </a:p>
        </p:txBody>
      </p:sp>
    </p:spTree>
    <p:extLst>
      <p:ext uri="{BB962C8B-B14F-4D97-AF65-F5344CB8AC3E}">
        <p14:creationId xmlns:p14="http://schemas.microsoft.com/office/powerpoint/2010/main" val="2437180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060" y="120524"/>
            <a:ext cx="4036955" cy="4380039"/>
          </a:xfrm>
          <a:prstGeom prst="rect">
            <a:avLst/>
          </a:prstGeom>
        </p:spPr>
      </p:pic>
      <p:sp>
        <p:nvSpPr>
          <p:cNvPr id="5" name="TextBox 4"/>
          <p:cNvSpPr txBox="1"/>
          <p:nvPr/>
        </p:nvSpPr>
        <p:spPr>
          <a:xfrm>
            <a:off x="190498" y="4567255"/>
            <a:ext cx="6340640" cy="1477328"/>
          </a:xfrm>
          <a:prstGeom prst="rect">
            <a:avLst/>
          </a:prstGeom>
          <a:noFill/>
        </p:spPr>
        <p:txBody>
          <a:bodyPr wrap="square" rtlCol="0">
            <a:spAutoFit/>
          </a:bodyPr>
          <a:lstStyle/>
          <a:p>
            <a:r>
              <a:rPr lang="en-IN" b="1" dirty="0" smtClean="0"/>
              <a:t>Key Point:</a:t>
            </a:r>
            <a:endParaRPr lang="en-IN" dirty="0" smtClean="0"/>
          </a:p>
          <a:p>
            <a:r>
              <a:rPr lang="en-IN" dirty="0" smtClean="0"/>
              <a:t>A request for a semaphore is added to </a:t>
            </a:r>
            <a:r>
              <a:rPr lang="en-IN" dirty="0" err="1" smtClean="0"/>
              <a:t>wait_list</a:t>
            </a:r>
            <a:r>
              <a:rPr lang="en-IN" dirty="0" smtClean="0"/>
              <a:t>. Using scheduler APIs, the task is put to sleep until “</a:t>
            </a:r>
            <a:r>
              <a:rPr lang="en-IN" dirty="0" err="1" smtClean="0"/>
              <a:t>waiter.up</a:t>
            </a:r>
            <a:r>
              <a:rPr lang="en-IN" dirty="0" smtClean="0"/>
              <a:t>” becomes “true”. In my implementation, </a:t>
            </a:r>
            <a:r>
              <a:rPr lang="en-IN" dirty="0"/>
              <a:t>timeout is set to </a:t>
            </a:r>
            <a:r>
              <a:rPr lang="en-IN" dirty="0" smtClean="0"/>
              <a:t>MAX_SCHEDULE_TIMEOUT </a:t>
            </a:r>
            <a:r>
              <a:rPr lang="en-IN" dirty="0"/>
              <a:t>and interruptible is set to </a:t>
            </a:r>
            <a:r>
              <a:rPr lang="en-IN" dirty="0" smtClean="0"/>
              <a:t>TASK_UNINTERRUPTIBLE.</a:t>
            </a:r>
            <a:endParaRPr lang="en-IN" dirty="0"/>
          </a:p>
        </p:txBody>
      </p:sp>
      <p:pic>
        <p:nvPicPr>
          <p:cNvPr id="6" name="Picture 5"/>
          <p:cNvPicPr>
            <a:picLocks noChangeAspect="1"/>
          </p:cNvPicPr>
          <p:nvPr/>
        </p:nvPicPr>
        <p:blipFill>
          <a:blip r:embed="rId3"/>
          <a:stretch>
            <a:fillRect/>
          </a:stretch>
        </p:blipFill>
        <p:spPr>
          <a:xfrm>
            <a:off x="149111" y="6094316"/>
            <a:ext cx="3379373" cy="2749647"/>
          </a:xfrm>
          <a:prstGeom prst="rect">
            <a:avLst/>
          </a:prstGeom>
        </p:spPr>
      </p:pic>
      <p:sp>
        <p:nvSpPr>
          <p:cNvPr id="7" name="TextBox 6"/>
          <p:cNvSpPr txBox="1"/>
          <p:nvPr/>
        </p:nvSpPr>
        <p:spPr>
          <a:xfrm>
            <a:off x="3528484" y="7023375"/>
            <a:ext cx="3329516" cy="2031325"/>
          </a:xfrm>
          <a:prstGeom prst="rect">
            <a:avLst/>
          </a:prstGeom>
          <a:noFill/>
        </p:spPr>
        <p:txBody>
          <a:bodyPr wrap="square" rtlCol="0">
            <a:spAutoFit/>
          </a:bodyPr>
          <a:lstStyle/>
          <a:p>
            <a:r>
              <a:rPr lang="en-IN" b="1" dirty="0" smtClean="0"/>
              <a:t>Key Point:</a:t>
            </a:r>
          </a:p>
          <a:p>
            <a:r>
              <a:rPr lang="en-IN" dirty="0" smtClean="0"/>
              <a:t>Waiting processes are woken up (by setting “</a:t>
            </a:r>
            <a:r>
              <a:rPr lang="en-IN" dirty="0" err="1" smtClean="0"/>
              <a:t>waiter.up</a:t>
            </a:r>
            <a:r>
              <a:rPr lang="en-IN" dirty="0" smtClean="0"/>
              <a:t>” to “true”) according to the “mode” setting.</a:t>
            </a:r>
            <a:endParaRPr lang="en-IN" dirty="0"/>
          </a:p>
          <a:p>
            <a:r>
              <a:rPr lang="en-IN" b="1" dirty="0" smtClean="0"/>
              <a:t>_</a:t>
            </a:r>
            <a:r>
              <a:rPr lang="en-IN" b="1" dirty="0" err="1" smtClean="0"/>
              <a:t>get_lowest_prio</a:t>
            </a:r>
            <a:r>
              <a:rPr lang="en-IN" b="1" dirty="0" smtClean="0"/>
              <a:t>()</a:t>
            </a:r>
            <a:r>
              <a:rPr lang="en-IN" dirty="0" smtClean="0"/>
              <a:t> will return the waiting process with lowest “</a:t>
            </a:r>
            <a:r>
              <a:rPr lang="en-IN" dirty="0" err="1" smtClean="0"/>
              <a:t>prio</a:t>
            </a:r>
            <a:r>
              <a:rPr lang="en-IN" dirty="0" smtClean="0"/>
              <a:t>” in </a:t>
            </a:r>
            <a:r>
              <a:rPr lang="en-IN" dirty="0" err="1" smtClean="0"/>
              <a:t>task_struct</a:t>
            </a:r>
            <a:r>
              <a:rPr lang="en-IN" dirty="0" smtClean="0"/>
              <a:t>.</a:t>
            </a:r>
          </a:p>
        </p:txBody>
      </p:sp>
      <p:sp>
        <p:nvSpPr>
          <p:cNvPr id="9" name="TextBox 8"/>
          <p:cNvSpPr txBox="1"/>
          <p:nvPr/>
        </p:nvSpPr>
        <p:spPr>
          <a:xfrm>
            <a:off x="190498" y="9093200"/>
            <a:ext cx="6591302" cy="646331"/>
          </a:xfrm>
          <a:prstGeom prst="rect">
            <a:avLst/>
          </a:prstGeom>
          <a:noFill/>
        </p:spPr>
        <p:txBody>
          <a:bodyPr wrap="square" rtlCol="0">
            <a:spAutoFit/>
          </a:bodyPr>
          <a:lstStyle/>
          <a:p>
            <a:r>
              <a:rPr lang="en-IN" b="1" dirty="0" smtClean="0"/>
              <a:t>_</a:t>
            </a:r>
            <a:r>
              <a:rPr lang="en-IN" b="1" dirty="0" err="1" smtClean="0"/>
              <a:t>get_highest_user_prio</a:t>
            </a:r>
            <a:r>
              <a:rPr lang="en-IN" b="1" dirty="0" smtClean="0"/>
              <a:t>()</a:t>
            </a:r>
            <a:r>
              <a:rPr lang="en-IN" dirty="0" smtClean="0"/>
              <a:t> will return the waiting process with highest “priority” in waiter structure.</a:t>
            </a:r>
            <a:endParaRPr lang="en-IN" dirty="0"/>
          </a:p>
        </p:txBody>
      </p:sp>
    </p:spTree>
    <p:extLst>
      <p:ext uri="{BB962C8B-B14F-4D97-AF65-F5344CB8AC3E}">
        <p14:creationId xmlns:p14="http://schemas.microsoft.com/office/powerpoint/2010/main" val="3790381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6858000" cy="9325630"/>
          </a:xfrm>
          <a:prstGeom prst="rect">
            <a:avLst/>
          </a:prstGeom>
          <a:noFill/>
        </p:spPr>
        <p:txBody>
          <a:bodyPr wrap="square" rtlCol="0">
            <a:spAutoFit/>
          </a:bodyPr>
          <a:lstStyle/>
          <a:p>
            <a:pPr algn="just"/>
            <a:r>
              <a:rPr lang="en-IN" sz="1200" b="1" dirty="0"/>
              <a:t>Q1. For </a:t>
            </a:r>
            <a:r>
              <a:rPr lang="en-IN" sz="1200" b="1" dirty="0" smtClean="0"/>
              <a:t>“Dining </a:t>
            </a:r>
            <a:r>
              <a:rPr lang="en-IN" sz="1200" b="1" dirty="0"/>
              <a:t>philosopher” problem, how can you prevent starvation</a:t>
            </a:r>
            <a:r>
              <a:rPr lang="en-IN" sz="1200" b="1" dirty="0" smtClean="0"/>
              <a:t>?</a:t>
            </a:r>
          </a:p>
          <a:p>
            <a:pPr algn="just"/>
            <a:r>
              <a:rPr lang="en-IN" sz="1200" dirty="0"/>
              <a:t>Starvation may be prevented by giving </a:t>
            </a:r>
            <a:r>
              <a:rPr lang="en-IN" sz="1200" dirty="0" smtClean="0"/>
              <a:t>preferential treatment </a:t>
            </a:r>
            <a:r>
              <a:rPr lang="en-IN" sz="1200" dirty="0"/>
              <a:t>to the most "starved" philosopher. And a disadvantage to the philosopher that has just eaten. In other words, philosophers may not be allowed to eat twice in a row without letting others use the forks in between</a:t>
            </a:r>
            <a:r>
              <a:rPr lang="en-IN" sz="1200" dirty="0" smtClean="0"/>
              <a:t>.</a:t>
            </a:r>
          </a:p>
          <a:p>
            <a:pPr algn="just"/>
            <a:endParaRPr lang="en-IN" sz="1200" dirty="0"/>
          </a:p>
          <a:p>
            <a:pPr algn="just"/>
            <a:r>
              <a:rPr lang="en-IN" sz="1200" b="1" dirty="0"/>
              <a:t>Q2. For </a:t>
            </a:r>
            <a:r>
              <a:rPr lang="en-IN" sz="1200" b="1" dirty="0" smtClean="0"/>
              <a:t>“Training monkey” </a:t>
            </a:r>
            <a:r>
              <a:rPr lang="en-IN" sz="1200" b="1" dirty="0"/>
              <a:t>problem, if two male monkeys and two female monkeys can stay in the room, how should your solution be modified</a:t>
            </a:r>
            <a:r>
              <a:rPr lang="en-IN" sz="1200" b="1" dirty="0" smtClean="0"/>
              <a:t>?</a:t>
            </a:r>
          </a:p>
          <a:p>
            <a:pPr algn="just"/>
            <a:r>
              <a:rPr lang="en-IN" sz="1200" dirty="0"/>
              <a:t>In my current solution, all monkeys compete for entering the room equally. In other words, all monkeys are competing for 'room' semaphore, which is initialized to 4 (since 4 monkeys can be present in the room at the same time). If however, we need to distinguish between male &amp; female monkeys, we can model this by assuming two different semaphores (one for each gender). Male monkeys outside the room will compete for "</a:t>
            </a:r>
            <a:r>
              <a:rPr lang="en-IN" sz="1200" dirty="0" err="1"/>
              <a:t>male_semaphore</a:t>
            </a:r>
            <a:r>
              <a:rPr lang="en-IN" sz="1200" dirty="0"/>
              <a:t>" &amp; female monkeys outside the room will compete for "</a:t>
            </a:r>
            <a:r>
              <a:rPr lang="en-IN" sz="1200" dirty="0" err="1"/>
              <a:t>female_semaphore</a:t>
            </a:r>
            <a:r>
              <a:rPr lang="en-IN" sz="1200" dirty="0"/>
              <a:t>". In essence, it will be similar to having two different queues (male, female) for entering the training room. Once inside the room, monkeys compete for same balls irrespective of gender</a:t>
            </a:r>
            <a:r>
              <a:rPr lang="en-IN" sz="1200" dirty="0" smtClean="0"/>
              <a:t>.</a:t>
            </a:r>
          </a:p>
          <a:p>
            <a:pPr algn="just"/>
            <a:endParaRPr lang="en-IN" sz="1200" dirty="0"/>
          </a:p>
          <a:p>
            <a:pPr algn="just"/>
            <a:r>
              <a:rPr lang="en-IN" sz="1200" b="1" dirty="0"/>
              <a:t>Q3. For “Training monkey” problem, if monkeys can enter the room in the ascending order of their IDs, how should your solution be modified</a:t>
            </a:r>
            <a:r>
              <a:rPr lang="en-IN" sz="1200" b="1" dirty="0" smtClean="0"/>
              <a:t>?</a:t>
            </a:r>
          </a:p>
          <a:p>
            <a:pPr algn="just"/>
            <a:r>
              <a:rPr lang="en-IN" sz="1200" dirty="0"/>
              <a:t>In my current solution, all monkeys compete for entering the room equally. In other words, all monkeys are competing for 'room' semaphore, which is initialized to 4 (since 4 monkeys can be present in the room at the same time). If however, monkeys can only enter the room in the ascending order of their IDs (and we assume all monkeys are ready outside the room), I will not model monkeys as threads. Since there is a strict order for resource usage (room in this case) already defined, it makes more sense to model "monkey cages inside the room" as threads. In other words, since there are 4 monkeys allowed to be in room at any given time, model these "4 spots" as threads. These 4 threads will read &amp; write to a common data structure (database of monkeys). Similarly, if we assume a total order for using 'bowls' as well, we can model bowls as threads which read &amp; write to a shared data structure of monkeys</a:t>
            </a:r>
            <a:r>
              <a:rPr lang="en-IN" sz="1200" dirty="0" smtClean="0"/>
              <a:t>.</a:t>
            </a:r>
          </a:p>
          <a:p>
            <a:pPr algn="just"/>
            <a:endParaRPr lang="en-IN" sz="1200" dirty="0"/>
          </a:p>
          <a:p>
            <a:pPr algn="just"/>
            <a:r>
              <a:rPr lang="en-IN" sz="1200" b="1" dirty="0"/>
              <a:t>Q4. There are POSIX semaphore and non-POSIX semaphore (ex. System V semaphore). What is the difference? Pros and cons</a:t>
            </a:r>
            <a:r>
              <a:rPr lang="en-IN" sz="1200" b="1" dirty="0" smtClean="0"/>
              <a:t>?</a:t>
            </a:r>
          </a:p>
          <a:p>
            <a:pPr algn="just"/>
            <a:r>
              <a:rPr lang="en-IN" sz="1200" dirty="0"/>
              <a:t>POSIX is a standard defining APIs, command line shells &amp; utility interfaces for software compatibility with variants of Unix and other operating systems. As such, POSIX is not the only standard in existence. System V (often known as </a:t>
            </a:r>
            <a:r>
              <a:rPr lang="en-IN" sz="1200" dirty="0" err="1"/>
              <a:t>SysV</a:t>
            </a:r>
            <a:r>
              <a:rPr lang="en-IN" sz="1200" dirty="0"/>
              <a:t>) is also one of the standards. Although both POSIX &amp; non-POSIX standard provide almost the same "tools" (e.g. semaphores, shared memory and message queues), they offer different interfaces to those tools.</a:t>
            </a:r>
          </a:p>
          <a:p>
            <a:pPr algn="just"/>
            <a:endParaRPr lang="en-IN" sz="1200" dirty="0"/>
          </a:p>
          <a:p>
            <a:pPr algn="just"/>
            <a:r>
              <a:rPr lang="en-IN" sz="1200" dirty="0"/>
              <a:t>As an example, </a:t>
            </a:r>
            <a:r>
              <a:rPr lang="en-IN" sz="1200" dirty="0" err="1"/>
              <a:t>SysV</a:t>
            </a:r>
            <a:r>
              <a:rPr lang="en-IN" sz="1200" dirty="0"/>
              <a:t> provides the following abstractions (system calls) for semaphore:</a:t>
            </a:r>
          </a:p>
          <a:p>
            <a:pPr algn="just"/>
            <a:r>
              <a:rPr lang="en-IN" sz="1200" dirty="0" err="1"/>
              <a:t>semget</a:t>
            </a:r>
            <a:r>
              <a:rPr lang="en-IN" sz="1200" dirty="0"/>
              <a:t>() - to create a new semaphore set, or access an existing set</a:t>
            </a:r>
          </a:p>
          <a:p>
            <a:pPr algn="just"/>
            <a:r>
              <a:rPr lang="en-IN" sz="1200" dirty="0" err="1"/>
              <a:t>semop</a:t>
            </a:r>
            <a:r>
              <a:rPr lang="en-IN" sz="1200" dirty="0"/>
              <a:t>() - to perform specified operations on selected semaphores</a:t>
            </a:r>
          </a:p>
          <a:p>
            <a:pPr algn="just"/>
            <a:r>
              <a:rPr lang="en-IN" sz="1200" dirty="0" err="1"/>
              <a:t>semctl</a:t>
            </a:r>
            <a:r>
              <a:rPr lang="en-IN" sz="1200" dirty="0"/>
              <a:t>() - to perform control operations on a semaphore set</a:t>
            </a:r>
          </a:p>
          <a:p>
            <a:pPr algn="just"/>
            <a:r>
              <a:rPr lang="en-IN" sz="1200" dirty="0" err="1"/>
              <a:t>etc</a:t>
            </a:r>
            <a:r>
              <a:rPr lang="en-IN" sz="1200" dirty="0"/>
              <a:t> ...</a:t>
            </a:r>
          </a:p>
          <a:p>
            <a:pPr algn="just"/>
            <a:endParaRPr lang="en-IN" sz="1200" dirty="0"/>
          </a:p>
          <a:p>
            <a:pPr algn="just"/>
            <a:r>
              <a:rPr lang="en-IN" sz="1200" dirty="0"/>
              <a:t>Whereas, POSIX provides the following abstractions (system calls) for semaphore:</a:t>
            </a:r>
          </a:p>
          <a:p>
            <a:pPr algn="just"/>
            <a:r>
              <a:rPr lang="en-IN" sz="1200" dirty="0" err="1"/>
              <a:t>sem_init</a:t>
            </a:r>
            <a:r>
              <a:rPr lang="en-IN" sz="1200" dirty="0"/>
              <a:t>() - to initialize a semaphore</a:t>
            </a:r>
          </a:p>
          <a:p>
            <a:pPr algn="just"/>
            <a:r>
              <a:rPr lang="en-IN" sz="1200" dirty="0" err="1"/>
              <a:t>sem_wait</a:t>
            </a:r>
            <a:r>
              <a:rPr lang="en-IN" sz="1200" dirty="0"/>
              <a:t>() - to decrement &amp; wait on a semaphore</a:t>
            </a:r>
          </a:p>
          <a:p>
            <a:pPr algn="just"/>
            <a:r>
              <a:rPr lang="en-IN" sz="1200" dirty="0" err="1"/>
              <a:t>sem_post</a:t>
            </a:r>
            <a:r>
              <a:rPr lang="en-IN" sz="1200" dirty="0"/>
              <a:t>() - to increment &amp; wakeup waiting processes on a semaphore</a:t>
            </a:r>
          </a:p>
          <a:p>
            <a:pPr algn="just"/>
            <a:r>
              <a:rPr lang="en-IN" sz="1200" dirty="0" err="1"/>
              <a:t>etc</a:t>
            </a:r>
            <a:r>
              <a:rPr lang="en-IN" sz="1200" dirty="0"/>
              <a:t> </a:t>
            </a:r>
            <a:r>
              <a:rPr lang="en-IN" sz="1200" dirty="0" smtClean="0"/>
              <a:t>...</a:t>
            </a:r>
          </a:p>
          <a:p>
            <a:pPr algn="just"/>
            <a:endParaRPr lang="en-IN" sz="1200" dirty="0"/>
          </a:p>
          <a:p>
            <a:pPr algn="just"/>
            <a:r>
              <a:rPr lang="en-IN" sz="1200" dirty="0"/>
              <a:t>In essence, the difference between POSIX &amp; non-POSIX semaphores is of APIs &amp; implementation in kernel for the same concept</a:t>
            </a:r>
            <a:r>
              <a:rPr lang="en-IN" sz="1200" dirty="0" smtClean="0"/>
              <a:t>.</a:t>
            </a:r>
            <a:endParaRPr lang="en-IN" sz="1200" dirty="0"/>
          </a:p>
        </p:txBody>
      </p:sp>
    </p:spTree>
    <p:extLst>
      <p:ext uri="{BB962C8B-B14F-4D97-AF65-F5344CB8AC3E}">
        <p14:creationId xmlns:p14="http://schemas.microsoft.com/office/powerpoint/2010/main" val="227794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858000" cy="10064294"/>
          </a:xfrm>
          <a:prstGeom prst="rect">
            <a:avLst/>
          </a:prstGeom>
          <a:noFill/>
        </p:spPr>
        <p:txBody>
          <a:bodyPr wrap="square" rtlCol="0">
            <a:spAutoFit/>
          </a:bodyPr>
          <a:lstStyle/>
          <a:p>
            <a:pPr algn="just"/>
            <a:r>
              <a:rPr lang="en-IN" sz="1200" dirty="0" smtClean="0"/>
              <a:t>However</a:t>
            </a:r>
            <a:r>
              <a:rPr lang="en-IN" sz="1200" dirty="0"/>
              <a:t>, there are a number of subtle pros &amp; cons:</a:t>
            </a:r>
          </a:p>
          <a:p>
            <a:pPr marL="228600" indent="-228600" algn="just">
              <a:buFont typeface="+mj-lt"/>
              <a:buAutoNum type="arabicPeriod"/>
            </a:pPr>
            <a:r>
              <a:rPr lang="en-IN" sz="1200" dirty="0" smtClean="0"/>
              <a:t>In </a:t>
            </a:r>
            <a:r>
              <a:rPr lang="en-IN" sz="1200" dirty="0"/>
              <a:t>System V you can control how much the semaphore count can be increased or decreased; whereas in POSIX, the semaphore count is increased and decreased by </a:t>
            </a:r>
            <a:r>
              <a:rPr lang="en-IN" sz="1200" dirty="0" smtClean="0"/>
              <a:t>1.</a:t>
            </a:r>
          </a:p>
          <a:p>
            <a:pPr marL="228600" indent="-228600" algn="just">
              <a:buFont typeface="+mj-lt"/>
              <a:buAutoNum type="arabicPeriod"/>
            </a:pPr>
            <a:r>
              <a:rPr lang="en-IN" sz="1200" dirty="0" smtClean="0"/>
              <a:t>POSIX </a:t>
            </a:r>
            <a:r>
              <a:rPr lang="en-IN" sz="1200" dirty="0"/>
              <a:t>semaphores do not allow manipulation of semaphore permissions, whereas System V semaphores allow you to change the permissions of semaphores to a subset of the original </a:t>
            </a:r>
            <a:r>
              <a:rPr lang="en-IN" sz="1200" dirty="0" smtClean="0"/>
              <a:t>permission.</a:t>
            </a:r>
          </a:p>
          <a:p>
            <a:pPr marL="228600" indent="-228600" algn="just">
              <a:buFont typeface="+mj-lt"/>
              <a:buAutoNum type="arabicPeriod"/>
            </a:pPr>
            <a:r>
              <a:rPr lang="en-IN" sz="1200" dirty="0" smtClean="0"/>
              <a:t>Initialization </a:t>
            </a:r>
            <a:r>
              <a:rPr lang="en-IN" sz="1200" dirty="0"/>
              <a:t>and creation of semaphores is atomic (from the user's perspective) in POSIX </a:t>
            </a:r>
            <a:r>
              <a:rPr lang="en-IN" sz="1200" dirty="0" smtClean="0"/>
              <a:t>semaphores.</a:t>
            </a:r>
          </a:p>
          <a:p>
            <a:pPr marL="228600" indent="-228600" algn="just">
              <a:buFont typeface="+mj-lt"/>
              <a:buAutoNum type="arabicPeriod"/>
            </a:pPr>
            <a:r>
              <a:rPr lang="en-IN" sz="1200" dirty="0" smtClean="0"/>
              <a:t>From </a:t>
            </a:r>
            <a:r>
              <a:rPr lang="en-IN" sz="1200" dirty="0"/>
              <a:t>a usage perspective, System V semaphores are clumsy, while POSIX semaphores are </a:t>
            </a:r>
            <a:r>
              <a:rPr lang="en-IN" sz="1200" dirty="0" smtClean="0"/>
              <a:t>straight-forward</a:t>
            </a:r>
          </a:p>
          <a:p>
            <a:pPr marL="228600" indent="-228600" algn="just">
              <a:buFont typeface="+mj-lt"/>
              <a:buAutoNum type="arabicPeriod"/>
            </a:pPr>
            <a:r>
              <a:rPr lang="en-IN" sz="1200" dirty="0" smtClean="0"/>
              <a:t>The </a:t>
            </a:r>
            <a:r>
              <a:rPr lang="en-IN" sz="1200" dirty="0"/>
              <a:t>scalability of POSIX semaphores (using unnamed semaphores) is much higher than System V semaphores. In a user/client scenario, where each user creates her own instances of a server, it would be better to use POSIX </a:t>
            </a:r>
            <a:r>
              <a:rPr lang="en-IN" sz="1200" dirty="0" smtClean="0"/>
              <a:t>semaphores.</a:t>
            </a:r>
          </a:p>
          <a:p>
            <a:pPr marL="228600" indent="-228600" algn="just">
              <a:buFont typeface="+mj-lt"/>
              <a:buAutoNum type="arabicPeriod"/>
            </a:pPr>
            <a:r>
              <a:rPr lang="en-IN" sz="1200" dirty="0" smtClean="0"/>
              <a:t>System </a:t>
            </a:r>
            <a:r>
              <a:rPr lang="en-IN" sz="1200" dirty="0"/>
              <a:t>V semaphores, when creating a semaphore object, creates an array of semaphores whereas POSIX semaphores create just one. Because of this feature, semaphore creation (memory footprint-wise) is costlier in System V semaphores when compared to POSIX </a:t>
            </a:r>
            <a:r>
              <a:rPr lang="en-IN" sz="1200" dirty="0" smtClean="0"/>
              <a:t>semaphores.</a:t>
            </a:r>
          </a:p>
          <a:p>
            <a:pPr marL="228600" indent="-228600" algn="just">
              <a:buFont typeface="+mj-lt"/>
              <a:buAutoNum type="arabicPeriod"/>
            </a:pPr>
            <a:r>
              <a:rPr lang="en-IN" sz="1200" dirty="0" smtClean="0"/>
              <a:t>It </a:t>
            </a:r>
            <a:r>
              <a:rPr lang="en-IN" sz="1200" dirty="0"/>
              <a:t>has been said that POSIX semaphore performance is better than System V-based </a:t>
            </a:r>
            <a:r>
              <a:rPr lang="en-IN" sz="1200" dirty="0" smtClean="0"/>
              <a:t>semaphores.</a:t>
            </a:r>
          </a:p>
          <a:p>
            <a:pPr marL="228600" indent="-228600" algn="just">
              <a:buFont typeface="+mj-lt"/>
              <a:buAutoNum type="arabicPeriod"/>
            </a:pPr>
            <a:r>
              <a:rPr lang="en-IN" sz="1200" dirty="0" smtClean="0"/>
              <a:t>POSIX </a:t>
            </a:r>
            <a:r>
              <a:rPr lang="en-IN" sz="1200" dirty="0"/>
              <a:t>semaphores provide a mechanism for process-wide semaphores rather than system-wide semaphores. So, if a developer forgets to close the semaphore, on process exit the semaphore is cleaned up. In simple terms, POSIX semaphores provide a mechanism for non-persistent semaphores</a:t>
            </a:r>
            <a:r>
              <a:rPr lang="en-IN" sz="1200" dirty="0" smtClean="0"/>
              <a:t>.</a:t>
            </a:r>
          </a:p>
          <a:p>
            <a:pPr algn="just"/>
            <a:endParaRPr lang="en-IN" sz="1200" dirty="0" smtClean="0"/>
          </a:p>
          <a:p>
            <a:pPr algn="just"/>
            <a:r>
              <a:rPr lang="en-IN" sz="1200" b="1" dirty="0"/>
              <a:t>References:</a:t>
            </a:r>
          </a:p>
          <a:p>
            <a:pPr algn="just"/>
            <a:r>
              <a:rPr lang="en-IN" sz="1200" dirty="0">
                <a:hlinkClick r:id="rId2"/>
              </a:rPr>
              <a:t>http://</a:t>
            </a:r>
            <a:r>
              <a:rPr lang="en-IN" sz="1200" dirty="0" smtClean="0">
                <a:hlinkClick r:id="rId2"/>
              </a:rPr>
              <a:t>www.tldp.org/LDP/lpg/node46.html</a:t>
            </a:r>
            <a:endParaRPr lang="en-IN" sz="1200" dirty="0" smtClean="0"/>
          </a:p>
          <a:p>
            <a:pPr algn="just"/>
            <a:r>
              <a:rPr lang="en-IN" sz="1200" dirty="0" smtClean="0">
                <a:hlinkClick r:id="rId3"/>
              </a:rPr>
              <a:t>https</a:t>
            </a:r>
            <a:r>
              <a:rPr lang="en-IN" sz="1200" dirty="0">
                <a:hlinkClick r:id="rId3"/>
              </a:rPr>
              <a:t>://</a:t>
            </a:r>
            <a:r>
              <a:rPr lang="en-IN" sz="1200" dirty="0" smtClean="0">
                <a:hlinkClick r:id="rId3"/>
              </a:rPr>
              <a:t>linux.die.net/include/semaphore.h</a:t>
            </a:r>
            <a:endParaRPr lang="en-IN" sz="1200" dirty="0" smtClean="0"/>
          </a:p>
          <a:p>
            <a:pPr algn="just"/>
            <a:r>
              <a:rPr lang="en-IN" sz="1200" dirty="0" smtClean="0">
                <a:hlinkClick r:id="rId4"/>
              </a:rPr>
              <a:t>http</a:t>
            </a:r>
            <a:r>
              <a:rPr lang="en-IN" sz="1200" dirty="0">
                <a:hlinkClick r:id="rId4"/>
              </a:rPr>
              <a:t>://</a:t>
            </a:r>
            <a:r>
              <a:rPr lang="en-IN" sz="1200" dirty="0" smtClean="0">
                <a:hlinkClick r:id="rId4"/>
              </a:rPr>
              <a:t>www.linuxdevcenter.com/pub/a/linux/2007/05/24/semaphores-in-linux.html?page=4</a:t>
            </a:r>
            <a:endParaRPr lang="en-IN" sz="1200" dirty="0" smtClean="0"/>
          </a:p>
          <a:p>
            <a:pPr algn="just"/>
            <a:endParaRPr lang="en-IN" sz="1200" dirty="0"/>
          </a:p>
          <a:p>
            <a:pPr algn="just"/>
            <a:r>
              <a:rPr lang="en-IN" sz="1200" b="1" dirty="0"/>
              <a:t>Q5. Classify semaphores in task 1 and task 3 into POSIX and non-POSIX semaphore. What is the reason</a:t>
            </a:r>
            <a:r>
              <a:rPr lang="en-IN" sz="1200" b="1" dirty="0" smtClean="0"/>
              <a:t>?</a:t>
            </a:r>
          </a:p>
          <a:p>
            <a:pPr algn="just"/>
            <a:r>
              <a:rPr lang="en-IN" sz="1200" dirty="0"/>
              <a:t>Semaphores in task 1 are POSIX semaphores (since they provide APIs &amp; implementation as stated in POSIX </a:t>
            </a:r>
            <a:r>
              <a:rPr lang="en-IN" sz="1200" dirty="0" smtClean="0"/>
              <a:t>standard). On </a:t>
            </a:r>
            <a:r>
              <a:rPr lang="en-IN" sz="1200" dirty="0"/>
              <a:t>the other hand, task 3 semaphores are _not_ POSIX semaphores. This is because the </a:t>
            </a:r>
            <a:r>
              <a:rPr lang="en-IN" sz="1200" dirty="0" smtClean="0"/>
              <a:t>APIs &amp; </a:t>
            </a:r>
            <a:r>
              <a:rPr lang="en-IN" sz="1200" dirty="0"/>
              <a:t>implementation is </a:t>
            </a:r>
            <a:r>
              <a:rPr lang="en-IN" sz="1200" dirty="0" smtClean="0"/>
              <a:t>not according </a:t>
            </a:r>
            <a:r>
              <a:rPr lang="en-IN" sz="1200" dirty="0"/>
              <a:t>to the POSIX standard.</a:t>
            </a:r>
          </a:p>
          <a:p>
            <a:pPr algn="just"/>
            <a:endParaRPr lang="en-IN" sz="1200" dirty="0"/>
          </a:p>
          <a:p>
            <a:pPr algn="just"/>
            <a:r>
              <a:rPr lang="en-IN" sz="1200" b="1" dirty="0"/>
              <a:t>References:</a:t>
            </a:r>
          </a:p>
          <a:p>
            <a:pPr algn="just"/>
            <a:r>
              <a:rPr lang="en-IN" sz="1200" dirty="0" smtClean="0">
                <a:hlinkClick r:id="rId5"/>
              </a:rPr>
              <a:t>http</a:t>
            </a:r>
            <a:r>
              <a:rPr lang="en-IN" sz="1200" dirty="0">
                <a:hlinkClick r:id="rId5"/>
              </a:rPr>
              <a:t>://</a:t>
            </a:r>
            <a:r>
              <a:rPr lang="en-IN" sz="1200" dirty="0" smtClean="0">
                <a:hlinkClick r:id="rId5"/>
              </a:rPr>
              <a:t>pubs.opengroup.org/onlinepubs/9699919799/basedefs/semaphore.h.html</a:t>
            </a:r>
            <a:endParaRPr lang="en-IN" sz="1200" dirty="0" smtClean="0"/>
          </a:p>
          <a:p>
            <a:pPr algn="just"/>
            <a:endParaRPr lang="en-IN" sz="1200" dirty="0"/>
          </a:p>
          <a:p>
            <a:pPr algn="just"/>
            <a:r>
              <a:rPr lang="en-IN" sz="1200" b="1" dirty="0"/>
              <a:t>Q6. An user-level process may access to kernel or hardware directly. What are pros and cons of using system call</a:t>
            </a:r>
            <a:r>
              <a:rPr lang="en-IN" sz="1200" b="1" dirty="0" smtClean="0"/>
              <a:t>?</a:t>
            </a:r>
          </a:p>
          <a:p>
            <a:pPr algn="just"/>
            <a:r>
              <a:rPr lang="en-IN" sz="1200" dirty="0"/>
              <a:t>Although it is possible to access hardware directly from user-level process (e.g. by using root account), it is not advisable. This is because there can be situations, where more than 1 user-level process require access to hardware. In this case, we need to synchronize between different processes for hardware access. If we implement hardware access in kernel, it is easier to synchronize between multiple processes. Also, accessing hardware using system call facilitates for easy code reuse.</a:t>
            </a:r>
          </a:p>
          <a:p>
            <a:pPr algn="just"/>
            <a:r>
              <a:rPr lang="en-IN" sz="1200" b="1" dirty="0" smtClean="0"/>
              <a:t>Cons</a:t>
            </a:r>
            <a:r>
              <a:rPr lang="en-IN" sz="1200" b="1" dirty="0"/>
              <a:t>:</a:t>
            </a:r>
          </a:p>
          <a:p>
            <a:pPr marL="228600" indent="-228600" algn="just">
              <a:buFont typeface="+mj-lt"/>
              <a:buAutoNum type="arabicPeriod"/>
            </a:pPr>
            <a:r>
              <a:rPr lang="en-IN" sz="1200" dirty="0" smtClean="0"/>
              <a:t>You </a:t>
            </a:r>
            <a:r>
              <a:rPr lang="en-IN" sz="1200" dirty="0"/>
              <a:t>need a </a:t>
            </a:r>
            <a:r>
              <a:rPr lang="en-IN" sz="1200" dirty="0" err="1"/>
              <a:t>syscall</a:t>
            </a:r>
            <a:r>
              <a:rPr lang="en-IN" sz="1200" dirty="0"/>
              <a:t> number, which needs to be officially assigned to you during a developmental kernel </a:t>
            </a:r>
            <a:r>
              <a:rPr lang="en-IN" sz="1200" dirty="0" smtClean="0"/>
              <a:t>series.</a:t>
            </a:r>
          </a:p>
          <a:p>
            <a:pPr marL="228600" indent="-228600" algn="just">
              <a:buFont typeface="+mj-lt"/>
              <a:buAutoNum type="arabicPeriod"/>
            </a:pPr>
            <a:r>
              <a:rPr lang="en-IN" sz="1200" dirty="0" smtClean="0"/>
              <a:t>System </a:t>
            </a:r>
            <a:r>
              <a:rPr lang="en-IN" sz="1200" dirty="0"/>
              <a:t>calls are not easily used from scripts and cannot be accessed directly from the </a:t>
            </a:r>
            <a:r>
              <a:rPr lang="en-IN" sz="1200" dirty="0" err="1" smtClean="0"/>
              <a:t>filesystem</a:t>
            </a:r>
            <a:r>
              <a:rPr lang="en-IN" sz="1200" dirty="0" smtClean="0"/>
              <a:t>.</a:t>
            </a:r>
          </a:p>
          <a:p>
            <a:pPr marL="228600" indent="-228600" algn="just">
              <a:buFont typeface="+mj-lt"/>
              <a:buAutoNum type="arabicPeriod"/>
            </a:pPr>
            <a:r>
              <a:rPr lang="en-IN" sz="1200" dirty="0" smtClean="0"/>
              <a:t>For </a:t>
            </a:r>
            <a:r>
              <a:rPr lang="en-IN" sz="1200" dirty="0"/>
              <a:t>simple exchanges of information, a system call is overkill.</a:t>
            </a:r>
          </a:p>
          <a:p>
            <a:pPr algn="just"/>
            <a:endParaRPr lang="en-IN" sz="1200" dirty="0"/>
          </a:p>
          <a:p>
            <a:pPr algn="just"/>
            <a:r>
              <a:rPr lang="en-IN" sz="1200" dirty="0"/>
              <a:t>For many interfaces, system calls are the correct answer. Linux, however, has tried to avoid simply adding a system call to support each new abstraction that comes along. The result has been an incredibly clean system call layer with very few regrets or deprecations (interfaces no longer used or supported). The slow rate of addition of new system calls is a sign that Linux is a relatively stable and feature-complete operating system.</a:t>
            </a:r>
          </a:p>
          <a:p>
            <a:pPr algn="just"/>
            <a:endParaRPr lang="en-IN" sz="1200" dirty="0" smtClean="0"/>
          </a:p>
          <a:p>
            <a:pPr algn="just"/>
            <a:r>
              <a:rPr lang="en-IN" sz="1200" b="1" dirty="0" smtClean="0"/>
              <a:t>References</a:t>
            </a:r>
            <a:r>
              <a:rPr lang="en-IN" sz="1200" b="1" dirty="0"/>
              <a:t>:</a:t>
            </a:r>
          </a:p>
          <a:p>
            <a:pPr algn="just"/>
            <a:r>
              <a:rPr lang="en-IN" sz="1200" dirty="0"/>
              <a:t>http://</a:t>
            </a:r>
            <a:r>
              <a:rPr lang="en-IN" sz="1200" dirty="0" smtClean="0"/>
              <a:t>www.makelinux.net/books/lkd2/ch05lev1sec5</a:t>
            </a:r>
            <a:endParaRPr lang="en-IN" sz="1200" dirty="0"/>
          </a:p>
        </p:txBody>
      </p:sp>
    </p:spTree>
    <p:extLst>
      <p:ext uri="{BB962C8B-B14F-4D97-AF65-F5344CB8AC3E}">
        <p14:creationId xmlns:p14="http://schemas.microsoft.com/office/powerpoint/2010/main" val="2402488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6858000" cy="8402300"/>
          </a:xfrm>
          <a:prstGeom prst="rect">
            <a:avLst/>
          </a:prstGeom>
          <a:noFill/>
        </p:spPr>
        <p:txBody>
          <a:bodyPr wrap="square" rtlCol="0">
            <a:spAutoFit/>
          </a:bodyPr>
          <a:lstStyle/>
          <a:p>
            <a:pPr algn="just"/>
            <a:r>
              <a:rPr lang="en-IN" sz="1200" b="1" dirty="0"/>
              <a:t>Q7. To make a new system call, we compiled entire kernel. What happen if we try to do it with adding a module</a:t>
            </a:r>
            <a:r>
              <a:rPr lang="en-IN" sz="1200" b="1" dirty="0" smtClean="0"/>
              <a:t>?</a:t>
            </a:r>
          </a:p>
          <a:p>
            <a:pPr algn="just"/>
            <a:r>
              <a:rPr lang="en-IN" sz="1200" dirty="0"/>
              <a:t>It is not possible because system call table (</a:t>
            </a:r>
            <a:r>
              <a:rPr lang="en-IN" sz="1200" dirty="0" err="1"/>
              <a:t>sys_call_table</a:t>
            </a:r>
            <a:r>
              <a:rPr lang="en-IN" sz="1200" dirty="0"/>
              <a:t>) is a static size array. And its size is determined at compile time by the number of registered </a:t>
            </a:r>
            <a:r>
              <a:rPr lang="en-IN" sz="1200" dirty="0" err="1"/>
              <a:t>syscalls</a:t>
            </a:r>
            <a:r>
              <a:rPr lang="en-IN" sz="1200" dirty="0"/>
              <a:t>. This means there is no space for another one.</a:t>
            </a:r>
          </a:p>
          <a:p>
            <a:pPr algn="just"/>
            <a:endParaRPr lang="en-IN" sz="1200" dirty="0"/>
          </a:p>
          <a:p>
            <a:pPr algn="just"/>
            <a:r>
              <a:rPr lang="en-IN" sz="1200" dirty="0"/>
              <a:t>There are a few hacks which enable us to add a new system call with a module:</a:t>
            </a:r>
          </a:p>
          <a:p>
            <a:pPr marL="228600" indent="-228600" algn="just">
              <a:buFont typeface="+mj-lt"/>
              <a:buAutoNum type="arabicPeriod"/>
            </a:pPr>
            <a:r>
              <a:rPr lang="en-IN" sz="1200" dirty="0" smtClean="0"/>
              <a:t>Change </a:t>
            </a:r>
            <a:r>
              <a:rPr lang="en-IN" sz="1200" dirty="0"/>
              <a:t>your kernel to export </a:t>
            </a:r>
            <a:r>
              <a:rPr lang="en-IN" sz="1200" dirty="0" err="1"/>
              <a:t>sys_call_table</a:t>
            </a:r>
            <a:r>
              <a:rPr lang="en-IN" sz="1200" dirty="0"/>
              <a:t> symbol to </a:t>
            </a:r>
            <a:r>
              <a:rPr lang="en-IN" sz="1200" dirty="0" smtClean="0"/>
              <a:t>modules.</a:t>
            </a:r>
          </a:p>
          <a:p>
            <a:pPr marL="228600" indent="-228600" algn="just">
              <a:buFont typeface="+mj-lt"/>
              <a:buAutoNum type="arabicPeriod"/>
            </a:pPr>
            <a:r>
              <a:rPr lang="en-IN" sz="1200" dirty="0" smtClean="0"/>
              <a:t>Find </a:t>
            </a:r>
            <a:r>
              <a:rPr lang="en-IN" sz="1200" dirty="0" err="1"/>
              <a:t>syscall</a:t>
            </a:r>
            <a:r>
              <a:rPr lang="en-IN" sz="1200" dirty="0"/>
              <a:t> table dynamically - Iterate over kernel memory, comparing each word with a pointer to known system call function.</a:t>
            </a:r>
          </a:p>
          <a:p>
            <a:pPr algn="just"/>
            <a:r>
              <a:rPr lang="en-IN" sz="1200" dirty="0"/>
              <a:t>However, none of these are recommended in practice and should only be used as only a fun way to play with kernel.</a:t>
            </a:r>
          </a:p>
          <a:p>
            <a:pPr algn="just"/>
            <a:endParaRPr lang="en-IN" sz="1200" dirty="0"/>
          </a:p>
          <a:p>
            <a:pPr algn="just"/>
            <a:r>
              <a:rPr lang="en-IN" sz="1200" b="1" dirty="0"/>
              <a:t>References:</a:t>
            </a:r>
          </a:p>
          <a:p>
            <a:pPr algn="just"/>
            <a:r>
              <a:rPr lang="en-IN" sz="1200" dirty="0">
                <a:hlinkClick r:id="rId2"/>
              </a:rPr>
              <a:t>http://</a:t>
            </a:r>
            <a:r>
              <a:rPr lang="en-IN" sz="1200" dirty="0" smtClean="0">
                <a:hlinkClick r:id="rId2"/>
              </a:rPr>
              <a:t>unix.stackexchange.com/a/48208</a:t>
            </a:r>
            <a:endParaRPr lang="en-IN" sz="1200" dirty="0" smtClean="0"/>
          </a:p>
          <a:p>
            <a:pPr algn="just"/>
            <a:endParaRPr lang="en-IN" sz="1200" dirty="0"/>
          </a:p>
          <a:p>
            <a:pPr algn="just"/>
            <a:r>
              <a:rPr lang="en-IN" sz="1200" b="1" dirty="0"/>
              <a:t>Q8. Your own semaphore has several modes. What is pros and cons of each mode? In what situations each mode can take a benefit?</a:t>
            </a:r>
          </a:p>
          <a:p>
            <a:r>
              <a:rPr lang="en-IN" sz="1200" dirty="0"/>
              <a:t>My own semaphore has 3 modes:</a:t>
            </a:r>
          </a:p>
          <a:p>
            <a:pPr marL="228600" indent="-228600">
              <a:buFont typeface="+mj-lt"/>
              <a:buAutoNum type="arabicPeriod"/>
            </a:pPr>
            <a:r>
              <a:rPr lang="en-IN" sz="1200" b="1" dirty="0" smtClean="0"/>
              <a:t>FIFO</a:t>
            </a:r>
            <a:endParaRPr lang="en-IN" sz="1200" b="1" dirty="0"/>
          </a:p>
          <a:p>
            <a:r>
              <a:rPr lang="en-IN" sz="1200" b="1" dirty="0" smtClean="0"/>
              <a:t>Pros:</a:t>
            </a:r>
          </a:p>
          <a:p>
            <a:pPr marL="742950" lvl="1" indent="-285750">
              <a:buFont typeface="+mj-lt"/>
              <a:buAutoNum type="romanLcPeriod"/>
            </a:pPr>
            <a:r>
              <a:rPr lang="en-IN" sz="1200" dirty="0" smtClean="0"/>
              <a:t>Fairness </a:t>
            </a:r>
            <a:r>
              <a:rPr lang="en-IN" sz="1200" dirty="0"/>
              <a:t>- The process/thread requesting the resource will get it in same order as </a:t>
            </a:r>
            <a:r>
              <a:rPr lang="en-IN" sz="1200" dirty="0" smtClean="0"/>
              <a:t>requested.</a:t>
            </a:r>
          </a:p>
          <a:p>
            <a:pPr marL="742950" lvl="1" indent="-285750">
              <a:buFont typeface="+mj-lt"/>
              <a:buAutoNum type="romanLcPeriod"/>
            </a:pPr>
            <a:r>
              <a:rPr lang="en-IN" sz="1200" dirty="0" smtClean="0"/>
              <a:t>Easy </a:t>
            </a:r>
            <a:r>
              <a:rPr lang="en-IN" sz="1200" dirty="0"/>
              <a:t>to implement - We don't need to maintain any additional data or do extra processing </a:t>
            </a:r>
            <a:r>
              <a:rPr lang="en-IN" sz="1200" dirty="0" smtClean="0"/>
              <a:t>when waking </a:t>
            </a:r>
            <a:r>
              <a:rPr lang="en-IN" sz="1200" dirty="0"/>
              <a:t>up the process.</a:t>
            </a:r>
          </a:p>
          <a:p>
            <a:r>
              <a:rPr lang="en-IN" sz="1200" b="1" dirty="0" smtClean="0"/>
              <a:t>Cons</a:t>
            </a:r>
            <a:r>
              <a:rPr lang="en-IN" sz="1200" b="1" dirty="0"/>
              <a:t>:</a:t>
            </a:r>
          </a:p>
          <a:p>
            <a:pPr marL="742950" lvl="1" indent="-285750">
              <a:buFont typeface="+mj-lt"/>
              <a:buAutoNum type="romanLcPeriod"/>
            </a:pPr>
            <a:r>
              <a:rPr lang="en-IN" sz="1200" dirty="0" smtClean="0"/>
              <a:t>No </a:t>
            </a:r>
            <a:r>
              <a:rPr lang="en-IN" sz="1200" dirty="0"/>
              <a:t>way to specify priority - Another process may be in urgent need of a shared resource.</a:t>
            </a:r>
          </a:p>
          <a:p>
            <a:r>
              <a:rPr lang="en-IN" sz="1200" dirty="0" smtClean="0"/>
              <a:t>FIFO </a:t>
            </a:r>
            <a:r>
              <a:rPr lang="en-IN" sz="1200" dirty="0"/>
              <a:t>mode </a:t>
            </a:r>
            <a:r>
              <a:rPr lang="en-IN" sz="1200" dirty="0" smtClean="0"/>
              <a:t>may be </a:t>
            </a:r>
            <a:r>
              <a:rPr lang="en-IN" sz="1200" dirty="0"/>
              <a:t>beneficial in </a:t>
            </a:r>
            <a:r>
              <a:rPr lang="en-IN" sz="1200" dirty="0" smtClean="0"/>
              <a:t>general non-real </a:t>
            </a:r>
            <a:r>
              <a:rPr lang="en-IN" sz="1200" dirty="0"/>
              <a:t>time systems</a:t>
            </a:r>
            <a:r>
              <a:rPr lang="en-IN" sz="1200" dirty="0" smtClean="0"/>
              <a:t>.</a:t>
            </a:r>
          </a:p>
          <a:p>
            <a:endParaRPr lang="en-IN" sz="1200" dirty="0"/>
          </a:p>
          <a:p>
            <a:pPr marL="228600" indent="-228600">
              <a:buFont typeface="+mj-lt"/>
              <a:buAutoNum type="arabicPeriod" startAt="2"/>
            </a:pPr>
            <a:r>
              <a:rPr lang="en-IN" sz="1200" b="1" dirty="0" smtClean="0"/>
              <a:t>User </a:t>
            </a:r>
            <a:r>
              <a:rPr lang="en-IN" sz="1200" b="1" dirty="0"/>
              <a:t>priority</a:t>
            </a:r>
          </a:p>
          <a:p>
            <a:r>
              <a:rPr lang="en-IN" sz="1200" b="1" dirty="0" smtClean="0"/>
              <a:t>Pros</a:t>
            </a:r>
            <a:r>
              <a:rPr lang="en-IN" sz="1200" b="1" dirty="0"/>
              <a:t>:</a:t>
            </a:r>
          </a:p>
          <a:p>
            <a:pPr marL="742950" lvl="1" indent="-285750">
              <a:buFont typeface="+mj-lt"/>
              <a:buAutoNum type="romanLcPeriod"/>
            </a:pPr>
            <a:r>
              <a:rPr lang="en-IN" sz="1200" dirty="0" smtClean="0"/>
              <a:t>Provides </a:t>
            </a:r>
            <a:r>
              <a:rPr lang="en-IN" sz="1200" dirty="0"/>
              <a:t>flexibility to user for specifying priority of process to acquire shared resource</a:t>
            </a:r>
          </a:p>
          <a:p>
            <a:r>
              <a:rPr lang="en-IN" sz="1200" b="1" dirty="0" smtClean="0"/>
              <a:t>Cons</a:t>
            </a:r>
            <a:r>
              <a:rPr lang="en-IN" sz="1200" b="1" dirty="0"/>
              <a:t>:</a:t>
            </a:r>
          </a:p>
          <a:p>
            <a:pPr marL="742950" lvl="1" indent="-285750">
              <a:buFont typeface="+mj-lt"/>
              <a:buAutoNum type="romanLcPeriod"/>
            </a:pPr>
            <a:r>
              <a:rPr lang="en-IN" sz="1200" dirty="0" smtClean="0"/>
              <a:t>A </a:t>
            </a:r>
            <a:r>
              <a:rPr lang="en-IN" sz="1200" dirty="0"/>
              <a:t>spurious process may always request for HIGH priority making other processes starve</a:t>
            </a:r>
          </a:p>
          <a:p>
            <a:pPr marL="742950" lvl="1" indent="-285750">
              <a:buFont typeface="+mj-lt"/>
              <a:buAutoNum type="romanLcPeriod"/>
            </a:pPr>
            <a:r>
              <a:rPr lang="en-IN" sz="1200" dirty="0" smtClean="0"/>
              <a:t>It </a:t>
            </a:r>
            <a:r>
              <a:rPr lang="en-IN" sz="1200" dirty="0"/>
              <a:t>requires maintaining additional information of priority with every request for a </a:t>
            </a:r>
            <a:r>
              <a:rPr lang="en-IN" sz="1200" dirty="0" smtClean="0"/>
              <a:t>shared resource</a:t>
            </a:r>
            <a:endParaRPr lang="en-IN" sz="1200" dirty="0"/>
          </a:p>
          <a:p>
            <a:r>
              <a:rPr lang="en-IN" sz="1200" dirty="0" smtClean="0"/>
              <a:t>User </a:t>
            </a:r>
            <a:r>
              <a:rPr lang="en-IN" sz="1200" dirty="0"/>
              <a:t>priority mode is beneficial when all user-space processes are trusted to specify correct priority</a:t>
            </a:r>
            <a:r>
              <a:rPr lang="en-IN" sz="1200" dirty="0" smtClean="0"/>
              <a:t>.</a:t>
            </a:r>
          </a:p>
          <a:p>
            <a:endParaRPr lang="en-IN" sz="1200" dirty="0"/>
          </a:p>
          <a:p>
            <a:pPr marL="228600" indent="-228600">
              <a:buFont typeface="+mj-lt"/>
              <a:buAutoNum type="arabicPeriod" startAt="3"/>
            </a:pPr>
            <a:r>
              <a:rPr lang="en-IN" sz="1200" b="1" dirty="0" smtClean="0"/>
              <a:t>OS </a:t>
            </a:r>
            <a:r>
              <a:rPr lang="en-IN" sz="1200" b="1" dirty="0"/>
              <a:t>priority</a:t>
            </a:r>
          </a:p>
          <a:p>
            <a:r>
              <a:rPr lang="en-IN" sz="1200" b="1" dirty="0" smtClean="0"/>
              <a:t>Pros</a:t>
            </a:r>
            <a:r>
              <a:rPr lang="en-IN" sz="1200" b="1" dirty="0"/>
              <a:t>:</a:t>
            </a:r>
          </a:p>
          <a:p>
            <a:pPr marL="742950" lvl="1" indent="-285750">
              <a:buFont typeface="+mj-lt"/>
              <a:buAutoNum type="romanLcPeriod"/>
            </a:pPr>
            <a:r>
              <a:rPr lang="en-IN" sz="1200" dirty="0" smtClean="0"/>
              <a:t>It </a:t>
            </a:r>
            <a:r>
              <a:rPr lang="en-IN" sz="1200" dirty="0"/>
              <a:t>gives resource assignment priority to HIGH priority process</a:t>
            </a:r>
          </a:p>
          <a:p>
            <a:r>
              <a:rPr lang="en-IN" sz="1200" b="1" dirty="0" smtClean="0"/>
              <a:t>Cons</a:t>
            </a:r>
            <a:r>
              <a:rPr lang="en-IN" sz="1200" b="1" dirty="0"/>
              <a:t>:</a:t>
            </a:r>
          </a:p>
          <a:p>
            <a:pPr marL="742950" lvl="1" indent="-285750">
              <a:buFont typeface="+mj-lt"/>
              <a:buAutoNum type="romanLcPeriod"/>
            </a:pPr>
            <a:r>
              <a:rPr lang="en-IN" sz="1200" dirty="0" smtClean="0"/>
              <a:t>It </a:t>
            </a:r>
            <a:r>
              <a:rPr lang="en-IN" sz="1200" dirty="0"/>
              <a:t>requires processing priority of all waiting processes, which is an additional overhead.</a:t>
            </a:r>
          </a:p>
          <a:p>
            <a:pPr marL="742950" lvl="1" indent="-285750">
              <a:buFont typeface="+mj-lt"/>
              <a:buAutoNum type="romanLcPeriod"/>
            </a:pPr>
            <a:r>
              <a:rPr lang="en-IN" sz="1200" dirty="0" smtClean="0"/>
              <a:t>Priority </a:t>
            </a:r>
            <a:r>
              <a:rPr lang="en-IN" sz="1200" dirty="0"/>
              <a:t>of a process may not reflect urgency of resource requirement</a:t>
            </a:r>
          </a:p>
          <a:p>
            <a:r>
              <a:rPr lang="en-IN" sz="1200" dirty="0" smtClean="0"/>
              <a:t>OS </a:t>
            </a:r>
            <a:r>
              <a:rPr lang="en-IN" sz="1200" dirty="0"/>
              <a:t>priority mode is beneficial in systems where priority of a process can be equated to urgency of </a:t>
            </a:r>
            <a:r>
              <a:rPr lang="en-IN" sz="1200" dirty="0" smtClean="0"/>
              <a:t>resource requirement</a:t>
            </a:r>
            <a:endParaRPr lang="en-IN" sz="1200" dirty="0"/>
          </a:p>
        </p:txBody>
      </p:sp>
    </p:spTree>
    <p:extLst>
      <p:ext uri="{BB962C8B-B14F-4D97-AF65-F5344CB8AC3E}">
        <p14:creationId xmlns:p14="http://schemas.microsoft.com/office/powerpoint/2010/main" val="7645437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12637" cy="248209"/>
          </a:xfrm>
          <a:prstGeom prst="rect">
            <a:avLst/>
          </a:prstGeom>
          <a:noFill/>
        </p:spPr>
        <p:txBody>
          <a:bodyPr wrap="none" rtlCol="0">
            <a:spAutoFit/>
          </a:bodyPr>
          <a:lstStyle/>
          <a:p>
            <a:r>
              <a:rPr lang="en-IN" sz="1013" b="1" dirty="0"/>
              <a:t>Task </a:t>
            </a:r>
            <a:r>
              <a:rPr lang="en-IN" sz="1013" b="1" dirty="0" smtClean="0"/>
              <a:t>1 (P1): </a:t>
            </a:r>
            <a:r>
              <a:rPr lang="en-US" altLang="ko-KR" sz="1013" b="1" dirty="0" smtClean="0"/>
              <a:t>Solve “dining philosopher” problem using Linux semaphore</a:t>
            </a:r>
            <a:endParaRPr lang="en-IN" sz="1013" b="1" dirty="0"/>
          </a:p>
        </p:txBody>
      </p:sp>
      <p:pic>
        <p:nvPicPr>
          <p:cNvPr id="2" name="Picture 1"/>
          <p:cNvPicPr>
            <a:picLocks noChangeAspect="1"/>
          </p:cNvPicPr>
          <p:nvPr/>
        </p:nvPicPr>
        <p:blipFill>
          <a:blip r:embed="rId3"/>
          <a:stretch>
            <a:fillRect/>
          </a:stretch>
        </p:blipFill>
        <p:spPr>
          <a:xfrm>
            <a:off x="212559" y="517716"/>
            <a:ext cx="6432881" cy="5366026"/>
          </a:xfrm>
          <a:prstGeom prst="rect">
            <a:avLst/>
          </a:prstGeom>
        </p:spPr>
      </p:pic>
      <p:sp>
        <p:nvSpPr>
          <p:cNvPr id="17" name="Rectangle 16"/>
          <p:cNvSpPr/>
          <p:nvPr/>
        </p:nvSpPr>
        <p:spPr>
          <a:xfrm>
            <a:off x="933450" y="5514607"/>
            <a:ext cx="2114550" cy="2286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949043" y="4314457"/>
            <a:ext cx="1635407" cy="17780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1266543" y="2587257"/>
            <a:ext cx="3775357" cy="361950"/>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04800" y="6388100"/>
            <a:ext cx="6340640" cy="1477328"/>
          </a:xfrm>
          <a:prstGeom prst="rect">
            <a:avLst/>
          </a:prstGeom>
          <a:noFill/>
        </p:spPr>
        <p:txBody>
          <a:bodyPr wrap="square" rtlCol="0">
            <a:spAutoFit/>
          </a:bodyPr>
          <a:lstStyle/>
          <a:p>
            <a:r>
              <a:rPr lang="en-IN" b="1" dirty="0" smtClean="0"/>
              <a:t>Key Point:</a:t>
            </a:r>
          </a:p>
          <a:p>
            <a:endParaRPr lang="en-IN" dirty="0"/>
          </a:p>
          <a:p>
            <a:r>
              <a:rPr lang="en-IN" dirty="0" smtClean="0"/>
              <a:t>When trying to take forks, a philosopher will “</a:t>
            </a:r>
            <a:r>
              <a:rPr lang="en-IN" dirty="0" err="1" smtClean="0"/>
              <a:t>eat_if_possible</a:t>
            </a:r>
            <a:r>
              <a:rPr lang="en-IN" dirty="0" smtClean="0"/>
              <a:t>”. Otherwise, it will wait to be woken up by it’s neighbouring philosophers.</a:t>
            </a:r>
            <a:endParaRPr lang="en-IN" dirty="0"/>
          </a:p>
        </p:txBody>
      </p:sp>
      <p:sp>
        <p:nvSpPr>
          <p:cNvPr id="22" name="TextBox 21"/>
          <p:cNvSpPr txBox="1"/>
          <p:nvPr/>
        </p:nvSpPr>
        <p:spPr>
          <a:xfrm>
            <a:off x="212560" y="5883742"/>
            <a:ext cx="6432880" cy="323165"/>
          </a:xfrm>
          <a:prstGeom prst="rect">
            <a:avLst/>
          </a:prstGeom>
          <a:noFill/>
        </p:spPr>
        <p:txBody>
          <a:bodyPr wrap="square" rtlCol="0">
            <a:spAutoFit/>
          </a:bodyPr>
          <a:lstStyle/>
          <a:p>
            <a:pPr algn="ctr"/>
            <a:r>
              <a:rPr lang="en-IN" sz="1500" b="1" dirty="0" smtClean="0"/>
              <a:t>Figure 1</a:t>
            </a:r>
            <a:r>
              <a:rPr lang="en-IN" sz="1500" dirty="0" smtClean="0"/>
              <a:t>: Taking forks</a:t>
            </a:r>
            <a:endParaRPr lang="en-IN" sz="1500" dirty="0"/>
          </a:p>
        </p:txBody>
      </p:sp>
    </p:spTree>
    <p:extLst>
      <p:ext uri="{BB962C8B-B14F-4D97-AF65-F5344CB8AC3E}">
        <p14:creationId xmlns:p14="http://schemas.microsoft.com/office/powerpoint/2010/main" val="3425949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5587" y="253141"/>
            <a:ext cx="6286823" cy="2622685"/>
          </a:xfrm>
          <a:prstGeom prst="rect">
            <a:avLst/>
          </a:prstGeom>
        </p:spPr>
      </p:pic>
      <p:sp>
        <p:nvSpPr>
          <p:cNvPr id="7" name="Rectangle 6"/>
          <p:cNvSpPr/>
          <p:nvPr/>
        </p:nvSpPr>
        <p:spPr>
          <a:xfrm>
            <a:off x="992681" y="1420538"/>
            <a:ext cx="4310839" cy="108120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85587" y="3069693"/>
            <a:ext cx="6340640" cy="1477328"/>
          </a:xfrm>
          <a:prstGeom prst="rect">
            <a:avLst/>
          </a:prstGeom>
          <a:noFill/>
        </p:spPr>
        <p:txBody>
          <a:bodyPr wrap="square" rtlCol="0">
            <a:spAutoFit/>
          </a:bodyPr>
          <a:lstStyle/>
          <a:p>
            <a:r>
              <a:rPr lang="en-IN" b="1" dirty="0" smtClean="0"/>
              <a:t>Key Point:</a:t>
            </a:r>
          </a:p>
          <a:p>
            <a:endParaRPr lang="en-IN" dirty="0"/>
          </a:p>
          <a:p>
            <a:r>
              <a:rPr lang="en-IN" dirty="0" smtClean="0"/>
              <a:t>After finishing eating, a philosopher will check if it’s neighbouring (left &amp; right) philosophers can “</a:t>
            </a:r>
            <a:r>
              <a:rPr lang="en-IN" dirty="0" err="1" smtClean="0"/>
              <a:t>eat_if_possible</a:t>
            </a:r>
            <a:r>
              <a:rPr lang="en-IN" dirty="0" smtClean="0"/>
              <a:t>”. If so, they will be woken up to start eating.</a:t>
            </a:r>
            <a:endParaRPr lang="en-IN" dirty="0"/>
          </a:p>
        </p:txBody>
      </p:sp>
      <p:pic>
        <p:nvPicPr>
          <p:cNvPr id="9" name="Picture 8"/>
          <p:cNvPicPr>
            <a:picLocks noChangeAspect="1"/>
          </p:cNvPicPr>
          <p:nvPr/>
        </p:nvPicPr>
        <p:blipFill>
          <a:blip r:embed="rId3"/>
          <a:stretch>
            <a:fillRect/>
          </a:stretch>
        </p:blipFill>
        <p:spPr>
          <a:xfrm>
            <a:off x="110939" y="4529087"/>
            <a:ext cx="6645461" cy="1905098"/>
          </a:xfrm>
          <a:prstGeom prst="rect">
            <a:avLst/>
          </a:prstGeom>
        </p:spPr>
      </p:pic>
      <p:sp>
        <p:nvSpPr>
          <p:cNvPr id="10" name="Rectangle 9"/>
          <p:cNvSpPr/>
          <p:nvPr/>
        </p:nvSpPr>
        <p:spPr>
          <a:xfrm>
            <a:off x="672641" y="5192755"/>
            <a:ext cx="2573479" cy="33206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212560" y="2886533"/>
            <a:ext cx="6432880" cy="323165"/>
          </a:xfrm>
          <a:prstGeom prst="rect">
            <a:avLst/>
          </a:prstGeom>
          <a:noFill/>
        </p:spPr>
        <p:txBody>
          <a:bodyPr wrap="square" rtlCol="0">
            <a:spAutoFit/>
          </a:bodyPr>
          <a:lstStyle/>
          <a:p>
            <a:pPr algn="ctr"/>
            <a:r>
              <a:rPr lang="en-IN" sz="1500" b="1" dirty="0" smtClean="0"/>
              <a:t>Figure 2</a:t>
            </a:r>
            <a:r>
              <a:rPr lang="en-IN" sz="1500" dirty="0" smtClean="0"/>
              <a:t>: Releasing forks</a:t>
            </a:r>
            <a:endParaRPr lang="en-IN" sz="1500" dirty="0"/>
          </a:p>
        </p:txBody>
      </p:sp>
      <p:sp>
        <p:nvSpPr>
          <p:cNvPr id="12" name="TextBox 11"/>
          <p:cNvSpPr txBox="1"/>
          <p:nvPr/>
        </p:nvSpPr>
        <p:spPr>
          <a:xfrm>
            <a:off x="210956" y="6461393"/>
            <a:ext cx="6432880" cy="323165"/>
          </a:xfrm>
          <a:prstGeom prst="rect">
            <a:avLst/>
          </a:prstGeom>
          <a:noFill/>
        </p:spPr>
        <p:txBody>
          <a:bodyPr wrap="square" rtlCol="0">
            <a:spAutoFit/>
          </a:bodyPr>
          <a:lstStyle/>
          <a:p>
            <a:pPr algn="ctr"/>
            <a:r>
              <a:rPr lang="en-IN" sz="1500" b="1" dirty="0" smtClean="0"/>
              <a:t>Figure 3</a:t>
            </a:r>
            <a:r>
              <a:rPr lang="en-IN" sz="1500" dirty="0" smtClean="0"/>
              <a:t>: Verification using </a:t>
            </a:r>
            <a:r>
              <a:rPr lang="en-IN" sz="1500" dirty="0" err="1" smtClean="0"/>
              <a:t>helgrind</a:t>
            </a:r>
            <a:endParaRPr lang="en-IN" sz="1500" dirty="0"/>
          </a:p>
        </p:txBody>
      </p:sp>
      <p:pic>
        <p:nvPicPr>
          <p:cNvPr id="13" name="Picture 12"/>
          <p:cNvPicPr>
            <a:picLocks noChangeAspect="1"/>
          </p:cNvPicPr>
          <p:nvPr/>
        </p:nvPicPr>
        <p:blipFill>
          <a:blip r:embed="rId4"/>
          <a:stretch>
            <a:fillRect/>
          </a:stretch>
        </p:blipFill>
        <p:spPr>
          <a:xfrm>
            <a:off x="717388" y="6879266"/>
            <a:ext cx="5446346" cy="2579307"/>
          </a:xfrm>
          <a:prstGeom prst="rect">
            <a:avLst/>
          </a:prstGeom>
        </p:spPr>
      </p:pic>
      <p:sp>
        <p:nvSpPr>
          <p:cNvPr id="14" name="TextBox 13"/>
          <p:cNvSpPr txBox="1"/>
          <p:nvPr/>
        </p:nvSpPr>
        <p:spPr>
          <a:xfrm>
            <a:off x="363356" y="9483993"/>
            <a:ext cx="6432880" cy="323165"/>
          </a:xfrm>
          <a:prstGeom prst="rect">
            <a:avLst/>
          </a:prstGeom>
          <a:noFill/>
        </p:spPr>
        <p:txBody>
          <a:bodyPr wrap="square" rtlCol="0">
            <a:spAutoFit/>
          </a:bodyPr>
          <a:lstStyle/>
          <a:p>
            <a:pPr algn="ctr"/>
            <a:r>
              <a:rPr lang="en-IN" sz="1500" b="1" dirty="0" smtClean="0"/>
              <a:t>Figure </a:t>
            </a:r>
            <a:r>
              <a:rPr lang="en-IN" sz="1500" b="1" dirty="0"/>
              <a:t>4</a:t>
            </a:r>
            <a:r>
              <a:rPr lang="en-IN" sz="1500" dirty="0" smtClean="0"/>
              <a:t>: Sample Output</a:t>
            </a:r>
            <a:endParaRPr lang="en-IN" sz="1500" dirty="0"/>
          </a:p>
        </p:txBody>
      </p:sp>
    </p:spTree>
    <p:extLst>
      <p:ext uri="{BB962C8B-B14F-4D97-AF65-F5344CB8AC3E}">
        <p14:creationId xmlns:p14="http://schemas.microsoft.com/office/powerpoint/2010/main" val="2765244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889206" cy="248209"/>
          </a:xfrm>
          <a:prstGeom prst="rect">
            <a:avLst/>
          </a:prstGeom>
          <a:noFill/>
        </p:spPr>
        <p:txBody>
          <a:bodyPr wrap="none" rtlCol="0">
            <a:spAutoFit/>
          </a:bodyPr>
          <a:lstStyle/>
          <a:p>
            <a:r>
              <a:rPr lang="en-IN" sz="1013" b="1" dirty="0"/>
              <a:t>Task </a:t>
            </a:r>
            <a:r>
              <a:rPr lang="en-IN" sz="1013" b="1" dirty="0" smtClean="0"/>
              <a:t>1 (</a:t>
            </a:r>
            <a:r>
              <a:rPr lang="en-IN" sz="1013" b="1" dirty="0" smtClean="0"/>
              <a:t>P2): </a:t>
            </a:r>
            <a:r>
              <a:rPr lang="en-US" altLang="ko-KR" sz="1013" b="1" dirty="0" smtClean="0"/>
              <a:t>Solve </a:t>
            </a:r>
            <a:r>
              <a:rPr lang="en-US" altLang="ko-KR" sz="1013" b="1" dirty="0" smtClean="0"/>
              <a:t>“training monkey” </a:t>
            </a:r>
            <a:r>
              <a:rPr lang="en-US" altLang="ko-KR" sz="1013" b="1" dirty="0" smtClean="0"/>
              <a:t>problem using Linux semaphore</a:t>
            </a:r>
            <a:endParaRPr lang="en-IN" sz="1013" b="1" dirty="0"/>
          </a:p>
        </p:txBody>
      </p:sp>
      <p:pic>
        <p:nvPicPr>
          <p:cNvPr id="3" name="Picture 2"/>
          <p:cNvPicPr>
            <a:picLocks noChangeAspect="1"/>
          </p:cNvPicPr>
          <p:nvPr/>
        </p:nvPicPr>
        <p:blipFill>
          <a:blip r:embed="rId3"/>
          <a:stretch>
            <a:fillRect/>
          </a:stretch>
        </p:blipFill>
        <p:spPr>
          <a:xfrm>
            <a:off x="171284" y="248209"/>
            <a:ext cx="6464632" cy="5207268"/>
          </a:xfrm>
          <a:prstGeom prst="rect">
            <a:avLst/>
          </a:prstGeom>
        </p:spPr>
      </p:pic>
      <p:sp>
        <p:nvSpPr>
          <p:cNvPr id="10" name="TextBox 9"/>
          <p:cNvSpPr txBox="1"/>
          <p:nvPr/>
        </p:nvSpPr>
        <p:spPr>
          <a:xfrm>
            <a:off x="212560" y="5477342"/>
            <a:ext cx="6432880" cy="323165"/>
          </a:xfrm>
          <a:prstGeom prst="rect">
            <a:avLst/>
          </a:prstGeom>
          <a:noFill/>
        </p:spPr>
        <p:txBody>
          <a:bodyPr wrap="square" rtlCol="0">
            <a:spAutoFit/>
          </a:bodyPr>
          <a:lstStyle/>
          <a:p>
            <a:pPr algn="ctr"/>
            <a:r>
              <a:rPr lang="en-IN" sz="1500" b="1" dirty="0" smtClean="0"/>
              <a:t>Figure 1</a:t>
            </a:r>
            <a:r>
              <a:rPr lang="en-IN" sz="1500" dirty="0" smtClean="0"/>
              <a:t>: </a:t>
            </a:r>
            <a:r>
              <a:rPr lang="en-IN" sz="1500" dirty="0" smtClean="0"/>
              <a:t>Data Structure of a Monkey (</a:t>
            </a:r>
            <a:r>
              <a:rPr lang="en-IN" sz="1500" b="1" dirty="0" err="1" smtClean="0"/>
              <a:t>struct</a:t>
            </a:r>
            <a:r>
              <a:rPr lang="en-IN" sz="1500" b="1" dirty="0" smtClean="0"/>
              <a:t> </a:t>
            </a:r>
            <a:r>
              <a:rPr lang="en-IN" sz="1500" b="1" dirty="0" err="1" smtClean="0"/>
              <a:t>monkey_data</a:t>
            </a:r>
            <a:r>
              <a:rPr lang="en-IN" sz="1500" dirty="0" smtClean="0"/>
              <a:t>)</a:t>
            </a:r>
            <a:endParaRPr lang="en-IN" sz="1500" dirty="0"/>
          </a:p>
        </p:txBody>
      </p:sp>
      <p:sp>
        <p:nvSpPr>
          <p:cNvPr id="12" name="Rectangle 11"/>
          <p:cNvSpPr/>
          <p:nvPr/>
        </p:nvSpPr>
        <p:spPr>
          <a:xfrm>
            <a:off x="640929" y="4363020"/>
            <a:ext cx="5463537" cy="1067055"/>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4"/>
          <a:stretch>
            <a:fillRect/>
          </a:stretch>
        </p:blipFill>
        <p:spPr>
          <a:xfrm>
            <a:off x="85556" y="5919756"/>
            <a:ext cx="4788146" cy="1092256"/>
          </a:xfrm>
          <a:prstGeom prst="rect">
            <a:avLst/>
          </a:prstGeom>
        </p:spPr>
      </p:pic>
      <p:pic>
        <p:nvPicPr>
          <p:cNvPr id="6" name="Picture 5"/>
          <p:cNvPicPr>
            <a:picLocks noChangeAspect="1"/>
          </p:cNvPicPr>
          <p:nvPr/>
        </p:nvPicPr>
        <p:blipFill>
          <a:blip r:embed="rId5"/>
          <a:stretch>
            <a:fillRect/>
          </a:stretch>
        </p:blipFill>
        <p:spPr>
          <a:xfrm>
            <a:off x="3192277" y="7088400"/>
            <a:ext cx="3594285" cy="895396"/>
          </a:xfrm>
          <a:prstGeom prst="rect">
            <a:avLst/>
          </a:prstGeom>
        </p:spPr>
      </p:pic>
      <p:pic>
        <p:nvPicPr>
          <p:cNvPr id="7" name="Picture 6"/>
          <p:cNvPicPr>
            <a:picLocks noChangeAspect="1"/>
          </p:cNvPicPr>
          <p:nvPr/>
        </p:nvPicPr>
        <p:blipFill>
          <a:blip r:embed="rId6"/>
          <a:stretch>
            <a:fillRect/>
          </a:stretch>
        </p:blipFill>
        <p:spPr>
          <a:xfrm>
            <a:off x="4354387" y="8049383"/>
            <a:ext cx="2432175" cy="431822"/>
          </a:xfrm>
          <a:prstGeom prst="rect">
            <a:avLst/>
          </a:prstGeom>
        </p:spPr>
      </p:pic>
      <p:pic>
        <p:nvPicPr>
          <p:cNvPr id="8" name="Picture 7"/>
          <p:cNvPicPr>
            <a:picLocks noChangeAspect="1"/>
          </p:cNvPicPr>
          <p:nvPr/>
        </p:nvPicPr>
        <p:blipFill>
          <a:blip r:embed="rId7"/>
          <a:stretch>
            <a:fillRect/>
          </a:stretch>
        </p:blipFill>
        <p:spPr>
          <a:xfrm>
            <a:off x="58486" y="7070182"/>
            <a:ext cx="3073464" cy="806999"/>
          </a:xfrm>
          <a:prstGeom prst="rect">
            <a:avLst/>
          </a:prstGeom>
        </p:spPr>
      </p:pic>
      <p:pic>
        <p:nvPicPr>
          <p:cNvPr id="9" name="Picture 8"/>
          <p:cNvPicPr>
            <a:picLocks noChangeAspect="1"/>
          </p:cNvPicPr>
          <p:nvPr/>
        </p:nvPicPr>
        <p:blipFill>
          <a:blip r:embed="rId8"/>
          <a:stretch>
            <a:fillRect/>
          </a:stretch>
        </p:blipFill>
        <p:spPr>
          <a:xfrm>
            <a:off x="1531102" y="8557359"/>
            <a:ext cx="3683189" cy="876345"/>
          </a:xfrm>
          <a:prstGeom prst="rect">
            <a:avLst/>
          </a:prstGeom>
        </p:spPr>
      </p:pic>
      <p:pic>
        <p:nvPicPr>
          <p:cNvPr id="13" name="Picture 12"/>
          <p:cNvPicPr>
            <a:picLocks noChangeAspect="1"/>
          </p:cNvPicPr>
          <p:nvPr/>
        </p:nvPicPr>
        <p:blipFill>
          <a:blip r:embed="rId9"/>
          <a:stretch>
            <a:fillRect/>
          </a:stretch>
        </p:blipFill>
        <p:spPr>
          <a:xfrm>
            <a:off x="85556" y="8023748"/>
            <a:ext cx="4235668" cy="450873"/>
          </a:xfrm>
          <a:prstGeom prst="rect">
            <a:avLst/>
          </a:prstGeom>
        </p:spPr>
      </p:pic>
      <p:sp>
        <p:nvSpPr>
          <p:cNvPr id="20" name="TextBox 19"/>
          <p:cNvSpPr txBox="1"/>
          <p:nvPr/>
        </p:nvSpPr>
        <p:spPr>
          <a:xfrm>
            <a:off x="293520" y="9501655"/>
            <a:ext cx="6432880" cy="323165"/>
          </a:xfrm>
          <a:prstGeom prst="rect">
            <a:avLst/>
          </a:prstGeom>
          <a:noFill/>
        </p:spPr>
        <p:txBody>
          <a:bodyPr wrap="square" rtlCol="0">
            <a:spAutoFit/>
          </a:bodyPr>
          <a:lstStyle/>
          <a:p>
            <a:pPr algn="ctr"/>
            <a:r>
              <a:rPr lang="en-IN" sz="1500" b="1" dirty="0" smtClean="0"/>
              <a:t>Figure </a:t>
            </a:r>
            <a:r>
              <a:rPr lang="en-IN" sz="1500" b="1" dirty="0" smtClean="0"/>
              <a:t>2</a:t>
            </a:r>
            <a:r>
              <a:rPr lang="en-IN" sz="1500" dirty="0" smtClean="0"/>
              <a:t>: Semaphores for room, data, monkey, bowl &amp; trainer</a:t>
            </a:r>
            <a:endParaRPr lang="en-IN" sz="1500" dirty="0"/>
          </a:p>
        </p:txBody>
      </p:sp>
    </p:spTree>
    <p:extLst>
      <p:ext uri="{BB962C8B-B14F-4D97-AF65-F5344CB8AC3E}">
        <p14:creationId xmlns:p14="http://schemas.microsoft.com/office/powerpoint/2010/main" val="656651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 y="7804088"/>
            <a:ext cx="6858000" cy="1950035"/>
            <a:chOff x="1" y="5618089"/>
            <a:chExt cx="6858000" cy="1950035"/>
          </a:xfrm>
        </p:grpSpPr>
        <p:pic>
          <p:nvPicPr>
            <p:cNvPr id="4" name="Picture 3"/>
            <p:cNvPicPr>
              <a:picLocks noChangeAspect="1"/>
            </p:cNvPicPr>
            <p:nvPr/>
          </p:nvPicPr>
          <p:blipFill>
            <a:blip r:embed="rId2"/>
            <a:stretch>
              <a:fillRect/>
            </a:stretch>
          </p:blipFill>
          <p:spPr>
            <a:xfrm>
              <a:off x="1" y="5618089"/>
              <a:ext cx="6858000" cy="1610139"/>
            </a:xfrm>
            <a:prstGeom prst="rect">
              <a:avLst/>
            </a:prstGeom>
          </p:spPr>
        </p:pic>
        <p:sp>
          <p:nvSpPr>
            <p:cNvPr id="5" name="Rectangle 4"/>
            <p:cNvSpPr/>
            <p:nvPr/>
          </p:nvSpPr>
          <p:spPr>
            <a:xfrm>
              <a:off x="586014" y="6159199"/>
              <a:ext cx="2573479" cy="332062"/>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10956" y="7244959"/>
              <a:ext cx="6432880" cy="323165"/>
            </a:xfrm>
            <a:prstGeom prst="rect">
              <a:avLst/>
            </a:prstGeom>
            <a:noFill/>
          </p:spPr>
          <p:txBody>
            <a:bodyPr wrap="square" rtlCol="0">
              <a:spAutoFit/>
            </a:bodyPr>
            <a:lstStyle/>
            <a:p>
              <a:pPr algn="ctr"/>
              <a:r>
                <a:rPr lang="en-IN" sz="1500" b="1" dirty="0" smtClean="0"/>
                <a:t>Figure </a:t>
              </a:r>
              <a:r>
                <a:rPr lang="en-IN" sz="1500" b="1" dirty="0" smtClean="0"/>
                <a:t>4</a:t>
              </a:r>
              <a:r>
                <a:rPr lang="en-IN" sz="1500" dirty="0" smtClean="0"/>
                <a:t>: </a:t>
              </a:r>
              <a:r>
                <a:rPr lang="en-IN" sz="1500" dirty="0" smtClean="0"/>
                <a:t>Verification using </a:t>
              </a:r>
              <a:r>
                <a:rPr lang="en-IN" sz="1500" dirty="0" err="1" smtClean="0"/>
                <a:t>helgrind</a:t>
              </a:r>
              <a:endParaRPr lang="en-IN" sz="1500" dirty="0"/>
            </a:p>
          </p:txBody>
        </p:sp>
      </p:grpSp>
      <p:pic>
        <p:nvPicPr>
          <p:cNvPr id="8" name="Picture 7"/>
          <p:cNvPicPr>
            <a:picLocks noChangeAspect="1"/>
          </p:cNvPicPr>
          <p:nvPr/>
        </p:nvPicPr>
        <p:blipFill>
          <a:blip r:embed="rId3"/>
          <a:stretch>
            <a:fillRect/>
          </a:stretch>
        </p:blipFill>
        <p:spPr>
          <a:xfrm>
            <a:off x="334787" y="3358351"/>
            <a:ext cx="6185218" cy="3956253"/>
          </a:xfrm>
          <a:prstGeom prst="rect">
            <a:avLst/>
          </a:prstGeom>
        </p:spPr>
      </p:pic>
      <p:sp>
        <p:nvSpPr>
          <p:cNvPr id="9" name="TextBox 8"/>
          <p:cNvSpPr txBox="1"/>
          <p:nvPr/>
        </p:nvSpPr>
        <p:spPr>
          <a:xfrm>
            <a:off x="220476" y="7325935"/>
            <a:ext cx="6432880" cy="323165"/>
          </a:xfrm>
          <a:prstGeom prst="rect">
            <a:avLst/>
          </a:prstGeom>
          <a:noFill/>
        </p:spPr>
        <p:txBody>
          <a:bodyPr wrap="square" rtlCol="0">
            <a:spAutoFit/>
          </a:bodyPr>
          <a:lstStyle/>
          <a:p>
            <a:pPr algn="ctr"/>
            <a:r>
              <a:rPr lang="en-IN" sz="1500" b="1" dirty="0" smtClean="0"/>
              <a:t>Figure 3</a:t>
            </a:r>
            <a:r>
              <a:rPr lang="en-IN" sz="1500" dirty="0" smtClean="0"/>
              <a:t>: </a:t>
            </a:r>
            <a:r>
              <a:rPr lang="en-IN" sz="1500" dirty="0" smtClean="0"/>
              <a:t>Sample Output</a:t>
            </a:r>
            <a:endParaRPr lang="en-IN" sz="1500" dirty="0"/>
          </a:p>
        </p:txBody>
      </p:sp>
      <p:pic>
        <p:nvPicPr>
          <p:cNvPr id="11" name="Picture 10"/>
          <p:cNvPicPr>
            <a:picLocks noChangeAspect="1"/>
          </p:cNvPicPr>
          <p:nvPr/>
        </p:nvPicPr>
        <p:blipFill>
          <a:blip r:embed="rId4"/>
          <a:stretch>
            <a:fillRect/>
          </a:stretch>
        </p:blipFill>
        <p:spPr>
          <a:xfrm>
            <a:off x="185549" y="134894"/>
            <a:ext cx="3251367" cy="2952902"/>
          </a:xfrm>
          <a:prstGeom prst="rect">
            <a:avLst/>
          </a:prstGeom>
        </p:spPr>
      </p:pic>
      <p:sp>
        <p:nvSpPr>
          <p:cNvPr id="12" name="TextBox 11"/>
          <p:cNvSpPr txBox="1"/>
          <p:nvPr/>
        </p:nvSpPr>
        <p:spPr>
          <a:xfrm>
            <a:off x="3483036" y="134017"/>
            <a:ext cx="3160800" cy="2585323"/>
          </a:xfrm>
          <a:prstGeom prst="rect">
            <a:avLst/>
          </a:prstGeom>
          <a:noFill/>
        </p:spPr>
        <p:txBody>
          <a:bodyPr wrap="square" rtlCol="0">
            <a:spAutoFit/>
          </a:bodyPr>
          <a:lstStyle/>
          <a:p>
            <a:r>
              <a:rPr lang="en-IN" b="1" dirty="0" smtClean="0"/>
              <a:t>Key Point:</a:t>
            </a:r>
          </a:p>
          <a:p>
            <a:endParaRPr lang="en-IN" dirty="0"/>
          </a:p>
          <a:p>
            <a:r>
              <a:rPr lang="en-IN" dirty="0" smtClean="0"/>
              <a:t>After finishing </a:t>
            </a:r>
            <a:r>
              <a:rPr lang="en-IN" dirty="0" smtClean="0"/>
              <a:t>training (</a:t>
            </a:r>
            <a:r>
              <a:rPr lang="en-IN" b="1" dirty="0" err="1" smtClean="0"/>
              <a:t>release_balls</a:t>
            </a:r>
            <a:r>
              <a:rPr lang="en-IN" dirty="0" smtClean="0"/>
              <a:t>), </a:t>
            </a:r>
            <a:r>
              <a:rPr lang="en-IN" dirty="0" smtClean="0"/>
              <a:t>a </a:t>
            </a:r>
            <a:r>
              <a:rPr lang="en-IN" dirty="0" smtClean="0"/>
              <a:t>monkey </a:t>
            </a:r>
            <a:r>
              <a:rPr lang="en-IN" dirty="0" smtClean="0"/>
              <a:t>will check if </a:t>
            </a:r>
            <a:r>
              <a:rPr lang="en-IN" dirty="0" smtClean="0"/>
              <a:t>other monkeys inside the room can train themselves (</a:t>
            </a:r>
            <a:r>
              <a:rPr lang="en-IN" b="1" dirty="0" smtClean="0"/>
              <a:t>__</a:t>
            </a:r>
            <a:r>
              <a:rPr lang="en-IN" b="1" dirty="0" err="1" smtClean="0"/>
              <a:t>train_if_you_can</a:t>
            </a:r>
            <a:r>
              <a:rPr lang="en-IN" dirty="0" smtClean="0"/>
              <a:t>). </a:t>
            </a:r>
            <a:r>
              <a:rPr lang="en-IN" dirty="0" smtClean="0"/>
              <a:t>If </a:t>
            </a:r>
            <a:r>
              <a:rPr lang="en-IN" dirty="0" smtClean="0"/>
              <a:t>so, they </a:t>
            </a:r>
            <a:r>
              <a:rPr lang="en-IN" dirty="0" smtClean="0"/>
              <a:t>will be woken up to start </a:t>
            </a:r>
            <a:r>
              <a:rPr lang="en-IN" dirty="0" smtClean="0"/>
              <a:t>training.</a:t>
            </a:r>
            <a:endParaRPr lang="en-IN" dirty="0"/>
          </a:p>
        </p:txBody>
      </p:sp>
    </p:spTree>
    <p:extLst>
      <p:ext uri="{BB962C8B-B14F-4D97-AF65-F5344CB8AC3E}">
        <p14:creationId xmlns:p14="http://schemas.microsoft.com/office/powerpoint/2010/main" val="200396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6789038" cy="404085"/>
          </a:xfrm>
          <a:prstGeom prst="rect">
            <a:avLst/>
          </a:prstGeom>
          <a:noFill/>
        </p:spPr>
        <p:txBody>
          <a:bodyPr wrap="none" rtlCol="0">
            <a:spAutoFit/>
          </a:bodyPr>
          <a:lstStyle/>
          <a:p>
            <a:r>
              <a:rPr lang="en-IN" sz="1013" b="1" dirty="0"/>
              <a:t>Task </a:t>
            </a:r>
            <a:r>
              <a:rPr lang="en-IN" sz="1013" b="1" dirty="0" smtClean="0"/>
              <a:t>2: </a:t>
            </a:r>
            <a:r>
              <a:rPr lang="en-US" altLang="ko-KR" sz="1013" b="1" dirty="0" smtClean="0"/>
              <a:t>Make your own system call</a:t>
            </a:r>
            <a:endParaRPr lang="en-IN" sz="1013" b="1" dirty="0"/>
          </a:p>
          <a:p>
            <a:r>
              <a:rPr lang="en-US" altLang="ko-KR" sz="1013" dirty="0" smtClean="0"/>
              <a:t>User gives two integer values, system handler prints information + student ID + returns sum of integers, user prints the result</a:t>
            </a:r>
            <a:endParaRPr lang="en-IN" sz="1013" dirty="0"/>
          </a:p>
        </p:txBody>
      </p:sp>
      <p:pic>
        <p:nvPicPr>
          <p:cNvPr id="5" name="Picture 4"/>
          <p:cNvPicPr>
            <a:picLocks noChangeAspect="1"/>
          </p:cNvPicPr>
          <p:nvPr/>
        </p:nvPicPr>
        <p:blipFill>
          <a:blip r:embed="rId3"/>
          <a:stretch>
            <a:fillRect/>
          </a:stretch>
        </p:blipFill>
        <p:spPr>
          <a:xfrm>
            <a:off x="90081" y="404085"/>
            <a:ext cx="3662769" cy="1318836"/>
          </a:xfrm>
          <a:prstGeom prst="rect">
            <a:avLst/>
          </a:prstGeom>
        </p:spPr>
      </p:pic>
      <p:pic>
        <p:nvPicPr>
          <p:cNvPr id="6" name="Picture 5"/>
          <p:cNvPicPr>
            <a:picLocks noChangeAspect="1"/>
          </p:cNvPicPr>
          <p:nvPr/>
        </p:nvPicPr>
        <p:blipFill>
          <a:blip r:embed="rId4"/>
          <a:stretch>
            <a:fillRect/>
          </a:stretch>
        </p:blipFill>
        <p:spPr>
          <a:xfrm>
            <a:off x="3054783" y="1771650"/>
            <a:ext cx="3734255" cy="1371767"/>
          </a:xfrm>
          <a:prstGeom prst="rect">
            <a:avLst/>
          </a:prstGeom>
        </p:spPr>
      </p:pic>
      <p:pic>
        <p:nvPicPr>
          <p:cNvPr id="7" name="Picture 6"/>
          <p:cNvPicPr>
            <a:picLocks noChangeAspect="1"/>
          </p:cNvPicPr>
          <p:nvPr/>
        </p:nvPicPr>
        <p:blipFill>
          <a:blip r:embed="rId5"/>
          <a:stretch>
            <a:fillRect/>
          </a:stretch>
        </p:blipFill>
        <p:spPr>
          <a:xfrm>
            <a:off x="90081" y="3182621"/>
            <a:ext cx="3848575" cy="981009"/>
          </a:xfrm>
          <a:prstGeom prst="rect">
            <a:avLst/>
          </a:prstGeom>
        </p:spPr>
      </p:pic>
      <p:pic>
        <p:nvPicPr>
          <p:cNvPr id="8" name="Picture 7"/>
          <p:cNvPicPr>
            <a:picLocks noChangeAspect="1"/>
          </p:cNvPicPr>
          <p:nvPr/>
        </p:nvPicPr>
        <p:blipFill>
          <a:blip r:embed="rId6"/>
          <a:stretch>
            <a:fillRect/>
          </a:stretch>
        </p:blipFill>
        <p:spPr>
          <a:xfrm>
            <a:off x="3645449" y="4202834"/>
            <a:ext cx="3143589" cy="1565631"/>
          </a:xfrm>
          <a:prstGeom prst="rect">
            <a:avLst/>
          </a:prstGeom>
        </p:spPr>
      </p:pic>
      <p:pic>
        <p:nvPicPr>
          <p:cNvPr id="9" name="Picture 8"/>
          <p:cNvPicPr>
            <a:picLocks noChangeAspect="1"/>
          </p:cNvPicPr>
          <p:nvPr/>
        </p:nvPicPr>
        <p:blipFill>
          <a:blip r:embed="rId7"/>
          <a:stretch>
            <a:fillRect/>
          </a:stretch>
        </p:blipFill>
        <p:spPr>
          <a:xfrm>
            <a:off x="136998" y="4793896"/>
            <a:ext cx="3349152" cy="2335782"/>
          </a:xfrm>
          <a:prstGeom prst="rect">
            <a:avLst/>
          </a:prstGeom>
        </p:spPr>
      </p:pic>
      <p:sp>
        <p:nvSpPr>
          <p:cNvPr id="44" name="TextBox 43"/>
          <p:cNvSpPr txBox="1"/>
          <p:nvPr/>
        </p:nvSpPr>
        <p:spPr>
          <a:xfrm>
            <a:off x="90081" y="1698631"/>
            <a:ext cx="2964702" cy="323165"/>
          </a:xfrm>
          <a:prstGeom prst="rect">
            <a:avLst/>
          </a:prstGeom>
          <a:noFill/>
        </p:spPr>
        <p:txBody>
          <a:bodyPr wrap="square" rtlCol="0">
            <a:spAutoFit/>
          </a:bodyPr>
          <a:lstStyle/>
          <a:p>
            <a:pPr algn="ctr"/>
            <a:r>
              <a:rPr lang="en-IN" sz="1500" b="1" dirty="0" smtClean="0"/>
              <a:t>Figure 1</a:t>
            </a:r>
            <a:r>
              <a:rPr lang="en-IN" sz="1500" dirty="0" smtClean="0"/>
              <a:t>: Patch Summary</a:t>
            </a:r>
            <a:endParaRPr lang="en-IN" sz="1500" dirty="0"/>
          </a:p>
        </p:txBody>
      </p:sp>
      <p:sp>
        <p:nvSpPr>
          <p:cNvPr id="45" name="TextBox 44"/>
          <p:cNvSpPr txBox="1"/>
          <p:nvPr/>
        </p:nvSpPr>
        <p:spPr>
          <a:xfrm>
            <a:off x="3938656" y="3161666"/>
            <a:ext cx="2850382" cy="323165"/>
          </a:xfrm>
          <a:prstGeom prst="rect">
            <a:avLst/>
          </a:prstGeom>
          <a:noFill/>
        </p:spPr>
        <p:txBody>
          <a:bodyPr wrap="square" rtlCol="0">
            <a:spAutoFit/>
          </a:bodyPr>
          <a:lstStyle/>
          <a:p>
            <a:pPr algn="ctr"/>
            <a:r>
              <a:rPr lang="en-IN" sz="1500" b="1" dirty="0" smtClean="0"/>
              <a:t>Figure 2</a:t>
            </a:r>
            <a:r>
              <a:rPr lang="en-IN" sz="1500" dirty="0" smtClean="0"/>
              <a:t>: syscall_64.tbl</a:t>
            </a:r>
            <a:endParaRPr lang="en-IN" sz="1500" dirty="0"/>
          </a:p>
        </p:txBody>
      </p:sp>
      <p:sp>
        <p:nvSpPr>
          <p:cNvPr id="46" name="TextBox 45"/>
          <p:cNvSpPr txBox="1"/>
          <p:nvPr/>
        </p:nvSpPr>
        <p:spPr>
          <a:xfrm>
            <a:off x="98175" y="4170837"/>
            <a:ext cx="3547273" cy="323165"/>
          </a:xfrm>
          <a:prstGeom prst="rect">
            <a:avLst/>
          </a:prstGeom>
          <a:noFill/>
        </p:spPr>
        <p:txBody>
          <a:bodyPr wrap="square" rtlCol="0">
            <a:spAutoFit/>
          </a:bodyPr>
          <a:lstStyle/>
          <a:p>
            <a:pPr algn="ctr"/>
            <a:r>
              <a:rPr lang="en-IN" sz="1500" b="1" dirty="0" smtClean="0"/>
              <a:t>Figure 3</a:t>
            </a:r>
            <a:r>
              <a:rPr lang="en-IN" sz="1500" dirty="0" smtClean="0"/>
              <a:t>: </a:t>
            </a:r>
            <a:r>
              <a:rPr lang="en-IN" sz="1500" dirty="0" err="1" smtClean="0"/>
              <a:t>syscalls.h</a:t>
            </a:r>
            <a:endParaRPr lang="en-IN" sz="1500" dirty="0"/>
          </a:p>
        </p:txBody>
      </p:sp>
      <p:sp>
        <p:nvSpPr>
          <p:cNvPr id="47" name="TextBox 46"/>
          <p:cNvSpPr txBox="1"/>
          <p:nvPr/>
        </p:nvSpPr>
        <p:spPr>
          <a:xfrm>
            <a:off x="3645447" y="5777602"/>
            <a:ext cx="3143591" cy="323165"/>
          </a:xfrm>
          <a:prstGeom prst="rect">
            <a:avLst/>
          </a:prstGeom>
          <a:noFill/>
        </p:spPr>
        <p:txBody>
          <a:bodyPr wrap="square" rtlCol="0">
            <a:spAutoFit/>
          </a:bodyPr>
          <a:lstStyle/>
          <a:p>
            <a:pPr algn="ctr"/>
            <a:r>
              <a:rPr lang="en-IN" sz="1500" b="1" dirty="0" smtClean="0"/>
              <a:t>Figure 4</a:t>
            </a:r>
            <a:r>
              <a:rPr lang="en-IN" sz="1500" dirty="0" smtClean="0"/>
              <a:t>: </a:t>
            </a:r>
            <a:r>
              <a:rPr lang="en-IN" sz="1500" dirty="0" err="1" smtClean="0"/>
              <a:t>Makefile</a:t>
            </a:r>
            <a:endParaRPr lang="en-IN" sz="1500" dirty="0"/>
          </a:p>
        </p:txBody>
      </p:sp>
      <p:sp>
        <p:nvSpPr>
          <p:cNvPr id="48" name="TextBox 47"/>
          <p:cNvSpPr txBox="1"/>
          <p:nvPr/>
        </p:nvSpPr>
        <p:spPr>
          <a:xfrm>
            <a:off x="136998" y="7133962"/>
            <a:ext cx="3336885" cy="323165"/>
          </a:xfrm>
          <a:prstGeom prst="rect">
            <a:avLst/>
          </a:prstGeom>
          <a:noFill/>
        </p:spPr>
        <p:txBody>
          <a:bodyPr wrap="square" rtlCol="0">
            <a:spAutoFit/>
          </a:bodyPr>
          <a:lstStyle/>
          <a:p>
            <a:pPr algn="ctr"/>
            <a:r>
              <a:rPr lang="en-IN" sz="1500" b="1" dirty="0" smtClean="0"/>
              <a:t>Figure 5</a:t>
            </a:r>
            <a:r>
              <a:rPr lang="en-IN" sz="1500" dirty="0" smtClean="0"/>
              <a:t>: </a:t>
            </a:r>
            <a:r>
              <a:rPr lang="en-IN" sz="1500" dirty="0" err="1" smtClean="0"/>
              <a:t>mysyscall.c</a:t>
            </a:r>
            <a:endParaRPr lang="en-IN" sz="1500" dirty="0"/>
          </a:p>
        </p:txBody>
      </p:sp>
      <p:pic>
        <p:nvPicPr>
          <p:cNvPr id="10" name="Picture 9"/>
          <p:cNvPicPr>
            <a:picLocks noChangeAspect="1"/>
          </p:cNvPicPr>
          <p:nvPr/>
        </p:nvPicPr>
        <p:blipFill>
          <a:blip r:embed="rId8"/>
          <a:stretch>
            <a:fillRect/>
          </a:stretch>
        </p:blipFill>
        <p:spPr>
          <a:xfrm>
            <a:off x="3505200" y="7186440"/>
            <a:ext cx="3311958" cy="2442151"/>
          </a:xfrm>
          <a:prstGeom prst="rect">
            <a:avLst/>
          </a:prstGeom>
        </p:spPr>
      </p:pic>
      <p:sp>
        <p:nvSpPr>
          <p:cNvPr id="49" name="TextBox 48"/>
          <p:cNvSpPr txBox="1"/>
          <p:nvPr/>
        </p:nvSpPr>
        <p:spPr>
          <a:xfrm>
            <a:off x="3512097" y="9582835"/>
            <a:ext cx="3336885" cy="323165"/>
          </a:xfrm>
          <a:prstGeom prst="rect">
            <a:avLst/>
          </a:prstGeom>
          <a:noFill/>
        </p:spPr>
        <p:txBody>
          <a:bodyPr wrap="square" rtlCol="0">
            <a:spAutoFit/>
          </a:bodyPr>
          <a:lstStyle/>
          <a:p>
            <a:pPr algn="ctr"/>
            <a:r>
              <a:rPr lang="en-IN" sz="1500" b="1" dirty="0" smtClean="0"/>
              <a:t>Figure 6</a:t>
            </a:r>
            <a:r>
              <a:rPr lang="en-IN" sz="1500" dirty="0" smtClean="0"/>
              <a:t>: </a:t>
            </a:r>
            <a:r>
              <a:rPr lang="en-IN" sz="1500" dirty="0" err="1" smtClean="0"/>
              <a:t>syscall_test.c</a:t>
            </a:r>
            <a:r>
              <a:rPr lang="en-IN" sz="1500" dirty="0" smtClean="0"/>
              <a:t> (user program)</a:t>
            </a:r>
            <a:endParaRPr lang="en-IN" sz="1500" dirty="0"/>
          </a:p>
        </p:txBody>
      </p:sp>
    </p:spTree>
    <p:extLst>
      <p:ext uri="{BB962C8B-B14F-4D97-AF65-F5344CB8AC3E}">
        <p14:creationId xmlns:p14="http://schemas.microsoft.com/office/powerpoint/2010/main" val="3626351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1001" y="1081068"/>
            <a:ext cx="3953427" cy="276264"/>
          </a:xfrm>
          <a:prstGeom prst="rect">
            <a:avLst/>
          </a:prstGeom>
        </p:spPr>
      </p:pic>
      <p:pic>
        <p:nvPicPr>
          <p:cNvPr id="5" name="Picture 4"/>
          <p:cNvPicPr>
            <a:picLocks noChangeAspect="1"/>
          </p:cNvPicPr>
          <p:nvPr/>
        </p:nvPicPr>
        <p:blipFill>
          <a:blip r:embed="rId3"/>
          <a:stretch>
            <a:fillRect/>
          </a:stretch>
        </p:blipFill>
        <p:spPr>
          <a:xfrm>
            <a:off x="135601" y="3220856"/>
            <a:ext cx="6620799" cy="2600688"/>
          </a:xfrm>
          <a:prstGeom prst="rect">
            <a:avLst/>
          </a:prstGeom>
        </p:spPr>
      </p:pic>
      <p:sp>
        <p:nvSpPr>
          <p:cNvPr id="6" name="TextBox 5"/>
          <p:cNvSpPr txBox="1"/>
          <p:nvPr/>
        </p:nvSpPr>
        <p:spPr>
          <a:xfrm>
            <a:off x="1739271" y="1357332"/>
            <a:ext cx="3336885" cy="323165"/>
          </a:xfrm>
          <a:prstGeom prst="rect">
            <a:avLst/>
          </a:prstGeom>
          <a:noFill/>
        </p:spPr>
        <p:txBody>
          <a:bodyPr wrap="square" rtlCol="0">
            <a:spAutoFit/>
          </a:bodyPr>
          <a:lstStyle/>
          <a:p>
            <a:pPr algn="ctr"/>
            <a:r>
              <a:rPr lang="en-IN" sz="1500" b="1" dirty="0" smtClean="0"/>
              <a:t>Figure 7</a:t>
            </a:r>
            <a:r>
              <a:rPr lang="en-IN" sz="1500" dirty="0" smtClean="0"/>
              <a:t>: User Program execution</a:t>
            </a:r>
            <a:endParaRPr lang="en-IN" sz="1500" dirty="0"/>
          </a:p>
        </p:txBody>
      </p:sp>
      <p:sp>
        <p:nvSpPr>
          <p:cNvPr id="7" name="TextBox 6"/>
          <p:cNvSpPr txBox="1"/>
          <p:nvPr/>
        </p:nvSpPr>
        <p:spPr>
          <a:xfrm>
            <a:off x="1777557" y="5821544"/>
            <a:ext cx="3336885" cy="323165"/>
          </a:xfrm>
          <a:prstGeom prst="rect">
            <a:avLst/>
          </a:prstGeom>
          <a:noFill/>
        </p:spPr>
        <p:txBody>
          <a:bodyPr wrap="square" rtlCol="0">
            <a:spAutoFit/>
          </a:bodyPr>
          <a:lstStyle/>
          <a:p>
            <a:pPr algn="ctr"/>
            <a:r>
              <a:rPr lang="en-IN" sz="1500" b="1" dirty="0" smtClean="0"/>
              <a:t>Figure 8</a:t>
            </a:r>
            <a:r>
              <a:rPr lang="en-IN" sz="1500" dirty="0" smtClean="0"/>
              <a:t>: Kernel Logs</a:t>
            </a:r>
            <a:endParaRPr lang="en-IN" sz="1500" dirty="0"/>
          </a:p>
        </p:txBody>
      </p:sp>
      <p:sp>
        <p:nvSpPr>
          <p:cNvPr id="8" name="Rectangle 7"/>
          <p:cNvSpPr/>
          <p:nvPr/>
        </p:nvSpPr>
        <p:spPr>
          <a:xfrm>
            <a:off x="150841" y="5524500"/>
            <a:ext cx="2401859" cy="281144"/>
          </a:xfrm>
          <a:prstGeom prst="rect">
            <a:avLst/>
          </a:prstGeom>
          <a:noFill/>
          <a:ln cmpd="sng">
            <a:solidFill>
              <a:srgbClr val="FFFF00"/>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8707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504759" cy="248209"/>
          </a:xfrm>
          <a:prstGeom prst="rect">
            <a:avLst/>
          </a:prstGeom>
          <a:noFill/>
        </p:spPr>
        <p:txBody>
          <a:bodyPr wrap="none" rtlCol="0">
            <a:spAutoFit/>
          </a:bodyPr>
          <a:lstStyle/>
          <a:p>
            <a:r>
              <a:rPr lang="en-IN" sz="1013" b="1" dirty="0"/>
              <a:t>Task </a:t>
            </a:r>
            <a:r>
              <a:rPr lang="en-IN" sz="1013" b="1" dirty="0" smtClean="0"/>
              <a:t>3: </a:t>
            </a:r>
            <a:r>
              <a:rPr lang="en-US" altLang="ko-KR" sz="1013" b="1" dirty="0" smtClean="0"/>
              <a:t>Make your own semaphores  (refer problem statement for specifications)</a:t>
            </a:r>
          </a:p>
        </p:txBody>
      </p:sp>
      <p:sp>
        <p:nvSpPr>
          <p:cNvPr id="44" name="TextBox 43"/>
          <p:cNvSpPr txBox="1"/>
          <p:nvPr/>
        </p:nvSpPr>
        <p:spPr>
          <a:xfrm>
            <a:off x="90081" y="1856847"/>
            <a:ext cx="3565750" cy="323165"/>
          </a:xfrm>
          <a:prstGeom prst="rect">
            <a:avLst/>
          </a:prstGeom>
          <a:noFill/>
        </p:spPr>
        <p:txBody>
          <a:bodyPr wrap="square" rtlCol="0">
            <a:spAutoFit/>
          </a:bodyPr>
          <a:lstStyle/>
          <a:p>
            <a:pPr algn="ctr"/>
            <a:r>
              <a:rPr lang="en-IN" sz="1500" b="1" dirty="0" smtClean="0"/>
              <a:t>Figure 1</a:t>
            </a:r>
            <a:r>
              <a:rPr lang="en-IN" sz="1500" dirty="0" smtClean="0"/>
              <a:t>: Patch Summary</a:t>
            </a:r>
            <a:endParaRPr lang="en-IN" sz="1500" dirty="0"/>
          </a:p>
        </p:txBody>
      </p:sp>
      <p:sp>
        <p:nvSpPr>
          <p:cNvPr id="45" name="TextBox 44"/>
          <p:cNvSpPr txBox="1"/>
          <p:nvPr/>
        </p:nvSpPr>
        <p:spPr>
          <a:xfrm>
            <a:off x="3645447" y="3710310"/>
            <a:ext cx="2850382" cy="323165"/>
          </a:xfrm>
          <a:prstGeom prst="rect">
            <a:avLst/>
          </a:prstGeom>
          <a:noFill/>
        </p:spPr>
        <p:txBody>
          <a:bodyPr wrap="square" rtlCol="0">
            <a:spAutoFit/>
          </a:bodyPr>
          <a:lstStyle/>
          <a:p>
            <a:pPr algn="ctr"/>
            <a:r>
              <a:rPr lang="en-IN" sz="1500" b="1" dirty="0" smtClean="0"/>
              <a:t>Figure 2</a:t>
            </a:r>
            <a:r>
              <a:rPr lang="en-IN" sz="1500" dirty="0" smtClean="0"/>
              <a:t>: syscall_64.tbl</a:t>
            </a:r>
            <a:endParaRPr lang="en-IN" sz="1500" dirty="0"/>
          </a:p>
        </p:txBody>
      </p:sp>
      <p:sp>
        <p:nvSpPr>
          <p:cNvPr id="46" name="TextBox 45"/>
          <p:cNvSpPr txBox="1"/>
          <p:nvPr/>
        </p:nvSpPr>
        <p:spPr>
          <a:xfrm>
            <a:off x="1281146" y="9420008"/>
            <a:ext cx="3547273" cy="323165"/>
          </a:xfrm>
          <a:prstGeom prst="rect">
            <a:avLst/>
          </a:prstGeom>
          <a:noFill/>
        </p:spPr>
        <p:txBody>
          <a:bodyPr wrap="square" rtlCol="0">
            <a:spAutoFit/>
          </a:bodyPr>
          <a:lstStyle/>
          <a:p>
            <a:pPr algn="ctr"/>
            <a:r>
              <a:rPr lang="en-IN" sz="1500" b="1" dirty="0" smtClean="0"/>
              <a:t>Figure 4</a:t>
            </a:r>
            <a:r>
              <a:rPr lang="en-IN" sz="1500" dirty="0" smtClean="0"/>
              <a:t>: </a:t>
            </a:r>
            <a:r>
              <a:rPr lang="en-IN" sz="1500" dirty="0" err="1" smtClean="0"/>
              <a:t>syscalls.h</a:t>
            </a:r>
            <a:endParaRPr lang="en-IN" sz="1500" dirty="0"/>
          </a:p>
        </p:txBody>
      </p:sp>
      <p:sp>
        <p:nvSpPr>
          <p:cNvPr id="47" name="TextBox 46"/>
          <p:cNvSpPr txBox="1"/>
          <p:nvPr/>
        </p:nvSpPr>
        <p:spPr>
          <a:xfrm>
            <a:off x="501856" y="6456222"/>
            <a:ext cx="3639326" cy="323165"/>
          </a:xfrm>
          <a:prstGeom prst="rect">
            <a:avLst/>
          </a:prstGeom>
          <a:noFill/>
        </p:spPr>
        <p:txBody>
          <a:bodyPr wrap="square" rtlCol="0">
            <a:spAutoFit/>
          </a:bodyPr>
          <a:lstStyle/>
          <a:p>
            <a:pPr algn="ctr"/>
            <a:r>
              <a:rPr lang="en-IN" sz="1500" b="1" dirty="0" smtClean="0"/>
              <a:t>Figure 3</a:t>
            </a:r>
            <a:r>
              <a:rPr lang="en-IN" sz="1500" dirty="0" smtClean="0"/>
              <a:t>: </a:t>
            </a:r>
            <a:r>
              <a:rPr lang="en-IN" sz="1500" dirty="0" err="1" smtClean="0"/>
              <a:t>Makefile</a:t>
            </a:r>
            <a:endParaRPr lang="en-IN" sz="1500" dirty="0"/>
          </a:p>
        </p:txBody>
      </p:sp>
      <p:pic>
        <p:nvPicPr>
          <p:cNvPr id="2" name="Picture 1"/>
          <p:cNvPicPr>
            <a:picLocks noChangeAspect="1"/>
          </p:cNvPicPr>
          <p:nvPr/>
        </p:nvPicPr>
        <p:blipFill>
          <a:blip r:embed="rId3"/>
          <a:stretch>
            <a:fillRect/>
          </a:stretch>
        </p:blipFill>
        <p:spPr>
          <a:xfrm>
            <a:off x="136998" y="297393"/>
            <a:ext cx="5006502" cy="1535389"/>
          </a:xfrm>
          <a:prstGeom prst="rect">
            <a:avLst/>
          </a:prstGeom>
        </p:spPr>
      </p:pic>
      <p:pic>
        <p:nvPicPr>
          <p:cNvPr id="3" name="Picture 2"/>
          <p:cNvPicPr>
            <a:picLocks noChangeAspect="1"/>
          </p:cNvPicPr>
          <p:nvPr/>
        </p:nvPicPr>
        <p:blipFill>
          <a:blip r:embed="rId4"/>
          <a:stretch>
            <a:fillRect/>
          </a:stretch>
        </p:blipFill>
        <p:spPr>
          <a:xfrm>
            <a:off x="3054783" y="1971904"/>
            <a:ext cx="3734255" cy="1716214"/>
          </a:xfrm>
          <a:prstGeom prst="rect">
            <a:avLst/>
          </a:prstGeom>
        </p:spPr>
      </p:pic>
      <p:pic>
        <p:nvPicPr>
          <p:cNvPr id="11" name="Picture 10"/>
          <p:cNvPicPr>
            <a:picLocks noChangeAspect="1"/>
          </p:cNvPicPr>
          <p:nvPr/>
        </p:nvPicPr>
        <p:blipFill>
          <a:blip r:embed="rId5"/>
          <a:stretch>
            <a:fillRect/>
          </a:stretch>
        </p:blipFill>
        <p:spPr>
          <a:xfrm>
            <a:off x="66804" y="7021454"/>
            <a:ext cx="6722233" cy="2414029"/>
          </a:xfrm>
          <a:prstGeom prst="rect">
            <a:avLst/>
          </a:prstGeom>
        </p:spPr>
      </p:pic>
      <p:pic>
        <p:nvPicPr>
          <p:cNvPr id="12" name="Picture 11"/>
          <p:cNvPicPr>
            <a:picLocks noChangeAspect="1"/>
          </p:cNvPicPr>
          <p:nvPr/>
        </p:nvPicPr>
        <p:blipFill>
          <a:blip r:embed="rId6"/>
          <a:stretch>
            <a:fillRect/>
          </a:stretch>
        </p:blipFill>
        <p:spPr>
          <a:xfrm>
            <a:off x="136997" y="4078936"/>
            <a:ext cx="5127619" cy="2415229"/>
          </a:xfrm>
          <a:prstGeom prst="rect">
            <a:avLst/>
          </a:prstGeom>
        </p:spPr>
      </p:pic>
    </p:spTree>
    <p:extLst>
      <p:ext uri="{BB962C8B-B14F-4D97-AF65-F5344CB8AC3E}">
        <p14:creationId xmlns:p14="http://schemas.microsoft.com/office/powerpoint/2010/main" val="349601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92080" y="126958"/>
            <a:ext cx="4673840" cy="850944"/>
          </a:xfrm>
          <a:prstGeom prst="rect">
            <a:avLst/>
          </a:prstGeom>
        </p:spPr>
      </p:pic>
      <p:pic>
        <p:nvPicPr>
          <p:cNvPr id="5" name="Picture 4"/>
          <p:cNvPicPr>
            <a:picLocks noChangeAspect="1"/>
          </p:cNvPicPr>
          <p:nvPr/>
        </p:nvPicPr>
        <p:blipFill>
          <a:blip r:embed="rId3"/>
          <a:stretch>
            <a:fillRect/>
          </a:stretch>
        </p:blipFill>
        <p:spPr>
          <a:xfrm>
            <a:off x="1400070" y="1361986"/>
            <a:ext cx="4057859" cy="2838596"/>
          </a:xfrm>
          <a:prstGeom prst="rect">
            <a:avLst/>
          </a:prstGeom>
        </p:spPr>
      </p:pic>
      <p:pic>
        <p:nvPicPr>
          <p:cNvPr id="6" name="Picture 5"/>
          <p:cNvPicPr>
            <a:picLocks noChangeAspect="1"/>
          </p:cNvPicPr>
          <p:nvPr/>
        </p:nvPicPr>
        <p:blipFill>
          <a:blip r:embed="rId4"/>
          <a:stretch>
            <a:fillRect/>
          </a:stretch>
        </p:blipFill>
        <p:spPr>
          <a:xfrm>
            <a:off x="34750" y="4587856"/>
            <a:ext cx="6788499" cy="330217"/>
          </a:xfrm>
          <a:prstGeom prst="rect">
            <a:avLst/>
          </a:prstGeom>
        </p:spPr>
      </p:pic>
      <p:sp>
        <p:nvSpPr>
          <p:cNvPr id="7" name="TextBox 6"/>
          <p:cNvSpPr txBox="1"/>
          <p:nvPr/>
        </p:nvSpPr>
        <p:spPr>
          <a:xfrm>
            <a:off x="1092080" y="977902"/>
            <a:ext cx="4673840" cy="323165"/>
          </a:xfrm>
          <a:prstGeom prst="rect">
            <a:avLst/>
          </a:prstGeom>
          <a:noFill/>
        </p:spPr>
        <p:txBody>
          <a:bodyPr wrap="square" rtlCol="0">
            <a:spAutoFit/>
          </a:bodyPr>
          <a:lstStyle/>
          <a:p>
            <a:pPr algn="ctr"/>
            <a:r>
              <a:rPr lang="en-IN" sz="1500" b="1" dirty="0" smtClean="0"/>
              <a:t>Figure 5</a:t>
            </a:r>
            <a:r>
              <a:rPr lang="en-IN" sz="1500" dirty="0" smtClean="0"/>
              <a:t>: ./</a:t>
            </a:r>
            <a:r>
              <a:rPr lang="en-IN" sz="1500" dirty="0" err="1" smtClean="0"/>
              <a:t>semaphore_test</a:t>
            </a:r>
            <a:r>
              <a:rPr lang="en-IN" sz="1500" dirty="0" smtClean="0"/>
              <a:t> (user program)</a:t>
            </a:r>
            <a:endParaRPr lang="en-IN" sz="1500" dirty="0"/>
          </a:p>
        </p:txBody>
      </p:sp>
      <p:sp>
        <p:nvSpPr>
          <p:cNvPr id="8" name="TextBox 7"/>
          <p:cNvSpPr txBox="1"/>
          <p:nvPr/>
        </p:nvSpPr>
        <p:spPr>
          <a:xfrm>
            <a:off x="1400069" y="4200582"/>
            <a:ext cx="4057859" cy="323165"/>
          </a:xfrm>
          <a:prstGeom prst="rect">
            <a:avLst/>
          </a:prstGeom>
          <a:noFill/>
        </p:spPr>
        <p:txBody>
          <a:bodyPr wrap="square" rtlCol="0">
            <a:spAutoFit/>
          </a:bodyPr>
          <a:lstStyle/>
          <a:p>
            <a:pPr algn="ctr"/>
            <a:r>
              <a:rPr lang="en-IN" sz="1500" b="1" dirty="0" smtClean="0"/>
              <a:t>Figure 6</a:t>
            </a:r>
            <a:r>
              <a:rPr lang="en-IN" sz="1500" dirty="0" smtClean="0"/>
              <a:t>: </a:t>
            </a:r>
            <a:r>
              <a:rPr lang="en-IN" sz="1500" dirty="0" err="1" smtClean="0"/>
              <a:t>dmesg</a:t>
            </a:r>
            <a:r>
              <a:rPr lang="en-IN" sz="1500" dirty="0" smtClean="0"/>
              <a:t> logs</a:t>
            </a:r>
            <a:endParaRPr lang="en-IN" sz="1500" dirty="0"/>
          </a:p>
        </p:txBody>
      </p:sp>
      <p:sp>
        <p:nvSpPr>
          <p:cNvPr id="9" name="TextBox 8"/>
          <p:cNvSpPr txBox="1"/>
          <p:nvPr/>
        </p:nvSpPr>
        <p:spPr>
          <a:xfrm>
            <a:off x="1552469" y="4924480"/>
            <a:ext cx="4057859" cy="323165"/>
          </a:xfrm>
          <a:prstGeom prst="rect">
            <a:avLst/>
          </a:prstGeom>
          <a:noFill/>
        </p:spPr>
        <p:txBody>
          <a:bodyPr wrap="square" rtlCol="0">
            <a:spAutoFit/>
          </a:bodyPr>
          <a:lstStyle/>
          <a:p>
            <a:pPr algn="ctr"/>
            <a:r>
              <a:rPr lang="en-IN" sz="1500" b="1" dirty="0" smtClean="0"/>
              <a:t>Figure 7</a:t>
            </a:r>
            <a:r>
              <a:rPr lang="en-IN" sz="1500" dirty="0" smtClean="0"/>
              <a:t>: Kernel build information</a:t>
            </a:r>
            <a:endParaRPr lang="en-IN" sz="1500" dirty="0"/>
          </a:p>
        </p:txBody>
      </p:sp>
      <p:pic>
        <p:nvPicPr>
          <p:cNvPr id="11" name="Picture 10"/>
          <p:cNvPicPr>
            <a:picLocks noChangeAspect="1"/>
          </p:cNvPicPr>
          <p:nvPr/>
        </p:nvPicPr>
        <p:blipFill>
          <a:blip r:embed="rId5"/>
          <a:stretch>
            <a:fillRect/>
          </a:stretch>
        </p:blipFill>
        <p:spPr>
          <a:xfrm>
            <a:off x="304800" y="5414202"/>
            <a:ext cx="2902099" cy="2451226"/>
          </a:xfrm>
          <a:prstGeom prst="rect">
            <a:avLst/>
          </a:prstGeom>
        </p:spPr>
      </p:pic>
      <p:sp>
        <p:nvSpPr>
          <p:cNvPr id="12" name="TextBox 11"/>
          <p:cNvSpPr txBox="1"/>
          <p:nvPr/>
        </p:nvSpPr>
        <p:spPr>
          <a:xfrm>
            <a:off x="304800" y="7810536"/>
            <a:ext cx="6340640" cy="2031325"/>
          </a:xfrm>
          <a:prstGeom prst="rect">
            <a:avLst/>
          </a:prstGeom>
          <a:noFill/>
        </p:spPr>
        <p:txBody>
          <a:bodyPr wrap="square" rtlCol="0">
            <a:spAutoFit/>
          </a:bodyPr>
          <a:lstStyle/>
          <a:p>
            <a:r>
              <a:rPr lang="en-IN" b="1" dirty="0" smtClean="0"/>
              <a:t>Key Point:</a:t>
            </a:r>
          </a:p>
          <a:p>
            <a:endParaRPr lang="en-IN" dirty="0"/>
          </a:p>
          <a:p>
            <a:r>
              <a:rPr lang="en-IN" dirty="0" smtClean="0"/>
              <a:t>Each semaphore maintains a list of “tasks” contesting claim on a semaphore. “</a:t>
            </a:r>
            <a:r>
              <a:rPr lang="en-IN" dirty="0" err="1" smtClean="0"/>
              <a:t>mysemaphore_waiter</a:t>
            </a:r>
            <a:r>
              <a:rPr lang="en-IN" dirty="0" smtClean="0"/>
              <a:t>” represents an entry of such a task. User priority is saved in waiter list.</a:t>
            </a:r>
          </a:p>
          <a:p>
            <a:endParaRPr lang="en-IN" dirty="0"/>
          </a:p>
          <a:p>
            <a:r>
              <a:rPr lang="en-IN" dirty="0" smtClean="0"/>
              <a:t>Each semaphore is protected by a spin lock.</a:t>
            </a:r>
            <a:endParaRPr lang="en-IN" dirty="0"/>
          </a:p>
        </p:txBody>
      </p:sp>
    </p:spTree>
    <p:extLst>
      <p:ext uri="{BB962C8B-B14F-4D97-AF65-F5344CB8AC3E}">
        <p14:creationId xmlns:p14="http://schemas.microsoft.com/office/powerpoint/2010/main" val="2839678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1125</TotalTime>
  <Words>2136</Words>
  <Application>Microsoft Office PowerPoint</Application>
  <PresentationFormat>A4 Paper (210x297 mm)</PresentationFormat>
  <Paragraphs>151</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맑은 고딕</vt:lpstr>
      <vt:lpstr>Arial</vt:lpstr>
      <vt:lpstr>Calibri</vt:lpstr>
      <vt:lpstr>Calibri Light</vt:lpstr>
      <vt:lpstr>Office Theme</vt:lpstr>
      <vt:lpstr>EE516 : Project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Kalra</dc:creator>
  <cp:lastModifiedBy>Gaurav Kalra</cp:lastModifiedBy>
  <cp:revision>479</cp:revision>
  <dcterms:created xsi:type="dcterms:W3CDTF">2016-09-18T09:27:16Z</dcterms:created>
  <dcterms:modified xsi:type="dcterms:W3CDTF">2016-11-14T10:36:22Z</dcterms:modified>
</cp:coreProperties>
</file>