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5" r:id="rId2"/>
    <p:sldId id="286" r:id="rId3"/>
    <p:sldId id="296" r:id="rId4"/>
    <p:sldId id="297" r:id="rId5"/>
    <p:sldId id="298" r:id="rId6"/>
    <p:sldId id="304" r:id="rId7"/>
    <p:sldId id="299" r:id="rId8"/>
    <p:sldId id="300" r:id="rId9"/>
    <p:sldId id="301" r:id="rId10"/>
    <p:sldId id="305" r:id="rId11"/>
    <p:sldId id="306" r:id="rId12"/>
    <p:sldId id="307" r:id="rId13"/>
    <p:sldId id="302" r:id="rId14"/>
    <p:sldId id="303" r:id="rId1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7" autoAdjust="0"/>
    <p:restoredTop sz="94660"/>
  </p:normalViewPr>
  <p:slideViewPr>
    <p:cSldViewPr snapToGrid="0">
      <p:cViewPr>
        <p:scale>
          <a:sx n="66" d="100"/>
          <a:sy n="66" d="100"/>
        </p:scale>
        <p:origin x="1860" y="-844"/>
      </p:cViewPr>
      <p:guideLst>
        <p:guide orient="horz" pos="3120"/>
        <p:guide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smtClean="0"/>
              <a:t>Total Execution Time</a:t>
            </a:r>
            <a:endParaRPr lang="en-IN"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(Sheet1!$B$8,Sheet1!$B$17,Sheet1!$B$26,Sheet1!$B$35,Sheet1!$B$44,Sheet1!$B$53)</c:f>
              <c:numCache>
                <c:formatCode>General</c:formatCode>
                <c:ptCount val="6"/>
                <c:pt idx="0">
                  <c:v>343267.6</c:v>
                </c:pt>
                <c:pt idx="1">
                  <c:v>483771</c:v>
                </c:pt>
                <c:pt idx="2">
                  <c:v>452657.6</c:v>
                </c:pt>
                <c:pt idx="3">
                  <c:v>390176.2</c:v>
                </c:pt>
                <c:pt idx="4">
                  <c:v>511584.6</c:v>
                </c:pt>
                <c:pt idx="5">
                  <c:v>510547.4</c:v>
                </c:pt>
              </c:numCache>
            </c:numRef>
          </c:val>
          <c:extLst>
            <c:ext xmlns:c16="http://schemas.microsoft.com/office/drawing/2014/chart" uri="{C3380CC4-5D6E-409C-BE32-E72D297353CC}">
              <c16:uniqueId val="{00000000-9C57-4412-A0AE-83543CD7E244}"/>
            </c:ext>
          </c:extLst>
        </c:ser>
        <c:dLbls>
          <c:showLegendKey val="0"/>
          <c:showVal val="0"/>
          <c:showCatName val="0"/>
          <c:showSerName val="0"/>
          <c:showPercent val="0"/>
          <c:showBubbleSize val="0"/>
        </c:dLbls>
        <c:gapWidth val="182"/>
        <c:axId val="586055488"/>
        <c:axId val="586052160"/>
      </c:barChart>
      <c:catAx>
        <c:axId val="586055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052160"/>
        <c:crosses val="autoZero"/>
        <c:auto val="1"/>
        <c:lblAlgn val="ctr"/>
        <c:lblOffset val="100"/>
        <c:noMultiLvlLbl val="0"/>
      </c:catAx>
      <c:valAx>
        <c:axId val="586052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055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File Create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(Sheet1!$B$2,Sheet1!$B$11,Sheet1!$B$20,Sheet1!$B$29,Sheet1!$B$38,Sheet1!$B$47)</c:f>
              <c:numCache>
                <c:formatCode>General</c:formatCode>
                <c:ptCount val="6"/>
                <c:pt idx="0">
                  <c:v>680</c:v>
                </c:pt>
                <c:pt idx="1">
                  <c:v>702.4</c:v>
                </c:pt>
                <c:pt idx="2">
                  <c:v>655.4</c:v>
                </c:pt>
                <c:pt idx="3">
                  <c:v>585.79999999999995</c:v>
                </c:pt>
                <c:pt idx="4">
                  <c:v>674.8</c:v>
                </c:pt>
                <c:pt idx="5">
                  <c:v>743.2</c:v>
                </c:pt>
              </c:numCache>
            </c:numRef>
          </c:val>
          <c:extLst>
            <c:ext xmlns:c16="http://schemas.microsoft.com/office/drawing/2014/chart" uri="{C3380CC4-5D6E-409C-BE32-E72D297353CC}">
              <c16:uniqueId val="{00000000-1DE8-473F-B405-75C84EF1589D}"/>
            </c:ext>
          </c:extLst>
        </c:ser>
        <c:dLbls>
          <c:showLegendKey val="0"/>
          <c:showVal val="0"/>
          <c:showCatName val="0"/>
          <c:showSerName val="0"/>
          <c:showPercent val="0"/>
          <c:showBubbleSize val="0"/>
        </c:dLbls>
        <c:gapWidth val="182"/>
        <c:axId val="475403936"/>
        <c:axId val="475405184"/>
      </c:barChart>
      <c:catAx>
        <c:axId val="4754039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405184"/>
        <c:crosses val="autoZero"/>
        <c:auto val="1"/>
        <c:lblAlgn val="ctr"/>
        <c:lblOffset val="100"/>
        <c:noMultiLvlLbl val="0"/>
      </c:catAx>
      <c:valAx>
        <c:axId val="475405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403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Sequential</a:t>
            </a:r>
            <a:r>
              <a:rPr lang="en-IN" b="1" baseline="0"/>
              <a:t> Write</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(Sheet1!$B$3,Sheet1!$B$12,Sheet1!$B$21,Sheet1!$B$30,Sheet1!$B$39,Sheet1!$B$48)</c:f>
              <c:numCache>
                <c:formatCode>General</c:formatCode>
                <c:ptCount val="6"/>
                <c:pt idx="0">
                  <c:v>127893.6</c:v>
                </c:pt>
                <c:pt idx="1">
                  <c:v>178606.6</c:v>
                </c:pt>
                <c:pt idx="2">
                  <c:v>169205.2</c:v>
                </c:pt>
                <c:pt idx="3">
                  <c:v>144315</c:v>
                </c:pt>
                <c:pt idx="4">
                  <c:v>187990.39999999999</c:v>
                </c:pt>
                <c:pt idx="5">
                  <c:v>190943.8</c:v>
                </c:pt>
              </c:numCache>
            </c:numRef>
          </c:val>
          <c:extLst>
            <c:ext xmlns:c16="http://schemas.microsoft.com/office/drawing/2014/chart" uri="{C3380CC4-5D6E-409C-BE32-E72D297353CC}">
              <c16:uniqueId val="{00000000-65B6-4E2C-AECC-CD77DB141587}"/>
            </c:ext>
          </c:extLst>
        </c:ser>
        <c:dLbls>
          <c:showLegendKey val="0"/>
          <c:showVal val="0"/>
          <c:showCatName val="0"/>
          <c:showSerName val="0"/>
          <c:showPercent val="0"/>
          <c:showBubbleSize val="0"/>
        </c:dLbls>
        <c:gapWidth val="182"/>
        <c:axId val="475373984"/>
        <c:axId val="475367744"/>
      </c:barChart>
      <c:catAx>
        <c:axId val="475373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67744"/>
        <c:crosses val="autoZero"/>
        <c:auto val="1"/>
        <c:lblAlgn val="ctr"/>
        <c:lblOffset val="100"/>
        <c:noMultiLvlLbl val="0"/>
      </c:catAx>
      <c:valAx>
        <c:axId val="47536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73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Sequential</a:t>
            </a:r>
            <a:r>
              <a:rPr lang="en-IN" b="1" baseline="0"/>
              <a:t> Read</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(Sheet1!$B$4,Sheet1!$B$13,Sheet1!$B$22,Sheet1!$B$31,Sheet1!$B$40,Sheet1!$B$49)</c:f>
              <c:numCache>
                <c:formatCode>General</c:formatCode>
                <c:ptCount val="6"/>
                <c:pt idx="0">
                  <c:v>77637.600000000006</c:v>
                </c:pt>
                <c:pt idx="1">
                  <c:v>113187.4</c:v>
                </c:pt>
                <c:pt idx="2">
                  <c:v>101703</c:v>
                </c:pt>
                <c:pt idx="3">
                  <c:v>79337.8</c:v>
                </c:pt>
                <c:pt idx="4">
                  <c:v>108653.2</c:v>
                </c:pt>
                <c:pt idx="5">
                  <c:v>102991.8</c:v>
                </c:pt>
              </c:numCache>
            </c:numRef>
          </c:val>
          <c:extLst>
            <c:ext xmlns:c16="http://schemas.microsoft.com/office/drawing/2014/chart" uri="{C3380CC4-5D6E-409C-BE32-E72D297353CC}">
              <c16:uniqueId val="{00000000-A5E0-481E-BA11-1118E71E7E0D}"/>
            </c:ext>
          </c:extLst>
        </c:ser>
        <c:dLbls>
          <c:showLegendKey val="0"/>
          <c:showVal val="0"/>
          <c:showCatName val="0"/>
          <c:showSerName val="0"/>
          <c:showPercent val="0"/>
          <c:showBubbleSize val="0"/>
        </c:dLbls>
        <c:gapWidth val="182"/>
        <c:axId val="475373568"/>
        <c:axId val="475370240"/>
      </c:barChart>
      <c:catAx>
        <c:axId val="475373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70240"/>
        <c:crosses val="autoZero"/>
        <c:auto val="1"/>
        <c:lblAlgn val="ctr"/>
        <c:lblOffset val="100"/>
        <c:noMultiLvlLbl val="0"/>
      </c:catAx>
      <c:valAx>
        <c:axId val="475370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73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Random Write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(Sheet1!$B$5,Sheet1!$B$14,Sheet1!$B$23,Sheet1!$B$32,Sheet1!$B$41,Sheet1!$B$50)</c:f>
              <c:numCache>
                <c:formatCode>General</c:formatCode>
                <c:ptCount val="6"/>
                <c:pt idx="0">
                  <c:v>68780.800000000003</c:v>
                </c:pt>
                <c:pt idx="1">
                  <c:v>96108.2</c:v>
                </c:pt>
                <c:pt idx="2">
                  <c:v>90856.4</c:v>
                </c:pt>
                <c:pt idx="3">
                  <c:v>92878.399999999994</c:v>
                </c:pt>
                <c:pt idx="4">
                  <c:v>117459.2</c:v>
                </c:pt>
                <c:pt idx="5">
                  <c:v>117225.60000000001</c:v>
                </c:pt>
              </c:numCache>
            </c:numRef>
          </c:val>
          <c:extLst>
            <c:ext xmlns:c16="http://schemas.microsoft.com/office/drawing/2014/chart" uri="{C3380CC4-5D6E-409C-BE32-E72D297353CC}">
              <c16:uniqueId val="{00000000-8B84-4CCA-8992-FAB2C224BA14}"/>
            </c:ext>
          </c:extLst>
        </c:ser>
        <c:dLbls>
          <c:showLegendKey val="0"/>
          <c:showVal val="0"/>
          <c:showCatName val="0"/>
          <c:showSerName val="0"/>
          <c:showPercent val="0"/>
          <c:showBubbleSize val="0"/>
        </c:dLbls>
        <c:gapWidth val="182"/>
        <c:axId val="463190240"/>
        <c:axId val="463191904"/>
      </c:barChart>
      <c:catAx>
        <c:axId val="463190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191904"/>
        <c:crosses val="autoZero"/>
        <c:auto val="1"/>
        <c:lblAlgn val="ctr"/>
        <c:lblOffset val="100"/>
        <c:noMultiLvlLbl val="0"/>
      </c:catAx>
      <c:valAx>
        <c:axId val="463191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19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Random Read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(Sheet1!$B$6,Sheet1!$B$15,Sheet1!$B$24,Sheet1!$B$33,Sheet1!$B$42,Sheet1!$B$51)</c:f>
              <c:numCache>
                <c:formatCode>General</c:formatCode>
                <c:ptCount val="6"/>
                <c:pt idx="0">
                  <c:v>66740.800000000003</c:v>
                </c:pt>
                <c:pt idx="1">
                  <c:v>93577</c:v>
                </c:pt>
                <c:pt idx="2">
                  <c:v>88687.4</c:v>
                </c:pt>
                <c:pt idx="3">
                  <c:v>71541.399999999994</c:v>
                </c:pt>
                <c:pt idx="4">
                  <c:v>95246.6</c:v>
                </c:pt>
                <c:pt idx="5">
                  <c:v>97101.6</c:v>
                </c:pt>
              </c:numCache>
            </c:numRef>
          </c:val>
          <c:extLst>
            <c:ext xmlns:c16="http://schemas.microsoft.com/office/drawing/2014/chart" uri="{C3380CC4-5D6E-409C-BE32-E72D297353CC}">
              <c16:uniqueId val="{00000000-0D9F-48BF-916F-E2989C89F4A7}"/>
            </c:ext>
          </c:extLst>
        </c:ser>
        <c:dLbls>
          <c:showLegendKey val="0"/>
          <c:showVal val="0"/>
          <c:showCatName val="0"/>
          <c:showSerName val="0"/>
          <c:showPercent val="0"/>
          <c:showBubbleSize val="0"/>
        </c:dLbls>
        <c:gapWidth val="182"/>
        <c:axId val="475368576"/>
        <c:axId val="475371072"/>
      </c:barChart>
      <c:catAx>
        <c:axId val="475368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71072"/>
        <c:crosses val="autoZero"/>
        <c:auto val="1"/>
        <c:lblAlgn val="ctr"/>
        <c:lblOffset val="100"/>
        <c:noMultiLvlLbl val="0"/>
      </c:catAx>
      <c:valAx>
        <c:axId val="475371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368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File Delete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val>
            <c:numRef>
              <c:f>(Sheet1!$B$7,Sheet1!$B$16,Sheet1!$B$25,Sheet1!$B$34,Sheet1!$B$43,Sheet1!$B$52)</c:f>
              <c:numCache>
                <c:formatCode>General</c:formatCode>
                <c:ptCount val="6"/>
                <c:pt idx="0">
                  <c:v>1534.8</c:v>
                </c:pt>
                <c:pt idx="1">
                  <c:v>1589.4</c:v>
                </c:pt>
                <c:pt idx="2">
                  <c:v>1550.2</c:v>
                </c:pt>
                <c:pt idx="3">
                  <c:v>1517.8</c:v>
                </c:pt>
                <c:pt idx="4">
                  <c:v>1560.4</c:v>
                </c:pt>
                <c:pt idx="5">
                  <c:v>1541.4</c:v>
                </c:pt>
              </c:numCache>
            </c:numRef>
          </c:val>
          <c:extLst>
            <c:ext xmlns:c16="http://schemas.microsoft.com/office/drawing/2014/chart" uri="{C3380CC4-5D6E-409C-BE32-E72D297353CC}">
              <c16:uniqueId val="{00000000-0A9F-43B0-95F7-AD7F2A80CC55}"/>
            </c:ext>
          </c:extLst>
        </c:ser>
        <c:dLbls>
          <c:showLegendKey val="0"/>
          <c:showVal val="0"/>
          <c:showCatName val="0"/>
          <c:showSerName val="0"/>
          <c:showPercent val="0"/>
          <c:showBubbleSize val="0"/>
        </c:dLbls>
        <c:gapWidth val="182"/>
        <c:axId val="463191488"/>
        <c:axId val="463193984"/>
      </c:barChart>
      <c:catAx>
        <c:axId val="463191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193984"/>
        <c:crosses val="autoZero"/>
        <c:auto val="1"/>
        <c:lblAlgn val="ctr"/>
        <c:lblOffset val="100"/>
        <c:noMultiLvlLbl val="0"/>
      </c:catAx>
      <c:valAx>
        <c:axId val="46319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191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25FF3-D775-4C49-B8D8-BE40DBC5F67C}" type="datetimeFigureOut">
              <a:rPr lang="en-IN" smtClean="0"/>
              <a:t>28-11-2016</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F895-CE8C-473E-B5CA-2B936747B3B7}" type="slidenum">
              <a:rPr lang="en-IN" smtClean="0"/>
              <a:t>‹#›</a:t>
            </a:fld>
            <a:endParaRPr lang="en-IN"/>
          </a:p>
        </p:txBody>
      </p:sp>
    </p:spTree>
    <p:extLst>
      <p:ext uri="{BB962C8B-B14F-4D97-AF65-F5344CB8AC3E}">
        <p14:creationId xmlns:p14="http://schemas.microsoft.com/office/powerpoint/2010/main" val="80070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a:t>
            </a:fld>
            <a:endParaRPr lang="en-IN"/>
          </a:p>
        </p:txBody>
      </p:sp>
    </p:spTree>
    <p:extLst>
      <p:ext uri="{BB962C8B-B14F-4D97-AF65-F5344CB8AC3E}">
        <p14:creationId xmlns:p14="http://schemas.microsoft.com/office/powerpoint/2010/main" val="89501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2</a:t>
            </a:fld>
            <a:endParaRPr lang="en-IN"/>
          </a:p>
        </p:txBody>
      </p:sp>
    </p:spTree>
    <p:extLst>
      <p:ext uri="{BB962C8B-B14F-4D97-AF65-F5344CB8AC3E}">
        <p14:creationId xmlns:p14="http://schemas.microsoft.com/office/powerpoint/2010/main" val="166547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5</a:t>
            </a:fld>
            <a:endParaRPr lang="en-IN"/>
          </a:p>
        </p:txBody>
      </p:sp>
    </p:spTree>
    <p:extLst>
      <p:ext uri="{BB962C8B-B14F-4D97-AF65-F5344CB8AC3E}">
        <p14:creationId xmlns:p14="http://schemas.microsoft.com/office/powerpoint/2010/main" val="299108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7</a:t>
            </a:fld>
            <a:endParaRPr lang="en-IN"/>
          </a:p>
        </p:txBody>
      </p:sp>
    </p:spTree>
    <p:extLst>
      <p:ext uri="{BB962C8B-B14F-4D97-AF65-F5344CB8AC3E}">
        <p14:creationId xmlns:p14="http://schemas.microsoft.com/office/powerpoint/2010/main" val="141413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A7F895-CE8C-473E-B5CA-2B936747B3B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91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28-11-2016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058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28-11-2016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86331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28-11-2016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1436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28-11-2016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762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9AD50-48CF-4AF8-990E-A4944ACA76F3}" type="datetimeFigureOut">
              <a:rPr lang="en-IN" smtClean="0"/>
              <a:t>28-11-2016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4722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9AD50-48CF-4AF8-990E-A4944ACA76F3}" type="datetimeFigureOut">
              <a:rPr lang="en-IN" smtClean="0"/>
              <a:t>28-11-2016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8512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9AD50-48CF-4AF8-990E-A4944ACA76F3}" type="datetimeFigureOut">
              <a:rPr lang="en-IN" smtClean="0"/>
              <a:t>28-11-2016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58986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9AD50-48CF-4AF8-990E-A4944ACA76F3}" type="datetimeFigureOut">
              <a:rPr lang="en-IN" smtClean="0"/>
              <a:t>28-11-2016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59885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9AD50-48CF-4AF8-990E-A4944ACA76F3}" type="datetimeFigureOut">
              <a:rPr lang="en-IN" smtClean="0"/>
              <a:t>28-11-2016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3903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28-11-2016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1856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28-11-2016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792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909AD50-48CF-4AF8-990E-A4944ACA76F3}" type="datetimeFigureOut">
              <a:rPr lang="en-IN" smtClean="0"/>
              <a:t>28-11-2016</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5534D3-441A-455B-8984-7791D3DA76E9}" type="slidenum">
              <a:rPr lang="en-IN" smtClean="0"/>
              <a:t>‹#›</a:t>
            </a:fld>
            <a:endParaRPr lang="en-IN"/>
          </a:p>
        </p:txBody>
      </p:sp>
    </p:spTree>
    <p:extLst>
      <p:ext uri="{BB962C8B-B14F-4D97-AF65-F5344CB8AC3E}">
        <p14:creationId xmlns:p14="http://schemas.microsoft.com/office/powerpoint/2010/main" val="3873517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ilesystem_in_Userspac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unix.stackexchange.com/a/417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Blowfish_(cipher)" TargetMode="External"/><Relationship Id="rId2" Type="http://schemas.openxmlformats.org/officeDocument/2006/relationships/hyperlink" Target="http://www.fsl.cs.sunysb.edu/docs/cryptfs/node2.html#SECTION00022000000000000000" TargetMode="External"/><Relationship Id="rId1" Type="http://schemas.openxmlformats.org/officeDocument/2006/relationships/slideLayout" Target="../slideLayouts/slideLayout2.xml"/><Relationship Id="rId6" Type="http://schemas.openxmlformats.org/officeDocument/2006/relationships/hyperlink" Target="https://github.com/libfuse/libfuse#about" TargetMode="External"/><Relationship Id="rId5" Type="http://schemas.openxmlformats.org/officeDocument/2006/relationships/hyperlink" Target="https://en.wikipedia.org/wiki/Block_cipher_mode_of_operation#CBC" TargetMode="External"/><Relationship Id="rId4" Type="http://schemas.openxmlformats.org/officeDocument/2006/relationships/hyperlink" Target="https://en.wikipedia.org/wiki/Data_Encryption_Stand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EE516 : Project 4</a:t>
            </a:r>
            <a:endParaRPr lang="en-IN" dirty="0"/>
          </a:p>
        </p:txBody>
      </p:sp>
      <p:sp>
        <p:nvSpPr>
          <p:cNvPr id="3" name="Subtitle 2"/>
          <p:cNvSpPr>
            <a:spLocks noGrp="1"/>
          </p:cNvSpPr>
          <p:nvPr>
            <p:ph type="subTitle" idx="1"/>
          </p:nvPr>
        </p:nvSpPr>
        <p:spPr/>
        <p:txBody>
          <a:bodyPr/>
          <a:lstStyle/>
          <a:p>
            <a:r>
              <a:rPr lang="en-IN" dirty="0" smtClean="0"/>
              <a:t>Gaurav Kalra</a:t>
            </a:r>
          </a:p>
          <a:p>
            <a:r>
              <a:rPr lang="en-IN" dirty="0" smtClean="0"/>
              <a:t>(Student ID: 2016 45 93)</a:t>
            </a:r>
          </a:p>
          <a:p>
            <a:r>
              <a:rPr lang="en-IN" dirty="0" smtClean="0"/>
              <a:t>gvkalra@kaist.ac.kr</a:t>
            </a:r>
            <a:endParaRPr lang="en-IN" dirty="0"/>
          </a:p>
        </p:txBody>
      </p:sp>
    </p:spTree>
    <p:extLst>
      <p:ext uri="{BB962C8B-B14F-4D97-AF65-F5344CB8AC3E}">
        <p14:creationId xmlns:p14="http://schemas.microsoft.com/office/powerpoint/2010/main" val="243718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485565663"/>
              </p:ext>
            </p:extLst>
          </p:nvPr>
        </p:nvGraphicFramePr>
        <p:xfrm>
          <a:off x="1014419" y="614363"/>
          <a:ext cx="4567876" cy="27399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00272293"/>
              </p:ext>
            </p:extLst>
          </p:nvPr>
        </p:nvGraphicFramePr>
        <p:xfrm>
          <a:off x="1014419" y="3560103"/>
          <a:ext cx="4539014" cy="2693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052776613"/>
              </p:ext>
            </p:extLst>
          </p:nvPr>
        </p:nvGraphicFramePr>
        <p:xfrm>
          <a:off x="1010296" y="6459662"/>
          <a:ext cx="4543137" cy="26937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26161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63566586"/>
              </p:ext>
            </p:extLst>
          </p:nvPr>
        </p:nvGraphicFramePr>
        <p:xfrm>
          <a:off x="1200150" y="59531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413416375"/>
              </p:ext>
            </p:extLst>
          </p:nvPr>
        </p:nvGraphicFramePr>
        <p:xfrm>
          <a:off x="1143000" y="3581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1422097474"/>
              </p:ext>
            </p:extLst>
          </p:nvPr>
        </p:nvGraphicFramePr>
        <p:xfrm>
          <a:off x="1143000" y="6567487"/>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6150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75" y="25489"/>
            <a:ext cx="6225803" cy="5909310"/>
          </a:xfrm>
          <a:prstGeom prst="rect">
            <a:avLst/>
          </a:prstGeom>
          <a:noFill/>
        </p:spPr>
        <p:txBody>
          <a:bodyPr wrap="square" rtlCol="0">
            <a:spAutoFit/>
          </a:bodyPr>
          <a:lstStyle/>
          <a:p>
            <a:r>
              <a:rPr lang="en-IN" b="1" dirty="0" smtClean="0"/>
              <a:t>Discussion:</a:t>
            </a:r>
          </a:p>
          <a:p>
            <a:endParaRPr lang="en-IN" dirty="0"/>
          </a:p>
          <a:p>
            <a:r>
              <a:rPr lang="en-IN" dirty="0" smtClean="0"/>
              <a:t>The total execution time has the following order:</a:t>
            </a:r>
          </a:p>
          <a:p>
            <a:pPr algn="ctr"/>
            <a:r>
              <a:rPr lang="en-US" altLang="ko-KR" dirty="0" smtClean="0"/>
              <a:t>No </a:t>
            </a:r>
            <a:r>
              <a:rPr lang="en-US" altLang="ko-KR" dirty="0"/>
              <a:t>encryption and no </a:t>
            </a:r>
            <a:r>
              <a:rPr lang="en-US" altLang="ko-KR" dirty="0" smtClean="0"/>
              <a:t>buffer </a:t>
            </a:r>
            <a:r>
              <a:rPr lang="en-US" altLang="ko-KR" b="1" dirty="0" smtClean="0">
                <a:solidFill>
                  <a:srgbClr val="00B050"/>
                </a:solidFill>
              </a:rPr>
              <a:t>(fastest)</a:t>
            </a:r>
            <a:endParaRPr lang="en-US" altLang="ko-KR" b="1" dirty="0">
              <a:solidFill>
                <a:srgbClr val="00B050"/>
              </a:solidFill>
            </a:endParaRPr>
          </a:p>
          <a:p>
            <a:pPr algn="ctr"/>
            <a:r>
              <a:rPr lang="en-US" altLang="ko-KR" b="1" dirty="0" smtClean="0"/>
              <a:t>&lt;</a:t>
            </a:r>
          </a:p>
          <a:p>
            <a:pPr algn="ctr"/>
            <a:r>
              <a:rPr lang="en-US" altLang="ko-KR" dirty="0"/>
              <a:t>Encryption and no buffer</a:t>
            </a:r>
          </a:p>
          <a:p>
            <a:pPr algn="ctr"/>
            <a:r>
              <a:rPr lang="en-US" altLang="ko-KR" b="1" dirty="0" smtClean="0"/>
              <a:t>&lt;</a:t>
            </a:r>
          </a:p>
          <a:p>
            <a:pPr algn="ctr"/>
            <a:r>
              <a:rPr lang="en-US" altLang="ko-KR" dirty="0"/>
              <a:t>No encryption and LRU buffer</a:t>
            </a:r>
          </a:p>
          <a:p>
            <a:pPr algn="ctr"/>
            <a:r>
              <a:rPr lang="en-US" altLang="ko-KR" b="1" dirty="0" smtClean="0"/>
              <a:t>&lt;</a:t>
            </a:r>
          </a:p>
          <a:p>
            <a:pPr algn="ctr"/>
            <a:r>
              <a:rPr lang="en-US" altLang="ko-KR" dirty="0"/>
              <a:t>No encryption and random eviction buffer</a:t>
            </a:r>
          </a:p>
          <a:p>
            <a:pPr algn="ctr"/>
            <a:r>
              <a:rPr lang="en-US" altLang="ko-KR" b="1" dirty="0" smtClean="0"/>
              <a:t>&lt;</a:t>
            </a:r>
          </a:p>
          <a:p>
            <a:pPr algn="ctr"/>
            <a:r>
              <a:rPr lang="en-US" altLang="ko-KR" dirty="0"/>
              <a:t>Encryption and random eviction buffer</a:t>
            </a:r>
          </a:p>
          <a:p>
            <a:pPr algn="ctr"/>
            <a:r>
              <a:rPr lang="en-US" altLang="ko-KR" b="1" dirty="0" smtClean="0"/>
              <a:t>&lt; (almost same)</a:t>
            </a:r>
          </a:p>
          <a:p>
            <a:pPr algn="ctr"/>
            <a:r>
              <a:rPr lang="en-US" altLang="ko-KR" dirty="0"/>
              <a:t>Encryption and LRU </a:t>
            </a:r>
            <a:r>
              <a:rPr lang="en-US" altLang="ko-KR" dirty="0" smtClean="0"/>
              <a:t>buffer </a:t>
            </a:r>
            <a:r>
              <a:rPr lang="en-US" altLang="ko-KR" b="1" dirty="0" smtClean="0">
                <a:solidFill>
                  <a:srgbClr val="FF0000"/>
                </a:solidFill>
              </a:rPr>
              <a:t>(slowest)</a:t>
            </a:r>
          </a:p>
          <a:p>
            <a:endParaRPr lang="en-US" altLang="ko-KR" b="1" dirty="0">
              <a:solidFill>
                <a:srgbClr val="FF0000"/>
              </a:solidFill>
            </a:endParaRPr>
          </a:p>
          <a:p>
            <a:r>
              <a:rPr lang="en-US" altLang="ko-KR" dirty="0" smtClean="0"/>
              <a:t>Why?</a:t>
            </a:r>
          </a:p>
          <a:p>
            <a:pPr marL="342900" indent="-342900">
              <a:buFont typeface="+mj-lt"/>
              <a:buAutoNum type="arabicPeriod"/>
            </a:pPr>
            <a:r>
              <a:rPr lang="en-US" altLang="ko-KR" dirty="0" smtClean="0"/>
              <a:t>Any buffering algorithm is as good as the workload it targets. The benchmarking program doesn’t have a predefined workload which makes buffering an overhead.</a:t>
            </a:r>
          </a:p>
          <a:p>
            <a:pPr marL="342900" indent="-342900">
              <a:buFont typeface="+mj-lt"/>
              <a:buAutoNum type="arabicPeriod"/>
            </a:pPr>
            <a:r>
              <a:rPr lang="en-US" altLang="ko-KR" dirty="0" smtClean="0"/>
              <a:t>The number of cache misses far outweigh cache hits in the benchmarking workload.</a:t>
            </a:r>
          </a:p>
        </p:txBody>
      </p:sp>
    </p:spTree>
    <p:extLst>
      <p:ext uri="{BB962C8B-B14F-4D97-AF65-F5344CB8AC3E}">
        <p14:creationId xmlns:p14="http://schemas.microsoft.com/office/powerpoint/2010/main" val="3215279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6858000" cy="9694962"/>
          </a:xfrm>
          <a:prstGeom prst="rect">
            <a:avLst/>
          </a:prstGeom>
          <a:noFill/>
        </p:spPr>
        <p:txBody>
          <a:bodyPr wrap="square" rtlCol="0">
            <a:spAutoFit/>
          </a:bodyPr>
          <a:lstStyle/>
          <a:p>
            <a:pPr lvl="0" algn="just"/>
            <a:r>
              <a:rPr lang="en-IN" sz="1200" b="1" dirty="0">
                <a:solidFill>
                  <a:prstClr val="black"/>
                </a:solidFill>
                <a:latin typeface="Calibri" panose="020F0502020204030204"/>
              </a:rPr>
              <a:t>Q1. Pros. and Cons. of FUSE file system (against file system in kernel space)</a:t>
            </a:r>
          </a:p>
          <a:p>
            <a:pPr lvl="0" algn="just"/>
            <a:r>
              <a:rPr lang="en-IN" sz="1200" b="1" dirty="0" smtClean="0">
                <a:solidFill>
                  <a:prstClr val="black"/>
                </a:solidFill>
              </a:rPr>
              <a:t>Pros:</a:t>
            </a:r>
            <a:endParaRPr lang="en-IN" sz="1200" b="1" dirty="0">
              <a:solidFill>
                <a:prstClr val="black"/>
              </a:solidFill>
            </a:endParaRPr>
          </a:p>
          <a:p>
            <a:pPr marL="228600" lvl="0" indent="-228600" algn="just">
              <a:buFont typeface="+mj-lt"/>
              <a:buAutoNum type="arabicPeriod"/>
            </a:pPr>
            <a:r>
              <a:rPr lang="en-IN" sz="1200" dirty="0" smtClean="0">
                <a:solidFill>
                  <a:prstClr val="black"/>
                </a:solidFill>
              </a:rPr>
              <a:t>It </a:t>
            </a:r>
            <a:r>
              <a:rPr lang="en-IN" sz="1200" dirty="0">
                <a:solidFill>
                  <a:prstClr val="black"/>
                </a:solidFill>
              </a:rPr>
              <a:t>lets non-privileged users create their own file systems without editing kernel </a:t>
            </a:r>
            <a:r>
              <a:rPr lang="en-IN" sz="1200" dirty="0" smtClean="0">
                <a:solidFill>
                  <a:prstClr val="black"/>
                </a:solidFill>
              </a:rPr>
              <a:t>code.</a:t>
            </a:r>
          </a:p>
          <a:p>
            <a:pPr marL="228600" lvl="0" indent="-228600" algn="just">
              <a:buFont typeface="+mj-lt"/>
              <a:buAutoNum type="arabicPeriod"/>
            </a:pPr>
            <a:r>
              <a:rPr lang="en-IN" sz="1200" dirty="0" smtClean="0">
                <a:solidFill>
                  <a:prstClr val="black"/>
                </a:solidFill>
              </a:rPr>
              <a:t>FUSE </a:t>
            </a:r>
            <a:r>
              <a:rPr lang="en-IN" sz="1200" dirty="0">
                <a:solidFill>
                  <a:prstClr val="black"/>
                </a:solidFill>
              </a:rPr>
              <a:t>module provides only a "bridge" to the actual kernel </a:t>
            </a:r>
            <a:r>
              <a:rPr lang="en-IN" sz="1200" dirty="0" smtClean="0">
                <a:solidFill>
                  <a:prstClr val="black"/>
                </a:solidFill>
              </a:rPr>
              <a:t>interfaces.</a:t>
            </a:r>
          </a:p>
          <a:p>
            <a:pPr marL="228600" lvl="0" indent="-228600" algn="just">
              <a:buFont typeface="+mj-lt"/>
              <a:buAutoNum type="arabicPeriod"/>
            </a:pPr>
            <a:r>
              <a:rPr lang="en-IN" sz="1200" dirty="0" smtClean="0">
                <a:solidFill>
                  <a:prstClr val="black"/>
                </a:solidFill>
              </a:rPr>
              <a:t>It </a:t>
            </a:r>
            <a:r>
              <a:rPr lang="en-IN" sz="1200" dirty="0">
                <a:solidFill>
                  <a:prstClr val="black"/>
                </a:solidFill>
              </a:rPr>
              <a:t>is particularly useful for writing virtual file systems. Unlike traditional file systems that essentially save data to, and retrieve data from, mass storage, virtual </a:t>
            </a:r>
            <a:r>
              <a:rPr lang="en-IN" sz="1200" dirty="0" err="1">
                <a:solidFill>
                  <a:prstClr val="black"/>
                </a:solidFill>
              </a:rPr>
              <a:t>filesystems</a:t>
            </a:r>
            <a:r>
              <a:rPr lang="en-IN" sz="1200" dirty="0">
                <a:solidFill>
                  <a:prstClr val="black"/>
                </a:solidFill>
              </a:rPr>
              <a:t> do not actually store data themselves. They act as a view or translation of an existing file system or storage </a:t>
            </a:r>
            <a:r>
              <a:rPr lang="en-IN" sz="1200" dirty="0" smtClean="0">
                <a:solidFill>
                  <a:prstClr val="black"/>
                </a:solidFill>
              </a:rPr>
              <a:t>device.</a:t>
            </a:r>
          </a:p>
          <a:p>
            <a:pPr marL="228600" lvl="0" indent="-228600" algn="just">
              <a:buFont typeface="+mj-lt"/>
              <a:buAutoNum type="arabicPeriod"/>
            </a:pPr>
            <a:r>
              <a:rPr lang="en-IN" sz="1200" dirty="0" smtClean="0">
                <a:solidFill>
                  <a:prstClr val="black"/>
                </a:solidFill>
              </a:rPr>
              <a:t>If </a:t>
            </a:r>
            <a:r>
              <a:rPr lang="en-IN" sz="1200" dirty="0">
                <a:solidFill>
                  <a:prstClr val="black"/>
                </a:solidFill>
              </a:rPr>
              <a:t>a FUSE </a:t>
            </a:r>
            <a:r>
              <a:rPr lang="en-IN" sz="1200" dirty="0" err="1">
                <a:solidFill>
                  <a:prstClr val="black"/>
                </a:solidFill>
              </a:rPr>
              <a:t>filesystem</a:t>
            </a:r>
            <a:r>
              <a:rPr lang="en-IN" sz="1200" dirty="0">
                <a:solidFill>
                  <a:prstClr val="black"/>
                </a:solidFill>
              </a:rPr>
              <a:t> driver crashes, it won't panic your kernel: you'll see nothing worse than I/O errors in applications that were accessing the </a:t>
            </a:r>
            <a:r>
              <a:rPr lang="en-IN" sz="1200" dirty="0" err="1" smtClean="0">
                <a:solidFill>
                  <a:prstClr val="black"/>
                </a:solidFill>
              </a:rPr>
              <a:t>filesystem</a:t>
            </a:r>
            <a:r>
              <a:rPr lang="en-IN" sz="1200" dirty="0" smtClean="0">
                <a:solidFill>
                  <a:prstClr val="black"/>
                </a:solidFill>
              </a:rPr>
              <a:t>.</a:t>
            </a:r>
          </a:p>
          <a:p>
            <a:pPr marL="228600" lvl="0" indent="-228600" algn="just">
              <a:buFont typeface="+mj-lt"/>
              <a:buAutoNum type="arabicPeriod"/>
            </a:pPr>
            <a:r>
              <a:rPr lang="en-IN" sz="1200" dirty="0" smtClean="0">
                <a:solidFill>
                  <a:prstClr val="black"/>
                </a:solidFill>
              </a:rPr>
              <a:t>They </a:t>
            </a:r>
            <a:r>
              <a:rPr lang="en-IN" sz="1200" dirty="0">
                <a:solidFill>
                  <a:prstClr val="black"/>
                </a:solidFill>
              </a:rPr>
              <a:t>can be programmed very quickly</a:t>
            </a:r>
          </a:p>
          <a:p>
            <a:pPr lvl="0" algn="just"/>
            <a:r>
              <a:rPr lang="en-IN" sz="1200" b="1" dirty="0" smtClean="0">
                <a:solidFill>
                  <a:prstClr val="black"/>
                </a:solidFill>
              </a:rPr>
              <a:t>Cons:</a:t>
            </a:r>
            <a:endParaRPr lang="en-IN" sz="1200" b="1" dirty="0">
              <a:solidFill>
                <a:prstClr val="black"/>
              </a:solidFill>
            </a:endParaRPr>
          </a:p>
          <a:p>
            <a:pPr marL="228600" lvl="0" indent="-228600" algn="just">
              <a:buFont typeface="+mj-lt"/>
              <a:buAutoNum type="arabicPeriod"/>
            </a:pPr>
            <a:r>
              <a:rPr lang="en-IN" sz="1200" dirty="0" smtClean="0">
                <a:solidFill>
                  <a:prstClr val="black"/>
                </a:solidFill>
              </a:rPr>
              <a:t>They're </a:t>
            </a:r>
            <a:r>
              <a:rPr lang="en-IN" sz="1200" dirty="0">
                <a:solidFill>
                  <a:prstClr val="black"/>
                </a:solidFill>
              </a:rPr>
              <a:t>somewhat slower in comparison to file system in kernel space. This is mainly because of more context switches between user-space and </a:t>
            </a:r>
            <a:r>
              <a:rPr lang="en-IN" sz="1200" dirty="0" smtClean="0">
                <a:solidFill>
                  <a:prstClr val="black"/>
                </a:solidFill>
              </a:rPr>
              <a:t>kernel-space</a:t>
            </a:r>
          </a:p>
          <a:p>
            <a:pPr marL="228600" lvl="0" indent="-228600" algn="just">
              <a:buFont typeface="+mj-lt"/>
              <a:buAutoNum type="arabicPeriod"/>
            </a:pPr>
            <a:r>
              <a:rPr lang="en-IN" sz="1200" dirty="0" smtClean="0">
                <a:solidFill>
                  <a:prstClr val="black"/>
                </a:solidFill>
              </a:rPr>
              <a:t>It </a:t>
            </a:r>
            <a:r>
              <a:rPr lang="en-IN" sz="1200" dirty="0">
                <a:solidFill>
                  <a:prstClr val="black"/>
                </a:solidFill>
              </a:rPr>
              <a:t>is not robust because a crashing / killed fuse process by mistake can take away the whole </a:t>
            </a:r>
            <a:r>
              <a:rPr lang="en-IN" sz="1200" dirty="0" err="1" smtClean="0">
                <a:solidFill>
                  <a:prstClr val="black"/>
                </a:solidFill>
              </a:rPr>
              <a:t>filesystem</a:t>
            </a:r>
            <a:endParaRPr lang="en-IN" sz="1200" dirty="0" smtClean="0">
              <a:solidFill>
                <a:prstClr val="black"/>
              </a:solidFill>
            </a:endParaRPr>
          </a:p>
          <a:p>
            <a:pPr marL="228600" lvl="0" indent="-228600" algn="just">
              <a:buFont typeface="+mj-lt"/>
              <a:buAutoNum type="arabicPeriod"/>
            </a:pPr>
            <a:r>
              <a:rPr lang="en-IN" sz="1200" dirty="0" smtClean="0">
                <a:solidFill>
                  <a:prstClr val="black"/>
                </a:solidFill>
              </a:rPr>
              <a:t>They </a:t>
            </a:r>
            <a:r>
              <a:rPr lang="en-IN" sz="1200" dirty="0">
                <a:solidFill>
                  <a:prstClr val="black"/>
                </a:solidFill>
              </a:rPr>
              <a:t>cannot be used on a boot media.</a:t>
            </a:r>
          </a:p>
          <a:p>
            <a:pPr lvl="0" algn="just"/>
            <a:endParaRPr lang="en-IN" sz="1200" dirty="0">
              <a:solidFill>
                <a:prstClr val="black"/>
              </a:solidFill>
            </a:endParaRPr>
          </a:p>
          <a:p>
            <a:pPr lvl="0" algn="just"/>
            <a:r>
              <a:rPr lang="en-IN" sz="1200" b="1" dirty="0">
                <a:solidFill>
                  <a:prstClr val="black"/>
                </a:solidFill>
              </a:rPr>
              <a:t>References:</a:t>
            </a:r>
          </a:p>
          <a:p>
            <a:pPr lvl="0" algn="just"/>
            <a:r>
              <a:rPr lang="en-IN" sz="1200" dirty="0">
                <a:solidFill>
                  <a:prstClr val="black"/>
                </a:solidFill>
                <a:hlinkClick r:id="rId3"/>
              </a:rPr>
              <a:t>https://</a:t>
            </a:r>
            <a:r>
              <a:rPr lang="en-IN" sz="1200" dirty="0" smtClean="0">
                <a:solidFill>
                  <a:prstClr val="black"/>
                </a:solidFill>
                <a:hlinkClick r:id="rId3"/>
              </a:rPr>
              <a:t>en.wikipedia.org/wiki/Filesystem_in_Userspace</a:t>
            </a:r>
            <a:endParaRPr lang="en-IN" sz="1200" dirty="0" smtClean="0">
              <a:solidFill>
                <a:prstClr val="black"/>
              </a:solidFill>
            </a:endParaRPr>
          </a:p>
          <a:p>
            <a:pPr lvl="0" algn="just"/>
            <a:r>
              <a:rPr lang="en-IN" sz="1200" dirty="0" smtClean="0">
                <a:solidFill>
                  <a:prstClr val="black"/>
                </a:solidFill>
                <a:hlinkClick r:id="rId4"/>
              </a:rPr>
              <a:t>http</a:t>
            </a:r>
            <a:r>
              <a:rPr lang="en-IN" sz="1200" dirty="0">
                <a:solidFill>
                  <a:prstClr val="black"/>
                </a:solidFill>
                <a:hlinkClick r:id="rId4"/>
              </a:rPr>
              <a:t>://</a:t>
            </a:r>
            <a:r>
              <a:rPr lang="en-IN" sz="1200" dirty="0" smtClean="0">
                <a:solidFill>
                  <a:prstClr val="black"/>
                </a:solidFill>
                <a:hlinkClick r:id="rId4"/>
              </a:rPr>
              <a:t>unix.stackexchange.com/a/4170</a:t>
            </a:r>
            <a:endParaRPr lang="en-IN" sz="1200" dirty="0" smtClean="0">
              <a:solidFill>
                <a:prstClr val="black"/>
              </a:solidFil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Q2. </a:t>
            </a:r>
            <a:r>
              <a:rPr lang="en-IN" sz="1200" b="1" dirty="0">
                <a:solidFill>
                  <a:prstClr val="black"/>
                </a:solidFill>
              </a:rPr>
              <a:t>In our encryption, can different key pairs give same encrypted / decrypted data? Why?</a:t>
            </a:r>
            <a:endParaRPr kumimoji="0" lang="en-IN" sz="12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lvl="0" algn="just"/>
            <a:r>
              <a:rPr lang="en-IN" sz="1200" dirty="0">
                <a:solidFill>
                  <a:prstClr val="black"/>
                </a:solidFill>
              </a:rPr>
              <a:t>Yes.</a:t>
            </a:r>
          </a:p>
          <a:p>
            <a:pPr lvl="0" algn="just"/>
            <a:endParaRPr lang="en-IN" sz="1200" dirty="0" smtClean="0">
              <a:solidFill>
                <a:prstClr val="black"/>
              </a:solidFill>
            </a:endParaRPr>
          </a:p>
          <a:p>
            <a:pPr lvl="0" algn="just"/>
            <a:r>
              <a:rPr lang="en-IN" sz="1200" dirty="0" smtClean="0">
                <a:solidFill>
                  <a:prstClr val="black"/>
                </a:solidFill>
              </a:rPr>
              <a:t>Encryption = Addition </a:t>
            </a:r>
            <a:r>
              <a:rPr lang="en-IN" sz="1200" dirty="0">
                <a:solidFill>
                  <a:prstClr val="black"/>
                </a:solidFill>
              </a:rPr>
              <a:t>+ Circular right shift</a:t>
            </a:r>
          </a:p>
          <a:p>
            <a:pPr lvl="0" algn="just"/>
            <a:r>
              <a:rPr lang="en-IN" sz="1200" dirty="0">
                <a:solidFill>
                  <a:prstClr val="black"/>
                </a:solidFill>
              </a:rPr>
              <a:t>Decryption = Circular left shift + Subtraction</a:t>
            </a:r>
          </a:p>
          <a:p>
            <a:pPr lvl="0" algn="just"/>
            <a:endParaRPr lang="en-IN" sz="1200" dirty="0">
              <a:solidFill>
                <a:prstClr val="black"/>
              </a:solidFill>
            </a:endParaRPr>
          </a:p>
          <a:p>
            <a:pPr lvl="0" algn="just"/>
            <a:r>
              <a:rPr lang="en-IN" sz="1200" dirty="0">
                <a:solidFill>
                  <a:prstClr val="black"/>
                </a:solidFill>
              </a:rPr>
              <a:t>Let a data byte be 0xFF</a:t>
            </a:r>
          </a:p>
          <a:p>
            <a:pPr lvl="0" algn="just"/>
            <a:r>
              <a:rPr lang="en-IN" sz="1200" dirty="0">
                <a:solidFill>
                  <a:prstClr val="black"/>
                </a:solidFill>
              </a:rPr>
              <a:t>Let one (add, shift) pair be (1, 2) and another be (1, 4)</a:t>
            </a:r>
          </a:p>
          <a:p>
            <a:pPr lvl="0" algn="just"/>
            <a:endParaRPr lang="en-IN" sz="1200" dirty="0">
              <a:solidFill>
                <a:prstClr val="black"/>
              </a:solidFill>
            </a:endParaRPr>
          </a:p>
          <a:p>
            <a:pPr lvl="0" algn="just"/>
            <a:r>
              <a:rPr lang="en-IN" sz="1200" b="1" dirty="0" smtClean="0">
                <a:solidFill>
                  <a:prstClr val="black"/>
                </a:solidFill>
              </a:rPr>
              <a:t>1.1   Encryption</a:t>
            </a:r>
            <a:endParaRPr lang="en-IN" sz="1200" b="1" dirty="0">
              <a:solidFill>
                <a:prstClr val="black"/>
              </a:solidFill>
            </a:endParaRPr>
          </a:p>
          <a:p>
            <a:pPr lvl="0" algn="just"/>
            <a:r>
              <a:rPr lang="en-IN" sz="1200" dirty="0" smtClean="0">
                <a:solidFill>
                  <a:prstClr val="black"/>
                </a:solidFill>
              </a:rPr>
              <a:t>	0xFF </a:t>
            </a:r>
            <a:r>
              <a:rPr lang="en-IN" sz="1200" dirty="0">
                <a:solidFill>
                  <a:prstClr val="black"/>
                </a:solidFill>
              </a:rPr>
              <a:t>+ 1 = 0x00 (since carry bit is lost in our encryption scheme)</a:t>
            </a:r>
          </a:p>
          <a:p>
            <a:pPr lvl="0" algn="just"/>
            <a:r>
              <a:rPr lang="en-IN" sz="1200" dirty="0" smtClean="0">
                <a:solidFill>
                  <a:prstClr val="black"/>
                </a:solidFill>
              </a:rPr>
              <a:t>	(0x00 </a:t>
            </a:r>
            <a:r>
              <a:rPr lang="en-IN" sz="1200" dirty="0">
                <a:solidFill>
                  <a:prstClr val="black"/>
                </a:solidFill>
              </a:rPr>
              <a:t>&gt;&gt; </a:t>
            </a:r>
            <a:r>
              <a:rPr lang="en-IN" sz="1200" dirty="0" smtClean="0">
                <a:solidFill>
                  <a:prstClr val="black"/>
                </a:solidFill>
              </a:rPr>
              <a:t>2)</a:t>
            </a:r>
            <a:r>
              <a:rPr lang="en-IN" sz="1200" baseline="-25000" dirty="0" smtClean="0">
                <a:solidFill>
                  <a:prstClr val="black"/>
                </a:solidFill>
              </a:rPr>
              <a:t>circular</a:t>
            </a:r>
            <a:r>
              <a:rPr lang="en-IN" sz="1200" dirty="0" smtClean="0">
                <a:solidFill>
                  <a:prstClr val="black"/>
                </a:solidFill>
              </a:rPr>
              <a:t> </a:t>
            </a:r>
            <a:r>
              <a:rPr lang="en-IN" sz="1200" dirty="0">
                <a:solidFill>
                  <a:prstClr val="black"/>
                </a:solidFill>
              </a:rPr>
              <a:t>= 0x00</a:t>
            </a:r>
          </a:p>
          <a:p>
            <a:pPr lvl="0" algn="just"/>
            <a:r>
              <a:rPr lang="en-IN" sz="1200" b="1" dirty="0" smtClean="0">
                <a:solidFill>
                  <a:prstClr val="black"/>
                </a:solidFill>
              </a:rPr>
              <a:t>1.2   Decryption</a:t>
            </a:r>
            <a:endParaRPr lang="en-IN" sz="1200" b="1" dirty="0">
              <a:solidFill>
                <a:prstClr val="black"/>
              </a:solidFill>
            </a:endParaRPr>
          </a:p>
          <a:p>
            <a:pPr lvl="0" algn="just"/>
            <a:r>
              <a:rPr lang="en-IN" sz="1200" dirty="0" smtClean="0">
                <a:solidFill>
                  <a:prstClr val="black"/>
                </a:solidFill>
              </a:rPr>
              <a:t>	(0x00 </a:t>
            </a:r>
            <a:r>
              <a:rPr lang="en-IN" sz="1200" dirty="0">
                <a:solidFill>
                  <a:prstClr val="black"/>
                </a:solidFill>
              </a:rPr>
              <a:t>&lt;&lt; </a:t>
            </a:r>
            <a:r>
              <a:rPr lang="en-IN" sz="1200" dirty="0" smtClean="0">
                <a:solidFill>
                  <a:prstClr val="black"/>
                </a:solidFill>
              </a:rPr>
              <a:t>2)</a:t>
            </a:r>
            <a:r>
              <a:rPr lang="en-IN" sz="1200" baseline="-25000" dirty="0" smtClean="0">
                <a:solidFill>
                  <a:prstClr val="black"/>
                </a:solidFill>
              </a:rPr>
              <a:t>circular</a:t>
            </a:r>
            <a:r>
              <a:rPr lang="en-IN" sz="1200" dirty="0" smtClean="0">
                <a:solidFill>
                  <a:prstClr val="black"/>
                </a:solidFill>
              </a:rPr>
              <a:t> </a:t>
            </a:r>
            <a:r>
              <a:rPr lang="en-IN" sz="1200" dirty="0">
                <a:solidFill>
                  <a:prstClr val="black"/>
                </a:solidFill>
              </a:rPr>
              <a:t>= 0x00</a:t>
            </a:r>
          </a:p>
          <a:p>
            <a:pPr lvl="0" algn="just"/>
            <a:r>
              <a:rPr lang="en-IN" sz="1200" dirty="0" smtClean="0">
                <a:solidFill>
                  <a:prstClr val="black"/>
                </a:solidFill>
              </a:rPr>
              <a:t>	0x00 </a:t>
            </a:r>
            <a:r>
              <a:rPr lang="en-IN" sz="1200" dirty="0">
                <a:solidFill>
                  <a:prstClr val="black"/>
                </a:solidFill>
              </a:rPr>
              <a:t>- 1 = 0xFF</a:t>
            </a:r>
          </a:p>
          <a:p>
            <a:pPr lvl="0" algn="just"/>
            <a:endParaRPr lang="en-IN" sz="1200" dirty="0">
              <a:solidFill>
                <a:prstClr val="black"/>
              </a:solidFill>
            </a:endParaRPr>
          </a:p>
          <a:p>
            <a:pPr lvl="0" algn="just"/>
            <a:r>
              <a:rPr lang="en-IN" sz="1200" b="1" dirty="0" smtClean="0">
                <a:solidFill>
                  <a:prstClr val="black"/>
                </a:solidFill>
              </a:rPr>
              <a:t>2.1   Encryption</a:t>
            </a:r>
            <a:endParaRPr lang="en-IN" sz="1200" b="1" dirty="0">
              <a:solidFill>
                <a:prstClr val="black"/>
              </a:solidFill>
            </a:endParaRPr>
          </a:p>
          <a:p>
            <a:pPr lvl="0" algn="just"/>
            <a:r>
              <a:rPr lang="en-IN" sz="1200" dirty="0" smtClean="0">
                <a:solidFill>
                  <a:prstClr val="black"/>
                </a:solidFill>
              </a:rPr>
              <a:t>	0xFF </a:t>
            </a:r>
            <a:r>
              <a:rPr lang="en-IN" sz="1200" dirty="0">
                <a:solidFill>
                  <a:prstClr val="black"/>
                </a:solidFill>
              </a:rPr>
              <a:t>+ 1 = </a:t>
            </a:r>
            <a:r>
              <a:rPr lang="en-IN" sz="1200" dirty="0" smtClean="0">
                <a:solidFill>
                  <a:prstClr val="black"/>
                </a:solidFill>
              </a:rPr>
              <a:t>0x00</a:t>
            </a:r>
            <a:endParaRPr lang="en-IN" sz="1200" dirty="0">
              <a:solidFill>
                <a:prstClr val="black"/>
              </a:solidFill>
            </a:endParaRPr>
          </a:p>
          <a:p>
            <a:pPr lvl="0" algn="just"/>
            <a:r>
              <a:rPr lang="en-IN" sz="1200" dirty="0" smtClean="0">
                <a:solidFill>
                  <a:prstClr val="black"/>
                </a:solidFill>
              </a:rPr>
              <a:t>	(0x00 </a:t>
            </a:r>
            <a:r>
              <a:rPr lang="en-IN" sz="1200" dirty="0">
                <a:solidFill>
                  <a:prstClr val="black"/>
                </a:solidFill>
              </a:rPr>
              <a:t>&gt;&gt; </a:t>
            </a:r>
            <a:r>
              <a:rPr lang="en-IN" sz="1200" dirty="0" smtClean="0">
                <a:solidFill>
                  <a:prstClr val="black"/>
                </a:solidFill>
              </a:rPr>
              <a:t>4)</a:t>
            </a:r>
            <a:r>
              <a:rPr lang="en-IN" sz="1200" baseline="-25000" dirty="0" smtClean="0">
                <a:solidFill>
                  <a:prstClr val="black"/>
                </a:solidFill>
              </a:rPr>
              <a:t>circular</a:t>
            </a:r>
            <a:r>
              <a:rPr lang="en-IN" sz="1200" dirty="0" smtClean="0">
                <a:solidFill>
                  <a:prstClr val="black"/>
                </a:solidFill>
              </a:rPr>
              <a:t> </a:t>
            </a:r>
            <a:r>
              <a:rPr lang="en-IN" sz="1200" dirty="0">
                <a:solidFill>
                  <a:prstClr val="black"/>
                </a:solidFill>
              </a:rPr>
              <a:t>= 0x00 (</a:t>
            </a:r>
            <a:r>
              <a:rPr lang="en-IN" sz="1200" dirty="0">
                <a:solidFill>
                  <a:srgbClr val="FF0000"/>
                </a:solidFill>
              </a:rPr>
              <a:t>same as 1.1</a:t>
            </a:r>
            <a:r>
              <a:rPr lang="en-IN" sz="1200" dirty="0">
                <a:solidFill>
                  <a:prstClr val="black"/>
                </a:solidFill>
              </a:rPr>
              <a:t>)</a:t>
            </a:r>
          </a:p>
          <a:p>
            <a:pPr lvl="0" algn="just"/>
            <a:r>
              <a:rPr lang="en-IN" sz="1200" b="1" dirty="0" smtClean="0">
                <a:solidFill>
                  <a:prstClr val="black"/>
                </a:solidFill>
              </a:rPr>
              <a:t>2.2   Decryption</a:t>
            </a:r>
            <a:endParaRPr lang="en-IN" sz="1200" b="1" dirty="0">
              <a:solidFill>
                <a:prstClr val="black"/>
              </a:solidFill>
            </a:endParaRPr>
          </a:p>
          <a:p>
            <a:pPr lvl="0" algn="just"/>
            <a:r>
              <a:rPr lang="en-IN" sz="1200" dirty="0" smtClean="0">
                <a:solidFill>
                  <a:prstClr val="black"/>
                </a:solidFill>
              </a:rPr>
              <a:t>	(0x00 </a:t>
            </a:r>
            <a:r>
              <a:rPr lang="en-IN" sz="1200" dirty="0">
                <a:solidFill>
                  <a:prstClr val="black"/>
                </a:solidFill>
              </a:rPr>
              <a:t>&lt;&lt; </a:t>
            </a:r>
            <a:r>
              <a:rPr lang="en-IN" sz="1200" dirty="0" smtClean="0">
                <a:solidFill>
                  <a:prstClr val="black"/>
                </a:solidFill>
              </a:rPr>
              <a:t>4)</a:t>
            </a:r>
            <a:r>
              <a:rPr lang="en-IN" sz="1200" baseline="-25000" dirty="0" smtClean="0">
                <a:solidFill>
                  <a:prstClr val="black"/>
                </a:solidFill>
              </a:rPr>
              <a:t>circular</a:t>
            </a:r>
            <a:r>
              <a:rPr lang="en-IN" sz="1200" dirty="0" smtClean="0">
                <a:solidFill>
                  <a:prstClr val="black"/>
                </a:solidFill>
              </a:rPr>
              <a:t> </a:t>
            </a:r>
            <a:r>
              <a:rPr lang="en-IN" sz="1200" dirty="0">
                <a:solidFill>
                  <a:prstClr val="black"/>
                </a:solidFill>
              </a:rPr>
              <a:t>= 0x00</a:t>
            </a:r>
          </a:p>
          <a:p>
            <a:pPr lvl="0" algn="just"/>
            <a:r>
              <a:rPr lang="en-IN" sz="1200" dirty="0" smtClean="0">
                <a:solidFill>
                  <a:prstClr val="black"/>
                </a:solidFill>
              </a:rPr>
              <a:t>	0x00 </a:t>
            </a:r>
            <a:r>
              <a:rPr lang="en-IN" sz="1200" dirty="0">
                <a:solidFill>
                  <a:prstClr val="black"/>
                </a:solidFill>
              </a:rPr>
              <a:t>- 1 = 0xFF (</a:t>
            </a:r>
            <a:r>
              <a:rPr lang="en-IN" sz="1200" dirty="0">
                <a:solidFill>
                  <a:srgbClr val="FF0000"/>
                </a:solidFill>
              </a:rPr>
              <a:t>same as 1.2</a:t>
            </a:r>
            <a:r>
              <a:rPr lang="en-IN" sz="1200" dirty="0">
                <a:solidFill>
                  <a:prstClr val="black"/>
                </a:solidFill>
              </a:rPr>
              <a:t>)</a:t>
            </a:r>
            <a:endParaRPr kumimoji="0" lang="en-IN" sz="1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Q3. </a:t>
            </a:r>
            <a:r>
              <a:rPr lang="en-IN" sz="1200" b="1" dirty="0">
                <a:solidFill>
                  <a:prstClr val="black"/>
                </a:solidFill>
              </a:rPr>
              <a:t>List several encryption methods and </a:t>
            </a:r>
            <a:r>
              <a:rPr lang="en-IN" sz="1200" b="1" dirty="0" err="1">
                <a:solidFill>
                  <a:prstClr val="black"/>
                </a:solidFill>
              </a:rPr>
              <a:t>analyze</a:t>
            </a:r>
            <a:r>
              <a:rPr lang="en-IN" sz="1200" b="1" dirty="0">
                <a:solidFill>
                  <a:prstClr val="black"/>
                </a:solidFill>
              </a:rPr>
              <a:t> them</a:t>
            </a:r>
            <a:r>
              <a:rPr lang="en-IN" sz="1200" b="1" dirty="0" smtClean="0">
                <a:solidFill>
                  <a:prstClr val="black"/>
                </a:solidFill>
              </a:rPr>
              <a:t>.</a:t>
            </a:r>
          </a:p>
          <a:p>
            <a:pPr algn="just"/>
            <a:r>
              <a:rPr lang="en-IN" sz="1200" dirty="0">
                <a:solidFill>
                  <a:prstClr val="black"/>
                </a:solidFill>
              </a:rPr>
              <a:t>To provide strong enough encryption it is necessary to encrypt as much data together in a chaining fashion that includes bit substitutions and transpositions, such that each byte encrypted depends on some of the prior ones. However, doing so would mean that each time we need to decrypt a single byte anywhere in the file, all prior bytes would have to be decrypted as well -- a major performance problem. So, in general, fixed-length block ciphers are used in file system encryption. e.g</a:t>
            </a:r>
            <a:r>
              <a:rPr lang="en-IN" sz="1200" dirty="0" smtClean="0">
                <a:solidFill>
                  <a:prstClr val="black"/>
                </a:solidFill>
              </a:rPr>
              <a:t>.</a:t>
            </a:r>
          </a:p>
          <a:p>
            <a:pPr algn="just"/>
            <a:endParaRPr lang="en-IN" sz="1200" dirty="0">
              <a:solidFill>
                <a:prstClr val="black"/>
              </a:solidFill>
            </a:endParaRPr>
          </a:p>
          <a:p>
            <a:pPr algn="just"/>
            <a:r>
              <a:rPr lang="en-IN" sz="1200" dirty="0">
                <a:solidFill>
                  <a:prstClr val="black"/>
                </a:solidFill>
              </a:rPr>
              <a:t>1. DES (too big and slow)</a:t>
            </a:r>
          </a:p>
          <a:p>
            <a:pPr algn="just"/>
            <a:r>
              <a:rPr lang="en-IN" sz="1200" dirty="0">
                <a:solidFill>
                  <a:prstClr val="black"/>
                </a:solidFill>
              </a:rPr>
              <a:t>2. Blowfish (fast, compact, simple</a:t>
            </a:r>
            <a:r>
              <a:rPr lang="en-IN" sz="1200" dirty="0" smtClean="0">
                <a:solidFill>
                  <a:prstClr val="black"/>
                </a:solidFill>
              </a:rPr>
              <a:t>)</a:t>
            </a:r>
            <a:endParaRPr lang="en-IN" sz="1200" dirty="0">
              <a:solidFill>
                <a:prstClr val="black"/>
              </a:solidFill>
            </a:endParaRPr>
          </a:p>
        </p:txBody>
      </p:sp>
    </p:spTree>
    <p:extLst>
      <p:ext uri="{BB962C8B-B14F-4D97-AF65-F5344CB8AC3E}">
        <p14:creationId xmlns:p14="http://schemas.microsoft.com/office/powerpoint/2010/main" val="2238209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858000" cy="7294305"/>
          </a:xfrm>
          <a:prstGeom prst="rect">
            <a:avLst/>
          </a:prstGeom>
        </p:spPr>
        <p:txBody>
          <a:bodyPr wrap="square">
            <a:spAutoFit/>
          </a:bodyPr>
          <a:lstStyle/>
          <a:p>
            <a:pPr algn="just"/>
            <a:r>
              <a:rPr lang="en-IN" sz="1200" dirty="0" err="1">
                <a:solidFill>
                  <a:prstClr val="black"/>
                </a:solidFill>
              </a:rPr>
              <a:t>Cryptfs</a:t>
            </a:r>
            <a:r>
              <a:rPr lang="en-IN" sz="1200" dirty="0">
                <a:solidFill>
                  <a:prstClr val="black"/>
                </a:solidFill>
              </a:rPr>
              <a:t> (A Stackable </a:t>
            </a:r>
            <a:r>
              <a:rPr lang="en-IN" sz="1200" dirty="0" err="1">
                <a:solidFill>
                  <a:prstClr val="black"/>
                </a:solidFill>
              </a:rPr>
              <a:t>Vnode</a:t>
            </a:r>
            <a:r>
              <a:rPr lang="en-IN" sz="1200" dirty="0">
                <a:solidFill>
                  <a:prstClr val="black"/>
                </a:solidFill>
              </a:rPr>
              <a:t> Level Encryption File System) uses Blowfish with Cipher Block Chaining (CBC) encryption mode for each block (4-8KB depending on page size) to be encrypted.</a:t>
            </a:r>
          </a:p>
          <a:p>
            <a:pPr algn="just"/>
            <a:endParaRPr lang="en-IN" sz="1200" dirty="0">
              <a:solidFill>
                <a:prstClr val="black"/>
              </a:solidFill>
            </a:endParaRPr>
          </a:p>
          <a:p>
            <a:pPr algn="just"/>
            <a:r>
              <a:rPr lang="en-IN" sz="1200" b="1" dirty="0">
                <a:solidFill>
                  <a:prstClr val="black"/>
                </a:solidFill>
              </a:rPr>
              <a:t>References:</a:t>
            </a:r>
          </a:p>
          <a:p>
            <a:pPr algn="just"/>
            <a:r>
              <a:rPr lang="en-IN" sz="1200" dirty="0">
                <a:solidFill>
                  <a:prstClr val="black"/>
                </a:solidFill>
                <a:hlinkClick r:id="rId2"/>
              </a:rPr>
              <a:t>http://</a:t>
            </a:r>
            <a:r>
              <a:rPr lang="en-IN" sz="1200" dirty="0" smtClean="0">
                <a:solidFill>
                  <a:prstClr val="black"/>
                </a:solidFill>
                <a:hlinkClick r:id="rId2"/>
              </a:rPr>
              <a:t>www.fsl.cs.sunysb.edu/docs/cryptfs/node2.html#SECTION00022000000000000000</a:t>
            </a:r>
            <a:endParaRPr lang="en-IN" sz="1200" dirty="0" smtClean="0">
              <a:solidFill>
                <a:prstClr val="black"/>
              </a:solidFill>
            </a:endParaRPr>
          </a:p>
          <a:p>
            <a:pPr algn="just"/>
            <a:r>
              <a:rPr lang="en-IN" sz="1200" dirty="0" smtClean="0">
                <a:solidFill>
                  <a:prstClr val="black"/>
                </a:solidFill>
                <a:hlinkClick r:id="rId3"/>
              </a:rPr>
              <a:t>https</a:t>
            </a:r>
            <a:r>
              <a:rPr lang="en-IN" sz="1200" dirty="0">
                <a:solidFill>
                  <a:prstClr val="black"/>
                </a:solidFill>
                <a:hlinkClick r:id="rId3"/>
              </a:rPr>
              <a:t>://en.wikipedia.org/wiki/Blowfish_(cipher</a:t>
            </a:r>
            <a:r>
              <a:rPr lang="en-IN" sz="1200" dirty="0" smtClean="0">
                <a:solidFill>
                  <a:prstClr val="black"/>
                </a:solidFill>
                <a:hlinkClick r:id="rId3"/>
              </a:rPr>
              <a:t>)</a:t>
            </a:r>
            <a:endParaRPr lang="en-IN" sz="1200" dirty="0" smtClean="0">
              <a:solidFill>
                <a:prstClr val="black"/>
              </a:solidFill>
            </a:endParaRPr>
          </a:p>
          <a:p>
            <a:pPr algn="just"/>
            <a:r>
              <a:rPr lang="en-IN" sz="1200" dirty="0" smtClean="0">
                <a:solidFill>
                  <a:prstClr val="black"/>
                </a:solidFill>
                <a:hlinkClick r:id="rId4"/>
              </a:rPr>
              <a:t>https</a:t>
            </a:r>
            <a:r>
              <a:rPr lang="en-IN" sz="1200" dirty="0">
                <a:solidFill>
                  <a:prstClr val="black"/>
                </a:solidFill>
                <a:hlinkClick r:id="rId4"/>
              </a:rPr>
              <a:t>://</a:t>
            </a:r>
            <a:r>
              <a:rPr lang="en-IN" sz="1200" dirty="0" smtClean="0">
                <a:solidFill>
                  <a:prstClr val="black"/>
                </a:solidFill>
                <a:hlinkClick r:id="rId4"/>
              </a:rPr>
              <a:t>en.wikipedia.org/wiki/Data_Encryption_Standard</a:t>
            </a:r>
            <a:endParaRPr lang="en-IN" sz="1200" dirty="0" smtClean="0">
              <a:solidFill>
                <a:prstClr val="black"/>
              </a:solidFill>
            </a:endParaRPr>
          </a:p>
          <a:p>
            <a:pPr algn="just"/>
            <a:r>
              <a:rPr lang="en-IN" sz="1200" dirty="0" smtClean="0">
                <a:solidFill>
                  <a:prstClr val="black"/>
                </a:solidFill>
                <a:hlinkClick r:id="rId5"/>
              </a:rPr>
              <a:t>https</a:t>
            </a:r>
            <a:r>
              <a:rPr lang="en-IN" sz="1200" dirty="0">
                <a:solidFill>
                  <a:prstClr val="black"/>
                </a:solidFill>
                <a:hlinkClick r:id="rId5"/>
              </a:rPr>
              <a:t>://</a:t>
            </a:r>
            <a:r>
              <a:rPr lang="en-IN" sz="1200" dirty="0" smtClean="0">
                <a:solidFill>
                  <a:prstClr val="black"/>
                </a:solidFill>
                <a:hlinkClick r:id="rId5"/>
              </a:rPr>
              <a:t>en.wikipedia.org/wiki/Block_cipher_mode_of_operation#CBC</a:t>
            </a:r>
            <a:endParaRPr lang="en-IN" sz="1200" dirty="0" smtClean="0">
              <a:solidFill>
                <a:prstClr val="black"/>
              </a:solidFill>
            </a:endParaRPr>
          </a:p>
          <a:p>
            <a:pPr lvl="0" algn="just"/>
            <a:endParaRPr lang="en-IN" sz="1200" b="1" dirty="0">
              <a:solidFill>
                <a:prstClr val="black"/>
              </a:solidFill>
            </a:endParaRPr>
          </a:p>
          <a:p>
            <a:pPr lvl="0" algn="just"/>
            <a:r>
              <a:rPr lang="en-IN" sz="1200" b="1" dirty="0" smtClean="0">
                <a:solidFill>
                  <a:prstClr val="black"/>
                </a:solidFill>
              </a:rPr>
              <a:t>Q4</a:t>
            </a:r>
            <a:r>
              <a:rPr lang="en-IN" sz="1200" b="1" dirty="0">
                <a:solidFill>
                  <a:prstClr val="black"/>
                </a:solidFill>
              </a:rPr>
              <a:t>. Why performances of Linux and FUSE file systems are different?</a:t>
            </a:r>
          </a:p>
          <a:p>
            <a:pPr lvl="0" algn="just">
              <a:defRPr/>
            </a:pPr>
            <a:r>
              <a:rPr lang="en-IN" sz="1200" dirty="0">
                <a:solidFill>
                  <a:prstClr val="black"/>
                </a:solidFill>
              </a:rPr>
              <a:t>A Linux file system (e.g. ext4) runs completely inside a kernel, whereas part of a FUSE file system executes within user-space. This means to perform an operation using Linux file system, the user space process needs to invoke a single system call, which gets handled by the implementation of VFS inside the kernel</a:t>
            </a:r>
            <a:r>
              <a:rPr lang="en-IN" sz="1200" dirty="0" smtClean="0">
                <a:solidFill>
                  <a:prstClr val="black"/>
                </a:solidFill>
              </a:rPr>
              <a:t>.</a:t>
            </a:r>
          </a:p>
          <a:p>
            <a:pPr lvl="0" algn="just">
              <a:defRPr/>
            </a:pPr>
            <a:endParaRPr lang="en-IN" sz="1200" dirty="0">
              <a:solidFill>
                <a:prstClr val="black"/>
              </a:solidFill>
            </a:endParaRPr>
          </a:p>
          <a:p>
            <a:pPr lvl="0" algn="just">
              <a:defRPr/>
            </a:pPr>
            <a:r>
              <a:rPr lang="en-IN" sz="1200" dirty="0">
                <a:solidFill>
                  <a:prstClr val="black"/>
                </a:solidFill>
              </a:rPr>
              <a:t>However, in case of FUSE file system, VFS delegates the handling responsibility to FUSE, which further delegates it to a user-space program. In brief, FUSE introduces an extra layer of context switching between user and kernel space, thus contributing to degraded performance.</a:t>
            </a:r>
          </a:p>
          <a:p>
            <a:pPr lvl="0" algn="just">
              <a:defRPr/>
            </a:pPr>
            <a:endParaRPr lang="en-IN" sz="1200" dirty="0">
              <a:solidFill>
                <a:prstClr val="black"/>
              </a:solidFill>
            </a:endParaRPr>
          </a:p>
          <a:p>
            <a:pPr lvl="0" algn="just">
              <a:defRPr/>
            </a:pPr>
            <a:r>
              <a:rPr lang="en-IN" sz="1200" b="1" dirty="0">
                <a:solidFill>
                  <a:prstClr val="black"/>
                </a:solidFill>
              </a:rPr>
              <a:t>References:</a:t>
            </a:r>
          </a:p>
          <a:p>
            <a:pPr lvl="0" algn="just">
              <a:defRPr/>
            </a:pPr>
            <a:r>
              <a:rPr lang="en-IN" sz="1200" dirty="0">
                <a:solidFill>
                  <a:prstClr val="black"/>
                </a:solidFill>
                <a:hlinkClick r:id="rId6"/>
              </a:rPr>
              <a:t>https://</a:t>
            </a:r>
            <a:r>
              <a:rPr lang="en-IN" sz="1200" dirty="0" smtClean="0">
                <a:solidFill>
                  <a:prstClr val="black"/>
                </a:solidFill>
                <a:hlinkClick r:id="rId6"/>
              </a:rPr>
              <a:t>github.com/libfuse/libfuse#about</a:t>
            </a:r>
            <a:endParaRPr lang="en-IN" sz="1200" dirty="0" smtClean="0">
              <a:solidFill>
                <a:prstClr val="black"/>
              </a:solidFill>
            </a:endParaRPr>
          </a:p>
          <a:p>
            <a:pPr lvl="0" algn="just">
              <a:defRPr/>
            </a:pPr>
            <a:endParaRPr lang="en-IN" sz="1200" dirty="0">
              <a:solidFill>
                <a:prstClr val="black"/>
              </a:solidFill>
            </a:endParaRPr>
          </a:p>
          <a:p>
            <a:pPr lvl="0" algn="just"/>
            <a:r>
              <a:rPr lang="en-IN" sz="1200" b="1" dirty="0">
                <a:solidFill>
                  <a:prstClr val="black"/>
                </a:solidFill>
              </a:rPr>
              <a:t>Q5. Why performances of different eviction algorithms are different? In which cases each eviction algorithm can have advantage</a:t>
            </a:r>
            <a:r>
              <a:rPr lang="en-IN" sz="1200" b="1" dirty="0" smtClean="0">
                <a:solidFill>
                  <a:prstClr val="black"/>
                </a:solidFill>
              </a:rPr>
              <a:t>?</a:t>
            </a:r>
          </a:p>
          <a:p>
            <a:pPr lvl="0" algn="just"/>
            <a:r>
              <a:rPr lang="en-IN" sz="1200" dirty="0">
                <a:solidFill>
                  <a:prstClr val="black"/>
                </a:solidFill>
              </a:rPr>
              <a:t>Performance of an eviction algorithm depends on the locality of workload (data to read and write). That is why performance of different eviction algorithms are different under various scenarios and there is no one eviction algorithm suitable for all types of workloads. e.g.</a:t>
            </a:r>
          </a:p>
          <a:p>
            <a:pPr lvl="0" algn="just"/>
            <a:endParaRPr lang="en-IN" sz="1200" b="1" dirty="0" smtClean="0">
              <a:solidFill>
                <a:prstClr val="black"/>
              </a:solidFill>
            </a:endParaRPr>
          </a:p>
          <a:p>
            <a:pPr lvl="0" algn="just"/>
            <a:r>
              <a:rPr lang="en-IN" sz="1200" b="1" dirty="0" smtClean="0">
                <a:solidFill>
                  <a:prstClr val="black"/>
                </a:solidFill>
              </a:rPr>
              <a:t>Least </a:t>
            </a:r>
            <a:r>
              <a:rPr lang="en-IN" sz="1200" b="1" dirty="0">
                <a:solidFill>
                  <a:prstClr val="black"/>
                </a:solidFill>
              </a:rPr>
              <a:t>Recently Used:</a:t>
            </a:r>
          </a:p>
          <a:p>
            <a:pPr lvl="0" algn="just"/>
            <a:r>
              <a:rPr lang="en-IN" sz="1200" dirty="0" smtClean="0">
                <a:solidFill>
                  <a:prstClr val="black"/>
                </a:solidFill>
              </a:rPr>
              <a:t>It </a:t>
            </a:r>
            <a:r>
              <a:rPr lang="en-IN" sz="1200" dirty="0">
                <a:solidFill>
                  <a:prstClr val="black"/>
                </a:solidFill>
              </a:rPr>
              <a:t>evicts the least recently used victim. In other words, LRU responds quickly to what has happened </a:t>
            </a:r>
            <a:r>
              <a:rPr lang="en-IN" sz="1200" dirty="0" smtClean="0">
                <a:solidFill>
                  <a:prstClr val="black"/>
                </a:solidFill>
              </a:rPr>
              <a:t>recently. This </a:t>
            </a:r>
            <a:r>
              <a:rPr lang="en-IN" sz="1200" dirty="0">
                <a:solidFill>
                  <a:prstClr val="black"/>
                </a:solidFill>
              </a:rPr>
              <a:t>is advantageous for most types of user activities. However, this general prediction may not be valid for all types of workloads. </a:t>
            </a:r>
            <a:r>
              <a:rPr lang="en-IN" sz="1200" dirty="0" err="1">
                <a:solidFill>
                  <a:prstClr val="black"/>
                </a:solidFill>
              </a:rPr>
              <a:t>e.g</a:t>
            </a:r>
            <a:r>
              <a:rPr lang="en-IN" sz="1200" dirty="0">
                <a:solidFill>
                  <a:prstClr val="black"/>
                </a:solidFill>
              </a:rPr>
              <a:t> although LRU responds to repeated requests quickly, it gets burdened by long scans since we need to maintain aging information.</a:t>
            </a:r>
          </a:p>
          <a:p>
            <a:pPr lvl="0" algn="just"/>
            <a:endParaRPr lang="en-IN" sz="1200" dirty="0" smtClean="0">
              <a:solidFill>
                <a:prstClr val="black"/>
              </a:solidFill>
            </a:endParaRPr>
          </a:p>
          <a:p>
            <a:pPr lvl="0" algn="just"/>
            <a:r>
              <a:rPr lang="en-IN" sz="1200" b="1" dirty="0" smtClean="0">
                <a:solidFill>
                  <a:prstClr val="black"/>
                </a:solidFill>
              </a:rPr>
              <a:t>Random </a:t>
            </a:r>
            <a:r>
              <a:rPr lang="en-IN" sz="1200" b="1" dirty="0">
                <a:solidFill>
                  <a:prstClr val="black"/>
                </a:solidFill>
              </a:rPr>
              <a:t>Eviction:</a:t>
            </a:r>
          </a:p>
          <a:p>
            <a:pPr lvl="0" algn="just"/>
            <a:r>
              <a:rPr lang="en-IN" sz="1200" dirty="0" smtClean="0">
                <a:solidFill>
                  <a:prstClr val="black"/>
                </a:solidFill>
              </a:rPr>
              <a:t>It </a:t>
            </a:r>
            <a:r>
              <a:rPr lang="en-IN" sz="1200" dirty="0">
                <a:solidFill>
                  <a:prstClr val="black"/>
                </a:solidFill>
              </a:rPr>
              <a:t>chooses the victim of eviction randomly. In other words, it doesn't need to maintain aging information (unlike LRU). However, random workloads occur rarely in reality. Most memory, </a:t>
            </a:r>
            <a:r>
              <a:rPr lang="en-IN" sz="1200" dirty="0" err="1">
                <a:solidFill>
                  <a:prstClr val="black"/>
                </a:solidFill>
              </a:rPr>
              <a:t>filesystem</a:t>
            </a:r>
            <a:r>
              <a:rPr lang="en-IN" sz="1200" dirty="0">
                <a:solidFill>
                  <a:prstClr val="black"/>
                </a:solidFill>
              </a:rPr>
              <a:t> related workloads have a locality pattern and are not random. Random eviction may be better suited when there is no inherent information associated with access patterns, which is seldom (rare).</a:t>
            </a:r>
          </a:p>
        </p:txBody>
      </p:sp>
    </p:spTree>
    <p:extLst>
      <p:ext uri="{BB962C8B-B14F-4D97-AF65-F5344CB8AC3E}">
        <p14:creationId xmlns:p14="http://schemas.microsoft.com/office/powerpoint/2010/main" val="2282725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526654" cy="248209"/>
          </a:xfrm>
          <a:prstGeom prst="rect">
            <a:avLst/>
          </a:prstGeom>
          <a:noFill/>
        </p:spPr>
        <p:txBody>
          <a:bodyPr wrap="none" rtlCol="0">
            <a:spAutoFit/>
          </a:bodyPr>
          <a:lstStyle/>
          <a:p>
            <a:r>
              <a:rPr lang="en-IN" sz="1013" b="1" dirty="0"/>
              <a:t>Task </a:t>
            </a:r>
            <a:r>
              <a:rPr lang="en-IN" sz="1013" b="1" dirty="0" smtClean="0"/>
              <a:t>1: </a:t>
            </a:r>
            <a:r>
              <a:rPr lang="en-US" altLang="ko-KR" sz="1013" b="1" dirty="0"/>
              <a:t>Data encryption on FUSE file system</a:t>
            </a:r>
            <a:endParaRPr lang="en-IN" sz="1013" b="1" dirty="0"/>
          </a:p>
        </p:txBody>
      </p:sp>
      <p:pic>
        <p:nvPicPr>
          <p:cNvPr id="3" name="Picture 2"/>
          <p:cNvPicPr>
            <a:picLocks noChangeAspect="1"/>
          </p:cNvPicPr>
          <p:nvPr/>
        </p:nvPicPr>
        <p:blipFill>
          <a:blip r:embed="rId3"/>
          <a:stretch>
            <a:fillRect/>
          </a:stretch>
        </p:blipFill>
        <p:spPr>
          <a:xfrm>
            <a:off x="94545" y="616509"/>
            <a:ext cx="5340624" cy="2514729"/>
          </a:xfrm>
          <a:prstGeom prst="rect">
            <a:avLst/>
          </a:prstGeom>
        </p:spPr>
      </p:pic>
      <p:pic>
        <p:nvPicPr>
          <p:cNvPr id="5" name="Picture 4"/>
          <p:cNvPicPr>
            <a:picLocks noChangeAspect="1"/>
          </p:cNvPicPr>
          <p:nvPr/>
        </p:nvPicPr>
        <p:blipFill>
          <a:blip r:embed="rId4"/>
          <a:stretch>
            <a:fillRect/>
          </a:stretch>
        </p:blipFill>
        <p:spPr>
          <a:xfrm>
            <a:off x="1062141" y="3604136"/>
            <a:ext cx="5696243" cy="3549832"/>
          </a:xfrm>
          <a:prstGeom prst="rect">
            <a:avLst/>
          </a:prstGeom>
        </p:spPr>
      </p:pic>
      <p:pic>
        <p:nvPicPr>
          <p:cNvPr id="6" name="Picture 5"/>
          <p:cNvPicPr>
            <a:picLocks noChangeAspect="1"/>
          </p:cNvPicPr>
          <p:nvPr/>
        </p:nvPicPr>
        <p:blipFill>
          <a:blip r:embed="rId5"/>
          <a:stretch>
            <a:fillRect/>
          </a:stretch>
        </p:blipFill>
        <p:spPr>
          <a:xfrm>
            <a:off x="94545" y="7626866"/>
            <a:ext cx="4038808" cy="1435174"/>
          </a:xfrm>
          <a:prstGeom prst="rect">
            <a:avLst/>
          </a:prstGeom>
        </p:spPr>
      </p:pic>
      <p:sp>
        <p:nvSpPr>
          <p:cNvPr id="12" name="TextBox 11"/>
          <p:cNvSpPr txBox="1"/>
          <p:nvPr/>
        </p:nvSpPr>
        <p:spPr>
          <a:xfrm>
            <a:off x="94545" y="3131239"/>
            <a:ext cx="5340624" cy="326820"/>
          </a:xfrm>
          <a:prstGeom prst="rect">
            <a:avLst/>
          </a:prstGeom>
          <a:noFill/>
        </p:spPr>
        <p:txBody>
          <a:bodyPr wrap="square" rtlCol="0">
            <a:spAutoFit/>
          </a:bodyPr>
          <a:lstStyle/>
          <a:p>
            <a:pPr algn="ctr"/>
            <a:r>
              <a:rPr lang="en-IN" sz="1500" b="1" dirty="0" smtClean="0"/>
              <a:t>Figure 1</a:t>
            </a:r>
            <a:r>
              <a:rPr lang="en-IN" sz="1500" dirty="0" smtClean="0"/>
              <a:t>: </a:t>
            </a:r>
            <a:r>
              <a:rPr lang="en-IN" sz="1500" dirty="0" err="1" smtClean="0"/>
              <a:t>bb_read</a:t>
            </a:r>
            <a:r>
              <a:rPr lang="en-IN" sz="1500" dirty="0" smtClean="0"/>
              <a:t>(), decrypt data after </a:t>
            </a:r>
            <a:r>
              <a:rPr lang="en-IN" sz="1500" dirty="0" err="1" smtClean="0"/>
              <a:t>pread</a:t>
            </a:r>
            <a:r>
              <a:rPr lang="en-IN" sz="1500" dirty="0" smtClean="0"/>
              <a:t>()</a:t>
            </a:r>
            <a:endParaRPr lang="en-IN" sz="1500" dirty="0"/>
          </a:p>
        </p:txBody>
      </p:sp>
      <p:sp>
        <p:nvSpPr>
          <p:cNvPr id="13" name="TextBox 12"/>
          <p:cNvSpPr txBox="1"/>
          <p:nvPr/>
        </p:nvSpPr>
        <p:spPr>
          <a:xfrm>
            <a:off x="1062141" y="7153968"/>
            <a:ext cx="5696243" cy="326820"/>
          </a:xfrm>
          <a:prstGeom prst="rect">
            <a:avLst/>
          </a:prstGeom>
          <a:noFill/>
        </p:spPr>
        <p:txBody>
          <a:bodyPr wrap="square" rtlCol="0">
            <a:spAutoFit/>
          </a:bodyPr>
          <a:lstStyle/>
          <a:p>
            <a:pPr algn="ctr"/>
            <a:r>
              <a:rPr lang="en-IN" sz="1500" b="1" dirty="0" smtClean="0"/>
              <a:t>Figure 2</a:t>
            </a:r>
            <a:r>
              <a:rPr lang="en-IN" sz="1500" dirty="0" smtClean="0"/>
              <a:t>: </a:t>
            </a:r>
            <a:r>
              <a:rPr lang="en-IN" sz="1500" dirty="0" err="1" smtClean="0"/>
              <a:t>bb_write</a:t>
            </a:r>
            <a:r>
              <a:rPr lang="en-IN" sz="1500" dirty="0" smtClean="0"/>
              <a:t>(), encrypt data before </a:t>
            </a:r>
            <a:r>
              <a:rPr lang="en-IN" sz="1500" dirty="0" err="1" smtClean="0"/>
              <a:t>pwrite</a:t>
            </a:r>
            <a:r>
              <a:rPr lang="en-IN" sz="1500" dirty="0" smtClean="0"/>
              <a:t>()</a:t>
            </a:r>
            <a:endParaRPr lang="en-IN" sz="1500" dirty="0"/>
          </a:p>
        </p:txBody>
      </p:sp>
      <p:sp>
        <p:nvSpPr>
          <p:cNvPr id="14" name="TextBox 13"/>
          <p:cNvSpPr txBox="1"/>
          <p:nvPr/>
        </p:nvSpPr>
        <p:spPr>
          <a:xfrm>
            <a:off x="117258" y="9062040"/>
            <a:ext cx="4016096" cy="332574"/>
          </a:xfrm>
          <a:prstGeom prst="rect">
            <a:avLst/>
          </a:prstGeom>
          <a:noFill/>
        </p:spPr>
        <p:txBody>
          <a:bodyPr wrap="square" rtlCol="0">
            <a:spAutoFit/>
          </a:bodyPr>
          <a:lstStyle/>
          <a:p>
            <a:pPr algn="ctr"/>
            <a:r>
              <a:rPr lang="en-IN" sz="1500" b="1" dirty="0" smtClean="0"/>
              <a:t>Figure 3</a:t>
            </a:r>
            <a:r>
              <a:rPr lang="en-IN" sz="1500" dirty="0" smtClean="0"/>
              <a:t>: main(), save add/shift keys in BB_DATA</a:t>
            </a:r>
            <a:endParaRPr lang="en-IN" sz="1500" dirty="0"/>
          </a:p>
        </p:txBody>
      </p:sp>
      <p:sp>
        <p:nvSpPr>
          <p:cNvPr id="15" name="Rectangle 14"/>
          <p:cNvSpPr/>
          <p:nvPr/>
        </p:nvSpPr>
        <p:spPr>
          <a:xfrm>
            <a:off x="1815641" y="5210400"/>
            <a:ext cx="4889959" cy="10888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82575" y="1915411"/>
            <a:ext cx="4164075" cy="79603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28099" y="8580138"/>
            <a:ext cx="3652835" cy="41992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5949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2800"/>
            <a:ext cx="4883401" cy="1879697"/>
          </a:xfrm>
          <a:prstGeom prst="rect">
            <a:avLst/>
          </a:prstGeom>
        </p:spPr>
      </p:pic>
      <p:pic>
        <p:nvPicPr>
          <p:cNvPr id="5" name="Picture 4"/>
          <p:cNvPicPr>
            <a:picLocks noChangeAspect="1"/>
          </p:cNvPicPr>
          <p:nvPr/>
        </p:nvPicPr>
        <p:blipFill>
          <a:blip r:embed="rId3"/>
          <a:stretch>
            <a:fillRect/>
          </a:stretch>
        </p:blipFill>
        <p:spPr>
          <a:xfrm>
            <a:off x="129008" y="3444193"/>
            <a:ext cx="6407479" cy="1460575"/>
          </a:xfrm>
          <a:prstGeom prst="rect">
            <a:avLst/>
          </a:prstGeom>
        </p:spPr>
      </p:pic>
      <p:pic>
        <p:nvPicPr>
          <p:cNvPr id="6" name="Picture 5"/>
          <p:cNvPicPr>
            <a:picLocks noChangeAspect="1"/>
          </p:cNvPicPr>
          <p:nvPr/>
        </p:nvPicPr>
        <p:blipFill>
          <a:blip r:embed="rId4"/>
          <a:stretch>
            <a:fillRect/>
          </a:stretch>
        </p:blipFill>
        <p:spPr>
          <a:xfrm>
            <a:off x="0" y="5542361"/>
            <a:ext cx="6858000" cy="1303632"/>
          </a:xfrm>
          <a:prstGeom prst="rect">
            <a:avLst/>
          </a:prstGeom>
        </p:spPr>
      </p:pic>
      <p:pic>
        <p:nvPicPr>
          <p:cNvPr id="7" name="Picture 6"/>
          <p:cNvPicPr>
            <a:picLocks noChangeAspect="1"/>
          </p:cNvPicPr>
          <p:nvPr/>
        </p:nvPicPr>
        <p:blipFill>
          <a:blip r:embed="rId5"/>
          <a:stretch>
            <a:fillRect/>
          </a:stretch>
        </p:blipFill>
        <p:spPr>
          <a:xfrm>
            <a:off x="1053802" y="7483586"/>
            <a:ext cx="4153113" cy="1257365"/>
          </a:xfrm>
          <a:prstGeom prst="rect">
            <a:avLst/>
          </a:prstGeom>
        </p:spPr>
      </p:pic>
      <p:pic>
        <p:nvPicPr>
          <p:cNvPr id="8" name="Picture 7"/>
          <p:cNvPicPr>
            <a:picLocks noChangeAspect="1"/>
          </p:cNvPicPr>
          <p:nvPr/>
        </p:nvPicPr>
        <p:blipFill>
          <a:blip r:embed="rId6"/>
          <a:stretch>
            <a:fillRect/>
          </a:stretch>
        </p:blipFill>
        <p:spPr>
          <a:xfrm>
            <a:off x="5206915" y="0"/>
            <a:ext cx="1651085" cy="1016052"/>
          </a:xfrm>
          <a:prstGeom prst="rect">
            <a:avLst/>
          </a:prstGeom>
        </p:spPr>
      </p:pic>
      <p:sp>
        <p:nvSpPr>
          <p:cNvPr id="9" name="TextBox 8"/>
          <p:cNvSpPr txBox="1"/>
          <p:nvPr/>
        </p:nvSpPr>
        <p:spPr>
          <a:xfrm>
            <a:off x="-1" y="2692497"/>
            <a:ext cx="4883401" cy="332574"/>
          </a:xfrm>
          <a:prstGeom prst="rect">
            <a:avLst/>
          </a:prstGeom>
          <a:noFill/>
        </p:spPr>
        <p:txBody>
          <a:bodyPr wrap="square" rtlCol="0">
            <a:spAutoFit/>
          </a:bodyPr>
          <a:lstStyle/>
          <a:p>
            <a:pPr algn="ctr"/>
            <a:r>
              <a:rPr lang="en-IN" sz="1500" b="1" dirty="0" smtClean="0"/>
              <a:t>Figure </a:t>
            </a:r>
            <a:r>
              <a:rPr lang="en-IN" sz="1500" b="1" dirty="0"/>
              <a:t>4</a:t>
            </a:r>
            <a:r>
              <a:rPr lang="en-IN" sz="1500" dirty="0" smtClean="0"/>
              <a:t>: APIs of encryption module (</a:t>
            </a:r>
            <a:r>
              <a:rPr lang="en-IN" sz="1500" b="1" dirty="0" err="1" smtClean="0"/>
              <a:t>encryption.h</a:t>
            </a:r>
            <a:r>
              <a:rPr lang="en-IN" sz="1500" dirty="0" smtClean="0"/>
              <a:t>)</a:t>
            </a:r>
            <a:endParaRPr lang="en-IN" sz="1500" dirty="0"/>
          </a:p>
        </p:txBody>
      </p:sp>
      <p:sp>
        <p:nvSpPr>
          <p:cNvPr id="10" name="TextBox 9"/>
          <p:cNvSpPr txBox="1"/>
          <p:nvPr/>
        </p:nvSpPr>
        <p:spPr>
          <a:xfrm>
            <a:off x="152399" y="4904768"/>
            <a:ext cx="6384088" cy="323165"/>
          </a:xfrm>
          <a:prstGeom prst="rect">
            <a:avLst/>
          </a:prstGeom>
          <a:noFill/>
        </p:spPr>
        <p:txBody>
          <a:bodyPr wrap="square" rtlCol="0">
            <a:spAutoFit/>
          </a:bodyPr>
          <a:lstStyle/>
          <a:p>
            <a:pPr algn="ctr"/>
            <a:r>
              <a:rPr lang="en-IN" sz="1500" b="1" dirty="0" smtClean="0"/>
              <a:t>Figure 5</a:t>
            </a:r>
            <a:r>
              <a:rPr lang="en-IN" sz="1500" dirty="0" smtClean="0"/>
              <a:t>: </a:t>
            </a:r>
            <a:r>
              <a:rPr lang="en-IN" sz="1500" b="1" dirty="0" err="1" smtClean="0"/>
              <a:t>enc_decrypt_data</a:t>
            </a:r>
            <a:r>
              <a:rPr lang="en-IN" sz="1500" dirty="0" smtClean="0"/>
              <a:t>() logic, circular left shift + subtraction</a:t>
            </a:r>
            <a:endParaRPr lang="en-IN" sz="1500" dirty="0"/>
          </a:p>
        </p:txBody>
      </p:sp>
      <p:sp>
        <p:nvSpPr>
          <p:cNvPr id="11" name="TextBox 10"/>
          <p:cNvSpPr txBox="1"/>
          <p:nvPr/>
        </p:nvSpPr>
        <p:spPr>
          <a:xfrm>
            <a:off x="0" y="6845993"/>
            <a:ext cx="6858000" cy="334269"/>
          </a:xfrm>
          <a:prstGeom prst="rect">
            <a:avLst/>
          </a:prstGeom>
          <a:noFill/>
        </p:spPr>
        <p:txBody>
          <a:bodyPr wrap="square" rtlCol="0">
            <a:spAutoFit/>
          </a:bodyPr>
          <a:lstStyle/>
          <a:p>
            <a:pPr algn="ctr"/>
            <a:r>
              <a:rPr lang="en-IN" sz="1500" b="1" dirty="0" smtClean="0"/>
              <a:t>Figure 6</a:t>
            </a:r>
            <a:r>
              <a:rPr lang="en-IN" sz="1500" dirty="0" smtClean="0"/>
              <a:t>: </a:t>
            </a:r>
            <a:r>
              <a:rPr lang="en-IN" sz="1500" b="1" dirty="0" err="1" smtClean="0"/>
              <a:t>enc_encrypt_data</a:t>
            </a:r>
            <a:r>
              <a:rPr lang="en-IN" sz="1500" dirty="0" smtClean="0"/>
              <a:t>() logic, addition + circular right shift</a:t>
            </a:r>
            <a:endParaRPr lang="en-IN" sz="1500" dirty="0"/>
          </a:p>
        </p:txBody>
      </p:sp>
      <p:sp>
        <p:nvSpPr>
          <p:cNvPr id="12" name="TextBox 11"/>
          <p:cNvSpPr txBox="1"/>
          <p:nvPr/>
        </p:nvSpPr>
        <p:spPr>
          <a:xfrm>
            <a:off x="0" y="8740951"/>
            <a:ext cx="6858000" cy="323165"/>
          </a:xfrm>
          <a:prstGeom prst="rect">
            <a:avLst/>
          </a:prstGeom>
          <a:noFill/>
        </p:spPr>
        <p:txBody>
          <a:bodyPr wrap="square" rtlCol="0">
            <a:spAutoFit/>
          </a:bodyPr>
          <a:lstStyle/>
          <a:p>
            <a:pPr algn="ctr"/>
            <a:r>
              <a:rPr lang="en-IN" sz="1500" b="1" dirty="0" smtClean="0"/>
              <a:t>Figure </a:t>
            </a:r>
            <a:r>
              <a:rPr lang="en-IN" sz="1500" b="1" dirty="0"/>
              <a:t>7</a:t>
            </a:r>
            <a:r>
              <a:rPr lang="en-IN" sz="1500" dirty="0" smtClean="0"/>
              <a:t>: </a:t>
            </a:r>
            <a:r>
              <a:rPr lang="en-IN" sz="1500" b="1" dirty="0" err="1" smtClean="0"/>
              <a:t>enc_get_keys</a:t>
            </a:r>
            <a:r>
              <a:rPr lang="en-IN" sz="1500" dirty="0" smtClean="0"/>
              <a:t>() logic, reading add + shift keys from configuration file</a:t>
            </a:r>
            <a:endParaRPr lang="en-IN" sz="1500" dirty="0"/>
          </a:p>
        </p:txBody>
      </p:sp>
    </p:spTree>
    <p:extLst>
      <p:ext uri="{BB962C8B-B14F-4D97-AF65-F5344CB8AC3E}">
        <p14:creationId xmlns:p14="http://schemas.microsoft.com/office/powerpoint/2010/main" val="72466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836612"/>
            <a:ext cx="6846765" cy="1428791"/>
          </a:xfrm>
          <a:prstGeom prst="rect">
            <a:avLst/>
          </a:prstGeom>
        </p:spPr>
      </p:pic>
      <p:pic>
        <p:nvPicPr>
          <p:cNvPr id="8" name="Picture 7"/>
          <p:cNvPicPr>
            <a:picLocks noChangeAspect="1"/>
          </p:cNvPicPr>
          <p:nvPr/>
        </p:nvPicPr>
        <p:blipFill>
          <a:blip r:embed="rId3"/>
          <a:stretch>
            <a:fillRect/>
          </a:stretch>
        </p:blipFill>
        <p:spPr>
          <a:xfrm>
            <a:off x="0" y="4287671"/>
            <a:ext cx="6846765" cy="1163837"/>
          </a:xfrm>
          <a:prstGeom prst="rect">
            <a:avLst/>
          </a:prstGeom>
        </p:spPr>
      </p:pic>
      <p:pic>
        <p:nvPicPr>
          <p:cNvPr id="9" name="Picture 8"/>
          <p:cNvPicPr>
            <a:picLocks noChangeAspect="1"/>
          </p:cNvPicPr>
          <p:nvPr/>
        </p:nvPicPr>
        <p:blipFill>
          <a:blip r:embed="rId4"/>
          <a:stretch>
            <a:fillRect/>
          </a:stretch>
        </p:blipFill>
        <p:spPr>
          <a:xfrm>
            <a:off x="0" y="7032901"/>
            <a:ext cx="6846765" cy="1304686"/>
          </a:xfrm>
          <a:prstGeom prst="rect">
            <a:avLst/>
          </a:prstGeom>
        </p:spPr>
      </p:pic>
      <p:sp>
        <p:nvSpPr>
          <p:cNvPr id="10" name="TextBox 9"/>
          <p:cNvSpPr txBox="1"/>
          <p:nvPr/>
        </p:nvSpPr>
        <p:spPr>
          <a:xfrm>
            <a:off x="0" y="2287118"/>
            <a:ext cx="6858000" cy="553998"/>
          </a:xfrm>
          <a:prstGeom prst="rect">
            <a:avLst/>
          </a:prstGeom>
          <a:noFill/>
        </p:spPr>
        <p:txBody>
          <a:bodyPr wrap="square" rtlCol="0">
            <a:spAutoFit/>
          </a:bodyPr>
          <a:lstStyle/>
          <a:p>
            <a:pPr algn="ctr"/>
            <a:r>
              <a:rPr lang="en-IN" sz="1500" b="1" dirty="0" smtClean="0"/>
              <a:t>Figure 8</a:t>
            </a:r>
            <a:r>
              <a:rPr lang="en-IN" sz="1500" dirty="0" smtClean="0"/>
              <a:t>: Writing &amp; Reading “Hello FUSE!” to hellofuse.txt</a:t>
            </a:r>
          </a:p>
          <a:p>
            <a:pPr algn="ctr"/>
            <a:r>
              <a:rPr lang="en-IN" sz="1500" b="1" dirty="0" err="1" smtClean="0"/>
              <a:t>add_key</a:t>
            </a:r>
            <a:r>
              <a:rPr lang="en-IN" sz="1500" b="1" dirty="0" smtClean="0"/>
              <a:t> (1) and </a:t>
            </a:r>
            <a:r>
              <a:rPr lang="en-IN" sz="1500" b="1" dirty="0" err="1" smtClean="0"/>
              <a:t>shift_key</a:t>
            </a:r>
            <a:r>
              <a:rPr lang="en-IN" sz="1500" b="1" dirty="0" smtClean="0"/>
              <a:t> (2)</a:t>
            </a:r>
            <a:endParaRPr lang="en-IN" sz="1500" b="1" dirty="0"/>
          </a:p>
        </p:txBody>
      </p:sp>
      <p:sp>
        <p:nvSpPr>
          <p:cNvPr id="11" name="TextBox 10"/>
          <p:cNvSpPr txBox="1"/>
          <p:nvPr/>
        </p:nvSpPr>
        <p:spPr>
          <a:xfrm>
            <a:off x="6350" y="5462118"/>
            <a:ext cx="6858000" cy="553998"/>
          </a:xfrm>
          <a:prstGeom prst="rect">
            <a:avLst/>
          </a:prstGeom>
          <a:noFill/>
        </p:spPr>
        <p:txBody>
          <a:bodyPr wrap="square" rtlCol="0">
            <a:spAutoFit/>
          </a:bodyPr>
          <a:lstStyle/>
          <a:p>
            <a:pPr algn="ctr"/>
            <a:r>
              <a:rPr lang="en-IN" sz="1500" b="1" dirty="0" smtClean="0"/>
              <a:t>Figure </a:t>
            </a:r>
            <a:r>
              <a:rPr lang="en-IN" sz="1500" b="1" dirty="0"/>
              <a:t>9</a:t>
            </a:r>
            <a:r>
              <a:rPr lang="en-IN" sz="1500" dirty="0" smtClean="0"/>
              <a:t>: Reading hellofuse.txt</a:t>
            </a:r>
          </a:p>
          <a:p>
            <a:pPr algn="ctr"/>
            <a:r>
              <a:rPr lang="en-IN" sz="1500" b="1" dirty="0" err="1" smtClean="0"/>
              <a:t>add_key</a:t>
            </a:r>
            <a:r>
              <a:rPr lang="en-IN" sz="1500" b="1" dirty="0" smtClean="0"/>
              <a:t> (4) and </a:t>
            </a:r>
            <a:r>
              <a:rPr lang="en-IN" sz="1500" b="1" dirty="0" err="1" smtClean="0"/>
              <a:t>shift_key</a:t>
            </a:r>
            <a:r>
              <a:rPr lang="en-IN" sz="1500" b="1" dirty="0" smtClean="0"/>
              <a:t> (4)</a:t>
            </a:r>
            <a:endParaRPr lang="en-IN" sz="1500" b="1" dirty="0"/>
          </a:p>
        </p:txBody>
      </p:sp>
      <p:sp>
        <p:nvSpPr>
          <p:cNvPr id="12" name="TextBox 11"/>
          <p:cNvSpPr txBox="1"/>
          <p:nvPr/>
        </p:nvSpPr>
        <p:spPr>
          <a:xfrm>
            <a:off x="12700" y="8351368"/>
            <a:ext cx="6858000" cy="553998"/>
          </a:xfrm>
          <a:prstGeom prst="rect">
            <a:avLst/>
          </a:prstGeom>
          <a:noFill/>
        </p:spPr>
        <p:txBody>
          <a:bodyPr wrap="square" rtlCol="0">
            <a:spAutoFit/>
          </a:bodyPr>
          <a:lstStyle/>
          <a:p>
            <a:pPr algn="ctr"/>
            <a:r>
              <a:rPr lang="en-IN" sz="1500" b="1" dirty="0" smtClean="0"/>
              <a:t>Figure 10</a:t>
            </a:r>
            <a:r>
              <a:rPr lang="en-IN" sz="1500" dirty="0" smtClean="0"/>
              <a:t>: Reading hellofuse.txt</a:t>
            </a:r>
          </a:p>
          <a:p>
            <a:pPr algn="ctr"/>
            <a:r>
              <a:rPr lang="en-IN" sz="1500" b="1" dirty="0" err="1" smtClean="0"/>
              <a:t>add_key</a:t>
            </a:r>
            <a:r>
              <a:rPr lang="en-IN" sz="1500" b="1" dirty="0" smtClean="0"/>
              <a:t> (1) and </a:t>
            </a:r>
            <a:r>
              <a:rPr lang="en-IN" sz="1500" b="1" dirty="0" err="1" smtClean="0"/>
              <a:t>shift_key</a:t>
            </a:r>
            <a:r>
              <a:rPr lang="en-IN" sz="1500" b="1" dirty="0" smtClean="0"/>
              <a:t> (2)</a:t>
            </a:r>
            <a:endParaRPr lang="en-IN" sz="1500" b="1" dirty="0"/>
          </a:p>
        </p:txBody>
      </p:sp>
      <p:sp>
        <p:nvSpPr>
          <p:cNvPr id="13" name="Rectangle 12"/>
          <p:cNvSpPr/>
          <p:nvPr/>
        </p:nvSpPr>
        <p:spPr>
          <a:xfrm>
            <a:off x="12701" y="4927316"/>
            <a:ext cx="3223260" cy="24905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21" y="7681522"/>
            <a:ext cx="3223260" cy="24905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flipV="1">
            <a:off x="4102100" y="4297195"/>
            <a:ext cx="1552576" cy="13120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flipV="1">
            <a:off x="4119033" y="7052536"/>
            <a:ext cx="1552576" cy="13120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flipV="1">
            <a:off x="12699" y="1524142"/>
            <a:ext cx="4270375" cy="37818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flipV="1">
            <a:off x="25398" y="1118234"/>
            <a:ext cx="5048252" cy="24701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231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321712" cy="248209"/>
          </a:xfrm>
          <a:prstGeom prst="rect">
            <a:avLst/>
          </a:prstGeom>
          <a:noFill/>
        </p:spPr>
        <p:txBody>
          <a:bodyPr wrap="square" rtlCol="0">
            <a:spAutoFit/>
          </a:bodyPr>
          <a:lstStyle/>
          <a:p>
            <a:r>
              <a:rPr lang="en-IN" sz="1013" b="1" dirty="0"/>
              <a:t>Task 2</a:t>
            </a:r>
            <a:r>
              <a:rPr lang="en-IN" sz="1013" b="1" dirty="0" smtClean="0"/>
              <a:t>: </a:t>
            </a:r>
            <a:r>
              <a:rPr lang="en-US" altLang="ko-KR" sz="1013" b="1" dirty="0"/>
              <a:t>Buffer cache implementation on FUSE file system</a:t>
            </a:r>
            <a:endParaRPr lang="en-IN" sz="1013" b="1" dirty="0"/>
          </a:p>
        </p:txBody>
      </p:sp>
      <p:pic>
        <p:nvPicPr>
          <p:cNvPr id="2" name="Picture 1"/>
          <p:cNvPicPr>
            <a:picLocks noChangeAspect="1"/>
          </p:cNvPicPr>
          <p:nvPr/>
        </p:nvPicPr>
        <p:blipFill>
          <a:blip r:embed="rId3"/>
          <a:stretch>
            <a:fillRect/>
          </a:stretch>
        </p:blipFill>
        <p:spPr>
          <a:xfrm>
            <a:off x="95231" y="662552"/>
            <a:ext cx="4222967" cy="2387723"/>
          </a:xfrm>
          <a:prstGeom prst="rect">
            <a:avLst/>
          </a:prstGeom>
        </p:spPr>
      </p:pic>
      <p:pic>
        <p:nvPicPr>
          <p:cNvPr id="7" name="Picture 6"/>
          <p:cNvPicPr>
            <a:picLocks noChangeAspect="1"/>
          </p:cNvPicPr>
          <p:nvPr/>
        </p:nvPicPr>
        <p:blipFill>
          <a:blip r:embed="rId4"/>
          <a:stretch>
            <a:fillRect/>
          </a:stretch>
        </p:blipFill>
        <p:spPr>
          <a:xfrm>
            <a:off x="1768160" y="3697486"/>
            <a:ext cx="4953255" cy="3321221"/>
          </a:xfrm>
          <a:prstGeom prst="rect">
            <a:avLst/>
          </a:prstGeom>
        </p:spPr>
      </p:pic>
      <p:sp>
        <p:nvSpPr>
          <p:cNvPr id="17" name="TextBox 16"/>
          <p:cNvSpPr txBox="1"/>
          <p:nvPr/>
        </p:nvSpPr>
        <p:spPr>
          <a:xfrm>
            <a:off x="94545" y="3121712"/>
            <a:ext cx="4223653" cy="323165"/>
          </a:xfrm>
          <a:prstGeom prst="rect">
            <a:avLst/>
          </a:prstGeom>
          <a:noFill/>
        </p:spPr>
        <p:txBody>
          <a:bodyPr wrap="square" rtlCol="0">
            <a:spAutoFit/>
          </a:bodyPr>
          <a:lstStyle/>
          <a:p>
            <a:pPr algn="ctr"/>
            <a:r>
              <a:rPr lang="en-IN" sz="1500" b="1" dirty="0" smtClean="0"/>
              <a:t>Figure 1</a:t>
            </a:r>
            <a:r>
              <a:rPr lang="en-IN" sz="1500" dirty="0" smtClean="0"/>
              <a:t>: </a:t>
            </a:r>
            <a:r>
              <a:rPr lang="en-IN" sz="1500" dirty="0" err="1" smtClean="0"/>
              <a:t>bb_read</a:t>
            </a:r>
            <a:r>
              <a:rPr lang="en-IN" sz="1500" dirty="0" smtClean="0"/>
              <a:t>(), buffered read </a:t>
            </a:r>
            <a:r>
              <a:rPr lang="en-IN" sz="1500" dirty="0" err="1" smtClean="0"/>
              <a:t>buf_read</a:t>
            </a:r>
            <a:r>
              <a:rPr lang="en-IN" sz="1500" dirty="0" smtClean="0"/>
              <a:t>()</a:t>
            </a:r>
            <a:endParaRPr lang="en-IN" sz="1500" dirty="0"/>
          </a:p>
        </p:txBody>
      </p:sp>
      <p:sp>
        <p:nvSpPr>
          <p:cNvPr id="18" name="TextBox 17"/>
          <p:cNvSpPr txBox="1"/>
          <p:nvPr/>
        </p:nvSpPr>
        <p:spPr>
          <a:xfrm>
            <a:off x="1768160" y="7018707"/>
            <a:ext cx="4953255" cy="323165"/>
          </a:xfrm>
          <a:prstGeom prst="rect">
            <a:avLst/>
          </a:prstGeom>
          <a:noFill/>
        </p:spPr>
        <p:txBody>
          <a:bodyPr wrap="square" rtlCol="0">
            <a:spAutoFit/>
          </a:bodyPr>
          <a:lstStyle/>
          <a:p>
            <a:pPr algn="ctr"/>
            <a:r>
              <a:rPr lang="en-IN" sz="1500" b="1" dirty="0" smtClean="0"/>
              <a:t>Figure 2</a:t>
            </a:r>
            <a:r>
              <a:rPr lang="en-IN" sz="1500" dirty="0" smtClean="0"/>
              <a:t>: </a:t>
            </a:r>
            <a:r>
              <a:rPr lang="en-IN" sz="1500" dirty="0" err="1" smtClean="0"/>
              <a:t>bb_write</a:t>
            </a:r>
            <a:r>
              <a:rPr lang="en-IN" sz="1500" dirty="0" smtClean="0"/>
              <a:t>(), buffered write </a:t>
            </a:r>
            <a:r>
              <a:rPr lang="en-IN" sz="1500" dirty="0" err="1" smtClean="0"/>
              <a:t>buf_write</a:t>
            </a:r>
            <a:r>
              <a:rPr lang="en-IN" sz="1500" dirty="0" smtClean="0"/>
              <a:t>()</a:t>
            </a:r>
            <a:endParaRPr lang="en-IN" sz="1500" dirty="0"/>
          </a:p>
        </p:txBody>
      </p:sp>
      <p:grpSp>
        <p:nvGrpSpPr>
          <p:cNvPr id="10" name="Group 9"/>
          <p:cNvGrpSpPr/>
          <p:nvPr/>
        </p:nvGrpSpPr>
        <p:grpSpPr>
          <a:xfrm>
            <a:off x="144418" y="7535552"/>
            <a:ext cx="2717941" cy="1976999"/>
            <a:chOff x="2049009" y="7535552"/>
            <a:chExt cx="2717941" cy="1976999"/>
          </a:xfrm>
        </p:grpSpPr>
        <p:pic>
          <p:nvPicPr>
            <p:cNvPr id="8" name="Picture 7"/>
            <p:cNvPicPr>
              <a:picLocks noChangeAspect="1"/>
            </p:cNvPicPr>
            <p:nvPr/>
          </p:nvPicPr>
          <p:blipFill>
            <a:blip r:embed="rId5"/>
            <a:stretch>
              <a:fillRect/>
            </a:stretch>
          </p:blipFill>
          <p:spPr>
            <a:xfrm>
              <a:off x="2049009" y="7535552"/>
              <a:ext cx="2717940" cy="1454225"/>
            </a:xfrm>
            <a:prstGeom prst="rect">
              <a:avLst/>
            </a:prstGeom>
          </p:spPr>
        </p:pic>
        <p:sp>
          <p:nvSpPr>
            <p:cNvPr id="19" name="TextBox 18"/>
            <p:cNvSpPr txBox="1"/>
            <p:nvPr/>
          </p:nvSpPr>
          <p:spPr>
            <a:xfrm>
              <a:off x="2049010" y="8958553"/>
              <a:ext cx="2717940" cy="553998"/>
            </a:xfrm>
            <a:prstGeom prst="rect">
              <a:avLst/>
            </a:prstGeom>
            <a:noFill/>
          </p:spPr>
          <p:txBody>
            <a:bodyPr wrap="square" rtlCol="0">
              <a:spAutoFit/>
            </a:bodyPr>
            <a:lstStyle/>
            <a:p>
              <a:pPr algn="ctr"/>
              <a:r>
                <a:rPr lang="en-IN" sz="1500" b="1" dirty="0" smtClean="0"/>
                <a:t>Figure </a:t>
              </a:r>
              <a:r>
                <a:rPr lang="en-IN" sz="1500" b="1" dirty="0"/>
                <a:t>3</a:t>
              </a:r>
              <a:r>
                <a:rPr lang="en-IN" sz="1500" dirty="0" smtClean="0"/>
                <a:t>: </a:t>
              </a:r>
              <a:r>
                <a:rPr lang="en-IN" sz="1500" dirty="0" err="1" smtClean="0"/>
                <a:t>bb_flush</a:t>
              </a:r>
              <a:r>
                <a:rPr lang="en-IN" sz="1500" dirty="0" smtClean="0"/>
                <a:t>(), flushing dirty data with </a:t>
              </a:r>
              <a:r>
                <a:rPr lang="en-IN" sz="1500" dirty="0" err="1" smtClean="0"/>
                <a:t>buf_flush</a:t>
              </a:r>
              <a:r>
                <a:rPr lang="en-IN" sz="1500" dirty="0" smtClean="0"/>
                <a:t>()</a:t>
              </a:r>
              <a:endParaRPr lang="en-IN" sz="1500" dirty="0"/>
            </a:p>
          </p:txBody>
        </p:sp>
      </p:grpSp>
      <p:sp>
        <p:nvSpPr>
          <p:cNvPr id="21" name="Rectangle 20"/>
          <p:cNvSpPr/>
          <p:nvPr/>
        </p:nvSpPr>
        <p:spPr>
          <a:xfrm>
            <a:off x="362514" y="2721556"/>
            <a:ext cx="3920560" cy="304243"/>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284507" y="6618514"/>
            <a:ext cx="4328564" cy="29970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13371" y="8666612"/>
            <a:ext cx="2027046" cy="29194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6"/>
          <a:stretch>
            <a:fillRect/>
          </a:stretch>
        </p:blipFill>
        <p:spPr>
          <a:xfrm>
            <a:off x="2928019" y="7665918"/>
            <a:ext cx="3816546" cy="609631"/>
          </a:xfrm>
          <a:prstGeom prst="rect">
            <a:avLst/>
          </a:prstGeom>
        </p:spPr>
      </p:pic>
      <p:sp>
        <p:nvSpPr>
          <p:cNvPr id="24" name="Rectangle 23"/>
          <p:cNvSpPr/>
          <p:nvPr/>
        </p:nvSpPr>
        <p:spPr>
          <a:xfrm>
            <a:off x="3015058" y="8012406"/>
            <a:ext cx="2577477" cy="20086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2959227" y="8298104"/>
            <a:ext cx="3785337" cy="553998"/>
          </a:xfrm>
          <a:prstGeom prst="rect">
            <a:avLst/>
          </a:prstGeom>
          <a:noFill/>
        </p:spPr>
        <p:txBody>
          <a:bodyPr wrap="square" rtlCol="0">
            <a:spAutoFit/>
          </a:bodyPr>
          <a:lstStyle/>
          <a:p>
            <a:pPr algn="ctr"/>
            <a:r>
              <a:rPr lang="en-IN" sz="1500" b="1" dirty="0" smtClean="0"/>
              <a:t>Figure 4</a:t>
            </a:r>
            <a:r>
              <a:rPr lang="en-IN" sz="1500" dirty="0" smtClean="0"/>
              <a:t>: main(), reading/saving buffer policy in BB_DATA</a:t>
            </a:r>
            <a:endParaRPr lang="en-IN" sz="1500" dirty="0"/>
          </a:p>
        </p:txBody>
      </p:sp>
    </p:spTree>
    <p:extLst>
      <p:ext uri="{BB962C8B-B14F-4D97-AF65-F5344CB8AC3E}">
        <p14:creationId xmlns:p14="http://schemas.microsoft.com/office/powerpoint/2010/main" val="160009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Elbow Connector 55"/>
          <p:cNvCxnSpPr>
            <a:stCxn id="26" idx="1"/>
            <a:endCxn id="9" idx="2"/>
          </p:cNvCxnSpPr>
          <p:nvPr/>
        </p:nvCxnSpPr>
        <p:spPr>
          <a:xfrm rot="10800000">
            <a:off x="692518" y="4243230"/>
            <a:ext cx="2104667" cy="903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3"/>
            <a:endCxn id="22" idx="2"/>
          </p:cNvCxnSpPr>
          <p:nvPr/>
        </p:nvCxnSpPr>
        <p:spPr>
          <a:xfrm flipV="1">
            <a:off x="4175850" y="4252237"/>
            <a:ext cx="1846753" cy="8940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277654" y="155519"/>
            <a:ext cx="6159817" cy="2165461"/>
          </a:xfrm>
          <a:prstGeom prst="rect">
            <a:avLst/>
          </a:prstGeom>
        </p:spPr>
      </p:pic>
      <p:sp>
        <p:nvSpPr>
          <p:cNvPr id="5" name="TextBox 4"/>
          <p:cNvSpPr txBox="1"/>
          <p:nvPr/>
        </p:nvSpPr>
        <p:spPr>
          <a:xfrm>
            <a:off x="277654" y="2320980"/>
            <a:ext cx="6159817" cy="323165"/>
          </a:xfrm>
          <a:prstGeom prst="rect">
            <a:avLst/>
          </a:prstGeom>
          <a:noFill/>
        </p:spPr>
        <p:txBody>
          <a:bodyPr wrap="square" rtlCol="0">
            <a:spAutoFit/>
          </a:bodyPr>
          <a:lstStyle/>
          <a:p>
            <a:pPr algn="ctr"/>
            <a:r>
              <a:rPr lang="en-IN" sz="1500" b="1" dirty="0" smtClean="0"/>
              <a:t>Figure 5</a:t>
            </a:r>
            <a:r>
              <a:rPr lang="en-IN" sz="1500" dirty="0"/>
              <a:t>: APIs of cache </a:t>
            </a:r>
            <a:r>
              <a:rPr lang="en-IN" sz="1500" dirty="0" smtClean="0"/>
              <a:t>buffer module (</a:t>
            </a:r>
            <a:r>
              <a:rPr lang="en-IN" sz="1500" b="1" dirty="0" err="1" smtClean="0"/>
              <a:t>buffer.h</a:t>
            </a:r>
            <a:r>
              <a:rPr lang="en-IN" sz="1500" dirty="0" smtClean="0"/>
              <a:t>)</a:t>
            </a:r>
            <a:endParaRPr lang="en-IN" sz="1500" dirty="0"/>
          </a:p>
        </p:txBody>
      </p:sp>
      <p:graphicFrame>
        <p:nvGraphicFramePr>
          <p:cNvPr id="6" name="Table 5"/>
          <p:cNvGraphicFramePr>
            <a:graphicFrameLocks noGrp="1"/>
          </p:cNvGraphicFramePr>
          <p:nvPr>
            <p:extLst>
              <p:ext uri="{D42A27DB-BD31-4B8C-83A1-F6EECF244321}">
                <p14:modId xmlns:p14="http://schemas.microsoft.com/office/powerpoint/2010/main" val="1378996404"/>
              </p:ext>
            </p:extLst>
          </p:nvPr>
        </p:nvGraphicFramePr>
        <p:xfrm>
          <a:off x="277650" y="2937931"/>
          <a:ext cx="6159820" cy="313267"/>
        </p:xfrm>
        <a:graphic>
          <a:graphicData uri="http://schemas.openxmlformats.org/drawingml/2006/table">
            <a:tbl>
              <a:tblPr firstRow="1" bandRow="1">
                <a:tableStyleId>{5C22544A-7EE6-4342-B048-85BDC9FD1C3A}</a:tableStyleId>
              </a:tblPr>
              <a:tblGrid>
                <a:gridCol w="615982">
                  <a:extLst>
                    <a:ext uri="{9D8B030D-6E8A-4147-A177-3AD203B41FA5}">
                      <a16:colId xmlns:a16="http://schemas.microsoft.com/office/drawing/2014/main" val="2352209252"/>
                    </a:ext>
                  </a:extLst>
                </a:gridCol>
                <a:gridCol w="615982">
                  <a:extLst>
                    <a:ext uri="{9D8B030D-6E8A-4147-A177-3AD203B41FA5}">
                      <a16:colId xmlns:a16="http://schemas.microsoft.com/office/drawing/2014/main" val="2412958817"/>
                    </a:ext>
                  </a:extLst>
                </a:gridCol>
                <a:gridCol w="615982">
                  <a:extLst>
                    <a:ext uri="{9D8B030D-6E8A-4147-A177-3AD203B41FA5}">
                      <a16:colId xmlns:a16="http://schemas.microsoft.com/office/drawing/2014/main" val="294028173"/>
                    </a:ext>
                  </a:extLst>
                </a:gridCol>
                <a:gridCol w="615982">
                  <a:extLst>
                    <a:ext uri="{9D8B030D-6E8A-4147-A177-3AD203B41FA5}">
                      <a16:colId xmlns:a16="http://schemas.microsoft.com/office/drawing/2014/main" val="1363435173"/>
                    </a:ext>
                  </a:extLst>
                </a:gridCol>
                <a:gridCol w="615982">
                  <a:extLst>
                    <a:ext uri="{9D8B030D-6E8A-4147-A177-3AD203B41FA5}">
                      <a16:colId xmlns:a16="http://schemas.microsoft.com/office/drawing/2014/main" val="803713065"/>
                    </a:ext>
                  </a:extLst>
                </a:gridCol>
                <a:gridCol w="615982">
                  <a:extLst>
                    <a:ext uri="{9D8B030D-6E8A-4147-A177-3AD203B41FA5}">
                      <a16:colId xmlns:a16="http://schemas.microsoft.com/office/drawing/2014/main" val="2863499087"/>
                    </a:ext>
                  </a:extLst>
                </a:gridCol>
                <a:gridCol w="615982">
                  <a:extLst>
                    <a:ext uri="{9D8B030D-6E8A-4147-A177-3AD203B41FA5}">
                      <a16:colId xmlns:a16="http://schemas.microsoft.com/office/drawing/2014/main" val="4289954477"/>
                    </a:ext>
                  </a:extLst>
                </a:gridCol>
                <a:gridCol w="615982">
                  <a:extLst>
                    <a:ext uri="{9D8B030D-6E8A-4147-A177-3AD203B41FA5}">
                      <a16:colId xmlns:a16="http://schemas.microsoft.com/office/drawing/2014/main" val="2705567047"/>
                    </a:ext>
                  </a:extLst>
                </a:gridCol>
                <a:gridCol w="615982">
                  <a:extLst>
                    <a:ext uri="{9D8B030D-6E8A-4147-A177-3AD203B41FA5}">
                      <a16:colId xmlns:a16="http://schemas.microsoft.com/office/drawing/2014/main" val="1297401458"/>
                    </a:ext>
                  </a:extLst>
                </a:gridCol>
                <a:gridCol w="615982">
                  <a:extLst>
                    <a:ext uri="{9D8B030D-6E8A-4147-A177-3AD203B41FA5}">
                      <a16:colId xmlns:a16="http://schemas.microsoft.com/office/drawing/2014/main" val="3394579129"/>
                    </a:ext>
                  </a:extLst>
                </a:gridCol>
              </a:tblGrid>
              <a:tr h="313267">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3</a:t>
                      </a:r>
                      <a:endParaRPr lang="en-IN" dirty="0"/>
                    </a:p>
                  </a:txBody>
                  <a:tcPr/>
                </a:tc>
                <a:tc>
                  <a:txBody>
                    <a:bodyPr/>
                    <a:lstStyle/>
                    <a:p>
                      <a:pPr algn="ctr"/>
                      <a:r>
                        <a:rPr lang="en-IN" dirty="0" smtClean="0"/>
                        <a:t>4</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1279</a:t>
                      </a:r>
                      <a:endParaRPr lang="en-IN" dirty="0"/>
                    </a:p>
                  </a:txBody>
                  <a:tcPr/>
                </a:tc>
                <a:extLst>
                  <a:ext uri="{0D108BD9-81ED-4DB2-BD59-A6C34878D82A}">
                    <a16:rowId xmlns:a16="http://schemas.microsoft.com/office/drawing/2014/main" val="2488073516"/>
                  </a:ext>
                </a:extLst>
              </a:tr>
            </a:tbl>
          </a:graphicData>
        </a:graphic>
      </p:graphicFrame>
      <p:sp>
        <p:nvSpPr>
          <p:cNvPr id="7" name="Rectangle 6"/>
          <p:cNvSpPr/>
          <p:nvPr/>
        </p:nvSpPr>
        <p:spPr>
          <a:xfrm>
            <a:off x="277650" y="3251198"/>
            <a:ext cx="6159820" cy="323165"/>
          </a:xfrm>
          <a:prstGeom prst="rect">
            <a:avLst/>
          </a:prstGeom>
        </p:spPr>
        <p:txBody>
          <a:bodyPr wrap="square">
            <a:spAutoFit/>
          </a:bodyPr>
          <a:lstStyle/>
          <a:p>
            <a:pPr algn="ctr"/>
            <a:r>
              <a:rPr lang="en-IN" sz="1500" b="1" dirty="0" err="1" smtClean="0"/>
              <a:t>chunk_array</a:t>
            </a:r>
            <a:r>
              <a:rPr lang="en-IN" sz="1500" dirty="0" smtClean="0"/>
              <a:t> consists of 1280 elements, each of which is 4KB in size</a:t>
            </a:r>
            <a:endParaRPr lang="en-IN" sz="1500" dirty="0"/>
          </a:p>
        </p:txBody>
      </p:sp>
      <p:sp>
        <p:nvSpPr>
          <p:cNvPr id="8" name="TextBox 7"/>
          <p:cNvSpPr txBox="1"/>
          <p:nvPr/>
        </p:nvSpPr>
        <p:spPr>
          <a:xfrm>
            <a:off x="211667" y="2556932"/>
            <a:ext cx="6225803" cy="369332"/>
          </a:xfrm>
          <a:prstGeom prst="rect">
            <a:avLst/>
          </a:prstGeom>
          <a:noFill/>
        </p:spPr>
        <p:txBody>
          <a:bodyPr wrap="square" rtlCol="0">
            <a:spAutoFit/>
          </a:bodyPr>
          <a:lstStyle/>
          <a:p>
            <a:r>
              <a:rPr lang="en-IN" b="1" dirty="0" smtClean="0"/>
              <a:t>Key Idea:</a:t>
            </a:r>
            <a:endParaRPr lang="en-IN" b="1" dirty="0"/>
          </a:p>
        </p:txBody>
      </p:sp>
      <p:sp>
        <p:nvSpPr>
          <p:cNvPr id="9" name="Rectangle 8"/>
          <p:cNvSpPr/>
          <p:nvPr/>
        </p:nvSpPr>
        <p:spPr>
          <a:xfrm>
            <a:off x="277650" y="3887630"/>
            <a:ext cx="829734"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fd</a:t>
            </a:r>
            <a:r>
              <a:rPr lang="en-IN" sz="800" dirty="0" smtClean="0"/>
              <a:t>, offset, flags, </a:t>
            </a:r>
            <a:r>
              <a:rPr lang="en-IN" sz="800" dirty="0" err="1" smtClean="0"/>
              <a:t>chunk_index</a:t>
            </a:r>
            <a:endParaRPr lang="en-IN" sz="800" dirty="0"/>
          </a:p>
        </p:txBody>
      </p:sp>
      <p:cxnSp>
        <p:nvCxnSpPr>
          <p:cNvPr id="15" name="Straight Arrow Connector 14"/>
          <p:cNvCxnSpPr>
            <a:stCxn id="9" idx="3"/>
          </p:cNvCxnSpPr>
          <p:nvPr/>
        </p:nvCxnSpPr>
        <p:spPr>
          <a:xfrm>
            <a:off x="1107384" y="4065430"/>
            <a:ext cx="287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95250" y="3887630"/>
            <a:ext cx="829734"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fd</a:t>
            </a:r>
            <a:r>
              <a:rPr lang="en-IN" sz="800" dirty="0" smtClean="0"/>
              <a:t>, offset, flags, </a:t>
            </a:r>
            <a:r>
              <a:rPr lang="en-IN" sz="800" dirty="0" err="1" smtClean="0"/>
              <a:t>chunk_index</a:t>
            </a:r>
            <a:endParaRPr lang="en-IN" sz="800" dirty="0"/>
          </a:p>
        </p:txBody>
      </p:sp>
      <p:cxnSp>
        <p:nvCxnSpPr>
          <p:cNvPr id="19" name="Straight Arrow Connector 18"/>
          <p:cNvCxnSpPr/>
          <p:nvPr/>
        </p:nvCxnSpPr>
        <p:spPr>
          <a:xfrm>
            <a:off x="2224984" y="4039138"/>
            <a:ext cx="287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2850" y="3887630"/>
            <a:ext cx="829734"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fd</a:t>
            </a:r>
            <a:r>
              <a:rPr lang="en-IN" sz="800" dirty="0" smtClean="0"/>
              <a:t>, offset, flags, </a:t>
            </a:r>
            <a:r>
              <a:rPr lang="en-IN" sz="800" dirty="0" err="1" smtClean="0"/>
              <a:t>chunk_index</a:t>
            </a:r>
            <a:endParaRPr lang="en-IN" sz="800" dirty="0"/>
          </a:p>
        </p:txBody>
      </p:sp>
      <p:cxnSp>
        <p:nvCxnSpPr>
          <p:cNvPr id="21" name="Straight Arrow Connector 20"/>
          <p:cNvCxnSpPr/>
          <p:nvPr/>
        </p:nvCxnSpPr>
        <p:spPr>
          <a:xfrm>
            <a:off x="5319870" y="4048145"/>
            <a:ext cx="287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07736" y="3896637"/>
            <a:ext cx="829734"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fd</a:t>
            </a:r>
            <a:r>
              <a:rPr lang="en-IN" sz="800" dirty="0" smtClean="0"/>
              <a:t>, offset, flags, </a:t>
            </a:r>
            <a:r>
              <a:rPr lang="en-IN" sz="800" dirty="0" err="1" smtClean="0"/>
              <a:t>chunk_index</a:t>
            </a:r>
            <a:endParaRPr lang="en-IN" sz="800" dirty="0"/>
          </a:p>
        </p:txBody>
      </p:sp>
      <p:cxnSp>
        <p:nvCxnSpPr>
          <p:cNvPr id="23" name="Straight Arrow Connector 22"/>
          <p:cNvCxnSpPr/>
          <p:nvPr/>
        </p:nvCxnSpPr>
        <p:spPr>
          <a:xfrm>
            <a:off x="3342584" y="4039138"/>
            <a:ext cx="287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35208" y="3861338"/>
            <a:ext cx="1684661"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 …, …, …, …</a:t>
            </a:r>
            <a:endParaRPr lang="en-IN" sz="800" dirty="0"/>
          </a:p>
        </p:txBody>
      </p:sp>
      <p:sp>
        <p:nvSpPr>
          <p:cNvPr id="26" name="Rectangle 25"/>
          <p:cNvSpPr/>
          <p:nvPr/>
        </p:nvSpPr>
        <p:spPr>
          <a:xfrm>
            <a:off x="2797184" y="4861296"/>
            <a:ext cx="1378666" cy="57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occupied_chunks</a:t>
            </a:r>
            <a:endParaRPr lang="en-IN" sz="800" dirty="0"/>
          </a:p>
          <a:p>
            <a:pPr algn="ctr"/>
            <a:r>
              <a:rPr lang="en-IN" sz="800" dirty="0" err="1" smtClean="0"/>
              <a:t>total_chunks</a:t>
            </a:r>
            <a:endParaRPr lang="en-IN" sz="800" dirty="0" smtClean="0"/>
          </a:p>
          <a:p>
            <a:pPr algn="ctr"/>
            <a:r>
              <a:rPr lang="en-IN" sz="800" dirty="0" err="1" smtClean="0"/>
              <a:t>max_chunks</a:t>
            </a:r>
            <a:r>
              <a:rPr lang="en-IN" sz="800" dirty="0" smtClean="0"/>
              <a:t> = 1280</a:t>
            </a:r>
            <a:endParaRPr lang="en-IN" sz="800" dirty="0"/>
          </a:p>
        </p:txBody>
      </p:sp>
      <p:sp>
        <p:nvSpPr>
          <p:cNvPr id="27" name="Rectangle 26"/>
          <p:cNvSpPr/>
          <p:nvPr/>
        </p:nvSpPr>
        <p:spPr>
          <a:xfrm>
            <a:off x="277650" y="4259447"/>
            <a:ext cx="6159820" cy="307777"/>
          </a:xfrm>
          <a:prstGeom prst="rect">
            <a:avLst/>
          </a:prstGeom>
        </p:spPr>
        <p:txBody>
          <a:bodyPr wrap="square">
            <a:spAutoFit/>
          </a:bodyPr>
          <a:lstStyle/>
          <a:p>
            <a:pPr algn="ctr"/>
            <a:r>
              <a:rPr lang="en-IN" sz="1400" dirty="0" smtClean="0"/>
              <a:t>Double-Linked list of </a:t>
            </a:r>
            <a:r>
              <a:rPr lang="en-IN" sz="1400" b="1" dirty="0" err="1" smtClean="0"/>
              <a:t>eviction_node</a:t>
            </a:r>
            <a:r>
              <a:rPr lang="en-IN" sz="1400" dirty="0" smtClean="0"/>
              <a:t>, pointing to a </a:t>
            </a:r>
            <a:r>
              <a:rPr lang="en-IN" sz="1400" b="1" dirty="0" err="1" smtClean="0"/>
              <a:t>chunk_index</a:t>
            </a:r>
            <a:r>
              <a:rPr lang="en-IN" sz="1400" dirty="0" smtClean="0"/>
              <a:t> of </a:t>
            </a:r>
            <a:r>
              <a:rPr lang="en-IN" sz="1400" b="1" dirty="0" err="1" smtClean="0"/>
              <a:t>chunk_array</a:t>
            </a:r>
            <a:endParaRPr lang="en-IN" sz="1400" b="1" dirty="0" smtClean="0"/>
          </a:p>
        </p:txBody>
      </p:sp>
      <p:sp>
        <p:nvSpPr>
          <p:cNvPr id="58" name="Rectangle 57"/>
          <p:cNvSpPr/>
          <p:nvPr/>
        </p:nvSpPr>
        <p:spPr>
          <a:xfrm>
            <a:off x="2797184" y="5440402"/>
            <a:ext cx="1378666" cy="307777"/>
          </a:xfrm>
          <a:prstGeom prst="rect">
            <a:avLst/>
          </a:prstGeom>
        </p:spPr>
        <p:txBody>
          <a:bodyPr wrap="square">
            <a:spAutoFit/>
          </a:bodyPr>
          <a:lstStyle/>
          <a:p>
            <a:pPr algn="ctr"/>
            <a:r>
              <a:rPr lang="en-IN" sz="1400" b="1" dirty="0" err="1" smtClean="0"/>
              <a:t>eviction_queue</a:t>
            </a:r>
            <a:endParaRPr lang="en-IN" sz="1400" b="1" dirty="0"/>
          </a:p>
        </p:txBody>
      </p:sp>
      <p:sp>
        <p:nvSpPr>
          <p:cNvPr id="59" name="TextBox 58"/>
          <p:cNvSpPr txBox="1"/>
          <p:nvPr/>
        </p:nvSpPr>
        <p:spPr>
          <a:xfrm>
            <a:off x="722998" y="5168051"/>
            <a:ext cx="2060842" cy="307777"/>
          </a:xfrm>
          <a:prstGeom prst="rect">
            <a:avLst/>
          </a:prstGeom>
          <a:noFill/>
        </p:spPr>
        <p:txBody>
          <a:bodyPr wrap="square" rtlCol="0">
            <a:spAutoFit/>
          </a:bodyPr>
          <a:lstStyle/>
          <a:p>
            <a:pPr algn="ctr"/>
            <a:r>
              <a:rPr lang="en-IN" sz="1400" b="1" dirty="0" smtClean="0"/>
              <a:t>front</a:t>
            </a:r>
            <a:endParaRPr lang="en-IN" sz="1400" b="1" dirty="0"/>
          </a:p>
        </p:txBody>
      </p:sp>
      <p:sp>
        <p:nvSpPr>
          <p:cNvPr id="62" name="TextBox 61"/>
          <p:cNvSpPr txBox="1"/>
          <p:nvPr/>
        </p:nvSpPr>
        <p:spPr>
          <a:xfrm>
            <a:off x="4197718" y="5168051"/>
            <a:ext cx="1824885" cy="307777"/>
          </a:xfrm>
          <a:prstGeom prst="rect">
            <a:avLst/>
          </a:prstGeom>
          <a:noFill/>
        </p:spPr>
        <p:txBody>
          <a:bodyPr wrap="square" rtlCol="0">
            <a:spAutoFit/>
          </a:bodyPr>
          <a:lstStyle/>
          <a:p>
            <a:pPr algn="ctr"/>
            <a:r>
              <a:rPr lang="en-IN" sz="1400" b="1" dirty="0" smtClean="0"/>
              <a:t>rear</a:t>
            </a:r>
            <a:endParaRPr lang="en-IN" sz="1400" b="1" dirty="0"/>
          </a:p>
        </p:txBody>
      </p:sp>
      <p:grpSp>
        <p:nvGrpSpPr>
          <p:cNvPr id="68" name="Group 67"/>
          <p:cNvGrpSpPr/>
          <p:nvPr/>
        </p:nvGrpSpPr>
        <p:grpSpPr>
          <a:xfrm>
            <a:off x="165100" y="5850466"/>
            <a:ext cx="6591300" cy="3093154"/>
            <a:chOff x="165100" y="6553200"/>
            <a:chExt cx="6591300" cy="3093154"/>
          </a:xfrm>
        </p:grpSpPr>
        <p:sp>
          <p:nvSpPr>
            <p:cNvPr id="63" name="TextBox 62"/>
            <p:cNvSpPr txBox="1"/>
            <p:nvPr/>
          </p:nvSpPr>
          <p:spPr>
            <a:xfrm>
              <a:off x="165100" y="6553200"/>
              <a:ext cx="6591300" cy="3093154"/>
            </a:xfrm>
            <a:prstGeom prst="rect">
              <a:avLst/>
            </a:prstGeom>
            <a:noFill/>
          </p:spPr>
          <p:txBody>
            <a:bodyPr wrap="square" rtlCol="0">
              <a:spAutoFit/>
            </a:bodyPr>
            <a:lstStyle/>
            <a:p>
              <a:r>
                <a:rPr lang="en-IN" sz="1500" dirty="0" smtClean="0"/>
                <a:t>For each </a:t>
              </a:r>
              <a:r>
                <a:rPr lang="en-IN" sz="1500" b="1" dirty="0" err="1" smtClean="0"/>
                <a:t>bb_read</a:t>
              </a:r>
              <a:r>
                <a:rPr lang="en-IN" sz="1500" b="1" dirty="0" smtClean="0"/>
                <a:t>()</a:t>
              </a:r>
              <a:r>
                <a:rPr lang="en-IN" sz="1500" dirty="0" smtClean="0"/>
                <a:t> / </a:t>
              </a:r>
              <a:r>
                <a:rPr lang="en-IN" sz="1500" b="1" dirty="0" err="1" smtClean="0"/>
                <a:t>bb_write</a:t>
              </a:r>
              <a:r>
                <a:rPr lang="en-IN" sz="1500" b="1" dirty="0" smtClean="0"/>
                <a:t>()</a:t>
              </a:r>
              <a:r>
                <a:rPr lang="en-IN" sz="1500" dirty="0" smtClean="0"/>
                <a:t>:</a:t>
              </a:r>
            </a:p>
            <a:p>
              <a:pPr marL="342900" indent="-342900">
                <a:buFont typeface="+mj-lt"/>
                <a:buAutoNum type="arabicPeriod"/>
              </a:pPr>
              <a:r>
                <a:rPr lang="en-IN" sz="1500" dirty="0" smtClean="0"/>
                <a:t>Try reading (or writing) from (or to) cache</a:t>
              </a:r>
            </a:p>
            <a:p>
              <a:endParaRPr lang="en-IN" sz="1500" dirty="0"/>
            </a:p>
            <a:p>
              <a:endParaRPr lang="en-IN" sz="1500" dirty="0" smtClean="0"/>
            </a:p>
            <a:p>
              <a:endParaRPr lang="en-IN" sz="1500" dirty="0"/>
            </a:p>
            <a:p>
              <a:pPr marL="342900" indent="-342900">
                <a:buFont typeface="+mj-lt"/>
                <a:buAutoNum type="arabicPeriod" startAt="2"/>
              </a:pPr>
              <a:r>
                <a:rPr lang="en-IN" sz="1500" dirty="0" smtClean="0"/>
                <a:t>If cache miss, try expanding </a:t>
              </a:r>
              <a:r>
                <a:rPr lang="en-IN" sz="1500" b="1" dirty="0" err="1" smtClean="0"/>
                <a:t>eviction_queue</a:t>
              </a:r>
              <a:endParaRPr lang="en-IN" sz="1500" b="1" dirty="0" smtClean="0"/>
            </a:p>
            <a:p>
              <a:endParaRPr lang="en-IN" sz="1500" b="1" dirty="0"/>
            </a:p>
            <a:p>
              <a:endParaRPr lang="en-IN" sz="1500" b="1" dirty="0" smtClean="0"/>
            </a:p>
            <a:p>
              <a:endParaRPr lang="en-IN" sz="1500" b="1" dirty="0"/>
            </a:p>
            <a:p>
              <a:pPr marL="342900" indent="-342900">
                <a:buFont typeface="+mj-lt"/>
                <a:buAutoNum type="arabicPeriod" startAt="3"/>
              </a:pPr>
              <a:r>
                <a:rPr lang="en-IN" sz="1500" dirty="0" smtClean="0"/>
                <a:t>If queue is at it’s maximum limit (1280), try utilizing an existing </a:t>
              </a:r>
              <a:r>
                <a:rPr lang="en-IN" sz="1500" b="1" dirty="0" err="1" smtClean="0"/>
                <a:t>eviction_node</a:t>
              </a:r>
              <a:r>
                <a:rPr lang="en-IN" sz="1500" dirty="0" smtClean="0"/>
                <a:t> which might have been flushed to disk, thereby available for re-utilization. In case there is no such node available, run eviction algorithm.</a:t>
              </a:r>
            </a:p>
            <a:p>
              <a:endParaRPr lang="en-IN" sz="1500" dirty="0"/>
            </a:p>
          </p:txBody>
        </p:sp>
        <p:pic>
          <p:nvPicPr>
            <p:cNvPr id="64" name="Picture 63"/>
            <p:cNvPicPr>
              <a:picLocks noChangeAspect="1"/>
            </p:cNvPicPr>
            <p:nvPr/>
          </p:nvPicPr>
          <p:blipFill>
            <a:blip r:embed="rId3"/>
            <a:stretch>
              <a:fillRect/>
            </a:stretch>
          </p:blipFill>
          <p:spPr>
            <a:xfrm>
              <a:off x="611983" y="7115695"/>
              <a:ext cx="2614878" cy="535628"/>
            </a:xfrm>
            <a:prstGeom prst="rect">
              <a:avLst/>
            </a:prstGeom>
          </p:spPr>
        </p:pic>
        <p:pic>
          <p:nvPicPr>
            <p:cNvPr id="65" name="Picture 64"/>
            <p:cNvPicPr>
              <a:picLocks noChangeAspect="1"/>
            </p:cNvPicPr>
            <p:nvPr/>
          </p:nvPicPr>
          <p:blipFill>
            <a:blip r:embed="rId4"/>
            <a:stretch>
              <a:fillRect/>
            </a:stretch>
          </p:blipFill>
          <p:spPr>
            <a:xfrm>
              <a:off x="3318144" y="7110554"/>
              <a:ext cx="2708201" cy="540768"/>
            </a:xfrm>
            <a:prstGeom prst="rect">
              <a:avLst/>
            </a:prstGeom>
          </p:spPr>
        </p:pic>
        <p:pic>
          <p:nvPicPr>
            <p:cNvPr id="66" name="Picture 65"/>
            <p:cNvPicPr>
              <a:picLocks noChangeAspect="1"/>
            </p:cNvPicPr>
            <p:nvPr/>
          </p:nvPicPr>
          <p:blipFill>
            <a:blip r:embed="rId5"/>
            <a:stretch>
              <a:fillRect/>
            </a:stretch>
          </p:blipFill>
          <p:spPr>
            <a:xfrm>
              <a:off x="611983" y="8032208"/>
              <a:ext cx="2459284" cy="583961"/>
            </a:xfrm>
            <a:prstGeom prst="rect">
              <a:avLst/>
            </a:prstGeom>
          </p:spPr>
        </p:pic>
      </p:grpSp>
      <p:pic>
        <p:nvPicPr>
          <p:cNvPr id="67" name="Picture 66"/>
          <p:cNvPicPr>
            <a:picLocks noChangeAspect="1"/>
          </p:cNvPicPr>
          <p:nvPr/>
        </p:nvPicPr>
        <p:blipFill>
          <a:blip r:embed="rId6"/>
          <a:stretch>
            <a:fillRect/>
          </a:stretch>
        </p:blipFill>
        <p:spPr>
          <a:xfrm>
            <a:off x="1744851" y="8682149"/>
            <a:ext cx="2723662" cy="1075130"/>
          </a:xfrm>
          <a:prstGeom prst="rect">
            <a:avLst/>
          </a:prstGeom>
        </p:spPr>
      </p:pic>
    </p:spTree>
    <p:extLst>
      <p:ext uri="{BB962C8B-B14F-4D97-AF65-F5344CB8AC3E}">
        <p14:creationId xmlns:p14="http://schemas.microsoft.com/office/powerpoint/2010/main" val="3586460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321712" cy="248209"/>
          </a:xfrm>
          <a:prstGeom prst="rect">
            <a:avLst/>
          </a:prstGeom>
          <a:noFill/>
        </p:spPr>
        <p:txBody>
          <a:bodyPr wrap="square" rtlCol="0">
            <a:spAutoFit/>
          </a:bodyPr>
          <a:lstStyle/>
          <a:p>
            <a:r>
              <a:rPr lang="en-IN" sz="1013" b="1" dirty="0"/>
              <a:t>Task </a:t>
            </a:r>
            <a:r>
              <a:rPr lang="en-IN" sz="1013" b="1" dirty="0" smtClean="0"/>
              <a:t>3: </a:t>
            </a:r>
            <a:r>
              <a:rPr lang="en-US" altLang="ko-KR" sz="1013" b="1" dirty="0" smtClean="0"/>
              <a:t>File system performance evaluation</a:t>
            </a:r>
            <a:endParaRPr lang="en-IN" sz="1013" b="1" dirty="0"/>
          </a:p>
        </p:txBody>
      </p:sp>
      <p:pic>
        <p:nvPicPr>
          <p:cNvPr id="2" name="Picture 1"/>
          <p:cNvPicPr>
            <a:picLocks noChangeAspect="1"/>
          </p:cNvPicPr>
          <p:nvPr/>
        </p:nvPicPr>
        <p:blipFill>
          <a:blip r:embed="rId3"/>
          <a:stretch>
            <a:fillRect/>
          </a:stretch>
        </p:blipFill>
        <p:spPr>
          <a:xfrm>
            <a:off x="0" y="896795"/>
            <a:ext cx="6858000" cy="1691253"/>
          </a:xfrm>
          <a:prstGeom prst="rect">
            <a:avLst/>
          </a:prstGeom>
        </p:spPr>
      </p:pic>
      <p:sp>
        <p:nvSpPr>
          <p:cNvPr id="5" name="TextBox 4"/>
          <p:cNvSpPr txBox="1"/>
          <p:nvPr/>
        </p:nvSpPr>
        <p:spPr>
          <a:xfrm>
            <a:off x="0" y="2715752"/>
            <a:ext cx="6858000" cy="323165"/>
          </a:xfrm>
          <a:prstGeom prst="rect">
            <a:avLst/>
          </a:prstGeom>
          <a:noFill/>
        </p:spPr>
        <p:txBody>
          <a:bodyPr wrap="square" rtlCol="0">
            <a:spAutoFit/>
          </a:bodyPr>
          <a:lstStyle/>
          <a:p>
            <a:pPr algn="ctr"/>
            <a:r>
              <a:rPr lang="en-IN" sz="1500" b="1" dirty="0" smtClean="0"/>
              <a:t>Figure 1</a:t>
            </a:r>
            <a:r>
              <a:rPr lang="en-IN" sz="1500" dirty="0" smtClean="0"/>
              <a:t>: Current Linux file system</a:t>
            </a:r>
            <a:endParaRPr lang="en-IN" sz="1500" b="1" dirty="0"/>
          </a:p>
        </p:txBody>
      </p:sp>
      <p:pic>
        <p:nvPicPr>
          <p:cNvPr id="3" name="Picture 2"/>
          <p:cNvPicPr>
            <a:picLocks noChangeAspect="1"/>
          </p:cNvPicPr>
          <p:nvPr/>
        </p:nvPicPr>
        <p:blipFill>
          <a:blip r:embed="rId4"/>
          <a:stretch>
            <a:fillRect/>
          </a:stretch>
        </p:blipFill>
        <p:spPr>
          <a:xfrm>
            <a:off x="2346269" y="3166621"/>
            <a:ext cx="2165461" cy="698536"/>
          </a:xfrm>
          <a:prstGeom prst="rect">
            <a:avLst/>
          </a:prstGeom>
        </p:spPr>
      </p:pic>
      <p:pic>
        <p:nvPicPr>
          <p:cNvPr id="6" name="Picture 5"/>
          <p:cNvPicPr>
            <a:picLocks noChangeAspect="1"/>
          </p:cNvPicPr>
          <p:nvPr/>
        </p:nvPicPr>
        <p:blipFill>
          <a:blip r:embed="rId5"/>
          <a:stretch>
            <a:fillRect/>
          </a:stretch>
        </p:blipFill>
        <p:spPr>
          <a:xfrm>
            <a:off x="136356" y="3865157"/>
            <a:ext cx="6585288" cy="1860646"/>
          </a:xfrm>
          <a:prstGeom prst="rect">
            <a:avLst/>
          </a:prstGeom>
        </p:spPr>
      </p:pic>
      <p:sp>
        <p:nvSpPr>
          <p:cNvPr id="7" name="TextBox 6"/>
          <p:cNvSpPr txBox="1"/>
          <p:nvPr/>
        </p:nvSpPr>
        <p:spPr>
          <a:xfrm>
            <a:off x="4620" y="5740663"/>
            <a:ext cx="6858000" cy="323165"/>
          </a:xfrm>
          <a:prstGeom prst="rect">
            <a:avLst/>
          </a:prstGeom>
          <a:noFill/>
        </p:spPr>
        <p:txBody>
          <a:bodyPr wrap="square" rtlCol="0">
            <a:spAutoFit/>
          </a:bodyPr>
          <a:lstStyle/>
          <a:p>
            <a:pPr algn="ctr"/>
            <a:r>
              <a:rPr lang="en-IN" sz="1500" b="1" dirty="0" smtClean="0"/>
              <a:t>Figure </a:t>
            </a:r>
            <a:r>
              <a:rPr lang="en-IN" sz="1500" b="1" dirty="0"/>
              <a:t>2</a:t>
            </a:r>
            <a:r>
              <a:rPr lang="en-IN" sz="1500" dirty="0" smtClean="0"/>
              <a:t>: FUSE with </a:t>
            </a:r>
            <a:r>
              <a:rPr lang="en-IN" sz="1500" b="1" dirty="0" smtClean="0"/>
              <a:t>no encryption and no buffer</a:t>
            </a:r>
            <a:endParaRPr lang="en-IN" sz="1500" b="1" dirty="0"/>
          </a:p>
        </p:txBody>
      </p:sp>
      <p:pic>
        <p:nvPicPr>
          <p:cNvPr id="8" name="Picture 7"/>
          <p:cNvPicPr>
            <a:picLocks noChangeAspect="1"/>
          </p:cNvPicPr>
          <p:nvPr/>
        </p:nvPicPr>
        <p:blipFill>
          <a:blip r:embed="rId6"/>
          <a:stretch>
            <a:fillRect/>
          </a:stretch>
        </p:blipFill>
        <p:spPr>
          <a:xfrm>
            <a:off x="2349444" y="6197677"/>
            <a:ext cx="2159111" cy="742988"/>
          </a:xfrm>
          <a:prstGeom prst="rect">
            <a:avLst/>
          </a:prstGeom>
        </p:spPr>
      </p:pic>
      <p:pic>
        <p:nvPicPr>
          <p:cNvPr id="9" name="Picture 8"/>
          <p:cNvPicPr>
            <a:picLocks noChangeAspect="1"/>
          </p:cNvPicPr>
          <p:nvPr/>
        </p:nvPicPr>
        <p:blipFill>
          <a:blip r:embed="rId7"/>
          <a:stretch>
            <a:fillRect/>
          </a:stretch>
        </p:blipFill>
        <p:spPr>
          <a:xfrm>
            <a:off x="145881" y="6951484"/>
            <a:ext cx="6566237" cy="1847945"/>
          </a:xfrm>
          <a:prstGeom prst="rect">
            <a:avLst/>
          </a:prstGeom>
        </p:spPr>
      </p:pic>
      <p:sp>
        <p:nvSpPr>
          <p:cNvPr id="11" name="TextBox 10"/>
          <p:cNvSpPr txBox="1"/>
          <p:nvPr/>
        </p:nvSpPr>
        <p:spPr>
          <a:xfrm>
            <a:off x="24672" y="8816738"/>
            <a:ext cx="6858000" cy="323165"/>
          </a:xfrm>
          <a:prstGeom prst="rect">
            <a:avLst/>
          </a:prstGeom>
          <a:noFill/>
        </p:spPr>
        <p:txBody>
          <a:bodyPr wrap="square" rtlCol="0">
            <a:spAutoFit/>
          </a:bodyPr>
          <a:lstStyle/>
          <a:p>
            <a:pPr algn="ctr"/>
            <a:r>
              <a:rPr lang="en-IN" sz="1500" b="1" dirty="0" smtClean="0"/>
              <a:t>Figure 3</a:t>
            </a:r>
            <a:r>
              <a:rPr lang="en-IN" sz="1500" dirty="0" smtClean="0"/>
              <a:t>: FUSE with </a:t>
            </a:r>
            <a:r>
              <a:rPr lang="en-IN" sz="1500" b="1" dirty="0" smtClean="0"/>
              <a:t>no encryption and random eviction buffer</a:t>
            </a:r>
            <a:endParaRPr lang="en-IN" sz="1500" b="1" dirty="0"/>
          </a:p>
        </p:txBody>
      </p:sp>
    </p:spTree>
    <p:extLst>
      <p:ext uri="{BB962C8B-B14F-4D97-AF65-F5344CB8AC3E}">
        <p14:creationId xmlns:p14="http://schemas.microsoft.com/office/powerpoint/2010/main" val="45508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850" y="298357"/>
            <a:ext cx="2101958" cy="742988"/>
          </a:xfrm>
          <a:prstGeom prst="rect">
            <a:avLst/>
          </a:prstGeom>
        </p:spPr>
      </p:pic>
      <p:pic>
        <p:nvPicPr>
          <p:cNvPr id="5" name="Picture 4"/>
          <p:cNvPicPr>
            <a:picLocks noChangeAspect="1"/>
          </p:cNvPicPr>
          <p:nvPr/>
        </p:nvPicPr>
        <p:blipFill>
          <a:blip r:embed="rId3"/>
          <a:stretch>
            <a:fillRect/>
          </a:stretch>
        </p:blipFill>
        <p:spPr>
          <a:xfrm>
            <a:off x="113959" y="1041345"/>
            <a:ext cx="6629741" cy="1879697"/>
          </a:xfrm>
          <a:prstGeom prst="rect">
            <a:avLst/>
          </a:prstGeom>
        </p:spPr>
      </p:pic>
      <p:sp>
        <p:nvSpPr>
          <p:cNvPr id="6" name="TextBox 5"/>
          <p:cNvSpPr txBox="1"/>
          <p:nvPr/>
        </p:nvSpPr>
        <p:spPr>
          <a:xfrm>
            <a:off x="24672" y="2930265"/>
            <a:ext cx="6858000" cy="323165"/>
          </a:xfrm>
          <a:prstGeom prst="rect">
            <a:avLst/>
          </a:prstGeom>
          <a:noFill/>
        </p:spPr>
        <p:txBody>
          <a:bodyPr wrap="square" rtlCol="0">
            <a:spAutoFit/>
          </a:bodyPr>
          <a:lstStyle/>
          <a:p>
            <a:pPr algn="ctr"/>
            <a:r>
              <a:rPr lang="en-IN" sz="1500" b="1" dirty="0" smtClean="0"/>
              <a:t>Figure 4</a:t>
            </a:r>
            <a:r>
              <a:rPr lang="en-IN" sz="1500" dirty="0" smtClean="0"/>
              <a:t>: FUSE with </a:t>
            </a:r>
            <a:r>
              <a:rPr lang="en-IN" sz="1500" b="1" dirty="0" smtClean="0"/>
              <a:t>no encryption and LRU buffer</a:t>
            </a:r>
            <a:endParaRPr lang="en-IN" sz="1500" b="1" dirty="0"/>
          </a:p>
        </p:txBody>
      </p:sp>
      <p:pic>
        <p:nvPicPr>
          <p:cNvPr id="7" name="Picture 6"/>
          <p:cNvPicPr>
            <a:picLocks noChangeAspect="1"/>
          </p:cNvPicPr>
          <p:nvPr/>
        </p:nvPicPr>
        <p:blipFill>
          <a:blip r:embed="rId4"/>
          <a:stretch>
            <a:fillRect/>
          </a:stretch>
        </p:blipFill>
        <p:spPr>
          <a:xfrm>
            <a:off x="176903" y="4283092"/>
            <a:ext cx="6553537" cy="1835244"/>
          </a:xfrm>
          <a:prstGeom prst="rect">
            <a:avLst/>
          </a:prstGeom>
        </p:spPr>
      </p:pic>
      <p:pic>
        <p:nvPicPr>
          <p:cNvPr id="8" name="Picture 7"/>
          <p:cNvPicPr>
            <a:picLocks noChangeAspect="1"/>
          </p:cNvPicPr>
          <p:nvPr/>
        </p:nvPicPr>
        <p:blipFill>
          <a:blip r:embed="rId5"/>
          <a:stretch>
            <a:fillRect/>
          </a:stretch>
        </p:blipFill>
        <p:spPr>
          <a:xfrm>
            <a:off x="2377850" y="3508352"/>
            <a:ext cx="2101958" cy="774740"/>
          </a:xfrm>
          <a:prstGeom prst="rect">
            <a:avLst/>
          </a:prstGeom>
        </p:spPr>
      </p:pic>
      <p:sp>
        <p:nvSpPr>
          <p:cNvPr id="9" name="TextBox 8"/>
          <p:cNvSpPr txBox="1"/>
          <p:nvPr/>
        </p:nvSpPr>
        <p:spPr>
          <a:xfrm>
            <a:off x="19907" y="6125911"/>
            <a:ext cx="6858000" cy="323165"/>
          </a:xfrm>
          <a:prstGeom prst="rect">
            <a:avLst/>
          </a:prstGeom>
          <a:noFill/>
        </p:spPr>
        <p:txBody>
          <a:bodyPr wrap="square" rtlCol="0">
            <a:spAutoFit/>
          </a:bodyPr>
          <a:lstStyle/>
          <a:p>
            <a:pPr algn="ctr"/>
            <a:r>
              <a:rPr lang="en-IN" sz="1500" b="1" dirty="0" smtClean="0"/>
              <a:t>Figure 5</a:t>
            </a:r>
            <a:r>
              <a:rPr lang="en-IN" sz="1500" dirty="0" smtClean="0"/>
              <a:t>: FUSE with </a:t>
            </a:r>
            <a:r>
              <a:rPr lang="en-IN" sz="1500" b="1" dirty="0" smtClean="0"/>
              <a:t>encryption and no buffer</a:t>
            </a:r>
            <a:endParaRPr lang="en-IN" sz="1500" b="1" dirty="0"/>
          </a:p>
        </p:txBody>
      </p:sp>
      <p:pic>
        <p:nvPicPr>
          <p:cNvPr id="10" name="Picture 9"/>
          <p:cNvPicPr>
            <a:picLocks noChangeAspect="1"/>
          </p:cNvPicPr>
          <p:nvPr/>
        </p:nvPicPr>
        <p:blipFill>
          <a:blip r:embed="rId6"/>
          <a:stretch>
            <a:fillRect/>
          </a:stretch>
        </p:blipFill>
        <p:spPr>
          <a:xfrm>
            <a:off x="2371670" y="6683361"/>
            <a:ext cx="2114659" cy="711237"/>
          </a:xfrm>
          <a:prstGeom prst="rect">
            <a:avLst/>
          </a:prstGeom>
        </p:spPr>
      </p:pic>
      <p:pic>
        <p:nvPicPr>
          <p:cNvPr id="11" name="Picture 10"/>
          <p:cNvPicPr>
            <a:picLocks noChangeAspect="1"/>
          </p:cNvPicPr>
          <p:nvPr/>
        </p:nvPicPr>
        <p:blipFill>
          <a:blip r:embed="rId7"/>
          <a:stretch>
            <a:fillRect/>
          </a:stretch>
        </p:blipFill>
        <p:spPr>
          <a:xfrm>
            <a:off x="139531" y="7411995"/>
            <a:ext cx="6578938" cy="1854295"/>
          </a:xfrm>
          <a:prstGeom prst="rect">
            <a:avLst/>
          </a:prstGeom>
        </p:spPr>
      </p:pic>
      <p:sp>
        <p:nvSpPr>
          <p:cNvPr id="12" name="TextBox 11"/>
          <p:cNvSpPr txBox="1"/>
          <p:nvPr/>
        </p:nvSpPr>
        <p:spPr>
          <a:xfrm>
            <a:off x="29429" y="9307262"/>
            <a:ext cx="6858000" cy="323165"/>
          </a:xfrm>
          <a:prstGeom prst="rect">
            <a:avLst/>
          </a:prstGeom>
          <a:noFill/>
        </p:spPr>
        <p:txBody>
          <a:bodyPr wrap="square" rtlCol="0">
            <a:spAutoFit/>
          </a:bodyPr>
          <a:lstStyle/>
          <a:p>
            <a:pPr algn="ctr"/>
            <a:r>
              <a:rPr lang="en-IN" sz="1500" b="1" dirty="0" smtClean="0"/>
              <a:t>Figure 6</a:t>
            </a:r>
            <a:r>
              <a:rPr lang="en-IN" sz="1500" dirty="0" smtClean="0"/>
              <a:t>: FUSE with </a:t>
            </a:r>
            <a:r>
              <a:rPr lang="en-IN" sz="1500" b="1" dirty="0" smtClean="0"/>
              <a:t>encryption and random eviction buffer</a:t>
            </a:r>
            <a:endParaRPr lang="en-IN" sz="1500" b="1" dirty="0"/>
          </a:p>
        </p:txBody>
      </p:sp>
    </p:spTree>
    <p:extLst>
      <p:ext uri="{BB962C8B-B14F-4D97-AF65-F5344CB8AC3E}">
        <p14:creationId xmlns:p14="http://schemas.microsoft.com/office/powerpoint/2010/main" val="1716493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3568" y="495266"/>
            <a:ext cx="2190863" cy="800141"/>
          </a:xfrm>
          <a:prstGeom prst="rect">
            <a:avLst/>
          </a:prstGeom>
        </p:spPr>
      </p:pic>
      <p:pic>
        <p:nvPicPr>
          <p:cNvPr id="5" name="Picture 4"/>
          <p:cNvPicPr>
            <a:picLocks noChangeAspect="1"/>
          </p:cNvPicPr>
          <p:nvPr/>
        </p:nvPicPr>
        <p:blipFill>
          <a:blip r:embed="rId3"/>
          <a:stretch>
            <a:fillRect/>
          </a:stretch>
        </p:blipFill>
        <p:spPr>
          <a:xfrm>
            <a:off x="139531" y="1315984"/>
            <a:ext cx="6578938" cy="1873346"/>
          </a:xfrm>
          <a:prstGeom prst="rect">
            <a:avLst/>
          </a:prstGeom>
        </p:spPr>
      </p:pic>
      <p:sp>
        <p:nvSpPr>
          <p:cNvPr id="6" name="TextBox 5"/>
          <p:cNvSpPr txBox="1"/>
          <p:nvPr/>
        </p:nvSpPr>
        <p:spPr>
          <a:xfrm>
            <a:off x="29429" y="3206486"/>
            <a:ext cx="6858000" cy="323165"/>
          </a:xfrm>
          <a:prstGeom prst="rect">
            <a:avLst/>
          </a:prstGeom>
          <a:noFill/>
        </p:spPr>
        <p:txBody>
          <a:bodyPr wrap="square" rtlCol="0">
            <a:spAutoFit/>
          </a:bodyPr>
          <a:lstStyle/>
          <a:p>
            <a:pPr algn="ctr"/>
            <a:r>
              <a:rPr lang="en-IN" sz="1500" b="1" dirty="0" smtClean="0"/>
              <a:t>Figure 7</a:t>
            </a:r>
            <a:r>
              <a:rPr lang="en-IN" sz="1500" dirty="0" smtClean="0"/>
              <a:t>: FUSE with </a:t>
            </a:r>
            <a:r>
              <a:rPr lang="en-IN" sz="1500" b="1" dirty="0" smtClean="0"/>
              <a:t>encryption and LRU buffer</a:t>
            </a:r>
            <a:endParaRPr lang="en-IN" sz="1500" b="1" dirty="0"/>
          </a:p>
        </p:txBody>
      </p:sp>
      <p:graphicFrame>
        <p:nvGraphicFramePr>
          <p:cNvPr id="8" name="Chart 7"/>
          <p:cNvGraphicFramePr>
            <a:graphicFrameLocks/>
          </p:cNvGraphicFramePr>
          <p:nvPr>
            <p:extLst>
              <p:ext uri="{D42A27DB-BD31-4B8C-83A1-F6EECF244321}">
                <p14:modId xmlns:p14="http://schemas.microsoft.com/office/powerpoint/2010/main" val="2514440835"/>
              </p:ext>
            </p:extLst>
          </p:nvPr>
        </p:nvGraphicFramePr>
        <p:xfrm>
          <a:off x="1168099" y="3668424"/>
          <a:ext cx="4580659" cy="2737427"/>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0" y="6654800"/>
            <a:ext cx="6858000" cy="3170099"/>
          </a:xfrm>
          <a:prstGeom prst="rect">
            <a:avLst/>
          </a:prstGeom>
          <a:noFill/>
        </p:spPr>
        <p:txBody>
          <a:bodyPr wrap="square" rtlCol="0">
            <a:spAutoFit/>
          </a:bodyPr>
          <a:lstStyle/>
          <a:p>
            <a:pPr algn="ctr"/>
            <a:r>
              <a:rPr lang="en-IN" sz="2000" b="1" dirty="0" smtClean="0"/>
              <a:t>Legend</a:t>
            </a:r>
          </a:p>
          <a:p>
            <a:r>
              <a:rPr lang="en-US" altLang="ko-KR" dirty="0" smtClean="0"/>
              <a:t>FUSE with:</a:t>
            </a:r>
          </a:p>
          <a:p>
            <a:pPr marL="342900" indent="-342900">
              <a:buFont typeface="+mj-lt"/>
              <a:buAutoNum type="arabicPeriod"/>
            </a:pPr>
            <a:r>
              <a:rPr lang="en-US" altLang="ko-KR" dirty="0" smtClean="0"/>
              <a:t>No </a:t>
            </a:r>
            <a:r>
              <a:rPr lang="en-US" altLang="ko-KR" dirty="0"/>
              <a:t>encryption and no </a:t>
            </a:r>
            <a:r>
              <a:rPr lang="en-US" altLang="ko-KR" dirty="0" smtClean="0"/>
              <a:t>buffer</a:t>
            </a:r>
          </a:p>
          <a:p>
            <a:pPr marL="342900" indent="-342900">
              <a:buFont typeface="+mj-lt"/>
              <a:buAutoNum type="arabicPeriod"/>
            </a:pPr>
            <a:r>
              <a:rPr lang="en-US" altLang="ko-KR" dirty="0" smtClean="0"/>
              <a:t>No </a:t>
            </a:r>
            <a:r>
              <a:rPr lang="en-US" altLang="ko-KR" dirty="0"/>
              <a:t>encryption and random eviction </a:t>
            </a:r>
            <a:r>
              <a:rPr lang="en-US" altLang="ko-KR" dirty="0" smtClean="0"/>
              <a:t>buffer</a:t>
            </a:r>
          </a:p>
          <a:p>
            <a:pPr marL="342900" indent="-342900">
              <a:buFont typeface="+mj-lt"/>
              <a:buAutoNum type="arabicPeriod"/>
            </a:pPr>
            <a:r>
              <a:rPr lang="en-US" altLang="ko-KR" dirty="0" smtClean="0"/>
              <a:t>No </a:t>
            </a:r>
            <a:r>
              <a:rPr lang="en-US" altLang="ko-KR" dirty="0"/>
              <a:t>encryption and LRU </a:t>
            </a:r>
            <a:r>
              <a:rPr lang="en-US" altLang="ko-KR" dirty="0" smtClean="0"/>
              <a:t>buffer</a:t>
            </a:r>
          </a:p>
          <a:p>
            <a:pPr marL="342900" indent="-342900">
              <a:buFont typeface="+mj-lt"/>
              <a:buAutoNum type="arabicPeriod"/>
            </a:pPr>
            <a:r>
              <a:rPr lang="en-US" altLang="ko-KR" dirty="0" smtClean="0"/>
              <a:t>Encryption </a:t>
            </a:r>
            <a:r>
              <a:rPr lang="en-US" altLang="ko-KR" dirty="0"/>
              <a:t>and no </a:t>
            </a:r>
            <a:r>
              <a:rPr lang="en-US" altLang="ko-KR" dirty="0" smtClean="0"/>
              <a:t>buffer</a:t>
            </a:r>
          </a:p>
          <a:p>
            <a:pPr marL="342900" indent="-342900">
              <a:buFont typeface="+mj-lt"/>
              <a:buAutoNum type="arabicPeriod"/>
            </a:pPr>
            <a:r>
              <a:rPr lang="en-US" altLang="ko-KR" dirty="0" smtClean="0"/>
              <a:t>Encryption </a:t>
            </a:r>
            <a:r>
              <a:rPr lang="en-US" altLang="ko-KR" dirty="0"/>
              <a:t>and random eviction </a:t>
            </a:r>
            <a:r>
              <a:rPr lang="en-US" altLang="ko-KR" dirty="0" smtClean="0"/>
              <a:t>buffer</a:t>
            </a:r>
          </a:p>
          <a:p>
            <a:pPr marL="342900" indent="-342900">
              <a:buFont typeface="+mj-lt"/>
              <a:buAutoNum type="arabicPeriod"/>
            </a:pPr>
            <a:r>
              <a:rPr lang="en-US" altLang="ko-KR" dirty="0" smtClean="0"/>
              <a:t>Encryption </a:t>
            </a:r>
            <a:r>
              <a:rPr lang="en-US" altLang="ko-KR" dirty="0"/>
              <a:t>and LRU </a:t>
            </a:r>
            <a:r>
              <a:rPr lang="en-US" altLang="ko-KR" dirty="0" smtClean="0"/>
              <a:t>buffer</a:t>
            </a:r>
          </a:p>
          <a:p>
            <a:endParaRPr lang="en-US" altLang="ko-KR" dirty="0"/>
          </a:p>
          <a:p>
            <a:r>
              <a:rPr lang="en-US" altLang="ko-KR" b="1" dirty="0" smtClean="0"/>
              <a:t>Notes</a:t>
            </a:r>
            <a:r>
              <a:rPr lang="en-US" altLang="ko-KR" dirty="0" smtClean="0"/>
              <a:t>:</a:t>
            </a:r>
          </a:p>
          <a:p>
            <a:r>
              <a:rPr lang="en-US" altLang="ko-KR" dirty="0" smtClean="0"/>
              <a:t>Time </a:t>
            </a:r>
            <a:r>
              <a:rPr lang="en-US" altLang="ko-KR" dirty="0"/>
              <a:t>is in </a:t>
            </a:r>
            <a:r>
              <a:rPr lang="en-US" altLang="ko-KR" dirty="0" err="1" smtClean="0"/>
              <a:t>usec</a:t>
            </a:r>
            <a:r>
              <a:rPr lang="en-US" altLang="ko-KR" dirty="0"/>
              <a:t> </a:t>
            </a:r>
            <a:r>
              <a:rPr lang="en-US" altLang="ko-KR" dirty="0" smtClean="0"/>
              <a:t>and data is averaged over 5 executions.</a:t>
            </a:r>
            <a:endParaRPr lang="ko-KR" altLang="en-US" dirty="0"/>
          </a:p>
        </p:txBody>
      </p:sp>
    </p:spTree>
    <p:extLst>
      <p:ext uri="{BB962C8B-B14F-4D97-AF65-F5344CB8AC3E}">
        <p14:creationId xmlns:p14="http://schemas.microsoft.com/office/powerpoint/2010/main" val="293667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1361</TotalTime>
  <Words>1251</Words>
  <Application>Microsoft Office PowerPoint</Application>
  <PresentationFormat>A4 Paper (210x297 mm)</PresentationFormat>
  <Paragraphs>175</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맑은 고딕</vt:lpstr>
      <vt:lpstr>Arial</vt:lpstr>
      <vt:lpstr>Calibri</vt:lpstr>
      <vt:lpstr>Calibri Light</vt:lpstr>
      <vt:lpstr>Office Theme</vt:lpstr>
      <vt:lpstr>EE516 : Project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Kalra</dc:creator>
  <cp:lastModifiedBy>Gaurav Kalra</cp:lastModifiedBy>
  <cp:revision>658</cp:revision>
  <dcterms:created xsi:type="dcterms:W3CDTF">2016-09-18T09:27:16Z</dcterms:created>
  <dcterms:modified xsi:type="dcterms:W3CDTF">2016-11-28T11:27:35Z</dcterms:modified>
</cp:coreProperties>
</file>