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71" r:id="rId4"/>
    <p:sldId id="272" r:id="rId5"/>
    <p:sldId id="273" r:id="rId6"/>
    <p:sldId id="274" r:id="rId7"/>
    <p:sldId id="275" r:id="rId8"/>
    <p:sldId id="276" r:id="rId9"/>
    <p:sldId id="277" r:id="rId10"/>
    <p:sldId id="278"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45" d="100"/>
          <a:sy n="45" d="100"/>
        </p:scale>
        <p:origin x="2240" y="5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058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86331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1436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762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9AD50-48CF-4AF8-990E-A4944ACA76F3}" type="datetimeFigureOut">
              <a:rPr lang="en-IN" smtClean="0"/>
              <a:t>15-10-2016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4722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9AD50-48CF-4AF8-990E-A4944ACA76F3}" type="datetimeFigureOut">
              <a:rPr lang="en-IN" smtClean="0"/>
              <a:t>15-10-2016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8512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9AD50-48CF-4AF8-990E-A4944ACA76F3}" type="datetimeFigureOut">
              <a:rPr lang="en-IN" smtClean="0"/>
              <a:t>15-10-2016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58986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9AD50-48CF-4AF8-990E-A4944ACA76F3}" type="datetimeFigureOut">
              <a:rPr lang="en-IN" smtClean="0"/>
              <a:t>15-10-2016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59885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9AD50-48CF-4AF8-990E-A4944ACA76F3}" type="datetimeFigureOut">
              <a:rPr lang="en-IN" smtClean="0"/>
              <a:t>15-10-2016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3903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1856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15-10-2016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792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909AD50-48CF-4AF8-990E-A4944ACA76F3}" type="datetimeFigureOut">
              <a:rPr lang="en-IN" smtClean="0"/>
              <a:t>15-10-2016</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5534D3-441A-455B-8984-7791D3DA76E9}" type="slidenum">
              <a:rPr lang="en-IN" smtClean="0"/>
              <a:t>‹#›</a:t>
            </a:fld>
            <a:endParaRPr lang="en-IN"/>
          </a:p>
        </p:txBody>
      </p:sp>
    </p:spTree>
    <p:extLst>
      <p:ext uri="{BB962C8B-B14F-4D97-AF65-F5344CB8AC3E}">
        <p14:creationId xmlns:p14="http://schemas.microsoft.com/office/powerpoint/2010/main" val="3873517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EE516 : Homework </a:t>
            </a:r>
            <a:r>
              <a:rPr lang="en-US" altLang="ko-KR" dirty="0" smtClean="0"/>
              <a:t>2</a:t>
            </a:r>
            <a:endParaRPr lang="en-IN" dirty="0"/>
          </a:p>
        </p:txBody>
      </p:sp>
      <p:sp>
        <p:nvSpPr>
          <p:cNvPr id="3" name="Subtitle 2"/>
          <p:cNvSpPr>
            <a:spLocks noGrp="1"/>
          </p:cNvSpPr>
          <p:nvPr>
            <p:ph type="subTitle" idx="1"/>
          </p:nvPr>
        </p:nvSpPr>
        <p:spPr/>
        <p:txBody>
          <a:bodyPr/>
          <a:lstStyle/>
          <a:p>
            <a:r>
              <a:rPr lang="en-IN" dirty="0" smtClean="0"/>
              <a:t>Gaurav Kalra</a:t>
            </a:r>
          </a:p>
          <a:p>
            <a:r>
              <a:rPr lang="en-IN" dirty="0" smtClean="0"/>
              <a:t>(Student ID: 2016 45 93)</a:t>
            </a:r>
          </a:p>
          <a:p>
            <a:r>
              <a:rPr lang="en-IN" dirty="0" smtClean="0"/>
              <a:t>gvkalra@kaist.ac.kr</a:t>
            </a:r>
            <a:endParaRPr lang="en-IN" dirty="0"/>
          </a:p>
        </p:txBody>
      </p:sp>
    </p:spTree>
    <p:extLst>
      <p:ext uri="{BB962C8B-B14F-4D97-AF65-F5344CB8AC3E}">
        <p14:creationId xmlns:p14="http://schemas.microsoft.com/office/powerpoint/2010/main" val="243718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251367" cy="1962251"/>
          </a:xfrm>
          <a:prstGeom prst="rect">
            <a:avLst/>
          </a:prstGeom>
        </p:spPr>
      </p:pic>
      <p:sp>
        <p:nvSpPr>
          <p:cNvPr id="5" name="Rectangle 4"/>
          <p:cNvSpPr/>
          <p:nvPr/>
        </p:nvSpPr>
        <p:spPr>
          <a:xfrm>
            <a:off x="1746251" y="157844"/>
            <a:ext cx="222249" cy="22859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1660866" y="332460"/>
            <a:ext cx="1495922" cy="261610"/>
          </a:xfrm>
          <a:prstGeom prst="rect">
            <a:avLst/>
          </a:prstGeom>
          <a:noFill/>
        </p:spPr>
        <p:txBody>
          <a:bodyPr wrap="none" rtlCol="0">
            <a:spAutoFit/>
          </a:bodyPr>
          <a:lstStyle/>
          <a:p>
            <a:r>
              <a:rPr lang="en-IN" sz="1050" dirty="0" smtClean="0">
                <a:solidFill>
                  <a:srgbClr val="FFFF00"/>
                </a:solidFill>
              </a:rPr>
              <a:t>For debugging symbols</a:t>
            </a:r>
            <a:endParaRPr lang="en-IN" sz="1050" dirty="0">
              <a:solidFill>
                <a:srgbClr val="FFFF00"/>
              </a:solidFill>
            </a:endParaRPr>
          </a:p>
        </p:txBody>
      </p:sp>
      <p:sp>
        <p:nvSpPr>
          <p:cNvPr id="7" name="TextBox 6"/>
          <p:cNvSpPr txBox="1"/>
          <p:nvPr/>
        </p:nvSpPr>
        <p:spPr>
          <a:xfrm>
            <a:off x="0" y="1973181"/>
            <a:ext cx="2597283" cy="369332"/>
          </a:xfrm>
          <a:prstGeom prst="rect">
            <a:avLst/>
          </a:prstGeom>
          <a:noFill/>
        </p:spPr>
        <p:txBody>
          <a:bodyPr wrap="square" rtlCol="0">
            <a:spAutoFit/>
          </a:bodyPr>
          <a:lstStyle/>
          <a:p>
            <a:pPr algn="ctr"/>
            <a:r>
              <a:rPr lang="en-IN" b="1" dirty="0" smtClean="0"/>
              <a:t>Figure </a:t>
            </a:r>
            <a:r>
              <a:rPr lang="en-IN" b="1" dirty="0" smtClean="0"/>
              <a:t>14</a:t>
            </a:r>
            <a:r>
              <a:rPr lang="en-IN" dirty="0" smtClean="0"/>
              <a:t>: </a:t>
            </a:r>
            <a:r>
              <a:rPr lang="en-IN" dirty="0" err="1" smtClean="0"/>
              <a:t>Makefile</a:t>
            </a:r>
            <a:endParaRPr lang="en-IN" dirty="0"/>
          </a:p>
        </p:txBody>
      </p:sp>
      <p:grpSp>
        <p:nvGrpSpPr>
          <p:cNvPr id="12" name="Group 11"/>
          <p:cNvGrpSpPr/>
          <p:nvPr/>
        </p:nvGrpSpPr>
        <p:grpSpPr>
          <a:xfrm>
            <a:off x="0" y="2561349"/>
            <a:ext cx="6858001" cy="3002991"/>
            <a:chOff x="0" y="3254367"/>
            <a:chExt cx="6858001" cy="3002991"/>
          </a:xfrm>
        </p:grpSpPr>
        <p:pic>
          <p:nvPicPr>
            <p:cNvPr id="8" name="Picture 7"/>
            <p:cNvPicPr>
              <a:picLocks noChangeAspect="1"/>
            </p:cNvPicPr>
            <p:nvPr/>
          </p:nvPicPr>
          <p:blipFill>
            <a:blip r:embed="rId3"/>
            <a:stretch>
              <a:fillRect/>
            </a:stretch>
          </p:blipFill>
          <p:spPr>
            <a:xfrm>
              <a:off x="0" y="3254367"/>
              <a:ext cx="5239019" cy="298465"/>
            </a:xfrm>
            <a:prstGeom prst="rect">
              <a:avLst/>
            </a:prstGeom>
          </p:spPr>
        </p:pic>
        <p:pic>
          <p:nvPicPr>
            <p:cNvPr id="9" name="Picture 8"/>
            <p:cNvPicPr>
              <a:picLocks noChangeAspect="1"/>
            </p:cNvPicPr>
            <p:nvPr/>
          </p:nvPicPr>
          <p:blipFill>
            <a:blip r:embed="rId4"/>
            <a:stretch>
              <a:fillRect/>
            </a:stretch>
          </p:blipFill>
          <p:spPr>
            <a:xfrm>
              <a:off x="1" y="3701948"/>
              <a:ext cx="6858000" cy="822735"/>
            </a:xfrm>
            <a:prstGeom prst="rect">
              <a:avLst/>
            </a:prstGeom>
          </p:spPr>
        </p:pic>
        <p:pic>
          <p:nvPicPr>
            <p:cNvPr id="10" name="Picture 9"/>
            <p:cNvPicPr>
              <a:picLocks noChangeAspect="1"/>
            </p:cNvPicPr>
            <p:nvPr/>
          </p:nvPicPr>
          <p:blipFill>
            <a:blip r:embed="rId5"/>
            <a:stretch>
              <a:fillRect/>
            </a:stretch>
          </p:blipFill>
          <p:spPr>
            <a:xfrm>
              <a:off x="0" y="4524683"/>
              <a:ext cx="6858000" cy="1349207"/>
            </a:xfrm>
            <a:prstGeom prst="rect">
              <a:avLst/>
            </a:prstGeom>
          </p:spPr>
        </p:pic>
        <p:sp>
          <p:nvSpPr>
            <p:cNvPr id="11" name="TextBox 10"/>
            <p:cNvSpPr txBox="1"/>
            <p:nvPr/>
          </p:nvSpPr>
          <p:spPr>
            <a:xfrm>
              <a:off x="0" y="5888026"/>
              <a:ext cx="6858000" cy="369332"/>
            </a:xfrm>
            <a:prstGeom prst="rect">
              <a:avLst/>
            </a:prstGeom>
            <a:noFill/>
          </p:spPr>
          <p:txBody>
            <a:bodyPr wrap="square" rtlCol="0">
              <a:spAutoFit/>
            </a:bodyPr>
            <a:lstStyle/>
            <a:p>
              <a:pPr algn="ctr"/>
              <a:r>
                <a:rPr lang="en-IN" b="1" dirty="0" smtClean="0"/>
                <a:t>Figure </a:t>
              </a:r>
              <a:r>
                <a:rPr lang="en-IN" b="1" dirty="0" smtClean="0"/>
                <a:t>15</a:t>
              </a:r>
              <a:r>
                <a:rPr lang="en-IN" dirty="0" smtClean="0"/>
                <a:t>: Verification using “</a:t>
              </a:r>
              <a:r>
                <a:rPr lang="en-IN" dirty="0" err="1" smtClean="0"/>
                <a:t>helgrind</a:t>
              </a:r>
              <a:r>
                <a:rPr lang="en-IN" dirty="0" smtClean="0"/>
                <a:t>”</a:t>
              </a:r>
              <a:endParaRPr lang="en-IN" dirty="0"/>
            </a:p>
          </p:txBody>
        </p:sp>
      </p:grpSp>
      <p:sp>
        <p:nvSpPr>
          <p:cNvPr id="13" name="Rectangle 12"/>
          <p:cNvSpPr/>
          <p:nvPr/>
        </p:nvSpPr>
        <p:spPr>
          <a:xfrm>
            <a:off x="4252738" y="3024694"/>
            <a:ext cx="2548112" cy="15665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679625" y="5022848"/>
            <a:ext cx="2632956" cy="14532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p:cNvPicPr>
            <a:picLocks noChangeAspect="1"/>
          </p:cNvPicPr>
          <p:nvPr/>
        </p:nvPicPr>
        <p:blipFill>
          <a:blip r:embed="rId6"/>
          <a:stretch>
            <a:fillRect/>
          </a:stretch>
        </p:blipFill>
        <p:spPr>
          <a:xfrm>
            <a:off x="0" y="5564340"/>
            <a:ext cx="5139891" cy="4300953"/>
          </a:xfrm>
          <a:prstGeom prst="rect">
            <a:avLst/>
          </a:prstGeom>
        </p:spPr>
      </p:pic>
      <p:sp>
        <p:nvSpPr>
          <p:cNvPr id="16" name="Rectangle 15"/>
          <p:cNvSpPr/>
          <p:nvPr/>
        </p:nvSpPr>
        <p:spPr>
          <a:xfrm>
            <a:off x="12699" y="6510326"/>
            <a:ext cx="2036234" cy="14605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2702" y="6922016"/>
            <a:ext cx="2095498" cy="52282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12702" y="7465680"/>
            <a:ext cx="2095498" cy="24955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12704" y="7862023"/>
            <a:ext cx="2095498" cy="24955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16940" y="8266830"/>
            <a:ext cx="2095498" cy="24955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2711" y="8535644"/>
            <a:ext cx="2095489" cy="514158"/>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6942" y="9346327"/>
            <a:ext cx="2091258" cy="37022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p:cNvSpPr txBox="1"/>
          <p:nvPr/>
        </p:nvSpPr>
        <p:spPr>
          <a:xfrm rot="5400000">
            <a:off x="3181955" y="7541283"/>
            <a:ext cx="4278689" cy="369332"/>
          </a:xfrm>
          <a:prstGeom prst="rect">
            <a:avLst/>
          </a:prstGeom>
          <a:noFill/>
        </p:spPr>
        <p:txBody>
          <a:bodyPr wrap="square" rtlCol="0">
            <a:spAutoFit/>
          </a:bodyPr>
          <a:lstStyle/>
          <a:p>
            <a:pPr algn="ctr"/>
            <a:r>
              <a:rPr lang="en-IN" b="1" dirty="0" smtClean="0"/>
              <a:t>Figure </a:t>
            </a:r>
            <a:r>
              <a:rPr lang="en-IN" b="1" dirty="0" smtClean="0"/>
              <a:t>16</a:t>
            </a:r>
            <a:r>
              <a:rPr lang="en-IN" dirty="0" smtClean="0"/>
              <a:t>: Verification using logs</a:t>
            </a:r>
            <a:endParaRPr lang="en-IN" dirty="0"/>
          </a:p>
        </p:txBody>
      </p:sp>
      <p:sp>
        <p:nvSpPr>
          <p:cNvPr id="24" name="Oval 23"/>
          <p:cNvSpPr/>
          <p:nvPr/>
        </p:nvSpPr>
        <p:spPr>
          <a:xfrm>
            <a:off x="2061632" y="6430640"/>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25" name="Oval 24"/>
          <p:cNvSpPr/>
          <p:nvPr/>
        </p:nvSpPr>
        <p:spPr>
          <a:xfrm>
            <a:off x="2120902" y="7033889"/>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p:txBody>
      </p:sp>
      <p:sp>
        <p:nvSpPr>
          <p:cNvPr id="26" name="Oval 25"/>
          <p:cNvSpPr/>
          <p:nvPr/>
        </p:nvSpPr>
        <p:spPr>
          <a:xfrm>
            <a:off x="2120902" y="7439331"/>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IN" dirty="0"/>
          </a:p>
        </p:txBody>
      </p:sp>
      <p:sp>
        <p:nvSpPr>
          <p:cNvPr id="27" name="Oval 26"/>
          <p:cNvSpPr/>
          <p:nvPr/>
        </p:nvSpPr>
        <p:spPr>
          <a:xfrm>
            <a:off x="2120902" y="7844773"/>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a:t>
            </a:r>
            <a:endParaRPr lang="en-IN" dirty="0"/>
          </a:p>
        </p:txBody>
      </p:sp>
      <p:sp>
        <p:nvSpPr>
          <p:cNvPr id="28" name="Oval 27"/>
          <p:cNvSpPr/>
          <p:nvPr/>
        </p:nvSpPr>
        <p:spPr>
          <a:xfrm>
            <a:off x="2127407" y="8250215"/>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5</a:t>
            </a:r>
            <a:endParaRPr lang="en-IN" dirty="0"/>
          </a:p>
        </p:txBody>
      </p:sp>
      <p:sp>
        <p:nvSpPr>
          <p:cNvPr id="29" name="Oval 28"/>
          <p:cNvSpPr/>
          <p:nvPr/>
        </p:nvSpPr>
        <p:spPr>
          <a:xfrm>
            <a:off x="2120902" y="8652312"/>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30" name="Oval 29"/>
          <p:cNvSpPr/>
          <p:nvPr/>
        </p:nvSpPr>
        <p:spPr>
          <a:xfrm>
            <a:off x="2120902" y="9383489"/>
            <a:ext cx="327660" cy="3276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sp>
        <p:nvSpPr>
          <p:cNvPr id="31" name="TextBox 30"/>
          <p:cNvSpPr txBox="1"/>
          <p:nvPr/>
        </p:nvSpPr>
        <p:spPr>
          <a:xfrm>
            <a:off x="2569945" y="6392212"/>
            <a:ext cx="2294218" cy="577081"/>
          </a:xfrm>
          <a:prstGeom prst="rect">
            <a:avLst/>
          </a:prstGeom>
          <a:noFill/>
        </p:spPr>
        <p:txBody>
          <a:bodyPr wrap="none" rtlCol="0">
            <a:spAutoFit/>
          </a:bodyPr>
          <a:lstStyle/>
          <a:p>
            <a:r>
              <a:rPr lang="en-IN" sz="1050" dirty="0" smtClean="0">
                <a:solidFill>
                  <a:srgbClr val="FFFF00"/>
                </a:solidFill>
              </a:rPr>
              <a:t>It can be easily seen that the last value</a:t>
            </a:r>
          </a:p>
          <a:p>
            <a:r>
              <a:rPr lang="en-IN" sz="1050" dirty="0" smtClean="0">
                <a:solidFill>
                  <a:srgbClr val="FFFF00"/>
                </a:solidFill>
              </a:rPr>
              <a:t>written by a writer is the value read by</a:t>
            </a:r>
          </a:p>
          <a:p>
            <a:r>
              <a:rPr lang="en-IN" sz="1050" dirty="0" smtClean="0">
                <a:solidFill>
                  <a:srgbClr val="FFFF00"/>
                </a:solidFill>
              </a:rPr>
              <a:t>consequent readers in all 7 blocks.</a:t>
            </a:r>
            <a:endParaRPr lang="en-IN" sz="1050" dirty="0">
              <a:solidFill>
                <a:srgbClr val="FFFF00"/>
              </a:solidFill>
            </a:endParaRPr>
          </a:p>
        </p:txBody>
      </p:sp>
    </p:spTree>
    <p:extLst>
      <p:ext uri="{BB962C8B-B14F-4D97-AF65-F5344CB8AC3E}">
        <p14:creationId xmlns:p14="http://schemas.microsoft.com/office/powerpoint/2010/main" val="3646136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858000" cy="571375"/>
          </a:xfrm>
          <a:prstGeom prst="rect">
            <a:avLst/>
          </a:prstGeom>
          <a:noFill/>
        </p:spPr>
        <p:txBody>
          <a:bodyPr wrap="square" rtlCol="0">
            <a:spAutoFit/>
          </a:bodyPr>
          <a:lstStyle/>
          <a:p>
            <a:r>
              <a:rPr lang="en-IN" sz="1013" b="1" dirty="0" smtClean="0"/>
              <a:t>Problem </a:t>
            </a:r>
            <a:r>
              <a:rPr lang="en-IN" sz="1013" b="1" dirty="0"/>
              <a:t>1: </a:t>
            </a:r>
            <a:r>
              <a:rPr lang="en-IN" sz="1013" b="1" dirty="0" smtClean="0"/>
              <a:t>Write code for producer &amp; consumer problem</a:t>
            </a:r>
            <a:endParaRPr lang="en-IN" sz="1013" b="1" dirty="0"/>
          </a:p>
          <a:p>
            <a:r>
              <a:rPr lang="en-IN" altLang="ko-KR" sz="1010" dirty="0"/>
              <a:t>Assume that there is one producer and one </a:t>
            </a:r>
            <a:r>
              <a:rPr lang="en-IN" altLang="ko-KR" sz="1010" dirty="0"/>
              <a:t>consumer, where </a:t>
            </a:r>
            <a:r>
              <a:rPr lang="en-IN" altLang="ko-KR" sz="1010" dirty="0"/>
              <a:t>each producer produces 100 </a:t>
            </a:r>
            <a:r>
              <a:rPr lang="en-IN" altLang="ko-KR" sz="1010" dirty="0"/>
              <a:t>items and </a:t>
            </a:r>
            <a:r>
              <a:rPr lang="en-IN" altLang="ko-KR" sz="1010" dirty="0"/>
              <a:t>each </a:t>
            </a:r>
            <a:r>
              <a:rPr lang="en-IN" altLang="ko-KR" sz="1010" dirty="0"/>
              <a:t>consumer </a:t>
            </a:r>
            <a:r>
              <a:rPr lang="en-IN" altLang="ko-KR" sz="1010" dirty="0" smtClean="0"/>
              <a:t>consumes 100 items.</a:t>
            </a:r>
            <a:endParaRPr lang="en-IN" altLang="ko-KR" sz="1010" dirty="0"/>
          </a:p>
        </p:txBody>
      </p:sp>
      <p:pic>
        <p:nvPicPr>
          <p:cNvPr id="5" name="Picture 4"/>
          <p:cNvPicPr>
            <a:picLocks noChangeAspect="1"/>
          </p:cNvPicPr>
          <p:nvPr/>
        </p:nvPicPr>
        <p:blipFill>
          <a:blip r:embed="rId2"/>
          <a:stretch>
            <a:fillRect/>
          </a:stretch>
        </p:blipFill>
        <p:spPr>
          <a:xfrm>
            <a:off x="5593502" y="462590"/>
            <a:ext cx="1047804" cy="869995"/>
          </a:xfrm>
          <a:prstGeom prst="rect">
            <a:avLst/>
          </a:prstGeom>
        </p:spPr>
      </p:pic>
      <p:pic>
        <p:nvPicPr>
          <p:cNvPr id="6" name="Picture 5"/>
          <p:cNvPicPr>
            <a:picLocks noChangeAspect="1"/>
          </p:cNvPicPr>
          <p:nvPr/>
        </p:nvPicPr>
        <p:blipFill>
          <a:blip r:embed="rId3"/>
          <a:stretch>
            <a:fillRect/>
          </a:stretch>
        </p:blipFill>
        <p:spPr>
          <a:xfrm>
            <a:off x="111044" y="599122"/>
            <a:ext cx="3130711" cy="488975"/>
          </a:xfrm>
          <a:prstGeom prst="rect">
            <a:avLst/>
          </a:prstGeom>
        </p:spPr>
      </p:pic>
      <p:pic>
        <p:nvPicPr>
          <p:cNvPr id="7" name="Picture 6"/>
          <p:cNvPicPr>
            <a:picLocks noChangeAspect="1"/>
          </p:cNvPicPr>
          <p:nvPr/>
        </p:nvPicPr>
        <p:blipFill>
          <a:blip r:embed="rId4"/>
          <a:stretch>
            <a:fillRect/>
          </a:stretch>
        </p:blipFill>
        <p:spPr>
          <a:xfrm>
            <a:off x="2519161" y="1242582"/>
            <a:ext cx="2857647" cy="800141"/>
          </a:xfrm>
          <a:prstGeom prst="rect">
            <a:avLst/>
          </a:prstGeom>
        </p:spPr>
      </p:pic>
      <p:pic>
        <p:nvPicPr>
          <p:cNvPr id="8" name="Picture 7"/>
          <p:cNvPicPr>
            <a:picLocks noChangeAspect="1"/>
          </p:cNvPicPr>
          <p:nvPr/>
        </p:nvPicPr>
        <p:blipFill>
          <a:blip r:embed="rId5"/>
          <a:stretch>
            <a:fillRect/>
          </a:stretch>
        </p:blipFill>
        <p:spPr>
          <a:xfrm>
            <a:off x="1368319" y="2541078"/>
            <a:ext cx="4121362" cy="5569236"/>
          </a:xfrm>
          <a:prstGeom prst="rect">
            <a:avLst/>
          </a:prstGeom>
        </p:spPr>
      </p:pic>
      <p:sp>
        <p:nvSpPr>
          <p:cNvPr id="26" name="Rectangle 25"/>
          <p:cNvSpPr/>
          <p:nvPr/>
        </p:nvSpPr>
        <p:spPr>
          <a:xfrm>
            <a:off x="1944794" y="3382760"/>
            <a:ext cx="2381673" cy="2984173"/>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Elbow Connector 26"/>
          <p:cNvCxnSpPr>
            <a:stCxn id="6" idx="2"/>
            <a:endCxn id="26" idx="0"/>
          </p:cNvCxnSpPr>
          <p:nvPr/>
        </p:nvCxnSpPr>
        <p:spPr>
          <a:xfrm rot="16200000" flipH="1">
            <a:off x="1258684" y="1505812"/>
            <a:ext cx="2294663" cy="1459231"/>
          </a:xfrm>
          <a:prstGeom prst="bentConnector3">
            <a:avLst>
              <a:gd name="adj1" fmla="val 50000"/>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011551" y="6455081"/>
            <a:ext cx="3424526" cy="97018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Elbow Connector 36"/>
          <p:cNvCxnSpPr/>
          <p:nvPr/>
        </p:nvCxnSpPr>
        <p:spPr>
          <a:xfrm rot="16200000" flipH="1">
            <a:off x="2265774" y="3551625"/>
            <a:ext cx="4430725" cy="1376185"/>
          </a:xfrm>
          <a:prstGeom prst="bentConnector3">
            <a:avLst>
              <a:gd name="adj1" fmla="val 7578"/>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794" y="8110314"/>
            <a:ext cx="6830378" cy="369332"/>
          </a:xfrm>
          <a:prstGeom prst="rect">
            <a:avLst/>
          </a:prstGeom>
          <a:noFill/>
        </p:spPr>
        <p:txBody>
          <a:bodyPr wrap="square" rtlCol="0">
            <a:spAutoFit/>
          </a:bodyPr>
          <a:lstStyle/>
          <a:p>
            <a:pPr algn="ctr"/>
            <a:r>
              <a:rPr lang="en-IN" b="1" dirty="0" smtClean="0"/>
              <a:t>Figure </a:t>
            </a:r>
            <a:r>
              <a:rPr lang="en-IN" b="1" dirty="0" smtClean="0"/>
              <a:t>1</a:t>
            </a:r>
            <a:r>
              <a:rPr lang="en-IN" dirty="0" smtClean="0"/>
              <a:t>: Spawning producer-consumer threads, setting up semaphores</a:t>
            </a:r>
            <a:endParaRPr lang="en-IN" dirty="0"/>
          </a:p>
        </p:txBody>
      </p:sp>
    </p:spTree>
    <p:extLst>
      <p:ext uri="{BB962C8B-B14F-4D97-AF65-F5344CB8AC3E}">
        <p14:creationId xmlns:p14="http://schemas.microsoft.com/office/powerpoint/2010/main" val="3626351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2597283" cy="3105310"/>
          </a:xfrm>
          <a:prstGeom prst="rect">
            <a:avLst/>
          </a:prstGeom>
        </p:spPr>
      </p:pic>
      <p:sp>
        <p:nvSpPr>
          <p:cNvPr id="16" name="TextBox 15"/>
          <p:cNvSpPr txBox="1"/>
          <p:nvPr/>
        </p:nvSpPr>
        <p:spPr>
          <a:xfrm>
            <a:off x="-1" y="3902222"/>
            <a:ext cx="6847568" cy="369332"/>
          </a:xfrm>
          <a:prstGeom prst="rect">
            <a:avLst/>
          </a:prstGeom>
          <a:noFill/>
        </p:spPr>
        <p:txBody>
          <a:bodyPr wrap="square" rtlCol="0">
            <a:spAutoFit/>
          </a:bodyPr>
          <a:lstStyle/>
          <a:p>
            <a:pPr algn="ctr"/>
            <a:r>
              <a:rPr lang="en-IN" b="1" dirty="0" smtClean="0"/>
              <a:t>Figure </a:t>
            </a:r>
            <a:r>
              <a:rPr lang="en-IN" b="1" dirty="0" smtClean="0"/>
              <a:t>2</a:t>
            </a:r>
            <a:r>
              <a:rPr lang="en-IN" dirty="0" smtClean="0"/>
              <a:t>: Producer &amp; Consumer synchronizing access for shared data</a:t>
            </a:r>
            <a:endParaRPr lang="en-IN" dirty="0"/>
          </a:p>
        </p:txBody>
      </p:sp>
      <p:pic>
        <p:nvPicPr>
          <p:cNvPr id="18" name="Picture 17"/>
          <p:cNvPicPr>
            <a:picLocks noChangeAspect="1"/>
          </p:cNvPicPr>
          <p:nvPr/>
        </p:nvPicPr>
        <p:blipFill>
          <a:blip r:embed="rId3"/>
          <a:stretch>
            <a:fillRect/>
          </a:stretch>
        </p:blipFill>
        <p:spPr>
          <a:xfrm>
            <a:off x="4250284" y="0"/>
            <a:ext cx="2597283" cy="3143412"/>
          </a:xfrm>
          <a:prstGeom prst="rect">
            <a:avLst/>
          </a:prstGeom>
        </p:spPr>
      </p:pic>
      <p:pic>
        <p:nvPicPr>
          <p:cNvPr id="20" name="Picture 19"/>
          <p:cNvPicPr>
            <a:picLocks noChangeAspect="1"/>
          </p:cNvPicPr>
          <p:nvPr/>
        </p:nvPicPr>
        <p:blipFill>
          <a:blip r:embed="rId4"/>
          <a:stretch>
            <a:fillRect/>
          </a:stretch>
        </p:blipFill>
        <p:spPr>
          <a:xfrm>
            <a:off x="1541892" y="3540092"/>
            <a:ext cx="3892750" cy="342918"/>
          </a:xfrm>
          <a:prstGeom prst="rect">
            <a:avLst/>
          </a:prstGeom>
        </p:spPr>
      </p:pic>
      <p:sp>
        <p:nvSpPr>
          <p:cNvPr id="21" name="Rectangle 20"/>
          <p:cNvSpPr/>
          <p:nvPr/>
        </p:nvSpPr>
        <p:spPr>
          <a:xfrm>
            <a:off x="893235" y="1462521"/>
            <a:ext cx="1372446" cy="6152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5165514" y="1462520"/>
            <a:ext cx="1580725" cy="66599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Elbow Connector 22"/>
          <p:cNvCxnSpPr/>
          <p:nvPr/>
        </p:nvCxnSpPr>
        <p:spPr>
          <a:xfrm rot="16200000" flipH="1">
            <a:off x="1520212" y="2693022"/>
            <a:ext cx="1419819" cy="274317"/>
          </a:xfrm>
          <a:prstGeom prst="bentConnector3">
            <a:avLst>
              <a:gd name="adj1" fmla="val 4177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5400000">
            <a:off x="4172505" y="2545171"/>
            <a:ext cx="1417910" cy="568109"/>
          </a:xfrm>
          <a:prstGeom prst="bentConnector3">
            <a:avLst>
              <a:gd name="adj1" fmla="val 4355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60867" y="4732867"/>
            <a:ext cx="6585372" cy="2308324"/>
          </a:xfrm>
          <a:prstGeom prst="rect">
            <a:avLst/>
          </a:prstGeom>
          <a:noFill/>
        </p:spPr>
        <p:txBody>
          <a:bodyPr wrap="square" rtlCol="0">
            <a:spAutoFit/>
          </a:bodyPr>
          <a:lstStyle/>
          <a:p>
            <a:r>
              <a:rPr lang="en-IN" b="1" dirty="0" err="1" smtClean="0"/>
              <a:t>sem_wait</a:t>
            </a:r>
            <a:r>
              <a:rPr lang="en-IN" dirty="0" smtClean="0"/>
              <a:t>(&amp;variable) will atomically decrement (lock) ‘variable’</a:t>
            </a:r>
          </a:p>
          <a:p>
            <a:r>
              <a:rPr lang="en-IN" dirty="0" smtClean="0"/>
              <a:t>    if ‘variable’ = 0, it will wait (block) until the value becomes &gt; 0</a:t>
            </a:r>
          </a:p>
          <a:p>
            <a:r>
              <a:rPr lang="en-IN" dirty="0"/>
              <a:t> </a:t>
            </a:r>
            <a:r>
              <a:rPr lang="en-IN" dirty="0" smtClean="0"/>
              <a:t>   else, it will simply decrement ‘variable’ atomically</a:t>
            </a:r>
          </a:p>
          <a:p>
            <a:endParaRPr lang="en-IN" dirty="0"/>
          </a:p>
          <a:p>
            <a:r>
              <a:rPr lang="en-IN" b="1" dirty="0" err="1" smtClean="0"/>
              <a:t>sem_post</a:t>
            </a:r>
            <a:r>
              <a:rPr lang="en-IN" dirty="0" smtClean="0"/>
              <a:t>(&amp;variable) will atomically increment (unlock) ‘variable’</a:t>
            </a:r>
          </a:p>
          <a:p>
            <a:r>
              <a:rPr lang="en-IN" dirty="0"/>
              <a:t> </a:t>
            </a:r>
            <a:r>
              <a:rPr lang="en-IN" dirty="0" smtClean="0"/>
              <a:t>   if ‘variable’ consequently becomes &gt; 0, then another task blocked</a:t>
            </a:r>
          </a:p>
          <a:p>
            <a:r>
              <a:rPr lang="en-IN" dirty="0"/>
              <a:t> </a:t>
            </a:r>
            <a:r>
              <a:rPr lang="en-IN" dirty="0" smtClean="0"/>
              <a:t>   in </a:t>
            </a:r>
            <a:r>
              <a:rPr lang="en-IN" dirty="0" err="1" smtClean="0"/>
              <a:t>sem_wait</a:t>
            </a:r>
            <a:r>
              <a:rPr lang="en-IN" dirty="0" smtClean="0"/>
              <a:t>() will be woken up &amp; proceed to decrement (lock)</a:t>
            </a:r>
          </a:p>
          <a:p>
            <a:r>
              <a:rPr lang="en-IN" dirty="0" smtClean="0"/>
              <a:t>    ‘variable’</a:t>
            </a:r>
            <a:endParaRPr lang="en-IN" dirty="0"/>
          </a:p>
        </p:txBody>
      </p:sp>
    </p:spTree>
    <p:extLst>
      <p:ext uri="{BB962C8B-B14F-4D97-AF65-F5344CB8AC3E}">
        <p14:creationId xmlns:p14="http://schemas.microsoft.com/office/powerpoint/2010/main" val="3915555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372023" cy="1955901"/>
          </a:xfrm>
          <a:prstGeom prst="rect">
            <a:avLst/>
          </a:prstGeom>
        </p:spPr>
      </p:pic>
      <p:sp>
        <p:nvSpPr>
          <p:cNvPr id="6" name="TextBox 5"/>
          <p:cNvSpPr txBox="1"/>
          <p:nvPr/>
        </p:nvSpPr>
        <p:spPr>
          <a:xfrm>
            <a:off x="0" y="1973181"/>
            <a:ext cx="2597283" cy="369332"/>
          </a:xfrm>
          <a:prstGeom prst="rect">
            <a:avLst/>
          </a:prstGeom>
          <a:noFill/>
        </p:spPr>
        <p:txBody>
          <a:bodyPr wrap="square" rtlCol="0">
            <a:spAutoFit/>
          </a:bodyPr>
          <a:lstStyle/>
          <a:p>
            <a:pPr algn="ctr"/>
            <a:r>
              <a:rPr lang="en-IN" b="1" dirty="0" smtClean="0"/>
              <a:t>Figure </a:t>
            </a:r>
            <a:r>
              <a:rPr lang="en-IN" b="1" dirty="0" smtClean="0"/>
              <a:t>3</a:t>
            </a:r>
            <a:r>
              <a:rPr lang="en-IN" dirty="0" smtClean="0"/>
              <a:t>: </a:t>
            </a:r>
            <a:r>
              <a:rPr lang="en-IN" dirty="0" err="1" smtClean="0"/>
              <a:t>Makefile</a:t>
            </a:r>
            <a:endParaRPr lang="en-IN" dirty="0"/>
          </a:p>
        </p:txBody>
      </p:sp>
      <p:sp>
        <p:nvSpPr>
          <p:cNvPr id="15" name="Rectangle 14"/>
          <p:cNvSpPr/>
          <p:nvPr/>
        </p:nvSpPr>
        <p:spPr>
          <a:xfrm>
            <a:off x="1763184" y="160868"/>
            <a:ext cx="222249" cy="22859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660866" y="332460"/>
            <a:ext cx="1495922" cy="261610"/>
          </a:xfrm>
          <a:prstGeom prst="rect">
            <a:avLst/>
          </a:prstGeom>
          <a:noFill/>
        </p:spPr>
        <p:txBody>
          <a:bodyPr wrap="none" rtlCol="0">
            <a:spAutoFit/>
          </a:bodyPr>
          <a:lstStyle/>
          <a:p>
            <a:r>
              <a:rPr lang="en-IN" sz="1050" dirty="0" smtClean="0">
                <a:solidFill>
                  <a:srgbClr val="FFFF00"/>
                </a:solidFill>
              </a:rPr>
              <a:t>For debugging symbols</a:t>
            </a:r>
            <a:endParaRPr lang="en-IN" sz="1050" dirty="0">
              <a:solidFill>
                <a:srgbClr val="FFFF00"/>
              </a:solidFill>
            </a:endParaRPr>
          </a:p>
        </p:txBody>
      </p:sp>
      <p:grpSp>
        <p:nvGrpSpPr>
          <p:cNvPr id="19" name="Group 18"/>
          <p:cNvGrpSpPr/>
          <p:nvPr/>
        </p:nvGrpSpPr>
        <p:grpSpPr>
          <a:xfrm>
            <a:off x="0" y="2477634"/>
            <a:ext cx="6858000" cy="2319224"/>
            <a:chOff x="0" y="2773973"/>
            <a:chExt cx="6858000" cy="2319224"/>
          </a:xfrm>
        </p:grpSpPr>
        <p:pic>
          <p:nvPicPr>
            <p:cNvPr id="7" name="Picture 6"/>
            <p:cNvPicPr>
              <a:picLocks noChangeAspect="1"/>
            </p:cNvPicPr>
            <p:nvPr/>
          </p:nvPicPr>
          <p:blipFill>
            <a:blip r:embed="rId3"/>
            <a:stretch>
              <a:fillRect/>
            </a:stretch>
          </p:blipFill>
          <p:spPr>
            <a:xfrm>
              <a:off x="0" y="2773973"/>
              <a:ext cx="5251720" cy="311166"/>
            </a:xfrm>
            <a:prstGeom prst="rect">
              <a:avLst/>
            </a:prstGeom>
          </p:spPr>
        </p:pic>
        <p:grpSp>
          <p:nvGrpSpPr>
            <p:cNvPr id="11" name="Group 10"/>
            <p:cNvGrpSpPr/>
            <p:nvPr/>
          </p:nvGrpSpPr>
          <p:grpSpPr>
            <a:xfrm>
              <a:off x="0" y="3191479"/>
              <a:ext cx="6858000" cy="1532386"/>
              <a:chOff x="-384371" y="4492601"/>
              <a:chExt cx="7626742" cy="1710770"/>
            </a:xfrm>
          </p:grpSpPr>
          <p:pic>
            <p:nvPicPr>
              <p:cNvPr id="8" name="Picture 7"/>
              <p:cNvPicPr>
                <a:picLocks noChangeAspect="1"/>
              </p:cNvPicPr>
              <p:nvPr/>
            </p:nvPicPr>
            <p:blipFill>
              <a:blip r:embed="rId4"/>
              <a:stretch>
                <a:fillRect/>
              </a:stretch>
            </p:blipFill>
            <p:spPr>
              <a:xfrm>
                <a:off x="-368495" y="4492601"/>
                <a:ext cx="7594990" cy="920797"/>
              </a:xfrm>
              <a:prstGeom prst="rect">
                <a:avLst/>
              </a:prstGeom>
            </p:spPr>
          </p:pic>
          <p:pic>
            <p:nvPicPr>
              <p:cNvPr id="10" name="Picture 9"/>
              <p:cNvPicPr>
                <a:picLocks noChangeAspect="1"/>
              </p:cNvPicPr>
              <p:nvPr/>
            </p:nvPicPr>
            <p:blipFill>
              <a:blip r:embed="rId5"/>
              <a:stretch>
                <a:fillRect/>
              </a:stretch>
            </p:blipFill>
            <p:spPr>
              <a:xfrm>
                <a:off x="-384371" y="5415931"/>
                <a:ext cx="7626742" cy="787440"/>
              </a:xfrm>
              <a:prstGeom prst="rect">
                <a:avLst/>
              </a:prstGeom>
            </p:spPr>
          </p:pic>
        </p:grpSp>
        <p:sp>
          <p:nvSpPr>
            <p:cNvPr id="13" name="TextBox 12"/>
            <p:cNvSpPr txBox="1"/>
            <p:nvPr/>
          </p:nvSpPr>
          <p:spPr>
            <a:xfrm>
              <a:off x="0" y="4723865"/>
              <a:ext cx="6710680" cy="369332"/>
            </a:xfrm>
            <a:prstGeom prst="rect">
              <a:avLst/>
            </a:prstGeom>
            <a:noFill/>
          </p:spPr>
          <p:txBody>
            <a:bodyPr wrap="square" rtlCol="0">
              <a:spAutoFit/>
            </a:bodyPr>
            <a:lstStyle/>
            <a:p>
              <a:pPr algn="ctr"/>
              <a:r>
                <a:rPr lang="en-IN" b="1" dirty="0" smtClean="0"/>
                <a:t>Figure </a:t>
              </a:r>
              <a:r>
                <a:rPr lang="en-IN" b="1" dirty="0" smtClean="0"/>
                <a:t>4</a:t>
              </a:r>
              <a:r>
                <a:rPr lang="en-IN" dirty="0" smtClean="0"/>
                <a:t>: Verification using “</a:t>
              </a:r>
              <a:r>
                <a:rPr lang="en-IN" dirty="0" err="1" smtClean="0"/>
                <a:t>helgrind</a:t>
              </a:r>
              <a:r>
                <a:rPr lang="en-IN" dirty="0" smtClean="0"/>
                <a:t>”</a:t>
              </a:r>
              <a:endParaRPr lang="en-IN" dirty="0"/>
            </a:p>
          </p:txBody>
        </p:sp>
        <p:sp>
          <p:nvSpPr>
            <p:cNvPr id="17" name="Rectangle 16"/>
            <p:cNvSpPr/>
            <p:nvPr/>
          </p:nvSpPr>
          <p:spPr>
            <a:xfrm>
              <a:off x="4315884" y="3208938"/>
              <a:ext cx="2476499" cy="15444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680289" y="4549454"/>
              <a:ext cx="2736011" cy="15444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20" name="Picture 19"/>
          <p:cNvPicPr>
            <a:picLocks noChangeAspect="1"/>
          </p:cNvPicPr>
          <p:nvPr/>
        </p:nvPicPr>
        <p:blipFill>
          <a:blip r:embed="rId6"/>
          <a:stretch>
            <a:fillRect/>
          </a:stretch>
        </p:blipFill>
        <p:spPr>
          <a:xfrm>
            <a:off x="14276" y="4867402"/>
            <a:ext cx="6829448" cy="688543"/>
          </a:xfrm>
          <a:prstGeom prst="rect">
            <a:avLst/>
          </a:prstGeom>
        </p:spPr>
      </p:pic>
      <p:sp>
        <p:nvSpPr>
          <p:cNvPr id="21" name="TextBox 20"/>
          <p:cNvSpPr txBox="1"/>
          <p:nvPr/>
        </p:nvSpPr>
        <p:spPr>
          <a:xfrm>
            <a:off x="14276" y="5555945"/>
            <a:ext cx="6829448" cy="369332"/>
          </a:xfrm>
          <a:prstGeom prst="rect">
            <a:avLst/>
          </a:prstGeom>
          <a:noFill/>
        </p:spPr>
        <p:txBody>
          <a:bodyPr wrap="square" rtlCol="0">
            <a:spAutoFit/>
          </a:bodyPr>
          <a:lstStyle/>
          <a:p>
            <a:pPr algn="ctr"/>
            <a:r>
              <a:rPr lang="en-IN" b="1" dirty="0" smtClean="0"/>
              <a:t>Figure </a:t>
            </a:r>
            <a:r>
              <a:rPr lang="en-IN" b="1" dirty="0" smtClean="0"/>
              <a:t>5</a:t>
            </a:r>
            <a:r>
              <a:rPr lang="en-IN" dirty="0" smtClean="0"/>
              <a:t>: Verification using logs (P &amp; C must be 100 each)</a:t>
            </a:r>
            <a:endParaRPr lang="en-IN" dirty="0"/>
          </a:p>
        </p:txBody>
      </p:sp>
    </p:spTree>
    <p:extLst>
      <p:ext uri="{BB962C8B-B14F-4D97-AF65-F5344CB8AC3E}">
        <p14:creationId xmlns:p14="http://schemas.microsoft.com/office/powerpoint/2010/main" val="1397793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858000" cy="559064"/>
          </a:xfrm>
          <a:prstGeom prst="rect">
            <a:avLst/>
          </a:prstGeom>
          <a:noFill/>
        </p:spPr>
        <p:txBody>
          <a:bodyPr wrap="square" rtlCol="0">
            <a:spAutoFit/>
          </a:bodyPr>
          <a:lstStyle/>
          <a:p>
            <a:r>
              <a:rPr lang="en-IN" sz="1013" b="1" dirty="0" smtClean="0"/>
              <a:t>Problem </a:t>
            </a:r>
            <a:r>
              <a:rPr lang="en-IN" sz="1013" b="1" dirty="0" smtClean="0"/>
              <a:t>2: Write code for producer &amp; consumer problem</a:t>
            </a:r>
            <a:endParaRPr lang="en-IN" sz="1013" b="1" dirty="0"/>
          </a:p>
          <a:p>
            <a:r>
              <a:rPr lang="en-IN" altLang="ko-KR" sz="1010" dirty="0"/>
              <a:t>Assume that there are two producers and each </a:t>
            </a:r>
            <a:r>
              <a:rPr lang="en-IN" altLang="ko-KR" sz="1010" dirty="0" smtClean="0"/>
              <a:t>one, produces </a:t>
            </a:r>
            <a:r>
              <a:rPr lang="en-IN" altLang="ko-KR" sz="1010" dirty="0"/>
              <a:t>100 </a:t>
            </a:r>
            <a:r>
              <a:rPr lang="en-IN" altLang="ko-KR" sz="1010" dirty="0" smtClean="0"/>
              <a:t>items.</a:t>
            </a:r>
          </a:p>
          <a:p>
            <a:r>
              <a:rPr lang="en-IN" altLang="ko-KR" sz="1010" dirty="0" smtClean="0"/>
              <a:t>And </a:t>
            </a:r>
            <a:r>
              <a:rPr lang="en-IN" altLang="ko-KR" sz="1010" dirty="0"/>
              <a:t>there are two consumers and each </a:t>
            </a:r>
            <a:r>
              <a:rPr lang="en-IN" altLang="ko-KR" sz="1010" dirty="0" smtClean="0"/>
              <a:t>one, consumes </a:t>
            </a:r>
            <a:r>
              <a:rPr lang="en-IN" altLang="ko-KR" sz="1010" dirty="0"/>
              <a:t>100 </a:t>
            </a:r>
            <a:r>
              <a:rPr lang="en-IN" altLang="ko-KR" sz="1010" dirty="0" smtClean="0"/>
              <a:t>items.</a:t>
            </a:r>
            <a:endParaRPr lang="en-IN" altLang="ko-KR" sz="1010" dirty="0"/>
          </a:p>
        </p:txBody>
      </p:sp>
      <p:pic>
        <p:nvPicPr>
          <p:cNvPr id="5" name="Picture 4"/>
          <p:cNvPicPr>
            <a:picLocks noChangeAspect="1"/>
          </p:cNvPicPr>
          <p:nvPr/>
        </p:nvPicPr>
        <p:blipFill>
          <a:blip r:embed="rId2"/>
          <a:stretch>
            <a:fillRect/>
          </a:stretch>
        </p:blipFill>
        <p:spPr>
          <a:xfrm>
            <a:off x="2689186" y="1211822"/>
            <a:ext cx="2794144" cy="768389"/>
          </a:xfrm>
          <a:prstGeom prst="rect">
            <a:avLst/>
          </a:prstGeom>
        </p:spPr>
      </p:pic>
      <p:pic>
        <p:nvPicPr>
          <p:cNvPr id="6" name="Picture 5"/>
          <p:cNvPicPr>
            <a:picLocks noChangeAspect="1"/>
          </p:cNvPicPr>
          <p:nvPr/>
        </p:nvPicPr>
        <p:blipFill>
          <a:blip r:embed="rId3"/>
          <a:stretch>
            <a:fillRect/>
          </a:stretch>
        </p:blipFill>
        <p:spPr>
          <a:xfrm>
            <a:off x="70171" y="602719"/>
            <a:ext cx="3137061" cy="450873"/>
          </a:xfrm>
          <a:prstGeom prst="rect">
            <a:avLst/>
          </a:prstGeom>
        </p:spPr>
      </p:pic>
      <p:pic>
        <p:nvPicPr>
          <p:cNvPr id="7" name="Picture 6"/>
          <p:cNvPicPr>
            <a:picLocks noChangeAspect="1"/>
          </p:cNvPicPr>
          <p:nvPr/>
        </p:nvPicPr>
        <p:blipFill>
          <a:blip r:embed="rId4"/>
          <a:stretch>
            <a:fillRect/>
          </a:stretch>
        </p:blipFill>
        <p:spPr>
          <a:xfrm>
            <a:off x="1374669" y="3314556"/>
            <a:ext cx="4108661" cy="5588287"/>
          </a:xfrm>
          <a:prstGeom prst="rect">
            <a:avLst/>
          </a:prstGeom>
        </p:spPr>
      </p:pic>
      <p:pic>
        <p:nvPicPr>
          <p:cNvPr id="8" name="Picture 7"/>
          <p:cNvPicPr>
            <a:picLocks noChangeAspect="1"/>
          </p:cNvPicPr>
          <p:nvPr/>
        </p:nvPicPr>
        <p:blipFill>
          <a:blip r:embed="rId5"/>
          <a:stretch>
            <a:fillRect/>
          </a:stretch>
        </p:blipFill>
        <p:spPr>
          <a:xfrm>
            <a:off x="5483330" y="154339"/>
            <a:ext cx="1149409" cy="889046"/>
          </a:xfrm>
          <a:prstGeom prst="rect">
            <a:avLst/>
          </a:prstGeom>
        </p:spPr>
      </p:pic>
      <p:sp>
        <p:nvSpPr>
          <p:cNvPr id="9" name="Rectangle 8"/>
          <p:cNvSpPr/>
          <p:nvPr/>
        </p:nvSpPr>
        <p:spPr>
          <a:xfrm>
            <a:off x="1969339" y="4163952"/>
            <a:ext cx="2399461" cy="3030598"/>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927003" y="7271218"/>
            <a:ext cx="3513992" cy="1614691"/>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Elbow Connector 10"/>
          <p:cNvCxnSpPr/>
          <p:nvPr/>
        </p:nvCxnSpPr>
        <p:spPr>
          <a:xfrm rot="16200000" flipH="1">
            <a:off x="1857474" y="3931050"/>
            <a:ext cx="5275738" cy="1404598"/>
          </a:xfrm>
          <a:prstGeom prst="bentConnector3">
            <a:avLst>
              <a:gd name="adj1" fmla="val 1497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16200000" flipH="1">
            <a:off x="404234" y="1878999"/>
            <a:ext cx="3104731" cy="1465173"/>
          </a:xfrm>
          <a:prstGeom prst="bentConnector3">
            <a:avLst>
              <a:gd name="adj1" fmla="val 50000"/>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4794" y="8910414"/>
            <a:ext cx="6830378" cy="369332"/>
          </a:xfrm>
          <a:prstGeom prst="rect">
            <a:avLst/>
          </a:prstGeom>
          <a:noFill/>
        </p:spPr>
        <p:txBody>
          <a:bodyPr wrap="square" rtlCol="0">
            <a:spAutoFit/>
          </a:bodyPr>
          <a:lstStyle/>
          <a:p>
            <a:pPr algn="ctr"/>
            <a:r>
              <a:rPr lang="en-IN" b="1" dirty="0" smtClean="0"/>
              <a:t>Figure </a:t>
            </a:r>
            <a:r>
              <a:rPr lang="en-IN" b="1" dirty="0" smtClean="0"/>
              <a:t>6</a:t>
            </a:r>
            <a:r>
              <a:rPr lang="en-IN" dirty="0" smtClean="0"/>
              <a:t>: Spawning producer-consumer threads, setting up semaphores</a:t>
            </a:r>
            <a:endParaRPr lang="en-IN" dirty="0"/>
          </a:p>
        </p:txBody>
      </p:sp>
    </p:spTree>
    <p:extLst>
      <p:ext uri="{BB962C8B-B14F-4D97-AF65-F5344CB8AC3E}">
        <p14:creationId xmlns:p14="http://schemas.microsoft.com/office/powerpoint/2010/main" val="2365931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2571882" cy="3245017"/>
          </a:xfrm>
          <a:prstGeom prst="rect">
            <a:avLst/>
          </a:prstGeom>
        </p:spPr>
      </p:pic>
      <p:pic>
        <p:nvPicPr>
          <p:cNvPr id="7" name="Picture 6"/>
          <p:cNvPicPr>
            <a:picLocks noChangeAspect="1"/>
          </p:cNvPicPr>
          <p:nvPr/>
        </p:nvPicPr>
        <p:blipFill>
          <a:blip r:embed="rId3"/>
          <a:stretch>
            <a:fillRect/>
          </a:stretch>
        </p:blipFill>
        <p:spPr>
          <a:xfrm>
            <a:off x="4184513" y="12701"/>
            <a:ext cx="2673487" cy="3232316"/>
          </a:xfrm>
          <a:prstGeom prst="rect">
            <a:avLst/>
          </a:prstGeom>
        </p:spPr>
      </p:pic>
      <p:pic>
        <p:nvPicPr>
          <p:cNvPr id="8" name="Picture 7"/>
          <p:cNvPicPr>
            <a:picLocks noChangeAspect="1"/>
          </p:cNvPicPr>
          <p:nvPr/>
        </p:nvPicPr>
        <p:blipFill>
          <a:blip r:embed="rId4"/>
          <a:stretch>
            <a:fillRect/>
          </a:stretch>
        </p:blipFill>
        <p:spPr>
          <a:xfrm>
            <a:off x="1285941" y="3648066"/>
            <a:ext cx="3905451" cy="323867"/>
          </a:xfrm>
          <a:prstGeom prst="rect">
            <a:avLst/>
          </a:prstGeom>
        </p:spPr>
      </p:pic>
      <p:sp>
        <p:nvSpPr>
          <p:cNvPr id="9" name="Rectangle 8"/>
          <p:cNvSpPr/>
          <p:nvPr/>
        </p:nvSpPr>
        <p:spPr>
          <a:xfrm>
            <a:off x="893234" y="1462520"/>
            <a:ext cx="1589615" cy="77267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105400" y="1462520"/>
            <a:ext cx="1636965" cy="77267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Elbow Connector 10"/>
          <p:cNvCxnSpPr/>
          <p:nvPr/>
        </p:nvCxnSpPr>
        <p:spPr>
          <a:xfrm rot="16200000" flipH="1">
            <a:off x="1520212" y="2804782"/>
            <a:ext cx="1419819" cy="274317"/>
          </a:xfrm>
          <a:prstGeom prst="bentConnector3">
            <a:avLst>
              <a:gd name="adj1" fmla="val 4177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a:off x="4172505" y="2656931"/>
            <a:ext cx="1417910" cy="568109"/>
          </a:xfrm>
          <a:prstGeom prst="bentConnector3">
            <a:avLst>
              <a:gd name="adj1" fmla="val 4355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 y="3978419"/>
            <a:ext cx="6847568" cy="369332"/>
          </a:xfrm>
          <a:prstGeom prst="rect">
            <a:avLst/>
          </a:prstGeom>
          <a:noFill/>
        </p:spPr>
        <p:txBody>
          <a:bodyPr wrap="square" rtlCol="0">
            <a:spAutoFit/>
          </a:bodyPr>
          <a:lstStyle/>
          <a:p>
            <a:pPr algn="ctr"/>
            <a:r>
              <a:rPr lang="en-IN" b="1" dirty="0" smtClean="0"/>
              <a:t>Figure </a:t>
            </a:r>
            <a:r>
              <a:rPr lang="en-IN" b="1" dirty="0" smtClean="0"/>
              <a:t>7</a:t>
            </a:r>
            <a:r>
              <a:rPr lang="en-IN" dirty="0" smtClean="0"/>
              <a:t>: Producer &amp; Consumer synchronizing access for shared data</a:t>
            </a:r>
            <a:endParaRPr lang="en-IN" dirty="0"/>
          </a:p>
        </p:txBody>
      </p:sp>
      <p:pic>
        <p:nvPicPr>
          <p:cNvPr id="14" name="Picture 13"/>
          <p:cNvPicPr>
            <a:picLocks noChangeAspect="1"/>
          </p:cNvPicPr>
          <p:nvPr/>
        </p:nvPicPr>
        <p:blipFill>
          <a:blip r:embed="rId5"/>
          <a:stretch>
            <a:fillRect/>
          </a:stretch>
        </p:blipFill>
        <p:spPr>
          <a:xfrm>
            <a:off x="2092963" y="4619676"/>
            <a:ext cx="2863997" cy="482625"/>
          </a:xfrm>
          <a:prstGeom prst="rect">
            <a:avLst/>
          </a:prstGeom>
        </p:spPr>
      </p:pic>
      <p:sp>
        <p:nvSpPr>
          <p:cNvPr id="15" name="TextBox 14"/>
          <p:cNvSpPr txBox="1"/>
          <p:nvPr/>
        </p:nvSpPr>
        <p:spPr>
          <a:xfrm>
            <a:off x="1587500" y="5121339"/>
            <a:ext cx="3987799" cy="369332"/>
          </a:xfrm>
          <a:prstGeom prst="rect">
            <a:avLst/>
          </a:prstGeom>
          <a:noFill/>
        </p:spPr>
        <p:txBody>
          <a:bodyPr wrap="square" rtlCol="0">
            <a:spAutoFit/>
          </a:bodyPr>
          <a:lstStyle/>
          <a:p>
            <a:pPr algn="ctr"/>
            <a:r>
              <a:rPr lang="en-IN" b="1" dirty="0" smtClean="0"/>
              <a:t>Figure </a:t>
            </a:r>
            <a:r>
              <a:rPr lang="en-IN" b="1" dirty="0" smtClean="0"/>
              <a:t>8</a:t>
            </a:r>
            <a:r>
              <a:rPr lang="en-IN" dirty="0" smtClean="0"/>
              <a:t>: </a:t>
            </a:r>
            <a:r>
              <a:rPr lang="en-IN" dirty="0" err="1" smtClean="0"/>
              <a:t>gettid</a:t>
            </a:r>
            <a:r>
              <a:rPr lang="en-IN" dirty="0" smtClean="0"/>
              <a:t>() for fetching thread-ID</a:t>
            </a:r>
            <a:endParaRPr lang="en-IN" dirty="0"/>
          </a:p>
        </p:txBody>
      </p:sp>
      <p:sp>
        <p:nvSpPr>
          <p:cNvPr id="16" name="TextBox 15"/>
          <p:cNvSpPr txBox="1"/>
          <p:nvPr/>
        </p:nvSpPr>
        <p:spPr>
          <a:xfrm>
            <a:off x="160867" y="5621867"/>
            <a:ext cx="6585372" cy="2308324"/>
          </a:xfrm>
          <a:prstGeom prst="rect">
            <a:avLst/>
          </a:prstGeom>
          <a:noFill/>
        </p:spPr>
        <p:txBody>
          <a:bodyPr wrap="square" rtlCol="0">
            <a:spAutoFit/>
          </a:bodyPr>
          <a:lstStyle/>
          <a:p>
            <a:r>
              <a:rPr lang="en-IN" b="1" dirty="0" err="1" smtClean="0"/>
              <a:t>sem_wait</a:t>
            </a:r>
            <a:r>
              <a:rPr lang="en-IN" dirty="0" smtClean="0"/>
              <a:t>(&amp;variable) will atomically decrement (lock) ‘variable’</a:t>
            </a:r>
          </a:p>
          <a:p>
            <a:r>
              <a:rPr lang="en-IN" dirty="0" smtClean="0"/>
              <a:t>    if ‘variable’ = 0, it will wait (block) until the value becomes &gt; 0</a:t>
            </a:r>
          </a:p>
          <a:p>
            <a:r>
              <a:rPr lang="en-IN" dirty="0"/>
              <a:t> </a:t>
            </a:r>
            <a:r>
              <a:rPr lang="en-IN" dirty="0" smtClean="0"/>
              <a:t>   else, it will simply decrement ‘variable’ atomically</a:t>
            </a:r>
          </a:p>
          <a:p>
            <a:endParaRPr lang="en-IN" dirty="0"/>
          </a:p>
          <a:p>
            <a:r>
              <a:rPr lang="en-IN" b="1" dirty="0" err="1" smtClean="0"/>
              <a:t>sem_post</a:t>
            </a:r>
            <a:r>
              <a:rPr lang="en-IN" dirty="0" smtClean="0"/>
              <a:t>(&amp;variable) will atomically increment (unlock) ‘variable’</a:t>
            </a:r>
          </a:p>
          <a:p>
            <a:r>
              <a:rPr lang="en-IN" dirty="0"/>
              <a:t> </a:t>
            </a:r>
            <a:r>
              <a:rPr lang="en-IN" dirty="0" smtClean="0"/>
              <a:t>   if ‘variable’ consequently becomes &gt; 0, then another task blocked</a:t>
            </a:r>
          </a:p>
          <a:p>
            <a:r>
              <a:rPr lang="en-IN" dirty="0"/>
              <a:t> </a:t>
            </a:r>
            <a:r>
              <a:rPr lang="en-IN" dirty="0" smtClean="0"/>
              <a:t>   in </a:t>
            </a:r>
            <a:r>
              <a:rPr lang="en-IN" dirty="0" err="1" smtClean="0"/>
              <a:t>sem_wait</a:t>
            </a:r>
            <a:r>
              <a:rPr lang="en-IN" dirty="0" smtClean="0"/>
              <a:t>() will be woken up &amp; proceed to decrement (lock)</a:t>
            </a:r>
          </a:p>
          <a:p>
            <a:r>
              <a:rPr lang="en-IN" dirty="0" smtClean="0"/>
              <a:t>    ‘variable’</a:t>
            </a:r>
            <a:endParaRPr lang="en-IN" dirty="0"/>
          </a:p>
        </p:txBody>
      </p:sp>
    </p:spTree>
    <p:extLst>
      <p:ext uri="{BB962C8B-B14F-4D97-AF65-F5344CB8AC3E}">
        <p14:creationId xmlns:p14="http://schemas.microsoft.com/office/powerpoint/2010/main" val="3956260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200564" cy="1943200"/>
          </a:xfrm>
          <a:prstGeom prst="rect">
            <a:avLst/>
          </a:prstGeom>
        </p:spPr>
      </p:pic>
      <p:pic>
        <p:nvPicPr>
          <p:cNvPr id="10" name="Picture 9"/>
          <p:cNvPicPr>
            <a:picLocks noChangeAspect="1"/>
          </p:cNvPicPr>
          <p:nvPr/>
        </p:nvPicPr>
        <p:blipFill>
          <a:blip r:embed="rId3"/>
          <a:stretch>
            <a:fillRect/>
          </a:stretch>
        </p:blipFill>
        <p:spPr>
          <a:xfrm>
            <a:off x="0" y="5002396"/>
            <a:ext cx="6858000" cy="698187"/>
          </a:xfrm>
          <a:prstGeom prst="rect">
            <a:avLst/>
          </a:prstGeom>
        </p:spPr>
      </p:pic>
      <p:sp>
        <p:nvSpPr>
          <p:cNvPr id="11" name="TextBox 10"/>
          <p:cNvSpPr txBox="1"/>
          <p:nvPr/>
        </p:nvSpPr>
        <p:spPr>
          <a:xfrm>
            <a:off x="0" y="1943200"/>
            <a:ext cx="3200564" cy="369332"/>
          </a:xfrm>
          <a:prstGeom prst="rect">
            <a:avLst/>
          </a:prstGeom>
          <a:noFill/>
        </p:spPr>
        <p:txBody>
          <a:bodyPr wrap="square" rtlCol="0">
            <a:spAutoFit/>
          </a:bodyPr>
          <a:lstStyle/>
          <a:p>
            <a:pPr algn="ctr"/>
            <a:r>
              <a:rPr lang="en-IN" b="1" dirty="0" smtClean="0"/>
              <a:t>Figure </a:t>
            </a:r>
            <a:r>
              <a:rPr lang="en-IN" b="1" dirty="0" smtClean="0"/>
              <a:t>9</a:t>
            </a:r>
            <a:r>
              <a:rPr lang="en-IN" dirty="0" smtClean="0"/>
              <a:t>: </a:t>
            </a:r>
            <a:r>
              <a:rPr lang="en-IN" dirty="0" err="1" smtClean="0"/>
              <a:t>Makefile</a:t>
            </a:r>
            <a:endParaRPr lang="en-IN" dirty="0"/>
          </a:p>
        </p:txBody>
      </p:sp>
      <p:grpSp>
        <p:nvGrpSpPr>
          <p:cNvPr id="15" name="Group 14"/>
          <p:cNvGrpSpPr/>
          <p:nvPr/>
        </p:nvGrpSpPr>
        <p:grpSpPr>
          <a:xfrm>
            <a:off x="0" y="2554797"/>
            <a:ext cx="6858000" cy="2235711"/>
            <a:chOff x="0" y="3170747"/>
            <a:chExt cx="6858000" cy="2235711"/>
          </a:xfrm>
        </p:grpSpPr>
        <p:pic>
          <p:nvPicPr>
            <p:cNvPr id="5" name="Picture 4"/>
            <p:cNvPicPr>
              <a:picLocks noChangeAspect="1"/>
            </p:cNvPicPr>
            <p:nvPr/>
          </p:nvPicPr>
          <p:blipFill>
            <a:blip r:embed="rId4"/>
            <a:stretch>
              <a:fillRect/>
            </a:stretch>
          </p:blipFill>
          <p:spPr>
            <a:xfrm>
              <a:off x="0" y="3170747"/>
              <a:ext cx="5175516" cy="279414"/>
            </a:xfrm>
            <a:prstGeom prst="rect">
              <a:avLst/>
            </a:prstGeom>
          </p:spPr>
        </p:pic>
        <p:grpSp>
          <p:nvGrpSpPr>
            <p:cNvPr id="9" name="Group 8"/>
            <p:cNvGrpSpPr/>
            <p:nvPr/>
          </p:nvGrpSpPr>
          <p:grpSpPr>
            <a:xfrm>
              <a:off x="0" y="3570794"/>
              <a:ext cx="6858000" cy="1449939"/>
              <a:chOff x="0" y="3570794"/>
              <a:chExt cx="7512436" cy="1676486"/>
            </a:xfrm>
          </p:grpSpPr>
          <p:pic>
            <p:nvPicPr>
              <p:cNvPr id="6" name="Picture 5"/>
              <p:cNvPicPr>
                <a:picLocks noChangeAspect="1"/>
              </p:cNvPicPr>
              <p:nvPr/>
            </p:nvPicPr>
            <p:blipFill>
              <a:blip r:embed="rId5"/>
              <a:stretch>
                <a:fillRect/>
              </a:stretch>
            </p:blipFill>
            <p:spPr>
              <a:xfrm>
                <a:off x="0" y="3570794"/>
                <a:ext cx="7512436" cy="901746"/>
              </a:xfrm>
              <a:prstGeom prst="rect">
                <a:avLst/>
              </a:prstGeom>
            </p:spPr>
          </p:pic>
          <p:pic>
            <p:nvPicPr>
              <p:cNvPr id="8" name="Picture 7"/>
              <p:cNvPicPr>
                <a:picLocks noChangeAspect="1"/>
              </p:cNvPicPr>
              <p:nvPr/>
            </p:nvPicPr>
            <p:blipFill>
              <a:blip r:embed="rId6"/>
              <a:stretch>
                <a:fillRect/>
              </a:stretch>
            </p:blipFill>
            <p:spPr>
              <a:xfrm>
                <a:off x="0" y="4472540"/>
                <a:ext cx="7474334" cy="774740"/>
              </a:xfrm>
              <a:prstGeom prst="rect">
                <a:avLst/>
              </a:prstGeom>
            </p:spPr>
          </p:pic>
        </p:grpSp>
        <p:sp>
          <p:nvSpPr>
            <p:cNvPr id="12" name="Rectangle 11"/>
            <p:cNvSpPr/>
            <p:nvPr/>
          </p:nvSpPr>
          <p:spPr>
            <a:xfrm>
              <a:off x="692989" y="4850612"/>
              <a:ext cx="2736011" cy="15444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367038" y="3570794"/>
              <a:ext cx="2476499" cy="154446"/>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5037126"/>
              <a:ext cx="6710680" cy="369332"/>
            </a:xfrm>
            <a:prstGeom prst="rect">
              <a:avLst/>
            </a:prstGeom>
            <a:noFill/>
          </p:spPr>
          <p:txBody>
            <a:bodyPr wrap="square" rtlCol="0">
              <a:spAutoFit/>
            </a:bodyPr>
            <a:lstStyle/>
            <a:p>
              <a:pPr algn="ctr"/>
              <a:r>
                <a:rPr lang="en-IN" b="1" dirty="0" smtClean="0"/>
                <a:t>Figure </a:t>
              </a:r>
              <a:r>
                <a:rPr lang="en-IN" b="1" dirty="0" smtClean="0"/>
                <a:t>10</a:t>
              </a:r>
              <a:r>
                <a:rPr lang="en-IN" dirty="0" smtClean="0"/>
                <a:t>: Verification using “</a:t>
              </a:r>
              <a:r>
                <a:rPr lang="en-IN" dirty="0" err="1" smtClean="0"/>
                <a:t>helgrind</a:t>
              </a:r>
              <a:r>
                <a:rPr lang="en-IN" dirty="0" smtClean="0"/>
                <a:t>”</a:t>
              </a:r>
              <a:endParaRPr lang="en-IN" dirty="0"/>
            </a:p>
          </p:txBody>
        </p:sp>
      </p:grpSp>
      <p:sp>
        <p:nvSpPr>
          <p:cNvPr id="16" name="TextBox 15"/>
          <p:cNvSpPr txBox="1"/>
          <p:nvPr/>
        </p:nvSpPr>
        <p:spPr>
          <a:xfrm>
            <a:off x="14276" y="5709950"/>
            <a:ext cx="6829448" cy="369332"/>
          </a:xfrm>
          <a:prstGeom prst="rect">
            <a:avLst/>
          </a:prstGeom>
          <a:noFill/>
        </p:spPr>
        <p:txBody>
          <a:bodyPr wrap="square" rtlCol="0">
            <a:spAutoFit/>
          </a:bodyPr>
          <a:lstStyle/>
          <a:p>
            <a:pPr algn="ctr"/>
            <a:r>
              <a:rPr lang="en-IN" b="1" dirty="0" smtClean="0"/>
              <a:t>Figure </a:t>
            </a:r>
            <a:r>
              <a:rPr lang="en-IN" b="1" dirty="0" smtClean="0"/>
              <a:t>11</a:t>
            </a:r>
            <a:r>
              <a:rPr lang="en-IN" dirty="0" smtClean="0"/>
              <a:t>: Verification using logs (P &amp; C must be 200 each)</a:t>
            </a:r>
            <a:endParaRPr lang="en-IN" dirty="0"/>
          </a:p>
        </p:txBody>
      </p:sp>
      <p:sp>
        <p:nvSpPr>
          <p:cNvPr id="17" name="Rectangle 16"/>
          <p:cNvSpPr/>
          <p:nvPr/>
        </p:nvSpPr>
        <p:spPr>
          <a:xfrm>
            <a:off x="1746251" y="157844"/>
            <a:ext cx="222249" cy="22859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1660866" y="332460"/>
            <a:ext cx="1495922" cy="261610"/>
          </a:xfrm>
          <a:prstGeom prst="rect">
            <a:avLst/>
          </a:prstGeom>
          <a:noFill/>
        </p:spPr>
        <p:txBody>
          <a:bodyPr wrap="none" rtlCol="0">
            <a:spAutoFit/>
          </a:bodyPr>
          <a:lstStyle/>
          <a:p>
            <a:r>
              <a:rPr lang="en-IN" sz="1050" dirty="0" smtClean="0">
                <a:solidFill>
                  <a:srgbClr val="FFFF00"/>
                </a:solidFill>
              </a:rPr>
              <a:t>For debugging symbols</a:t>
            </a:r>
            <a:endParaRPr lang="en-IN" sz="1050" dirty="0">
              <a:solidFill>
                <a:srgbClr val="FFFF00"/>
              </a:solidFill>
            </a:endParaRPr>
          </a:p>
        </p:txBody>
      </p:sp>
    </p:spTree>
    <p:extLst>
      <p:ext uri="{BB962C8B-B14F-4D97-AF65-F5344CB8AC3E}">
        <p14:creationId xmlns:p14="http://schemas.microsoft.com/office/powerpoint/2010/main" val="178420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858000" cy="559064"/>
          </a:xfrm>
          <a:prstGeom prst="rect">
            <a:avLst/>
          </a:prstGeom>
          <a:noFill/>
        </p:spPr>
        <p:txBody>
          <a:bodyPr wrap="square" rtlCol="0">
            <a:spAutoFit/>
          </a:bodyPr>
          <a:lstStyle/>
          <a:p>
            <a:r>
              <a:rPr lang="en-IN" sz="1013" b="1" dirty="0" smtClean="0"/>
              <a:t>Problem </a:t>
            </a:r>
            <a:r>
              <a:rPr lang="en-IN" sz="1013" b="1" dirty="0" smtClean="0"/>
              <a:t>3: Write code for reader &amp; writer problem</a:t>
            </a:r>
            <a:endParaRPr lang="en-IN" sz="1013" b="1" dirty="0"/>
          </a:p>
          <a:p>
            <a:r>
              <a:rPr lang="en-IN" altLang="ko-KR" sz="1010" dirty="0"/>
              <a:t>Assume that </a:t>
            </a:r>
            <a:r>
              <a:rPr lang="en-IN" altLang="ko-KR" sz="1010" dirty="0" smtClean="0"/>
              <a:t>there </a:t>
            </a:r>
            <a:r>
              <a:rPr lang="en-IN" altLang="ko-KR" sz="1010" dirty="0"/>
              <a:t>are 3 readers and 3 writers, </a:t>
            </a:r>
            <a:r>
              <a:rPr lang="en-IN" altLang="ko-KR" sz="1010" dirty="0" smtClean="0"/>
              <a:t>the </a:t>
            </a:r>
            <a:r>
              <a:rPr lang="en-IN" altLang="ko-KR" sz="1010" dirty="0"/>
              <a:t>size of database is only 1 byte, </a:t>
            </a:r>
            <a:r>
              <a:rPr lang="en-IN" altLang="ko-KR" sz="1010" dirty="0" smtClean="0"/>
              <a:t>writer-</a:t>
            </a:r>
            <a:r>
              <a:rPr lang="en-IN" altLang="ko-KR" sz="1010" dirty="0" err="1" smtClean="0"/>
              <a:t>i</a:t>
            </a:r>
            <a:r>
              <a:rPr lang="en-IN" altLang="ko-KR" sz="1010" dirty="0" smtClean="0"/>
              <a:t> </a:t>
            </a:r>
            <a:r>
              <a:rPr lang="en-IN" altLang="ko-KR" sz="1010" dirty="0"/>
              <a:t>writes </a:t>
            </a:r>
            <a:r>
              <a:rPr lang="en-IN" altLang="ko-KR" sz="1010" dirty="0" err="1"/>
              <a:t>i</a:t>
            </a:r>
            <a:r>
              <a:rPr lang="en-IN" altLang="ko-KR" sz="1010" dirty="0"/>
              <a:t> to the database every 1 second, </a:t>
            </a:r>
            <a:r>
              <a:rPr lang="en-IN" altLang="ko-KR" sz="1010" dirty="0" smtClean="0"/>
              <a:t>readers </a:t>
            </a:r>
            <a:r>
              <a:rPr lang="en-IN" altLang="ko-KR" sz="1010" dirty="0"/>
              <a:t>read database randomly</a:t>
            </a:r>
            <a:endParaRPr lang="en-IN" altLang="ko-KR" sz="1010" dirty="0"/>
          </a:p>
        </p:txBody>
      </p:sp>
      <p:pic>
        <p:nvPicPr>
          <p:cNvPr id="5" name="Picture 4"/>
          <p:cNvPicPr>
            <a:picLocks noChangeAspect="1"/>
          </p:cNvPicPr>
          <p:nvPr/>
        </p:nvPicPr>
        <p:blipFill>
          <a:blip r:embed="rId2"/>
          <a:stretch>
            <a:fillRect/>
          </a:stretch>
        </p:blipFill>
        <p:spPr>
          <a:xfrm>
            <a:off x="1231787" y="2308089"/>
            <a:ext cx="4394426" cy="5289822"/>
          </a:xfrm>
          <a:prstGeom prst="rect">
            <a:avLst/>
          </a:prstGeom>
        </p:spPr>
      </p:pic>
      <p:pic>
        <p:nvPicPr>
          <p:cNvPr id="6" name="Picture 5"/>
          <p:cNvPicPr>
            <a:picLocks noChangeAspect="1"/>
          </p:cNvPicPr>
          <p:nvPr/>
        </p:nvPicPr>
        <p:blipFill>
          <a:blip r:embed="rId3"/>
          <a:stretch>
            <a:fillRect/>
          </a:stretch>
        </p:blipFill>
        <p:spPr>
          <a:xfrm>
            <a:off x="91957" y="652984"/>
            <a:ext cx="4591286" cy="285765"/>
          </a:xfrm>
          <a:prstGeom prst="rect">
            <a:avLst/>
          </a:prstGeom>
        </p:spPr>
      </p:pic>
      <p:pic>
        <p:nvPicPr>
          <p:cNvPr id="7" name="Picture 6"/>
          <p:cNvPicPr>
            <a:picLocks noChangeAspect="1"/>
          </p:cNvPicPr>
          <p:nvPr/>
        </p:nvPicPr>
        <p:blipFill>
          <a:blip r:embed="rId4"/>
          <a:stretch>
            <a:fillRect/>
          </a:stretch>
        </p:blipFill>
        <p:spPr>
          <a:xfrm>
            <a:off x="3025666" y="1032669"/>
            <a:ext cx="2502029" cy="762039"/>
          </a:xfrm>
          <a:prstGeom prst="rect">
            <a:avLst/>
          </a:prstGeom>
        </p:spPr>
      </p:pic>
      <p:pic>
        <p:nvPicPr>
          <p:cNvPr id="8" name="Picture 7"/>
          <p:cNvPicPr>
            <a:picLocks noChangeAspect="1"/>
          </p:cNvPicPr>
          <p:nvPr/>
        </p:nvPicPr>
        <p:blipFill>
          <a:blip r:embed="rId5"/>
          <a:stretch>
            <a:fillRect/>
          </a:stretch>
        </p:blipFill>
        <p:spPr>
          <a:xfrm>
            <a:off x="5626213" y="462150"/>
            <a:ext cx="1073205" cy="901746"/>
          </a:xfrm>
          <a:prstGeom prst="rect">
            <a:avLst/>
          </a:prstGeom>
        </p:spPr>
      </p:pic>
      <p:sp>
        <p:nvSpPr>
          <p:cNvPr id="9" name="TextBox 8"/>
          <p:cNvSpPr txBox="1"/>
          <p:nvPr/>
        </p:nvSpPr>
        <p:spPr>
          <a:xfrm>
            <a:off x="14794" y="7602314"/>
            <a:ext cx="6830378" cy="369332"/>
          </a:xfrm>
          <a:prstGeom prst="rect">
            <a:avLst/>
          </a:prstGeom>
          <a:noFill/>
        </p:spPr>
        <p:txBody>
          <a:bodyPr wrap="square" rtlCol="0">
            <a:spAutoFit/>
          </a:bodyPr>
          <a:lstStyle/>
          <a:p>
            <a:pPr algn="ctr"/>
            <a:r>
              <a:rPr lang="en-IN" b="1" dirty="0" smtClean="0"/>
              <a:t>Figure </a:t>
            </a:r>
            <a:r>
              <a:rPr lang="en-IN" b="1" dirty="0" smtClean="0"/>
              <a:t>12</a:t>
            </a:r>
            <a:r>
              <a:rPr lang="en-IN" dirty="0" smtClean="0"/>
              <a:t>: Spawning reader-writer threads, setting up semaphores</a:t>
            </a:r>
            <a:endParaRPr lang="en-IN" dirty="0"/>
          </a:p>
        </p:txBody>
      </p:sp>
      <p:sp>
        <p:nvSpPr>
          <p:cNvPr id="10" name="Rectangle 9"/>
          <p:cNvSpPr/>
          <p:nvPr/>
        </p:nvSpPr>
        <p:spPr>
          <a:xfrm>
            <a:off x="1877219" y="3164048"/>
            <a:ext cx="2364581" cy="197310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877219" y="5650531"/>
            <a:ext cx="3650476" cy="138527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Elbow Connector 11"/>
          <p:cNvCxnSpPr>
            <a:endCxn id="10" idx="1"/>
          </p:cNvCxnSpPr>
          <p:nvPr/>
        </p:nvCxnSpPr>
        <p:spPr>
          <a:xfrm rot="16200000" flipH="1">
            <a:off x="-200191" y="2073189"/>
            <a:ext cx="3211850" cy="942970"/>
          </a:xfrm>
          <a:prstGeom prst="bentConnector2">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6200000" flipH="1">
            <a:off x="2549147" y="3226505"/>
            <a:ext cx="3855823" cy="992228"/>
          </a:xfrm>
          <a:prstGeom prst="bentConnector3">
            <a:avLst>
              <a:gd name="adj1" fmla="val 30896"/>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087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118010" cy="3537132"/>
          </a:xfrm>
          <a:prstGeom prst="rect">
            <a:avLst/>
          </a:prstGeom>
        </p:spPr>
      </p:pic>
      <p:pic>
        <p:nvPicPr>
          <p:cNvPr id="5" name="Picture 4"/>
          <p:cNvPicPr>
            <a:picLocks noChangeAspect="1"/>
          </p:cNvPicPr>
          <p:nvPr/>
        </p:nvPicPr>
        <p:blipFill>
          <a:blip r:embed="rId3"/>
          <a:stretch>
            <a:fillRect/>
          </a:stretch>
        </p:blipFill>
        <p:spPr>
          <a:xfrm>
            <a:off x="3759041" y="0"/>
            <a:ext cx="3098959" cy="2648086"/>
          </a:xfrm>
          <a:prstGeom prst="rect">
            <a:avLst/>
          </a:prstGeom>
        </p:spPr>
      </p:pic>
      <p:pic>
        <p:nvPicPr>
          <p:cNvPr id="6" name="Picture 5"/>
          <p:cNvPicPr>
            <a:picLocks noChangeAspect="1"/>
          </p:cNvPicPr>
          <p:nvPr/>
        </p:nvPicPr>
        <p:blipFill>
          <a:blip r:embed="rId4"/>
          <a:stretch>
            <a:fillRect/>
          </a:stretch>
        </p:blipFill>
        <p:spPr>
          <a:xfrm>
            <a:off x="1559005" y="4134896"/>
            <a:ext cx="4127712" cy="450873"/>
          </a:xfrm>
          <a:prstGeom prst="rect">
            <a:avLst/>
          </a:prstGeom>
        </p:spPr>
      </p:pic>
      <p:sp>
        <p:nvSpPr>
          <p:cNvPr id="7" name="TextBox 6"/>
          <p:cNvSpPr txBox="1"/>
          <p:nvPr/>
        </p:nvSpPr>
        <p:spPr>
          <a:xfrm>
            <a:off x="-1" y="4600719"/>
            <a:ext cx="6847568" cy="369332"/>
          </a:xfrm>
          <a:prstGeom prst="rect">
            <a:avLst/>
          </a:prstGeom>
          <a:noFill/>
        </p:spPr>
        <p:txBody>
          <a:bodyPr wrap="square" rtlCol="0">
            <a:spAutoFit/>
          </a:bodyPr>
          <a:lstStyle/>
          <a:p>
            <a:pPr algn="ctr"/>
            <a:r>
              <a:rPr lang="en-IN" b="1" dirty="0" smtClean="0"/>
              <a:t>Figure </a:t>
            </a:r>
            <a:r>
              <a:rPr lang="en-IN" b="1" dirty="0" smtClean="0"/>
              <a:t>13</a:t>
            </a:r>
            <a:r>
              <a:rPr lang="en-IN" dirty="0" smtClean="0"/>
              <a:t>: Reader &amp; Writer synchronizing access for shared data</a:t>
            </a:r>
            <a:endParaRPr lang="en-IN" dirty="0"/>
          </a:p>
        </p:txBody>
      </p:sp>
      <p:sp>
        <p:nvSpPr>
          <p:cNvPr id="8" name="Rectangle 7"/>
          <p:cNvSpPr/>
          <p:nvPr/>
        </p:nvSpPr>
        <p:spPr>
          <a:xfrm>
            <a:off x="872914" y="1015793"/>
            <a:ext cx="879686" cy="30923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902545" y="1739693"/>
            <a:ext cx="1654388" cy="32617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881380" y="2332359"/>
            <a:ext cx="879686" cy="30923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691380" y="1457106"/>
            <a:ext cx="1671320" cy="452127"/>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4695616" y="1015794"/>
            <a:ext cx="2122319" cy="18224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119161" y="731956"/>
            <a:ext cx="1505505" cy="148578"/>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922838" y="880533"/>
            <a:ext cx="896937" cy="135259"/>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Elbow Connector 15"/>
          <p:cNvCxnSpPr>
            <a:stCxn id="8" idx="1"/>
            <a:endCxn id="6" idx="1"/>
          </p:cNvCxnSpPr>
          <p:nvPr/>
        </p:nvCxnSpPr>
        <p:spPr>
          <a:xfrm rot="10800000" flipH="1" flipV="1">
            <a:off x="872913" y="1170413"/>
            <a:ext cx="686091" cy="3189920"/>
          </a:xfrm>
          <a:prstGeom prst="bentConnector3">
            <a:avLst>
              <a:gd name="adj1" fmla="val -5368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4252920" y="2437865"/>
            <a:ext cx="2225661" cy="1168400"/>
          </a:xfrm>
          <a:prstGeom prst="bentConnector3">
            <a:avLst>
              <a:gd name="adj1" fmla="val 50000"/>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9" idx="1"/>
          </p:cNvCxnSpPr>
          <p:nvPr/>
        </p:nvCxnSpPr>
        <p:spPr>
          <a:xfrm>
            <a:off x="518160" y="1902780"/>
            <a:ext cx="384385" cy="0"/>
          </a:xfrm>
          <a:prstGeom prst="straightConnector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18160" y="2479678"/>
            <a:ext cx="347977" cy="0"/>
          </a:xfrm>
          <a:prstGeom prst="straightConnector1">
            <a:avLst/>
          </a:prstGeom>
          <a:ln w="25400">
            <a:solidFill>
              <a:schemeClr val="accent4">
                <a:lumMod val="75000"/>
              </a:schemeClr>
            </a:solidFill>
            <a:headEnd type="triangle"/>
            <a:tailEnd type="stealt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60867" y="5126567"/>
            <a:ext cx="6585372" cy="4524315"/>
          </a:xfrm>
          <a:prstGeom prst="rect">
            <a:avLst/>
          </a:prstGeom>
          <a:noFill/>
        </p:spPr>
        <p:txBody>
          <a:bodyPr wrap="square" rtlCol="0">
            <a:spAutoFit/>
          </a:bodyPr>
          <a:lstStyle/>
          <a:p>
            <a:r>
              <a:rPr lang="en-IN" b="1" dirty="0" err="1" smtClean="0"/>
              <a:t>sem_wait</a:t>
            </a:r>
            <a:r>
              <a:rPr lang="en-IN" dirty="0" smtClean="0"/>
              <a:t>(&amp;variable) will atomically decrement (lock) ‘variable’</a:t>
            </a:r>
          </a:p>
          <a:p>
            <a:r>
              <a:rPr lang="en-IN" dirty="0" smtClean="0"/>
              <a:t>    if ‘variable’ = 0, it will wait (block) until the value becomes &gt; 0</a:t>
            </a:r>
          </a:p>
          <a:p>
            <a:r>
              <a:rPr lang="en-IN" dirty="0"/>
              <a:t> </a:t>
            </a:r>
            <a:r>
              <a:rPr lang="en-IN" dirty="0" smtClean="0"/>
              <a:t>   else, it will simply decrement ‘variable’ atomically</a:t>
            </a:r>
          </a:p>
          <a:p>
            <a:endParaRPr lang="en-IN" dirty="0"/>
          </a:p>
          <a:p>
            <a:r>
              <a:rPr lang="en-IN" b="1" dirty="0" err="1" smtClean="0"/>
              <a:t>sem_post</a:t>
            </a:r>
            <a:r>
              <a:rPr lang="en-IN" dirty="0" smtClean="0"/>
              <a:t>(&amp;variable) will atomically increment (unlock) ‘variable’</a:t>
            </a:r>
          </a:p>
          <a:p>
            <a:r>
              <a:rPr lang="en-IN" dirty="0"/>
              <a:t> </a:t>
            </a:r>
            <a:r>
              <a:rPr lang="en-IN" dirty="0" smtClean="0"/>
              <a:t>   if ‘variable’ consequently becomes &gt; 0, then another task blocked</a:t>
            </a:r>
          </a:p>
          <a:p>
            <a:r>
              <a:rPr lang="en-IN" dirty="0"/>
              <a:t> </a:t>
            </a:r>
            <a:r>
              <a:rPr lang="en-IN" dirty="0" smtClean="0"/>
              <a:t>   in </a:t>
            </a:r>
            <a:r>
              <a:rPr lang="en-IN" dirty="0" err="1" smtClean="0"/>
              <a:t>sem_wait</a:t>
            </a:r>
            <a:r>
              <a:rPr lang="en-IN" dirty="0" smtClean="0"/>
              <a:t>() will be woken up &amp; proceed to decrement (lock)</a:t>
            </a:r>
          </a:p>
          <a:p>
            <a:r>
              <a:rPr lang="en-IN" dirty="0" smtClean="0"/>
              <a:t>    ‘variable’</a:t>
            </a:r>
          </a:p>
          <a:p>
            <a:endParaRPr lang="en-IN" dirty="0"/>
          </a:p>
          <a:p>
            <a:r>
              <a:rPr lang="en-IN" b="1" dirty="0" smtClean="0"/>
              <a:t>rand</a:t>
            </a:r>
            <a:r>
              <a:rPr lang="en-IN" dirty="0" smtClean="0"/>
              <a:t>() is used to make the reader </a:t>
            </a:r>
            <a:r>
              <a:rPr lang="en-IN" b="1" dirty="0" smtClean="0"/>
              <a:t>sleep</a:t>
            </a:r>
            <a:r>
              <a:rPr lang="en-IN" dirty="0" smtClean="0"/>
              <a:t>() for random seconds (between 0 to 2).</a:t>
            </a:r>
          </a:p>
          <a:p>
            <a:endParaRPr lang="en-IN" dirty="0"/>
          </a:p>
          <a:p>
            <a:r>
              <a:rPr lang="en-IN" dirty="0" smtClean="0"/>
              <a:t>At any given time, there can be many ‘readers’ reading the database. However, during such times, database access is not given to any ‘writer’. Consequently, if database is locked for writing, no reader is allowed access to the database.</a:t>
            </a:r>
          </a:p>
        </p:txBody>
      </p:sp>
    </p:spTree>
    <p:extLst>
      <p:ext uri="{BB962C8B-B14F-4D97-AF65-F5344CB8AC3E}">
        <p14:creationId xmlns:p14="http://schemas.microsoft.com/office/powerpoint/2010/main" val="2998722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651</Words>
  <Application>Microsoft Office PowerPoint</Application>
  <PresentationFormat>A4 Paper (210x297 mm)</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맑은 고딕</vt:lpstr>
      <vt:lpstr>Arial</vt:lpstr>
      <vt:lpstr>Calibri</vt:lpstr>
      <vt:lpstr>Calibri Light</vt:lpstr>
      <vt:lpstr>Office Theme</vt:lpstr>
      <vt:lpstr>EE516 : Homework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Kalra</dc:creator>
  <cp:lastModifiedBy>Gaurav Kalra</cp:lastModifiedBy>
  <cp:revision>401</cp:revision>
  <dcterms:created xsi:type="dcterms:W3CDTF">2016-09-18T09:27:16Z</dcterms:created>
  <dcterms:modified xsi:type="dcterms:W3CDTF">2016-10-15T17:05:57Z</dcterms:modified>
</cp:coreProperties>
</file>