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5" r:id="rId2"/>
    <p:sldId id="256"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2" r:id="rId19"/>
    <p:sldId id="281" r:id="rId20"/>
    <p:sldId id="283" r:id="rId21"/>
    <p:sldId id="284" r:id="rId2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7" autoAdjust="0"/>
    <p:restoredTop sz="94660"/>
  </p:normalViewPr>
  <p:slideViewPr>
    <p:cSldViewPr snapToGrid="0">
      <p:cViewPr varScale="1">
        <p:scale>
          <a:sx n="75" d="100"/>
          <a:sy n="75" d="100"/>
        </p:scale>
        <p:origin x="3324" y="78"/>
      </p:cViewPr>
      <p:guideLst>
        <p:guide orient="horz" pos="3120"/>
        <p:guide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25FF3-D775-4C49-B8D8-BE40DBC5F67C}" type="datetimeFigureOut">
              <a:rPr lang="en-IN" smtClean="0"/>
              <a:t>10-10-2016</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F895-CE8C-473E-B5CA-2B936747B3B7}" type="slidenum">
              <a:rPr lang="en-IN" smtClean="0"/>
              <a:t>‹#›</a:t>
            </a:fld>
            <a:endParaRPr lang="en-IN"/>
          </a:p>
        </p:txBody>
      </p:sp>
    </p:spTree>
    <p:extLst>
      <p:ext uri="{BB962C8B-B14F-4D97-AF65-F5344CB8AC3E}">
        <p14:creationId xmlns:p14="http://schemas.microsoft.com/office/powerpoint/2010/main" val="80070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a:t>
            </a:fld>
            <a:endParaRPr lang="en-IN"/>
          </a:p>
        </p:txBody>
      </p:sp>
    </p:spTree>
    <p:extLst>
      <p:ext uri="{BB962C8B-B14F-4D97-AF65-F5344CB8AC3E}">
        <p14:creationId xmlns:p14="http://schemas.microsoft.com/office/powerpoint/2010/main" val="89501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10</a:t>
            </a:fld>
            <a:endParaRPr lang="en-IN"/>
          </a:p>
        </p:txBody>
      </p:sp>
    </p:spTree>
    <p:extLst>
      <p:ext uri="{BB962C8B-B14F-4D97-AF65-F5344CB8AC3E}">
        <p14:creationId xmlns:p14="http://schemas.microsoft.com/office/powerpoint/2010/main" val="4005178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11</a:t>
            </a:fld>
            <a:endParaRPr lang="en-IN"/>
          </a:p>
        </p:txBody>
      </p:sp>
    </p:spTree>
    <p:extLst>
      <p:ext uri="{BB962C8B-B14F-4D97-AF65-F5344CB8AC3E}">
        <p14:creationId xmlns:p14="http://schemas.microsoft.com/office/powerpoint/2010/main" val="48487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12</a:t>
            </a:fld>
            <a:endParaRPr lang="en-IN"/>
          </a:p>
        </p:txBody>
      </p:sp>
    </p:spTree>
    <p:extLst>
      <p:ext uri="{BB962C8B-B14F-4D97-AF65-F5344CB8AC3E}">
        <p14:creationId xmlns:p14="http://schemas.microsoft.com/office/powerpoint/2010/main" val="165623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13</a:t>
            </a:fld>
            <a:endParaRPr lang="en-IN"/>
          </a:p>
        </p:txBody>
      </p:sp>
    </p:spTree>
    <p:extLst>
      <p:ext uri="{BB962C8B-B14F-4D97-AF65-F5344CB8AC3E}">
        <p14:creationId xmlns:p14="http://schemas.microsoft.com/office/powerpoint/2010/main" val="2042254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14</a:t>
            </a:fld>
            <a:endParaRPr lang="en-IN"/>
          </a:p>
        </p:txBody>
      </p:sp>
    </p:spTree>
    <p:extLst>
      <p:ext uri="{BB962C8B-B14F-4D97-AF65-F5344CB8AC3E}">
        <p14:creationId xmlns:p14="http://schemas.microsoft.com/office/powerpoint/2010/main" val="4094163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15</a:t>
            </a:fld>
            <a:endParaRPr lang="en-IN"/>
          </a:p>
        </p:txBody>
      </p:sp>
    </p:spTree>
    <p:extLst>
      <p:ext uri="{BB962C8B-B14F-4D97-AF65-F5344CB8AC3E}">
        <p14:creationId xmlns:p14="http://schemas.microsoft.com/office/powerpoint/2010/main" val="4289756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16</a:t>
            </a:fld>
            <a:endParaRPr lang="en-IN"/>
          </a:p>
        </p:txBody>
      </p:sp>
    </p:spTree>
    <p:extLst>
      <p:ext uri="{BB962C8B-B14F-4D97-AF65-F5344CB8AC3E}">
        <p14:creationId xmlns:p14="http://schemas.microsoft.com/office/powerpoint/2010/main" val="13887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17</a:t>
            </a:fld>
            <a:endParaRPr lang="en-IN"/>
          </a:p>
        </p:txBody>
      </p:sp>
    </p:spTree>
    <p:extLst>
      <p:ext uri="{BB962C8B-B14F-4D97-AF65-F5344CB8AC3E}">
        <p14:creationId xmlns:p14="http://schemas.microsoft.com/office/powerpoint/2010/main" val="978798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18</a:t>
            </a:fld>
            <a:endParaRPr lang="en-IN"/>
          </a:p>
        </p:txBody>
      </p:sp>
    </p:spTree>
    <p:extLst>
      <p:ext uri="{BB962C8B-B14F-4D97-AF65-F5344CB8AC3E}">
        <p14:creationId xmlns:p14="http://schemas.microsoft.com/office/powerpoint/2010/main" val="167931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19</a:t>
            </a:fld>
            <a:endParaRPr lang="en-IN"/>
          </a:p>
        </p:txBody>
      </p:sp>
    </p:spTree>
    <p:extLst>
      <p:ext uri="{BB962C8B-B14F-4D97-AF65-F5344CB8AC3E}">
        <p14:creationId xmlns:p14="http://schemas.microsoft.com/office/powerpoint/2010/main" val="107844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2</a:t>
            </a:fld>
            <a:endParaRPr lang="en-IN"/>
          </a:p>
        </p:txBody>
      </p:sp>
    </p:spTree>
    <p:extLst>
      <p:ext uri="{BB962C8B-B14F-4D97-AF65-F5344CB8AC3E}">
        <p14:creationId xmlns:p14="http://schemas.microsoft.com/office/powerpoint/2010/main" val="4236562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20</a:t>
            </a:fld>
            <a:endParaRPr lang="en-IN"/>
          </a:p>
        </p:txBody>
      </p:sp>
    </p:spTree>
    <p:extLst>
      <p:ext uri="{BB962C8B-B14F-4D97-AF65-F5344CB8AC3E}">
        <p14:creationId xmlns:p14="http://schemas.microsoft.com/office/powerpoint/2010/main" val="2742648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21</a:t>
            </a:fld>
            <a:endParaRPr lang="en-IN"/>
          </a:p>
        </p:txBody>
      </p:sp>
    </p:spTree>
    <p:extLst>
      <p:ext uri="{BB962C8B-B14F-4D97-AF65-F5344CB8AC3E}">
        <p14:creationId xmlns:p14="http://schemas.microsoft.com/office/powerpoint/2010/main" val="21858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3</a:t>
            </a:fld>
            <a:endParaRPr lang="en-IN"/>
          </a:p>
        </p:txBody>
      </p:sp>
    </p:spTree>
    <p:extLst>
      <p:ext uri="{BB962C8B-B14F-4D97-AF65-F5344CB8AC3E}">
        <p14:creationId xmlns:p14="http://schemas.microsoft.com/office/powerpoint/2010/main" val="190973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4</a:t>
            </a:fld>
            <a:endParaRPr lang="en-IN"/>
          </a:p>
        </p:txBody>
      </p:sp>
    </p:spTree>
    <p:extLst>
      <p:ext uri="{BB962C8B-B14F-4D97-AF65-F5344CB8AC3E}">
        <p14:creationId xmlns:p14="http://schemas.microsoft.com/office/powerpoint/2010/main" val="25951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5</a:t>
            </a:fld>
            <a:endParaRPr lang="en-IN"/>
          </a:p>
        </p:txBody>
      </p:sp>
    </p:spTree>
    <p:extLst>
      <p:ext uri="{BB962C8B-B14F-4D97-AF65-F5344CB8AC3E}">
        <p14:creationId xmlns:p14="http://schemas.microsoft.com/office/powerpoint/2010/main" val="53051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6</a:t>
            </a:fld>
            <a:endParaRPr lang="en-IN"/>
          </a:p>
        </p:txBody>
      </p:sp>
    </p:spTree>
    <p:extLst>
      <p:ext uri="{BB962C8B-B14F-4D97-AF65-F5344CB8AC3E}">
        <p14:creationId xmlns:p14="http://schemas.microsoft.com/office/powerpoint/2010/main" val="423767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7</a:t>
            </a:fld>
            <a:endParaRPr lang="en-IN"/>
          </a:p>
        </p:txBody>
      </p:sp>
    </p:spTree>
    <p:extLst>
      <p:ext uri="{BB962C8B-B14F-4D97-AF65-F5344CB8AC3E}">
        <p14:creationId xmlns:p14="http://schemas.microsoft.com/office/powerpoint/2010/main" val="132657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8</a:t>
            </a:fld>
            <a:endParaRPr lang="en-IN"/>
          </a:p>
        </p:txBody>
      </p:sp>
    </p:spTree>
    <p:extLst>
      <p:ext uri="{BB962C8B-B14F-4D97-AF65-F5344CB8AC3E}">
        <p14:creationId xmlns:p14="http://schemas.microsoft.com/office/powerpoint/2010/main" val="2253471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9</a:t>
            </a:fld>
            <a:endParaRPr lang="en-IN"/>
          </a:p>
        </p:txBody>
      </p:sp>
    </p:spTree>
    <p:extLst>
      <p:ext uri="{BB962C8B-B14F-4D97-AF65-F5344CB8AC3E}">
        <p14:creationId xmlns:p14="http://schemas.microsoft.com/office/powerpoint/2010/main" val="418730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058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86331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1436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762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9AD50-48CF-4AF8-990E-A4944ACA76F3}" type="datetimeFigureOut">
              <a:rPr lang="en-IN" smtClean="0"/>
              <a:t>10-10-2016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4722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9AD50-48CF-4AF8-990E-A4944ACA76F3}" type="datetimeFigureOut">
              <a:rPr lang="en-IN" smtClean="0"/>
              <a:t>10-10-2016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8512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9AD50-48CF-4AF8-990E-A4944ACA76F3}" type="datetimeFigureOut">
              <a:rPr lang="en-IN" smtClean="0"/>
              <a:t>10-10-2016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58986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9AD50-48CF-4AF8-990E-A4944ACA76F3}" type="datetimeFigureOut">
              <a:rPr lang="en-IN" smtClean="0"/>
              <a:t>10-10-2016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59885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9AD50-48CF-4AF8-990E-A4944ACA76F3}" type="datetimeFigureOut">
              <a:rPr lang="en-IN" smtClean="0"/>
              <a:t>10-10-2016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3903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1856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792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909AD50-48CF-4AF8-990E-A4944ACA76F3}" type="datetimeFigureOut">
              <a:rPr lang="en-IN" smtClean="0"/>
              <a:t>10-10-2016</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5534D3-441A-455B-8984-7791D3DA76E9}" type="slidenum">
              <a:rPr lang="en-IN" smtClean="0"/>
              <a:t>‹#›</a:t>
            </a:fld>
            <a:endParaRPr lang="en-IN"/>
          </a:p>
        </p:txBody>
      </p:sp>
    </p:spTree>
    <p:extLst>
      <p:ext uri="{BB962C8B-B14F-4D97-AF65-F5344CB8AC3E}">
        <p14:creationId xmlns:p14="http://schemas.microsoft.com/office/powerpoint/2010/main" val="3873517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torvalds/linux/blob/master/include/linux/list.h" TargetMode="External"/><Relationship Id="rId4" Type="http://schemas.openxmlformats.org/officeDocument/2006/relationships/hyperlink" Target="https://github.com/torvalds/linux/blob/master/init/init_task.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EE516 : Project 2</a:t>
            </a:r>
            <a:endParaRPr lang="en-IN" dirty="0"/>
          </a:p>
        </p:txBody>
      </p:sp>
      <p:sp>
        <p:nvSpPr>
          <p:cNvPr id="3" name="Subtitle 2"/>
          <p:cNvSpPr>
            <a:spLocks noGrp="1"/>
          </p:cNvSpPr>
          <p:nvPr>
            <p:ph type="subTitle" idx="1"/>
          </p:nvPr>
        </p:nvSpPr>
        <p:spPr/>
        <p:txBody>
          <a:bodyPr/>
          <a:lstStyle/>
          <a:p>
            <a:r>
              <a:rPr lang="en-IN" dirty="0" smtClean="0"/>
              <a:t>Gaurav Kalra</a:t>
            </a:r>
          </a:p>
          <a:p>
            <a:r>
              <a:rPr lang="en-IN" dirty="0" smtClean="0"/>
              <a:t>(Student ID: 2016 45 93)</a:t>
            </a:r>
          </a:p>
          <a:p>
            <a:r>
              <a:rPr lang="en-IN" dirty="0" smtClean="0"/>
              <a:t>gvkalra@kaist.ac.kr</a:t>
            </a:r>
            <a:endParaRPr lang="en-IN" dirty="0"/>
          </a:p>
        </p:txBody>
      </p:sp>
    </p:spTree>
    <p:extLst>
      <p:ext uri="{BB962C8B-B14F-4D97-AF65-F5344CB8AC3E}">
        <p14:creationId xmlns:p14="http://schemas.microsoft.com/office/powerpoint/2010/main" val="243718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618" y="133230"/>
            <a:ext cx="3496163" cy="1714739"/>
          </a:xfrm>
          <a:prstGeom prst="rect">
            <a:avLst/>
          </a:prstGeom>
        </p:spPr>
      </p:pic>
      <p:pic>
        <p:nvPicPr>
          <p:cNvPr id="5" name="Picture 4"/>
          <p:cNvPicPr>
            <a:picLocks noChangeAspect="1"/>
          </p:cNvPicPr>
          <p:nvPr/>
        </p:nvPicPr>
        <p:blipFill>
          <a:blip r:embed="rId4"/>
          <a:stretch>
            <a:fillRect/>
          </a:stretch>
        </p:blipFill>
        <p:spPr>
          <a:xfrm>
            <a:off x="0" y="1941415"/>
            <a:ext cx="6769100" cy="1297085"/>
          </a:xfrm>
          <a:prstGeom prst="rect">
            <a:avLst/>
          </a:prstGeom>
        </p:spPr>
      </p:pic>
      <p:sp>
        <p:nvSpPr>
          <p:cNvPr id="6" name="TextBox 5"/>
          <p:cNvSpPr txBox="1"/>
          <p:nvPr/>
        </p:nvSpPr>
        <p:spPr>
          <a:xfrm>
            <a:off x="3526970" y="995589"/>
            <a:ext cx="3331029" cy="369332"/>
          </a:xfrm>
          <a:prstGeom prst="rect">
            <a:avLst/>
          </a:prstGeom>
          <a:noFill/>
        </p:spPr>
        <p:txBody>
          <a:bodyPr wrap="square" rtlCol="0">
            <a:spAutoFit/>
          </a:bodyPr>
          <a:lstStyle/>
          <a:p>
            <a:pPr algn="ctr"/>
            <a:r>
              <a:rPr lang="en-IN" b="1" dirty="0" smtClean="0"/>
              <a:t>Figure 15</a:t>
            </a:r>
            <a:r>
              <a:rPr lang="en-IN" dirty="0" smtClean="0"/>
              <a:t>: </a:t>
            </a:r>
            <a:r>
              <a:rPr lang="en-IN" dirty="0" err="1" smtClean="0"/>
              <a:t>Makefile</a:t>
            </a:r>
            <a:r>
              <a:rPr lang="en-IN" dirty="0" smtClean="0"/>
              <a:t> (no warnings)</a:t>
            </a:r>
            <a:endParaRPr lang="en-IN" dirty="0"/>
          </a:p>
        </p:txBody>
      </p:sp>
      <p:pic>
        <p:nvPicPr>
          <p:cNvPr id="7" name="Picture 6"/>
          <p:cNvPicPr>
            <a:picLocks noChangeAspect="1"/>
          </p:cNvPicPr>
          <p:nvPr/>
        </p:nvPicPr>
        <p:blipFill>
          <a:blip r:embed="rId5"/>
          <a:stretch>
            <a:fillRect/>
          </a:stretch>
        </p:blipFill>
        <p:spPr>
          <a:xfrm>
            <a:off x="23568" y="3883497"/>
            <a:ext cx="6815381" cy="872190"/>
          </a:xfrm>
          <a:prstGeom prst="rect">
            <a:avLst/>
          </a:prstGeom>
        </p:spPr>
      </p:pic>
      <p:sp>
        <p:nvSpPr>
          <p:cNvPr id="8" name="TextBox 7"/>
          <p:cNvSpPr txBox="1"/>
          <p:nvPr/>
        </p:nvSpPr>
        <p:spPr>
          <a:xfrm>
            <a:off x="23134" y="4780339"/>
            <a:ext cx="6794499" cy="369332"/>
          </a:xfrm>
          <a:prstGeom prst="rect">
            <a:avLst/>
          </a:prstGeom>
          <a:noFill/>
        </p:spPr>
        <p:txBody>
          <a:bodyPr wrap="square" rtlCol="0">
            <a:spAutoFit/>
          </a:bodyPr>
          <a:lstStyle/>
          <a:p>
            <a:pPr algn="ctr"/>
            <a:r>
              <a:rPr lang="en-IN" b="1" dirty="0" smtClean="0"/>
              <a:t>Figure 16</a:t>
            </a:r>
            <a:r>
              <a:rPr lang="en-IN" dirty="0" smtClean="0"/>
              <a:t>: Verification (</a:t>
            </a:r>
            <a:r>
              <a:rPr lang="en-IN" dirty="0" err="1" smtClean="0"/>
              <a:t>colord</a:t>
            </a:r>
            <a:r>
              <a:rPr lang="en-IN" dirty="0" smtClean="0"/>
              <a:t>)</a:t>
            </a:r>
            <a:endParaRPr lang="en-IN" dirty="0"/>
          </a:p>
        </p:txBody>
      </p:sp>
    </p:spTree>
    <p:extLst>
      <p:ext uri="{BB962C8B-B14F-4D97-AF65-F5344CB8AC3E}">
        <p14:creationId xmlns:p14="http://schemas.microsoft.com/office/powerpoint/2010/main" val="19301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994731" cy="404085"/>
          </a:xfrm>
          <a:prstGeom prst="rect">
            <a:avLst/>
          </a:prstGeom>
          <a:noFill/>
        </p:spPr>
        <p:txBody>
          <a:bodyPr wrap="none" rtlCol="0">
            <a:spAutoFit/>
          </a:bodyPr>
          <a:lstStyle/>
          <a:p>
            <a:r>
              <a:rPr lang="en-IN" sz="1013" b="1" dirty="0"/>
              <a:t>Task </a:t>
            </a:r>
            <a:r>
              <a:rPr lang="en-IN" sz="1013" b="1" dirty="0" smtClean="0"/>
              <a:t>5: </a:t>
            </a:r>
            <a:r>
              <a:rPr lang="en-US" altLang="ko-KR" sz="1013" b="1" dirty="0" smtClean="0"/>
              <a:t>Sorting Features</a:t>
            </a:r>
            <a:endParaRPr lang="en-IN" sz="1013" b="1" dirty="0"/>
          </a:p>
          <a:p>
            <a:r>
              <a:rPr lang="en-IN" altLang="ko-KR" sz="1013" dirty="0" smtClean="0"/>
              <a:t>Create a process monitoring tool with sorting feature</a:t>
            </a:r>
            <a:endParaRPr lang="en-US" altLang="ko-KR" sz="1013" dirty="0"/>
          </a:p>
        </p:txBody>
      </p:sp>
      <p:pic>
        <p:nvPicPr>
          <p:cNvPr id="2" name="Picture 1"/>
          <p:cNvPicPr>
            <a:picLocks noChangeAspect="1"/>
          </p:cNvPicPr>
          <p:nvPr/>
        </p:nvPicPr>
        <p:blipFill>
          <a:blip r:embed="rId3"/>
          <a:stretch>
            <a:fillRect/>
          </a:stretch>
        </p:blipFill>
        <p:spPr>
          <a:xfrm>
            <a:off x="5376788" y="91967"/>
            <a:ext cx="1057423" cy="1543265"/>
          </a:xfrm>
          <a:prstGeom prst="rect">
            <a:avLst/>
          </a:prstGeom>
        </p:spPr>
      </p:pic>
      <p:sp>
        <p:nvSpPr>
          <p:cNvPr id="3" name="TextBox 2"/>
          <p:cNvSpPr txBox="1"/>
          <p:nvPr/>
        </p:nvSpPr>
        <p:spPr>
          <a:xfrm>
            <a:off x="76200" y="520699"/>
            <a:ext cx="4698081" cy="646331"/>
          </a:xfrm>
          <a:prstGeom prst="rect">
            <a:avLst/>
          </a:prstGeom>
          <a:noFill/>
        </p:spPr>
        <p:txBody>
          <a:bodyPr wrap="none" rtlCol="0">
            <a:spAutoFit/>
          </a:bodyPr>
          <a:lstStyle/>
          <a:p>
            <a:r>
              <a:rPr lang="en-IN" sz="1200" dirty="0" smtClean="0"/>
              <a:t>The task is divided into 2 modules:</a:t>
            </a:r>
          </a:p>
          <a:p>
            <a:pPr marL="342900" indent="-342900">
              <a:buAutoNum type="arabicPeriod"/>
            </a:pPr>
            <a:r>
              <a:rPr lang="en-IN" sz="1200" b="1" dirty="0" smtClean="0"/>
              <a:t>Sorting Module</a:t>
            </a:r>
            <a:r>
              <a:rPr lang="en-IN" sz="1200" dirty="0" smtClean="0"/>
              <a:t> – It is used to view or update current sorting order</a:t>
            </a:r>
          </a:p>
          <a:p>
            <a:pPr marL="342900" indent="-342900">
              <a:buAutoNum type="arabicPeriod"/>
            </a:pPr>
            <a:r>
              <a:rPr lang="en-IN" sz="1200" b="1" dirty="0" smtClean="0"/>
              <a:t>PM (</a:t>
            </a:r>
            <a:r>
              <a:rPr lang="en-IN" sz="1200" b="1" dirty="0" err="1" smtClean="0"/>
              <a:t>procmon</a:t>
            </a:r>
            <a:r>
              <a:rPr lang="en-IN" sz="1200" b="1" dirty="0" smtClean="0"/>
              <a:t>) Module</a:t>
            </a:r>
            <a:r>
              <a:rPr lang="en-IN" sz="1200" dirty="0" smtClean="0"/>
              <a:t> – It is used to create process monitoring</a:t>
            </a:r>
          </a:p>
        </p:txBody>
      </p:sp>
      <p:pic>
        <p:nvPicPr>
          <p:cNvPr id="5" name="Picture 4"/>
          <p:cNvPicPr>
            <a:picLocks noChangeAspect="1"/>
          </p:cNvPicPr>
          <p:nvPr/>
        </p:nvPicPr>
        <p:blipFill>
          <a:blip r:embed="rId4"/>
          <a:stretch>
            <a:fillRect/>
          </a:stretch>
        </p:blipFill>
        <p:spPr>
          <a:xfrm>
            <a:off x="53341" y="1283645"/>
            <a:ext cx="3257183" cy="2983214"/>
          </a:xfrm>
          <a:prstGeom prst="rect">
            <a:avLst/>
          </a:prstGeom>
        </p:spPr>
      </p:pic>
      <p:sp>
        <p:nvSpPr>
          <p:cNvPr id="6" name="TextBox 5"/>
          <p:cNvSpPr txBox="1"/>
          <p:nvPr/>
        </p:nvSpPr>
        <p:spPr>
          <a:xfrm>
            <a:off x="76200" y="7304875"/>
            <a:ext cx="6781800" cy="369332"/>
          </a:xfrm>
          <a:prstGeom prst="rect">
            <a:avLst/>
          </a:prstGeom>
          <a:noFill/>
        </p:spPr>
        <p:txBody>
          <a:bodyPr wrap="square" rtlCol="0">
            <a:spAutoFit/>
          </a:bodyPr>
          <a:lstStyle/>
          <a:p>
            <a:pPr algn="ctr"/>
            <a:r>
              <a:rPr lang="en-IN" b="1" dirty="0" smtClean="0"/>
              <a:t>Figure </a:t>
            </a:r>
            <a:r>
              <a:rPr lang="en-IN" b="1" dirty="0" smtClean="0"/>
              <a:t>17</a:t>
            </a:r>
            <a:r>
              <a:rPr lang="en-IN" dirty="0" smtClean="0"/>
              <a:t>: Sorting Module APIs exposed to PM module</a:t>
            </a:r>
            <a:endParaRPr lang="en-IN" dirty="0"/>
          </a:p>
        </p:txBody>
      </p:sp>
      <p:pic>
        <p:nvPicPr>
          <p:cNvPr id="7" name="Picture 6"/>
          <p:cNvPicPr>
            <a:picLocks noChangeAspect="1"/>
          </p:cNvPicPr>
          <p:nvPr/>
        </p:nvPicPr>
        <p:blipFill>
          <a:blip r:embed="rId5"/>
          <a:stretch>
            <a:fillRect/>
          </a:stretch>
        </p:blipFill>
        <p:spPr>
          <a:xfrm>
            <a:off x="3327176" y="1691640"/>
            <a:ext cx="3530824" cy="5556827"/>
          </a:xfrm>
          <a:prstGeom prst="rect">
            <a:avLst/>
          </a:prstGeom>
        </p:spPr>
      </p:pic>
      <p:sp>
        <p:nvSpPr>
          <p:cNvPr id="8" name="Rectangle 7"/>
          <p:cNvSpPr/>
          <p:nvPr/>
        </p:nvSpPr>
        <p:spPr>
          <a:xfrm>
            <a:off x="3670543" y="3665087"/>
            <a:ext cx="1276107" cy="938663"/>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670543" y="4673248"/>
            <a:ext cx="2704857" cy="190394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56059" y="6656358"/>
            <a:ext cx="1290591" cy="57940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946650" y="391945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2" name="Oval 11"/>
          <p:cNvSpPr/>
          <p:nvPr/>
        </p:nvSpPr>
        <p:spPr>
          <a:xfrm>
            <a:off x="6047740" y="4706019"/>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3" name="Oval 12"/>
          <p:cNvSpPr/>
          <p:nvPr/>
        </p:nvSpPr>
        <p:spPr>
          <a:xfrm>
            <a:off x="4928758" y="6795142"/>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
        <p:nvSpPr>
          <p:cNvPr id="14" name="Rectangle 13"/>
          <p:cNvSpPr/>
          <p:nvPr/>
        </p:nvSpPr>
        <p:spPr>
          <a:xfrm>
            <a:off x="3894381" y="2044026"/>
            <a:ext cx="963369" cy="132438"/>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894381" y="2927597"/>
            <a:ext cx="1687269" cy="21287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310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5285" y="218684"/>
            <a:ext cx="6487430" cy="5601482"/>
          </a:xfrm>
          <a:prstGeom prst="rect">
            <a:avLst/>
          </a:prstGeom>
        </p:spPr>
      </p:pic>
      <p:sp>
        <p:nvSpPr>
          <p:cNvPr id="5" name="TextBox 4"/>
          <p:cNvSpPr txBox="1"/>
          <p:nvPr/>
        </p:nvSpPr>
        <p:spPr>
          <a:xfrm>
            <a:off x="76200" y="5831675"/>
            <a:ext cx="6781800" cy="369332"/>
          </a:xfrm>
          <a:prstGeom prst="rect">
            <a:avLst/>
          </a:prstGeom>
          <a:noFill/>
        </p:spPr>
        <p:txBody>
          <a:bodyPr wrap="square" rtlCol="0">
            <a:spAutoFit/>
          </a:bodyPr>
          <a:lstStyle/>
          <a:p>
            <a:pPr algn="ctr"/>
            <a:r>
              <a:rPr lang="en-IN" b="1" dirty="0" smtClean="0"/>
              <a:t>Figure </a:t>
            </a:r>
            <a:r>
              <a:rPr lang="en-IN" b="1" dirty="0" smtClean="0"/>
              <a:t>18</a:t>
            </a:r>
            <a:r>
              <a:rPr lang="en-IN" dirty="0" smtClean="0"/>
              <a:t>: Sorting Module write() file operation to update </a:t>
            </a:r>
            <a:r>
              <a:rPr lang="en-IN" dirty="0" err="1" smtClean="0"/>
              <a:t>sort_order</a:t>
            </a:r>
            <a:endParaRPr lang="en-IN" dirty="0"/>
          </a:p>
        </p:txBody>
      </p:sp>
      <p:sp>
        <p:nvSpPr>
          <p:cNvPr id="6" name="Rectangle 5"/>
          <p:cNvSpPr/>
          <p:nvPr/>
        </p:nvSpPr>
        <p:spPr>
          <a:xfrm>
            <a:off x="859081" y="2063076"/>
            <a:ext cx="2906469" cy="45787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59081" y="2640926"/>
            <a:ext cx="1909519" cy="34992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50471" y="5041226"/>
            <a:ext cx="2476929" cy="24197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765550" y="2089448"/>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2768600" y="2640926"/>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1" name="Oval 10"/>
          <p:cNvSpPr/>
          <p:nvPr/>
        </p:nvSpPr>
        <p:spPr>
          <a:xfrm>
            <a:off x="3327400" y="499838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Tree>
    <p:extLst>
      <p:ext uri="{BB962C8B-B14F-4D97-AF65-F5344CB8AC3E}">
        <p14:creationId xmlns:p14="http://schemas.microsoft.com/office/powerpoint/2010/main" val="302644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7802" y="102870"/>
            <a:ext cx="4267796" cy="4544059"/>
          </a:xfrm>
          <a:prstGeom prst="rect">
            <a:avLst/>
          </a:prstGeom>
        </p:spPr>
      </p:pic>
      <p:sp>
        <p:nvSpPr>
          <p:cNvPr id="5" name="TextBox 4"/>
          <p:cNvSpPr txBox="1"/>
          <p:nvPr/>
        </p:nvSpPr>
        <p:spPr>
          <a:xfrm>
            <a:off x="76200" y="4688675"/>
            <a:ext cx="6781800" cy="369332"/>
          </a:xfrm>
          <a:prstGeom prst="rect">
            <a:avLst/>
          </a:prstGeom>
          <a:noFill/>
        </p:spPr>
        <p:txBody>
          <a:bodyPr wrap="square" rtlCol="0">
            <a:spAutoFit/>
          </a:bodyPr>
          <a:lstStyle/>
          <a:p>
            <a:pPr algn="ctr"/>
            <a:r>
              <a:rPr lang="en-IN" b="1" dirty="0" smtClean="0"/>
              <a:t>Figure </a:t>
            </a:r>
            <a:r>
              <a:rPr lang="en-IN" b="1" dirty="0" smtClean="0"/>
              <a:t>19</a:t>
            </a:r>
            <a:r>
              <a:rPr lang="en-IN" dirty="0" smtClean="0"/>
              <a:t>: Sorting Module open() file operation</a:t>
            </a:r>
            <a:endParaRPr lang="en-IN" dirty="0"/>
          </a:p>
        </p:txBody>
      </p:sp>
      <p:sp>
        <p:nvSpPr>
          <p:cNvPr id="6" name="Rectangle 5"/>
          <p:cNvSpPr/>
          <p:nvPr/>
        </p:nvSpPr>
        <p:spPr>
          <a:xfrm>
            <a:off x="2313940" y="2735121"/>
            <a:ext cx="955040" cy="17571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537460" y="4304841"/>
            <a:ext cx="2428240" cy="17571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038239" y="412958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9" name="Oval 8"/>
          <p:cNvSpPr/>
          <p:nvPr/>
        </p:nvSpPr>
        <p:spPr>
          <a:xfrm>
            <a:off x="1986280" y="2753712"/>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IN" dirty="0"/>
          </a:p>
        </p:txBody>
      </p:sp>
    </p:spTree>
    <p:extLst>
      <p:ext uri="{BB962C8B-B14F-4D97-AF65-F5344CB8AC3E}">
        <p14:creationId xmlns:p14="http://schemas.microsoft.com/office/powerpoint/2010/main" val="337800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4449" y="74020"/>
            <a:ext cx="4667901" cy="8487960"/>
          </a:xfrm>
          <a:prstGeom prst="rect">
            <a:avLst/>
          </a:prstGeom>
        </p:spPr>
      </p:pic>
      <p:sp>
        <p:nvSpPr>
          <p:cNvPr id="5" name="TextBox 4"/>
          <p:cNvSpPr txBox="1"/>
          <p:nvPr/>
        </p:nvSpPr>
        <p:spPr>
          <a:xfrm>
            <a:off x="76200" y="8651075"/>
            <a:ext cx="6781800" cy="646331"/>
          </a:xfrm>
          <a:prstGeom prst="rect">
            <a:avLst/>
          </a:prstGeom>
          <a:noFill/>
        </p:spPr>
        <p:txBody>
          <a:bodyPr wrap="square" rtlCol="0">
            <a:spAutoFit/>
          </a:bodyPr>
          <a:lstStyle/>
          <a:p>
            <a:pPr algn="ctr"/>
            <a:r>
              <a:rPr lang="en-IN" b="1" dirty="0" smtClean="0"/>
              <a:t>Figure </a:t>
            </a:r>
            <a:r>
              <a:rPr lang="en-IN" b="1" dirty="0" smtClean="0"/>
              <a:t>20</a:t>
            </a:r>
            <a:r>
              <a:rPr lang="en-IN" dirty="0" smtClean="0"/>
              <a:t>: PM Module </a:t>
            </a:r>
            <a:r>
              <a:rPr lang="en-IN" dirty="0" err="1" smtClean="0"/>
              <a:t>init</a:t>
            </a:r>
            <a:r>
              <a:rPr lang="en-IN" dirty="0" smtClean="0"/>
              <a:t> / exit</a:t>
            </a:r>
          </a:p>
          <a:p>
            <a:pPr algn="ctr"/>
            <a:r>
              <a:rPr lang="en-IN" dirty="0" smtClean="0"/>
              <a:t>(Sorting module is </a:t>
            </a:r>
            <a:r>
              <a:rPr lang="en-IN" dirty="0" err="1" smtClean="0"/>
              <a:t>init</a:t>
            </a:r>
            <a:r>
              <a:rPr lang="en-IN" dirty="0" smtClean="0"/>
              <a:t>/exit by PM module)</a:t>
            </a:r>
            <a:endParaRPr lang="en-IN" dirty="0"/>
          </a:p>
        </p:txBody>
      </p:sp>
      <p:sp>
        <p:nvSpPr>
          <p:cNvPr id="6" name="Rectangle 5"/>
          <p:cNvSpPr/>
          <p:nvPr/>
        </p:nvSpPr>
        <p:spPr>
          <a:xfrm>
            <a:off x="797560" y="5917741"/>
            <a:ext cx="2390140" cy="33065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9460" y="2908021"/>
            <a:ext cx="2529840" cy="36857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374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1328" y="121843"/>
            <a:ext cx="4248743" cy="5649113"/>
          </a:xfrm>
          <a:prstGeom prst="rect">
            <a:avLst/>
          </a:prstGeom>
        </p:spPr>
      </p:pic>
      <p:sp>
        <p:nvSpPr>
          <p:cNvPr id="5" name="TextBox 4"/>
          <p:cNvSpPr txBox="1"/>
          <p:nvPr/>
        </p:nvSpPr>
        <p:spPr>
          <a:xfrm>
            <a:off x="76200" y="5818975"/>
            <a:ext cx="6781800" cy="646331"/>
          </a:xfrm>
          <a:prstGeom prst="rect">
            <a:avLst/>
          </a:prstGeom>
          <a:noFill/>
        </p:spPr>
        <p:txBody>
          <a:bodyPr wrap="square" rtlCol="0">
            <a:spAutoFit/>
          </a:bodyPr>
          <a:lstStyle/>
          <a:p>
            <a:pPr algn="ctr"/>
            <a:r>
              <a:rPr lang="en-IN" b="1" dirty="0" smtClean="0"/>
              <a:t>Figure </a:t>
            </a:r>
            <a:r>
              <a:rPr lang="en-IN" b="1" dirty="0" smtClean="0"/>
              <a:t>21</a:t>
            </a:r>
            <a:r>
              <a:rPr lang="en-IN" dirty="0" smtClean="0"/>
              <a:t>: PM Module open() and release()</a:t>
            </a:r>
          </a:p>
          <a:p>
            <a:pPr algn="ctr"/>
            <a:r>
              <a:rPr lang="en-IN" dirty="0" smtClean="0"/>
              <a:t>(</a:t>
            </a:r>
            <a:r>
              <a:rPr lang="en-IN" b="1" dirty="0" err="1" smtClean="0"/>
              <a:t>pm_list</a:t>
            </a:r>
            <a:r>
              <a:rPr lang="en-IN" dirty="0" smtClean="0"/>
              <a:t> is PM Module’s data structure discussed in next page)</a:t>
            </a:r>
            <a:endParaRPr lang="en-IN" dirty="0"/>
          </a:p>
        </p:txBody>
      </p:sp>
      <p:sp>
        <p:nvSpPr>
          <p:cNvPr id="6" name="Rectangle 5"/>
          <p:cNvSpPr/>
          <p:nvPr/>
        </p:nvSpPr>
        <p:spPr>
          <a:xfrm>
            <a:off x="959484" y="2241091"/>
            <a:ext cx="3402965" cy="74975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59484" y="4779439"/>
            <a:ext cx="1602741" cy="41168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59484" y="821800"/>
            <a:ext cx="1669416" cy="3593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133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3007" y="128250"/>
            <a:ext cx="4915586" cy="4829849"/>
          </a:xfrm>
          <a:prstGeom prst="rect">
            <a:avLst/>
          </a:prstGeom>
        </p:spPr>
      </p:pic>
      <p:sp>
        <p:nvSpPr>
          <p:cNvPr id="5" name="TextBox 4"/>
          <p:cNvSpPr txBox="1"/>
          <p:nvPr/>
        </p:nvSpPr>
        <p:spPr>
          <a:xfrm>
            <a:off x="28575" y="4980775"/>
            <a:ext cx="5162550" cy="646331"/>
          </a:xfrm>
          <a:prstGeom prst="rect">
            <a:avLst/>
          </a:prstGeom>
          <a:noFill/>
        </p:spPr>
        <p:txBody>
          <a:bodyPr wrap="square" rtlCol="0">
            <a:spAutoFit/>
          </a:bodyPr>
          <a:lstStyle/>
          <a:p>
            <a:pPr algn="ctr"/>
            <a:r>
              <a:rPr lang="en-IN" b="1" dirty="0" smtClean="0"/>
              <a:t>Figure </a:t>
            </a:r>
            <a:r>
              <a:rPr lang="en-IN" b="1" dirty="0" smtClean="0"/>
              <a:t>22</a:t>
            </a:r>
            <a:r>
              <a:rPr lang="en-IN" dirty="0" smtClean="0"/>
              <a:t>: </a:t>
            </a:r>
            <a:r>
              <a:rPr lang="en-IN" b="1" dirty="0" err="1" smtClean="0"/>
              <a:t>pm_list</a:t>
            </a:r>
            <a:r>
              <a:rPr lang="en-IN" dirty="0" smtClean="0"/>
              <a:t> data structure &amp; APIs.</a:t>
            </a:r>
          </a:p>
          <a:p>
            <a:pPr algn="ctr"/>
            <a:r>
              <a:rPr lang="en-IN" dirty="0" smtClean="0"/>
              <a:t>(Each API is discussed next)</a:t>
            </a:r>
            <a:endParaRPr lang="en-IN" dirty="0"/>
          </a:p>
        </p:txBody>
      </p:sp>
      <p:sp>
        <p:nvSpPr>
          <p:cNvPr id="6" name="TextBox 5"/>
          <p:cNvSpPr txBox="1"/>
          <p:nvPr/>
        </p:nvSpPr>
        <p:spPr>
          <a:xfrm>
            <a:off x="151836" y="5981700"/>
            <a:ext cx="6553763" cy="3139321"/>
          </a:xfrm>
          <a:prstGeom prst="rect">
            <a:avLst/>
          </a:prstGeom>
          <a:noFill/>
        </p:spPr>
        <p:txBody>
          <a:bodyPr wrap="square" rtlCol="0">
            <a:spAutoFit/>
          </a:bodyPr>
          <a:lstStyle/>
          <a:p>
            <a:r>
              <a:rPr lang="en-IN" dirty="0" smtClean="0"/>
              <a:t>Notes:</a:t>
            </a:r>
          </a:p>
          <a:p>
            <a:r>
              <a:rPr lang="en-IN" dirty="0" smtClean="0"/>
              <a:t>1. The design of this data structure closely resembles</a:t>
            </a:r>
          </a:p>
          <a:p>
            <a:r>
              <a:rPr lang="en-IN" dirty="0" err="1" smtClean="0"/>
              <a:t>task_struct</a:t>
            </a:r>
            <a:r>
              <a:rPr lang="en-IN" dirty="0" smtClean="0"/>
              <a:t> from the Linux Kernel.</a:t>
            </a:r>
          </a:p>
          <a:p>
            <a:endParaRPr lang="en-IN" dirty="0" smtClean="0"/>
          </a:p>
          <a:p>
            <a:r>
              <a:rPr lang="en-IN" dirty="0" smtClean="0"/>
              <a:t>2. Reference</a:t>
            </a:r>
            <a:r>
              <a:rPr lang="en-IN" dirty="0"/>
              <a:t>: </a:t>
            </a:r>
            <a:r>
              <a:rPr lang="en-IN" dirty="0">
                <a:hlinkClick r:id="rId4"/>
              </a:rPr>
              <a:t>https://</a:t>
            </a:r>
            <a:r>
              <a:rPr lang="en-IN" dirty="0" smtClean="0">
                <a:hlinkClick r:id="rId4"/>
              </a:rPr>
              <a:t>github.com/torvalds/linux/blob/master/init/init_task.c</a:t>
            </a:r>
            <a:endParaRPr lang="en-IN" dirty="0" smtClean="0"/>
          </a:p>
          <a:p>
            <a:endParaRPr lang="en-IN" dirty="0" smtClean="0"/>
          </a:p>
          <a:p>
            <a:r>
              <a:rPr lang="en-IN" dirty="0" smtClean="0"/>
              <a:t>3. “</a:t>
            </a:r>
            <a:r>
              <a:rPr lang="en-IN" dirty="0" err="1" smtClean="0"/>
              <a:t>struct</a:t>
            </a:r>
            <a:r>
              <a:rPr lang="en-IN" dirty="0" smtClean="0"/>
              <a:t> </a:t>
            </a:r>
            <a:r>
              <a:rPr lang="en-IN" dirty="0" err="1" smtClean="0"/>
              <a:t>list_head</a:t>
            </a:r>
            <a:r>
              <a:rPr lang="en-IN" dirty="0" smtClean="0"/>
              <a:t>” is the kernel way of providing linked lists, which has been referred </a:t>
            </a:r>
            <a:r>
              <a:rPr lang="en-IN" dirty="0"/>
              <a:t>from </a:t>
            </a:r>
            <a:r>
              <a:rPr lang="en-IN" dirty="0">
                <a:hlinkClick r:id="rId5"/>
              </a:rPr>
              <a:t>https://</a:t>
            </a:r>
            <a:r>
              <a:rPr lang="en-IN" dirty="0" smtClean="0">
                <a:hlinkClick r:id="rId5"/>
              </a:rPr>
              <a:t>github.com/torvalds/linux/blob/master/include/linux/list.h</a:t>
            </a:r>
            <a:endParaRPr lang="en-IN" dirty="0" smtClean="0"/>
          </a:p>
          <a:p>
            <a:endParaRPr lang="en-IN" dirty="0"/>
          </a:p>
        </p:txBody>
      </p:sp>
    </p:spTree>
    <p:extLst>
      <p:ext uri="{BB962C8B-B14F-4D97-AF65-F5344CB8AC3E}">
        <p14:creationId xmlns:p14="http://schemas.microsoft.com/office/powerpoint/2010/main" val="331542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0548" y="197884"/>
            <a:ext cx="6296904" cy="7935432"/>
          </a:xfrm>
          <a:prstGeom prst="rect">
            <a:avLst/>
          </a:prstGeom>
        </p:spPr>
      </p:pic>
      <p:sp>
        <p:nvSpPr>
          <p:cNvPr id="5" name="TextBox 4"/>
          <p:cNvSpPr txBox="1"/>
          <p:nvPr/>
        </p:nvSpPr>
        <p:spPr>
          <a:xfrm>
            <a:off x="0" y="8155775"/>
            <a:ext cx="6858000" cy="369332"/>
          </a:xfrm>
          <a:prstGeom prst="rect">
            <a:avLst/>
          </a:prstGeom>
          <a:noFill/>
        </p:spPr>
        <p:txBody>
          <a:bodyPr wrap="square" rtlCol="0">
            <a:spAutoFit/>
          </a:bodyPr>
          <a:lstStyle/>
          <a:p>
            <a:pPr algn="ctr"/>
            <a:r>
              <a:rPr lang="en-IN" b="1" dirty="0" smtClean="0"/>
              <a:t>Figure </a:t>
            </a:r>
            <a:r>
              <a:rPr lang="en-IN" b="1" dirty="0" smtClean="0"/>
              <a:t>23</a:t>
            </a:r>
            <a:r>
              <a:rPr lang="en-IN" dirty="0" smtClean="0"/>
              <a:t>: </a:t>
            </a:r>
            <a:r>
              <a:rPr lang="en-IN" dirty="0" err="1" smtClean="0"/>
              <a:t>pm_list_init</a:t>
            </a:r>
            <a:r>
              <a:rPr lang="en-IN" dirty="0" smtClean="0"/>
              <a:t>() – API for creating &amp; initializing a PM list</a:t>
            </a:r>
            <a:endParaRPr lang="en-IN" dirty="0"/>
          </a:p>
        </p:txBody>
      </p:sp>
      <p:sp>
        <p:nvSpPr>
          <p:cNvPr id="6" name="Rectangle 5"/>
          <p:cNvSpPr/>
          <p:nvPr/>
        </p:nvSpPr>
        <p:spPr>
          <a:xfrm>
            <a:off x="989965" y="2088691"/>
            <a:ext cx="1677035" cy="16682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541145" y="3246120"/>
            <a:ext cx="3503295" cy="28956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541145" y="3658411"/>
            <a:ext cx="4760595" cy="42590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33804" y="4359451"/>
            <a:ext cx="3406776" cy="116504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237615" y="7176724"/>
            <a:ext cx="3745865" cy="36812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721927" y="203032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2" name="Oval 11"/>
          <p:cNvSpPr/>
          <p:nvPr/>
        </p:nvSpPr>
        <p:spPr>
          <a:xfrm>
            <a:off x="1213485" y="321142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3" name="Oval 12"/>
          <p:cNvSpPr/>
          <p:nvPr/>
        </p:nvSpPr>
        <p:spPr>
          <a:xfrm>
            <a:off x="1204593" y="376186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
        <p:nvSpPr>
          <p:cNvPr id="14" name="Oval 13"/>
          <p:cNvSpPr/>
          <p:nvPr/>
        </p:nvSpPr>
        <p:spPr>
          <a:xfrm>
            <a:off x="4655820" y="4754222"/>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IN" dirty="0"/>
          </a:p>
        </p:txBody>
      </p:sp>
      <p:sp>
        <p:nvSpPr>
          <p:cNvPr id="15" name="Oval 14"/>
          <p:cNvSpPr/>
          <p:nvPr/>
        </p:nvSpPr>
        <p:spPr>
          <a:xfrm>
            <a:off x="4983480" y="7176724"/>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Tree>
    <p:extLst>
      <p:ext uri="{BB962C8B-B14F-4D97-AF65-F5344CB8AC3E}">
        <p14:creationId xmlns:p14="http://schemas.microsoft.com/office/powerpoint/2010/main" val="2769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811" y="17091"/>
            <a:ext cx="6094889" cy="4751803"/>
          </a:xfrm>
          <a:prstGeom prst="rect">
            <a:avLst/>
          </a:prstGeom>
        </p:spPr>
      </p:pic>
      <p:pic>
        <p:nvPicPr>
          <p:cNvPr id="5" name="Picture 4"/>
          <p:cNvPicPr>
            <a:picLocks noChangeAspect="1"/>
          </p:cNvPicPr>
          <p:nvPr/>
        </p:nvPicPr>
        <p:blipFill>
          <a:blip r:embed="rId4"/>
          <a:stretch>
            <a:fillRect/>
          </a:stretch>
        </p:blipFill>
        <p:spPr>
          <a:xfrm>
            <a:off x="1556209" y="4889500"/>
            <a:ext cx="4985312" cy="4140200"/>
          </a:xfrm>
          <a:prstGeom prst="rect">
            <a:avLst/>
          </a:prstGeom>
        </p:spPr>
      </p:pic>
      <p:sp>
        <p:nvSpPr>
          <p:cNvPr id="6" name="TextBox 5"/>
          <p:cNvSpPr txBox="1"/>
          <p:nvPr/>
        </p:nvSpPr>
        <p:spPr>
          <a:xfrm>
            <a:off x="13811" y="9201106"/>
            <a:ext cx="6858000" cy="369332"/>
          </a:xfrm>
          <a:prstGeom prst="rect">
            <a:avLst/>
          </a:prstGeom>
          <a:noFill/>
        </p:spPr>
        <p:txBody>
          <a:bodyPr wrap="square" rtlCol="0">
            <a:spAutoFit/>
          </a:bodyPr>
          <a:lstStyle/>
          <a:p>
            <a:pPr algn="ctr"/>
            <a:r>
              <a:rPr lang="en-IN" b="1" dirty="0" smtClean="0"/>
              <a:t>Figure </a:t>
            </a:r>
            <a:r>
              <a:rPr lang="en-IN" b="1" dirty="0" smtClean="0"/>
              <a:t>24</a:t>
            </a:r>
            <a:r>
              <a:rPr lang="en-IN" dirty="0" smtClean="0"/>
              <a:t>: </a:t>
            </a:r>
            <a:r>
              <a:rPr lang="en-IN" dirty="0" err="1" smtClean="0"/>
              <a:t>pm_list_show</a:t>
            </a:r>
            <a:r>
              <a:rPr lang="en-IN" dirty="0" smtClean="0"/>
              <a:t>() – API for displaying PM list in sorted order</a:t>
            </a:r>
            <a:endParaRPr lang="en-IN" dirty="0"/>
          </a:p>
        </p:txBody>
      </p:sp>
      <p:sp>
        <p:nvSpPr>
          <p:cNvPr id="7" name="Rectangle 6"/>
          <p:cNvSpPr/>
          <p:nvPr/>
        </p:nvSpPr>
        <p:spPr>
          <a:xfrm>
            <a:off x="631825" y="915211"/>
            <a:ext cx="2080895" cy="54782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31825" y="2561131"/>
            <a:ext cx="4191635" cy="170606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22737" y="6264451"/>
            <a:ext cx="1914923" cy="32684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222737" y="6679291"/>
            <a:ext cx="3644663" cy="219038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773480" y="96145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2" name="Oval 11"/>
          <p:cNvSpPr/>
          <p:nvPr/>
        </p:nvSpPr>
        <p:spPr>
          <a:xfrm>
            <a:off x="4828658" y="295535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3" name="Oval 12"/>
          <p:cNvSpPr/>
          <p:nvPr/>
        </p:nvSpPr>
        <p:spPr>
          <a:xfrm>
            <a:off x="1895077" y="6148329"/>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5" name="Oval 14"/>
          <p:cNvSpPr/>
          <p:nvPr/>
        </p:nvSpPr>
        <p:spPr>
          <a:xfrm>
            <a:off x="5833110" y="683901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Tree>
    <p:extLst>
      <p:ext uri="{BB962C8B-B14F-4D97-AF65-F5344CB8AC3E}">
        <p14:creationId xmlns:p14="http://schemas.microsoft.com/office/powerpoint/2010/main" val="371264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28312" y="120021"/>
            <a:ext cx="5201376" cy="2495898"/>
          </a:xfrm>
          <a:prstGeom prst="rect">
            <a:avLst/>
          </a:prstGeom>
        </p:spPr>
      </p:pic>
      <p:sp>
        <p:nvSpPr>
          <p:cNvPr id="5" name="TextBox 4"/>
          <p:cNvSpPr txBox="1"/>
          <p:nvPr/>
        </p:nvSpPr>
        <p:spPr>
          <a:xfrm>
            <a:off x="0" y="2698404"/>
            <a:ext cx="6858000" cy="369332"/>
          </a:xfrm>
          <a:prstGeom prst="rect">
            <a:avLst/>
          </a:prstGeom>
          <a:noFill/>
        </p:spPr>
        <p:txBody>
          <a:bodyPr wrap="square" rtlCol="0">
            <a:spAutoFit/>
          </a:bodyPr>
          <a:lstStyle/>
          <a:p>
            <a:pPr algn="ctr"/>
            <a:r>
              <a:rPr lang="en-IN" b="1" dirty="0" smtClean="0"/>
              <a:t>Figure </a:t>
            </a:r>
            <a:r>
              <a:rPr lang="en-IN" b="1" dirty="0" smtClean="0"/>
              <a:t>25</a:t>
            </a:r>
            <a:r>
              <a:rPr lang="en-IN" dirty="0" smtClean="0"/>
              <a:t>: </a:t>
            </a:r>
            <a:r>
              <a:rPr lang="en-IN" dirty="0" err="1" smtClean="0"/>
              <a:t>pm_list_deinit</a:t>
            </a:r>
            <a:r>
              <a:rPr lang="en-IN" dirty="0" smtClean="0"/>
              <a:t>() – API for freeing a PM list</a:t>
            </a:r>
            <a:endParaRPr lang="en-IN" dirty="0"/>
          </a:p>
        </p:txBody>
      </p:sp>
      <p:sp>
        <p:nvSpPr>
          <p:cNvPr id="6" name="Rectangle 5"/>
          <p:cNvSpPr/>
          <p:nvPr/>
        </p:nvSpPr>
        <p:spPr>
          <a:xfrm>
            <a:off x="1485265" y="1090249"/>
            <a:ext cx="1372235" cy="21467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771016" y="1661749"/>
            <a:ext cx="1743710" cy="338501"/>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1157605" y="97726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9" name="Oval 8"/>
          <p:cNvSpPr/>
          <p:nvPr/>
        </p:nvSpPr>
        <p:spPr>
          <a:xfrm>
            <a:off x="1443356" y="157029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IN" dirty="0"/>
          </a:p>
        </p:txBody>
      </p:sp>
      <p:pic>
        <p:nvPicPr>
          <p:cNvPr id="11" name="Picture 10"/>
          <p:cNvPicPr>
            <a:picLocks noChangeAspect="1"/>
          </p:cNvPicPr>
          <p:nvPr/>
        </p:nvPicPr>
        <p:blipFill>
          <a:blip r:embed="rId4"/>
          <a:stretch>
            <a:fillRect/>
          </a:stretch>
        </p:blipFill>
        <p:spPr>
          <a:xfrm>
            <a:off x="123127" y="3150221"/>
            <a:ext cx="3333543" cy="1657713"/>
          </a:xfrm>
          <a:prstGeom prst="rect">
            <a:avLst/>
          </a:prstGeom>
        </p:spPr>
      </p:pic>
      <p:pic>
        <p:nvPicPr>
          <p:cNvPr id="12" name="Picture 11"/>
          <p:cNvPicPr>
            <a:picLocks noChangeAspect="1"/>
          </p:cNvPicPr>
          <p:nvPr/>
        </p:nvPicPr>
        <p:blipFill>
          <a:blip r:embed="rId5"/>
          <a:stretch>
            <a:fillRect/>
          </a:stretch>
        </p:blipFill>
        <p:spPr>
          <a:xfrm>
            <a:off x="56411" y="4831098"/>
            <a:ext cx="6730741" cy="1584219"/>
          </a:xfrm>
          <a:prstGeom prst="rect">
            <a:avLst/>
          </a:prstGeom>
        </p:spPr>
      </p:pic>
      <p:sp>
        <p:nvSpPr>
          <p:cNvPr id="13" name="TextBox 12"/>
          <p:cNvSpPr txBox="1"/>
          <p:nvPr/>
        </p:nvSpPr>
        <p:spPr>
          <a:xfrm>
            <a:off x="3421781" y="3784072"/>
            <a:ext cx="3331029" cy="369332"/>
          </a:xfrm>
          <a:prstGeom prst="rect">
            <a:avLst/>
          </a:prstGeom>
          <a:noFill/>
        </p:spPr>
        <p:txBody>
          <a:bodyPr wrap="square" rtlCol="0">
            <a:spAutoFit/>
          </a:bodyPr>
          <a:lstStyle/>
          <a:p>
            <a:pPr algn="ctr"/>
            <a:r>
              <a:rPr lang="en-IN" b="1" dirty="0" smtClean="0"/>
              <a:t>Figure </a:t>
            </a:r>
            <a:r>
              <a:rPr lang="en-IN" b="1" dirty="0" smtClean="0"/>
              <a:t>26</a:t>
            </a:r>
            <a:r>
              <a:rPr lang="en-IN" dirty="0" smtClean="0"/>
              <a:t>: </a:t>
            </a:r>
            <a:r>
              <a:rPr lang="en-IN" dirty="0" err="1" smtClean="0"/>
              <a:t>Makefile</a:t>
            </a:r>
            <a:r>
              <a:rPr lang="en-IN" dirty="0" smtClean="0"/>
              <a:t> (no warnings)</a:t>
            </a:r>
            <a:endParaRPr lang="en-IN" dirty="0"/>
          </a:p>
        </p:txBody>
      </p:sp>
      <p:pic>
        <p:nvPicPr>
          <p:cNvPr id="14" name="Picture 13"/>
          <p:cNvPicPr>
            <a:picLocks noChangeAspect="1"/>
          </p:cNvPicPr>
          <p:nvPr/>
        </p:nvPicPr>
        <p:blipFill>
          <a:blip r:embed="rId6"/>
          <a:stretch>
            <a:fillRect/>
          </a:stretch>
        </p:blipFill>
        <p:spPr>
          <a:xfrm>
            <a:off x="57683" y="6553309"/>
            <a:ext cx="6729470" cy="1190292"/>
          </a:xfrm>
          <a:prstGeom prst="rect">
            <a:avLst/>
          </a:prstGeom>
        </p:spPr>
      </p:pic>
      <p:sp>
        <p:nvSpPr>
          <p:cNvPr id="15" name="TextBox 14"/>
          <p:cNvSpPr txBox="1"/>
          <p:nvPr/>
        </p:nvSpPr>
        <p:spPr>
          <a:xfrm>
            <a:off x="1730867" y="7811790"/>
            <a:ext cx="3331029" cy="369332"/>
          </a:xfrm>
          <a:prstGeom prst="rect">
            <a:avLst/>
          </a:prstGeom>
          <a:noFill/>
        </p:spPr>
        <p:txBody>
          <a:bodyPr wrap="square" rtlCol="0">
            <a:spAutoFit/>
          </a:bodyPr>
          <a:lstStyle/>
          <a:p>
            <a:pPr algn="ctr"/>
            <a:r>
              <a:rPr lang="en-IN" b="1" dirty="0" smtClean="0"/>
              <a:t>Figure </a:t>
            </a:r>
            <a:r>
              <a:rPr lang="en-IN" b="1" dirty="0" smtClean="0"/>
              <a:t>27</a:t>
            </a:r>
            <a:r>
              <a:rPr lang="en-IN" dirty="0" smtClean="0"/>
              <a:t>: Verification (VIRT)</a:t>
            </a:r>
            <a:endParaRPr lang="en-IN" dirty="0"/>
          </a:p>
        </p:txBody>
      </p:sp>
      <p:pic>
        <p:nvPicPr>
          <p:cNvPr id="16" name="Picture 15"/>
          <p:cNvPicPr>
            <a:picLocks noChangeAspect="1"/>
          </p:cNvPicPr>
          <p:nvPr/>
        </p:nvPicPr>
        <p:blipFill>
          <a:blip r:embed="rId7"/>
          <a:stretch>
            <a:fillRect/>
          </a:stretch>
        </p:blipFill>
        <p:spPr>
          <a:xfrm>
            <a:off x="56411" y="8281592"/>
            <a:ext cx="6788797" cy="1018654"/>
          </a:xfrm>
          <a:prstGeom prst="rect">
            <a:avLst/>
          </a:prstGeom>
        </p:spPr>
      </p:pic>
      <p:sp>
        <p:nvSpPr>
          <p:cNvPr id="17" name="TextBox 16"/>
          <p:cNvSpPr txBox="1"/>
          <p:nvPr/>
        </p:nvSpPr>
        <p:spPr>
          <a:xfrm>
            <a:off x="1883267" y="9328532"/>
            <a:ext cx="3331029" cy="369332"/>
          </a:xfrm>
          <a:prstGeom prst="rect">
            <a:avLst/>
          </a:prstGeom>
          <a:noFill/>
        </p:spPr>
        <p:txBody>
          <a:bodyPr wrap="square" rtlCol="0">
            <a:spAutoFit/>
          </a:bodyPr>
          <a:lstStyle/>
          <a:p>
            <a:pPr algn="ctr"/>
            <a:r>
              <a:rPr lang="en-IN" b="1" dirty="0" smtClean="0"/>
              <a:t>Figure </a:t>
            </a:r>
            <a:r>
              <a:rPr lang="en-IN" b="1" dirty="0" smtClean="0"/>
              <a:t>28</a:t>
            </a:r>
            <a:r>
              <a:rPr lang="en-IN" dirty="0" smtClean="0"/>
              <a:t>: Verification (RSS)</a:t>
            </a:r>
            <a:endParaRPr lang="en-IN" dirty="0"/>
          </a:p>
        </p:txBody>
      </p:sp>
    </p:spTree>
    <p:extLst>
      <p:ext uri="{BB962C8B-B14F-4D97-AF65-F5344CB8AC3E}">
        <p14:creationId xmlns:p14="http://schemas.microsoft.com/office/powerpoint/2010/main" val="4046718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743606" cy="404085"/>
          </a:xfrm>
          <a:prstGeom prst="rect">
            <a:avLst/>
          </a:prstGeom>
          <a:noFill/>
        </p:spPr>
        <p:txBody>
          <a:bodyPr wrap="none" rtlCol="0">
            <a:spAutoFit/>
          </a:bodyPr>
          <a:lstStyle/>
          <a:p>
            <a:r>
              <a:rPr lang="en-IN" sz="1013" b="1" dirty="0"/>
              <a:t>Task 1: </a:t>
            </a:r>
            <a:r>
              <a:rPr lang="en-US" altLang="ko-KR" sz="1013" b="1" dirty="0"/>
              <a:t>Analyze the given skeleton program</a:t>
            </a:r>
            <a:endParaRPr lang="en-IN" sz="1013" b="1" dirty="0"/>
          </a:p>
          <a:p>
            <a:r>
              <a:rPr lang="en-US" altLang="ko-KR" sz="1013" dirty="0" smtClean="0"/>
              <a:t>Find </a:t>
            </a:r>
            <a:r>
              <a:rPr lang="en-US" altLang="ko-KR" sz="1013" dirty="0"/>
              <a:t>the functions that you do not know and explain the operations of those functions</a:t>
            </a:r>
            <a:endParaRPr lang="en-IN" sz="1013" dirty="0"/>
          </a:p>
        </p:txBody>
      </p:sp>
      <p:grpSp>
        <p:nvGrpSpPr>
          <p:cNvPr id="27" name="Group 26"/>
          <p:cNvGrpSpPr/>
          <p:nvPr/>
        </p:nvGrpSpPr>
        <p:grpSpPr>
          <a:xfrm>
            <a:off x="17661" y="434389"/>
            <a:ext cx="6819957" cy="3231654"/>
            <a:chOff x="17661" y="434389"/>
            <a:chExt cx="6819957" cy="3231654"/>
          </a:xfrm>
        </p:grpSpPr>
        <p:pic>
          <p:nvPicPr>
            <p:cNvPr id="2" name="Picture 1"/>
            <p:cNvPicPr>
              <a:picLocks noChangeAspect="1"/>
            </p:cNvPicPr>
            <p:nvPr/>
          </p:nvPicPr>
          <p:blipFill>
            <a:blip r:embed="rId3"/>
            <a:stretch>
              <a:fillRect/>
            </a:stretch>
          </p:blipFill>
          <p:spPr>
            <a:xfrm>
              <a:off x="17661" y="536501"/>
              <a:ext cx="3295819" cy="2863997"/>
            </a:xfrm>
            <a:prstGeom prst="rect">
              <a:avLst/>
            </a:prstGeom>
          </p:spPr>
        </p:pic>
        <p:sp>
          <p:nvSpPr>
            <p:cNvPr id="21" name="Rectangle 20"/>
            <p:cNvSpPr/>
            <p:nvPr/>
          </p:nvSpPr>
          <p:spPr>
            <a:xfrm>
              <a:off x="1111251" y="1075616"/>
              <a:ext cx="2101850" cy="155648"/>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501651" y="2165350"/>
              <a:ext cx="1606549" cy="13906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874899" y="903604"/>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24" name="Oval 23"/>
            <p:cNvSpPr/>
            <p:nvPr/>
          </p:nvSpPr>
          <p:spPr>
            <a:xfrm>
              <a:off x="2108200" y="2001520"/>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3" name="TextBox 2"/>
            <p:cNvSpPr txBox="1"/>
            <p:nvPr/>
          </p:nvSpPr>
          <p:spPr>
            <a:xfrm>
              <a:off x="3293098" y="434389"/>
              <a:ext cx="3544520" cy="3231654"/>
            </a:xfrm>
            <a:prstGeom prst="rect">
              <a:avLst/>
            </a:prstGeom>
            <a:noFill/>
          </p:spPr>
          <p:txBody>
            <a:bodyPr wrap="square" rtlCol="0">
              <a:spAutoFit/>
            </a:bodyPr>
            <a:lstStyle/>
            <a:p>
              <a:r>
                <a:rPr lang="en-IN" sz="1200" b="1" dirty="0" err="1" smtClean="0">
                  <a:solidFill>
                    <a:srgbClr val="FF0000"/>
                  </a:solidFill>
                </a:rPr>
                <a:t>proc_create</a:t>
              </a:r>
              <a:r>
                <a:rPr lang="en-IN" sz="1200" b="1" dirty="0"/>
                <a:t>()</a:t>
              </a:r>
              <a:r>
                <a:rPr lang="en-IN" sz="1200" dirty="0"/>
                <a:t>: creates a file entry in /</a:t>
              </a:r>
              <a:r>
                <a:rPr lang="en-IN" sz="1200" dirty="0" err="1" smtClean="0"/>
                <a:t>proc</a:t>
              </a:r>
              <a:r>
                <a:rPr lang="en-IN" sz="1200" dirty="0" smtClean="0"/>
                <a:t> directory</a:t>
              </a:r>
            </a:p>
            <a:p>
              <a:r>
                <a:rPr lang="en-IN" sz="1200" b="1" dirty="0" smtClean="0"/>
                <a:t>parameters</a:t>
              </a:r>
              <a:r>
                <a:rPr lang="en-IN" sz="1200" dirty="0" smtClean="0"/>
                <a:t>:</a:t>
              </a:r>
            </a:p>
            <a:p>
              <a:pPr marL="342900" indent="-342900">
                <a:buAutoNum type="arabicPeriod"/>
              </a:pPr>
              <a:r>
                <a:rPr lang="en-IN" sz="1200" b="1" dirty="0" smtClean="0"/>
                <a:t>name</a:t>
              </a:r>
              <a:r>
                <a:rPr lang="en-IN" sz="1200" dirty="0" smtClean="0"/>
                <a:t> – filename </a:t>
              </a:r>
              <a:r>
                <a:rPr lang="en-IN" sz="1200" dirty="0"/>
                <a:t>which will show up in </a:t>
              </a:r>
              <a:r>
                <a:rPr lang="en-IN" sz="1200" dirty="0" err="1" smtClean="0"/>
                <a:t>proc</a:t>
              </a:r>
              <a:r>
                <a:rPr lang="en-IN" sz="1200" dirty="0" smtClean="0"/>
                <a:t> directory</a:t>
              </a:r>
            </a:p>
            <a:p>
              <a:pPr marL="342900" indent="-342900">
                <a:buAutoNum type="arabicPeriod"/>
              </a:pPr>
              <a:r>
                <a:rPr lang="en-IN" sz="1200" b="1" dirty="0" smtClean="0"/>
                <a:t>mode</a:t>
              </a:r>
              <a:r>
                <a:rPr lang="en-IN" sz="1200" dirty="0"/>
                <a:t> – </a:t>
              </a:r>
              <a:r>
                <a:rPr lang="en-IN" sz="1200" dirty="0" smtClean="0"/>
                <a:t>file </a:t>
              </a:r>
              <a:r>
                <a:rPr lang="en-IN" sz="1200" dirty="0"/>
                <a:t>creation mode (</a:t>
              </a:r>
              <a:r>
                <a:rPr lang="en-IN" sz="1200" dirty="0" err="1"/>
                <a:t>w,r,x</a:t>
              </a:r>
              <a:r>
                <a:rPr lang="en-IN" sz="1200" dirty="0"/>
                <a:t> </a:t>
              </a:r>
              <a:r>
                <a:rPr lang="en-IN" sz="1200" dirty="0" smtClean="0"/>
                <a:t>for </a:t>
              </a:r>
              <a:r>
                <a:rPr lang="en-IN" sz="1200" dirty="0" err="1" smtClean="0"/>
                <a:t>user,group,others</a:t>
              </a:r>
              <a:r>
                <a:rPr lang="en-IN" sz="1200" dirty="0" smtClean="0"/>
                <a:t>)</a:t>
              </a:r>
            </a:p>
            <a:p>
              <a:pPr marL="342900" indent="-342900">
                <a:buAutoNum type="arabicPeriod"/>
              </a:pPr>
              <a:r>
                <a:rPr lang="en-IN" sz="1200" b="1" dirty="0" smtClean="0"/>
                <a:t>parent directory</a:t>
              </a:r>
              <a:r>
                <a:rPr lang="en-IN" sz="1200" dirty="0"/>
                <a:t> – </a:t>
              </a:r>
              <a:r>
                <a:rPr lang="en-IN" sz="1200" dirty="0" smtClean="0"/>
                <a:t>pointer </a:t>
              </a:r>
              <a:r>
                <a:rPr lang="en-IN" sz="1200" dirty="0"/>
                <a:t>to parent directory </a:t>
              </a:r>
              <a:r>
                <a:rPr lang="en-IN" sz="1200" dirty="0" smtClean="0"/>
                <a:t>in /</a:t>
              </a:r>
              <a:r>
                <a:rPr lang="en-IN" sz="1200" dirty="0" err="1" smtClean="0"/>
                <a:t>proc</a:t>
              </a:r>
              <a:r>
                <a:rPr lang="en-IN" sz="1200" dirty="0" smtClean="0"/>
                <a:t> </a:t>
              </a:r>
              <a:r>
                <a:rPr lang="en-IN" sz="1200" dirty="0"/>
                <a:t>where this file will be created (we </a:t>
              </a:r>
              <a:r>
                <a:rPr lang="en-IN" sz="1200" dirty="0" smtClean="0"/>
                <a:t>used NULL </a:t>
              </a:r>
              <a:r>
                <a:rPr lang="en-IN" sz="1200" dirty="0"/>
                <a:t>to indicate /</a:t>
              </a:r>
              <a:r>
                <a:rPr lang="en-IN" sz="1200" dirty="0" err="1"/>
                <a:t>proc</a:t>
              </a:r>
              <a:r>
                <a:rPr lang="en-IN" sz="1200" dirty="0"/>
                <a:t>/ </a:t>
              </a:r>
              <a:r>
                <a:rPr lang="en-IN" sz="1200" dirty="0" smtClean="0"/>
                <a:t>directory)</a:t>
              </a:r>
            </a:p>
            <a:p>
              <a:pPr marL="342900" indent="-342900">
                <a:buAutoNum type="arabicPeriod"/>
              </a:pPr>
              <a:r>
                <a:rPr lang="en-IN" sz="1200" b="1" dirty="0" smtClean="0"/>
                <a:t>file operations</a:t>
              </a:r>
              <a:r>
                <a:rPr lang="en-IN" sz="1200" dirty="0"/>
                <a:t> – </a:t>
              </a:r>
              <a:r>
                <a:rPr lang="en-IN" sz="1200" dirty="0" smtClean="0"/>
                <a:t>pointer </a:t>
              </a:r>
              <a:r>
                <a:rPr lang="en-IN" sz="1200" dirty="0"/>
                <a:t>to file </a:t>
              </a:r>
              <a:r>
                <a:rPr lang="en-IN" sz="1200" dirty="0" smtClean="0"/>
                <a:t>operations structure</a:t>
              </a:r>
            </a:p>
            <a:p>
              <a:endParaRPr lang="en-IN" sz="1200" dirty="0"/>
            </a:p>
            <a:p>
              <a:r>
                <a:rPr lang="en-IN" sz="1200" b="1" dirty="0" err="1" smtClean="0">
                  <a:solidFill>
                    <a:srgbClr val="FF0000"/>
                  </a:solidFill>
                </a:rPr>
                <a:t>remove_proc_entry</a:t>
              </a:r>
              <a:r>
                <a:rPr lang="en-IN" sz="1200" b="1" dirty="0" smtClean="0"/>
                <a:t>()</a:t>
              </a:r>
              <a:r>
                <a:rPr lang="en-IN" sz="1200" dirty="0" smtClean="0"/>
                <a:t>: </a:t>
              </a:r>
              <a:r>
                <a:rPr lang="en-IN" sz="1200" dirty="0"/>
                <a:t>remove the file entry </a:t>
              </a:r>
              <a:r>
                <a:rPr lang="en-IN" sz="1200" dirty="0" smtClean="0"/>
                <a:t>from /</a:t>
              </a:r>
              <a:r>
                <a:rPr lang="en-IN" sz="1200" dirty="0" err="1" smtClean="0"/>
                <a:t>proc</a:t>
              </a:r>
              <a:r>
                <a:rPr lang="en-IN" sz="1200" dirty="0" smtClean="0"/>
                <a:t> directory</a:t>
              </a:r>
              <a:endParaRPr lang="en-IN" sz="1200" dirty="0"/>
            </a:p>
            <a:p>
              <a:r>
                <a:rPr lang="en-IN" sz="1200" b="1" dirty="0" smtClean="0"/>
                <a:t>parameters:</a:t>
              </a:r>
            </a:p>
            <a:p>
              <a:pPr marL="228600" indent="-228600">
                <a:buAutoNum type="arabicPeriod"/>
              </a:pPr>
              <a:r>
                <a:rPr lang="en-IN" sz="1200" b="1" dirty="0" smtClean="0"/>
                <a:t>name</a:t>
              </a:r>
              <a:r>
                <a:rPr lang="en-IN" sz="1200" dirty="0"/>
                <a:t> – </a:t>
              </a:r>
              <a:r>
                <a:rPr lang="en-IN" sz="1200" dirty="0" smtClean="0"/>
                <a:t>filename </a:t>
              </a:r>
              <a:r>
                <a:rPr lang="en-IN" sz="1200" dirty="0"/>
                <a:t>as in /</a:t>
              </a:r>
              <a:r>
                <a:rPr lang="en-IN" sz="1200" dirty="0" err="1" smtClean="0"/>
                <a:t>proc</a:t>
              </a:r>
              <a:endParaRPr lang="en-IN" sz="1200" dirty="0" smtClean="0"/>
            </a:p>
            <a:p>
              <a:pPr marL="228600" indent="-228600">
                <a:buAutoNum type="arabicPeriod"/>
              </a:pPr>
              <a:r>
                <a:rPr lang="en-IN" sz="1200" b="1" dirty="0" smtClean="0"/>
                <a:t>parent</a:t>
              </a:r>
              <a:r>
                <a:rPr lang="en-IN" sz="1200" dirty="0"/>
                <a:t> – </a:t>
              </a:r>
              <a:r>
                <a:rPr lang="en-IN" sz="1200" dirty="0" smtClean="0"/>
                <a:t>parent </a:t>
              </a:r>
              <a:r>
                <a:rPr lang="en-IN" sz="1200" dirty="0" err="1"/>
                <a:t>dir</a:t>
              </a:r>
              <a:r>
                <a:rPr lang="en-IN" sz="1200" dirty="0"/>
                <a:t> pointer (same NULL here)</a:t>
              </a:r>
              <a:endParaRPr lang="en-IN" sz="1200" dirty="0" smtClean="0"/>
            </a:p>
          </p:txBody>
        </p:sp>
      </p:grpSp>
      <p:sp>
        <p:nvSpPr>
          <p:cNvPr id="28" name="TextBox 27"/>
          <p:cNvSpPr txBox="1"/>
          <p:nvPr/>
        </p:nvSpPr>
        <p:spPr>
          <a:xfrm>
            <a:off x="13810" y="3676940"/>
            <a:ext cx="6830378" cy="369332"/>
          </a:xfrm>
          <a:prstGeom prst="rect">
            <a:avLst/>
          </a:prstGeom>
          <a:noFill/>
        </p:spPr>
        <p:txBody>
          <a:bodyPr wrap="square" rtlCol="0">
            <a:spAutoFit/>
          </a:bodyPr>
          <a:lstStyle/>
          <a:p>
            <a:pPr algn="ctr"/>
            <a:r>
              <a:rPr lang="en-IN" b="1" dirty="0" smtClean="0"/>
              <a:t>Figure 1</a:t>
            </a:r>
            <a:r>
              <a:rPr lang="en-IN" dirty="0" smtClean="0"/>
              <a:t>: Creating / Removing a file from </a:t>
            </a:r>
            <a:r>
              <a:rPr lang="en-IN" dirty="0" err="1" smtClean="0"/>
              <a:t>procfs</a:t>
            </a:r>
            <a:endParaRPr lang="en-IN" dirty="0"/>
          </a:p>
        </p:txBody>
      </p:sp>
      <p:pic>
        <p:nvPicPr>
          <p:cNvPr id="29" name="Picture 28"/>
          <p:cNvPicPr>
            <a:picLocks noChangeAspect="1"/>
          </p:cNvPicPr>
          <p:nvPr/>
        </p:nvPicPr>
        <p:blipFill>
          <a:blip r:embed="rId4"/>
          <a:stretch>
            <a:fillRect/>
          </a:stretch>
        </p:blipFill>
        <p:spPr>
          <a:xfrm>
            <a:off x="13810" y="4345661"/>
            <a:ext cx="1784442" cy="831893"/>
          </a:xfrm>
          <a:prstGeom prst="rect">
            <a:avLst/>
          </a:prstGeom>
        </p:spPr>
      </p:pic>
      <p:sp>
        <p:nvSpPr>
          <p:cNvPr id="30" name="Rectangle 29"/>
          <p:cNvSpPr/>
          <p:nvPr/>
        </p:nvSpPr>
        <p:spPr>
          <a:xfrm>
            <a:off x="400050" y="4650482"/>
            <a:ext cx="996950" cy="19668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400050" y="4955114"/>
            <a:ext cx="1244600" cy="9525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43100" y="4533627"/>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33" name="Oval 32"/>
          <p:cNvSpPr/>
          <p:nvPr/>
        </p:nvSpPr>
        <p:spPr>
          <a:xfrm>
            <a:off x="60921" y="4847274"/>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4" name="TextBox 33"/>
          <p:cNvSpPr txBox="1"/>
          <p:nvPr/>
        </p:nvSpPr>
        <p:spPr>
          <a:xfrm>
            <a:off x="1809720" y="4122781"/>
            <a:ext cx="5027897" cy="1384995"/>
          </a:xfrm>
          <a:prstGeom prst="rect">
            <a:avLst/>
          </a:prstGeom>
          <a:noFill/>
        </p:spPr>
        <p:txBody>
          <a:bodyPr wrap="square" rtlCol="0">
            <a:spAutoFit/>
          </a:bodyPr>
          <a:lstStyle/>
          <a:p>
            <a:r>
              <a:rPr lang="en-IN" sz="1200" b="1" dirty="0" err="1" smtClean="0">
                <a:solidFill>
                  <a:srgbClr val="FF0000"/>
                </a:solidFill>
              </a:rPr>
              <a:t>seq_read</a:t>
            </a:r>
            <a:r>
              <a:rPr lang="en-IN" sz="1200" b="1" dirty="0" smtClean="0"/>
              <a:t>()</a:t>
            </a:r>
            <a:r>
              <a:rPr lang="en-IN" sz="1200" dirty="0" smtClean="0"/>
              <a:t>: read method for sequential files</a:t>
            </a:r>
          </a:p>
          <a:p>
            <a:r>
              <a:rPr lang="en-IN" sz="1200" b="1" dirty="0" err="1" smtClean="0">
                <a:solidFill>
                  <a:srgbClr val="FF0000"/>
                </a:solidFill>
              </a:rPr>
              <a:t>seq_lseek</a:t>
            </a:r>
            <a:r>
              <a:rPr lang="en-IN" sz="1200" b="1" dirty="0" smtClean="0"/>
              <a:t>()</a:t>
            </a:r>
            <a:r>
              <a:rPr lang="en-IN" sz="1200" dirty="0" smtClean="0"/>
              <a:t>: </a:t>
            </a:r>
            <a:r>
              <a:rPr lang="en-IN" sz="1200" dirty="0" err="1" smtClean="0"/>
              <a:t>llseek</a:t>
            </a:r>
            <a:r>
              <a:rPr lang="en-IN" sz="1200" dirty="0" smtClean="0"/>
              <a:t> method for sequential files</a:t>
            </a:r>
          </a:p>
          <a:p>
            <a:r>
              <a:rPr lang="en-IN" sz="1200" b="1" dirty="0" err="1" smtClean="0">
                <a:solidFill>
                  <a:srgbClr val="FF0000"/>
                </a:solidFill>
              </a:rPr>
              <a:t>single_release</a:t>
            </a:r>
            <a:r>
              <a:rPr lang="en-IN" sz="1200" b="1" dirty="0" smtClean="0"/>
              <a:t>()</a:t>
            </a:r>
            <a:r>
              <a:rPr lang="en-IN" sz="1200" dirty="0" smtClean="0"/>
              <a:t>: free the structures associated with sequential files</a:t>
            </a:r>
          </a:p>
          <a:p>
            <a:endParaRPr lang="en-IN" sz="1200" dirty="0"/>
          </a:p>
          <a:p>
            <a:r>
              <a:rPr lang="en-IN" sz="1200" dirty="0" smtClean="0"/>
              <a:t>The parameters for these APIs are compatible with respective VFS file operations. And thus can be used as drop-in replacement so that we do not need to write our own implementation.</a:t>
            </a:r>
            <a:endParaRPr lang="en-IN" sz="1200" dirty="0"/>
          </a:p>
        </p:txBody>
      </p:sp>
      <p:sp>
        <p:nvSpPr>
          <p:cNvPr id="35" name="TextBox 34"/>
          <p:cNvSpPr txBox="1"/>
          <p:nvPr/>
        </p:nvSpPr>
        <p:spPr>
          <a:xfrm>
            <a:off x="13806" y="5522679"/>
            <a:ext cx="6830378" cy="369332"/>
          </a:xfrm>
          <a:prstGeom prst="rect">
            <a:avLst/>
          </a:prstGeom>
          <a:noFill/>
        </p:spPr>
        <p:txBody>
          <a:bodyPr wrap="square" rtlCol="0">
            <a:spAutoFit/>
          </a:bodyPr>
          <a:lstStyle/>
          <a:p>
            <a:pPr algn="ctr"/>
            <a:r>
              <a:rPr lang="en-IN" b="1" dirty="0" smtClean="0"/>
              <a:t>Figure 2</a:t>
            </a:r>
            <a:r>
              <a:rPr lang="en-IN" dirty="0" smtClean="0"/>
              <a:t>: Sequence File APIs for VFS file operations</a:t>
            </a:r>
            <a:endParaRPr lang="en-IN" dirty="0"/>
          </a:p>
        </p:txBody>
      </p:sp>
      <p:pic>
        <p:nvPicPr>
          <p:cNvPr id="36" name="Picture 35"/>
          <p:cNvPicPr>
            <a:picLocks noChangeAspect="1"/>
          </p:cNvPicPr>
          <p:nvPr/>
        </p:nvPicPr>
        <p:blipFill>
          <a:blip r:embed="rId5"/>
          <a:stretch>
            <a:fillRect/>
          </a:stretch>
        </p:blipFill>
        <p:spPr>
          <a:xfrm>
            <a:off x="69730" y="6102879"/>
            <a:ext cx="3479979" cy="1301817"/>
          </a:xfrm>
          <a:prstGeom prst="rect">
            <a:avLst/>
          </a:prstGeom>
        </p:spPr>
      </p:pic>
      <p:pic>
        <p:nvPicPr>
          <p:cNvPr id="37" name="Picture 36"/>
          <p:cNvPicPr>
            <a:picLocks noChangeAspect="1"/>
          </p:cNvPicPr>
          <p:nvPr/>
        </p:nvPicPr>
        <p:blipFill>
          <a:blip r:embed="rId6"/>
          <a:stretch>
            <a:fillRect/>
          </a:stretch>
        </p:blipFill>
        <p:spPr>
          <a:xfrm>
            <a:off x="60921" y="7790507"/>
            <a:ext cx="5054860" cy="1606633"/>
          </a:xfrm>
          <a:prstGeom prst="rect">
            <a:avLst/>
          </a:prstGeom>
        </p:spPr>
      </p:pic>
      <p:sp>
        <p:nvSpPr>
          <p:cNvPr id="38" name="Rectangle 37"/>
          <p:cNvSpPr/>
          <p:nvPr/>
        </p:nvSpPr>
        <p:spPr>
          <a:xfrm>
            <a:off x="842433" y="7179728"/>
            <a:ext cx="2002367" cy="1143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3806" y="9518949"/>
            <a:ext cx="6830378" cy="369332"/>
          </a:xfrm>
          <a:prstGeom prst="rect">
            <a:avLst/>
          </a:prstGeom>
          <a:noFill/>
        </p:spPr>
        <p:txBody>
          <a:bodyPr wrap="square" rtlCol="0">
            <a:spAutoFit/>
          </a:bodyPr>
          <a:lstStyle/>
          <a:p>
            <a:pPr algn="ctr"/>
            <a:r>
              <a:rPr lang="en-IN" b="1" dirty="0" smtClean="0"/>
              <a:t>Figure 3</a:t>
            </a:r>
            <a:r>
              <a:rPr lang="en-IN" dirty="0" smtClean="0"/>
              <a:t>: Using Sequence Files for displaying contents of </a:t>
            </a:r>
            <a:r>
              <a:rPr lang="en-IN" dirty="0" err="1" smtClean="0"/>
              <a:t>procfs</a:t>
            </a:r>
            <a:endParaRPr lang="en-IN" dirty="0"/>
          </a:p>
        </p:txBody>
      </p:sp>
      <p:sp>
        <p:nvSpPr>
          <p:cNvPr id="40" name="Rectangle 39"/>
          <p:cNvSpPr/>
          <p:nvPr/>
        </p:nvSpPr>
        <p:spPr>
          <a:xfrm>
            <a:off x="537633" y="6286560"/>
            <a:ext cx="2039289" cy="128101"/>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189721" y="620176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42" name="Oval 41"/>
          <p:cNvSpPr/>
          <p:nvPr/>
        </p:nvSpPr>
        <p:spPr>
          <a:xfrm>
            <a:off x="2885441" y="704958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43" name="TextBox 42"/>
          <p:cNvSpPr txBox="1"/>
          <p:nvPr/>
        </p:nvSpPr>
        <p:spPr>
          <a:xfrm>
            <a:off x="3544560" y="5934651"/>
            <a:ext cx="3267657" cy="1754326"/>
          </a:xfrm>
          <a:prstGeom prst="rect">
            <a:avLst/>
          </a:prstGeom>
          <a:noFill/>
        </p:spPr>
        <p:txBody>
          <a:bodyPr wrap="square" rtlCol="0">
            <a:spAutoFit/>
          </a:bodyPr>
          <a:lstStyle/>
          <a:p>
            <a:r>
              <a:rPr lang="en-IN" sz="1200" b="1" dirty="0" err="1" smtClean="0">
                <a:solidFill>
                  <a:srgbClr val="FF0000"/>
                </a:solidFill>
              </a:rPr>
              <a:t>seq_printf</a:t>
            </a:r>
            <a:r>
              <a:rPr lang="en-IN" sz="1200" b="1" dirty="0" smtClean="0"/>
              <a:t>()</a:t>
            </a:r>
            <a:r>
              <a:rPr lang="en-IN" sz="1200" dirty="0" smtClean="0"/>
              <a:t>: It works like </a:t>
            </a:r>
            <a:r>
              <a:rPr lang="en-IN" sz="1200" dirty="0" err="1" smtClean="0"/>
              <a:t>printk</a:t>
            </a:r>
            <a:r>
              <a:rPr lang="en-IN" sz="1200" dirty="0" smtClean="0"/>
              <a:t>() for </a:t>
            </a:r>
            <a:r>
              <a:rPr lang="en-IN" sz="1200" dirty="0" err="1" smtClean="0"/>
              <a:t>proc</a:t>
            </a:r>
            <a:r>
              <a:rPr lang="en-IN" sz="1200" dirty="0" smtClean="0"/>
              <a:t> files.</a:t>
            </a:r>
          </a:p>
          <a:p>
            <a:r>
              <a:rPr lang="en-IN" sz="1200" dirty="0" smtClean="0"/>
              <a:t>The first argument must be the sequence file.</a:t>
            </a:r>
          </a:p>
          <a:p>
            <a:r>
              <a:rPr lang="en-IN" sz="1200" b="1" dirty="0" err="1" smtClean="0">
                <a:solidFill>
                  <a:srgbClr val="FF0000"/>
                </a:solidFill>
              </a:rPr>
              <a:t>single_open</a:t>
            </a:r>
            <a:r>
              <a:rPr lang="en-IN" sz="1200" b="1" dirty="0" smtClean="0"/>
              <a:t>()</a:t>
            </a:r>
            <a:r>
              <a:rPr lang="en-IN" sz="1200" dirty="0" smtClean="0"/>
              <a:t>: It creates and opens a new file</a:t>
            </a:r>
          </a:p>
          <a:p>
            <a:r>
              <a:rPr lang="en-IN" sz="1200" dirty="0" smtClean="0"/>
              <a:t>descriptor for sequence files.</a:t>
            </a:r>
          </a:p>
          <a:p>
            <a:r>
              <a:rPr lang="en-IN" sz="1200" b="1" dirty="0" smtClean="0"/>
              <a:t>parameters:</a:t>
            </a:r>
            <a:endParaRPr lang="en-IN" sz="1200" dirty="0"/>
          </a:p>
          <a:p>
            <a:pPr marL="228600" indent="-228600">
              <a:buAutoNum type="arabicPeriod"/>
            </a:pPr>
            <a:r>
              <a:rPr lang="en-IN" sz="1200" b="1" dirty="0" smtClean="0"/>
              <a:t>file </a:t>
            </a:r>
            <a:r>
              <a:rPr lang="en-IN" sz="1200" dirty="0" smtClean="0"/>
              <a:t>– The file structure from VFS</a:t>
            </a:r>
          </a:p>
          <a:p>
            <a:pPr marL="228600" indent="-228600">
              <a:buAutoNum type="arabicPeriod"/>
            </a:pPr>
            <a:r>
              <a:rPr lang="en-IN" sz="1200" b="1" dirty="0" smtClean="0"/>
              <a:t>show</a:t>
            </a:r>
            <a:r>
              <a:rPr lang="en-IN" sz="1200" dirty="0"/>
              <a:t> – </a:t>
            </a:r>
            <a:r>
              <a:rPr lang="en-IN" sz="1200" dirty="0" smtClean="0"/>
              <a:t>Call-back for printing data in </a:t>
            </a:r>
            <a:r>
              <a:rPr lang="en-IN" sz="1200" dirty="0" err="1" smtClean="0"/>
              <a:t>proc</a:t>
            </a:r>
            <a:r>
              <a:rPr lang="en-IN" sz="1200" dirty="0" smtClean="0"/>
              <a:t> </a:t>
            </a:r>
            <a:r>
              <a:rPr lang="en-IN" sz="1200" dirty="0" err="1" smtClean="0"/>
              <a:t>filesystem</a:t>
            </a:r>
            <a:endParaRPr lang="en-IN" sz="1200" dirty="0" smtClean="0"/>
          </a:p>
          <a:p>
            <a:pPr marL="228600" indent="-228600">
              <a:buAutoNum type="arabicPeriod"/>
            </a:pPr>
            <a:r>
              <a:rPr lang="en-IN" sz="1200" b="1" dirty="0" smtClean="0"/>
              <a:t>data</a:t>
            </a:r>
            <a:r>
              <a:rPr lang="en-IN" sz="1200" dirty="0"/>
              <a:t> – </a:t>
            </a:r>
            <a:r>
              <a:rPr lang="en-IN" sz="1200" dirty="0" smtClean="0"/>
              <a:t>Call-back data (NULL in our case)</a:t>
            </a:r>
          </a:p>
        </p:txBody>
      </p:sp>
    </p:spTree>
    <p:extLst>
      <p:ext uri="{BB962C8B-B14F-4D97-AF65-F5344CB8AC3E}">
        <p14:creationId xmlns:p14="http://schemas.microsoft.com/office/powerpoint/2010/main" val="3626351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474302" cy="404085"/>
          </a:xfrm>
          <a:prstGeom prst="rect">
            <a:avLst/>
          </a:prstGeom>
          <a:noFill/>
        </p:spPr>
        <p:txBody>
          <a:bodyPr wrap="none" rtlCol="0">
            <a:spAutoFit/>
          </a:bodyPr>
          <a:lstStyle/>
          <a:p>
            <a:r>
              <a:rPr lang="en-IN" sz="1013" b="1" dirty="0" smtClean="0"/>
              <a:t>Problem 1</a:t>
            </a:r>
          </a:p>
          <a:p>
            <a:r>
              <a:rPr lang="en-IN" altLang="ko-KR" sz="1013" dirty="0"/>
              <a:t>Describe similarity and difference </a:t>
            </a:r>
            <a:r>
              <a:rPr lang="en-IN" altLang="ko-KR" sz="1013" dirty="0" smtClean="0"/>
              <a:t>Process (</a:t>
            </a:r>
            <a:r>
              <a:rPr lang="en-IN" altLang="ko-KR" sz="1013" dirty="0"/>
              <a:t>Thread Group) and Thread in the Linux</a:t>
            </a:r>
          </a:p>
        </p:txBody>
      </p:sp>
      <p:sp>
        <p:nvSpPr>
          <p:cNvPr id="5" name="TextBox 4"/>
          <p:cNvSpPr txBox="1"/>
          <p:nvPr/>
        </p:nvSpPr>
        <p:spPr>
          <a:xfrm>
            <a:off x="129540" y="609600"/>
            <a:ext cx="6263640" cy="2308324"/>
          </a:xfrm>
          <a:prstGeom prst="rect">
            <a:avLst/>
          </a:prstGeom>
          <a:noFill/>
        </p:spPr>
        <p:txBody>
          <a:bodyPr wrap="square" rtlCol="0">
            <a:spAutoFit/>
          </a:bodyPr>
          <a:lstStyle/>
          <a:p>
            <a:r>
              <a:rPr lang="en-IN" dirty="0" smtClean="0"/>
              <a:t>In Linux, Processes &amp; Threads are all represented by </a:t>
            </a:r>
            <a:r>
              <a:rPr lang="en-IN" dirty="0" err="1" smtClean="0"/>
              <a:t>task_struct</a:t>
            </a:r>
            <a:r>
              <a:rPr lang="en-IN" dirty="0" smtClean="0"/>
              <a:t>.</a:t>
            </a:r>
          </a:p>
          <a:p>
            <a:r>
              <a:rPr lang="en-IN" dirty="0" smtClean="0"/>
              <a:t>The </a:t>
            </a:r>
            <a:r>
              <a:rPr lang="en-IN" dirty="0" err="1" smtClean="0"/>
              <a:t>pid</a:t>
            </a:r>
            <a:r>
              <a:rPr lang="en-IN" dirty="0" smtClean="0"/>
              <a:t> field of </a:t>
            </a:r>
            <a:r>
              <a:rPr lang="en-IN" dirty="0" err="1" smtClean="0"/>
              <a:t>task_struct</a:t>
            </a:r>
            <a:r>
              <a:rPr lang="en-IN" dirty="0" smtClean="0"/>
              <a:t> is unique for every process &amp; thread. </a:t>
            </a:r>
          </a:p>
          <a:p>
            <a:endParaRPr lang="en-IN" dirty="0"/>
          </a:p>
          <a:p>
            <a:r>
              <a:rPr lang="en-IN" dirty="0" smtClean="0"/>
              <a:t>However, since POSIX mandates that all threads of a process should have the same </a:t>
            </a:r>
            <a:r>
              <a:rPr lang="en-IN" dirty="0" err="1" smtClean="0"/>
              <a:t>ProcessID</a:t>
            </a:r>
            <a:r>
              <a:rPr lang="en-IN" dirty="0" smtClean="0"/>
              <a:t> (as seen by the user), Linux uses “Thread Group ID” (TGID) to satisfy POSIX mandate.</a:t>
            </a:r>
          </a:p>
          <a:p>
            <a:endParaRPr lang="en-IN" dirty="0"/>
          </a:p>
          <a:p>
            <a:r>
              <a:rPr lang="en-IN" dirty="0" smtClean="0"/>
              <a:t>A TGID is the PID of the thread that started the whole process.</a:t>
            </a:r>
          </a:p>
        </p:txBody>
      </p:sp>
      <p:grpSp>
        <p:nvGrpSpPr>
          <p:cNvPr id="8" name="Group 7"/>
          <p:cNvGrpSpPr/>
          <p:nvPr/>
        </p:nvGrpSpPr>
        <p:grpSpPr>
          <a:xfrm>
            <a:off x="1806930" y="3123159"/>
            <a:ext cx="2667372" cy="981212"/>
            <a:chOff x="1806930" y="3123159"/>
            <a:chExt cx="2667372" cy="981212"/>
          </a:xfrm>
        </p:grpSpPr>
        <p:pic>
          <p:nvPicPr>
            <p:cNvPr id="6" name="Picture 5"/>
            <p:cNvPicPr>
              <a:picLocks noChangeAspect="1"/>
            </p:cNvPicPr>
            <p:nvPr/>
          </p:nvPicPr>
          <p:blipFill>
            <a:blip r:embed="rId3"/>
            <a:stretch>
              <a:fillRect/>
            </a:stretch>
          </p:blipFill>
          <p:spPr>
            <a:xfrm>
              <a:off x="1806930" y="3408949"/>
              <a:ext cx="2667372" cy="695422"/>
            </a:xfrm>
            <a:prstGeom prst="rect">
              <a:avLst/>
            </a:prstGeom>
          </p:spPr>
        </p:pic>
        <p:pic>
          <p:nvPicPr>
            <p:cNvPr id="7" name="Picture 6"/>
            <p:cNvPicPr>
              <a:picLocks noChangeAspect="1"/>
            </p:cNvPicPr>
            <p:nvPr/>
          </p:nvPicPr>
          <p:blipFill>
            <a:blip r:embed="rId4"/>
            <a:stretch>
              <a:fillRect/>
            </a:stretch>
          </p:blipFill>
          <p:spPr>
            <a:xfrm>
              <a:off x="1982957" y="3123159"/>
              <a:ext cx="2114845" cy="285790"/>
            </a:xfrm>
            <a:prstGeom prst="rect">
              <a:avLst/>
            </a:prstGeom>
          </p:spPr>
        </p:pic>
      </p:grpSp>
      <p:sp>
        <p:nvSpPr>
          <p:cNvPr id="9" name="TextBox 8"/>
          <p:cNvSpPr txBox="1"/>
          <p:nvPr/>
        </p:nvSpPr>
        <p:spPr>
          <a:xfrm>
            <a:off x="53340" y="4226064"/>
            <a:ext cx="6728460" cy="615553"/>
          </a:xfrm>
          <a:prstGeom prst="rect">
            <a:avLst/>
          </a:prstGeom>
          <a:noFill/>
        </p:spPr>
        <p:txBody>
          <a:bodyPr wrap="square" rtlCol="0">
            <a:spAutoFit/>
          </a:bodyPr>
          <a:lstStyle/>
          <a:p>
            <a:pPr algn="ctr"/>
            <a:r>
              <a:rPr lang="en-IN" b="1" dirty="0" smtClean="0"/>
              <a:t>Figure </a:t>
            </a:r>
            <a:r>
              <a:rPr lang="en-IN" b="1" dirty="0" smtClean="0"/>
              <a:t>29</a:t>
            </a:r>
            <a:r>
              <a:rPr lang="en-IN" dirty="0" smtClean="0"/>
              <a:t>: </a:t>
            </a:r>
            <a:r>
              <a:rPr lang="en-IN" dirty="0" err="1" smtClean="0"/>
              <a:t>pid</a:t>
            </a:r>
            <a:r>
              <a:rPr lang="en-IN" dirty="0" smtClean="0"/>
              <a:t>/</a:t>
            </a:r>
            <a:r>
              <a:rPr lang="en-IN" dirty="0" err="1" smtClean="0"/>
              <a:t>tgid</a:t>
            </a:r>
            <a:r>
              <a:rPr lang="en-IN" dirty="0" smtClean="0"/>
              <a:t> in </a:t>
            </a:r>
            <a:r>
              <a:rPr lang="en-IN" dirty="0" err="1" smtClean="0"/>
              <a:t>task_struct</a:t>
            </a:r>
            <a:r>
              <a:rPr lang="en-IN" dirty="0" smtClean="0"/>
              <a:t>.</a:t>
            </a:r>
            <a:br>
              <a:rPr lang="en-IN" dirty="0" smtClean="0"/>
            </a:br>
            <a:r>
              <a:rPr lang="en-IN" sz="1600" dirty="0" smtClean="0"/>
              <a:t>Source: https</a:t>
            </a:r>
            <a:r>
              <a:rPr lang="en-IN" sz="1600" dirty="0"/>
              <a:t>://github.com/torvalds/linux/blob/master/include/linux/sched.h</a:t>
            </a:r>
            <a:endParaRPr lang="en-IN" dirty="0"/>
          </a:p>
        </p:txBody>
      </p:sp>
      <p:sp>
        <p:nvSpPr>
          <p:cNvPr id="10" name="TextBox 9"/>
          <p:cNvSpPr txBox="1"/>
          <p:nvPr/>
        </p:nvSpPr>
        <p:spPr>
          <a:xfrm>
            <a:off x="129540" y="4905375"/>
            <a:ext cx="6263640" cy="2308324"/>
          </a:xfrm>
          <a:prstGeom prst="rect">
            <a:avLst/>
          </a:prstGeom>
          <a:noFill/>
        </p:spPr>
        <p:txBody>
          <a:bodyPr wrap="square" rtlCol="0">
            <a:spAutoFit/>
          </a:bodyPr>
          <a:lstStyle/>
          <a:p>
            <a:r>
              <a:rPr lang="en-IN" dirty="0" smtClean="0"/>
              <a:t>In Linux, both processes &amp; threads are created using clone() system call. The ‘flags’ passed to clone() specify the degree of data sharing. Threads in Linux have it’s own stack but shares Heap, BSS, Data and Text with other threads having same TGID.</a:t>
            </a:r>
          </a:p>
          <a:p>
            <a:endParaRPr lang="en-IN" dirty="0"/>
          </a:p>
          <a:p>
            <a:r>
              <a:rPr lang="en-IN" dirty="0" smtClean="0"/>
              <a:t>The CFS (Completely Fair Scheduler) as used in Kernel doesn’t discriminate between a thread &amp; a process. It works on “tasks” and is not aware of thread &amp; process abstractions.</a:t>
            </a:r>
          </a:p>
        </p:txBody>
      </p:sp>
    </p:spTree>
    <p:extLst>
      <p:ext uri="{BB962C8B-B14F-4D97-AF65-F5344CB8AC3E}">
        <p14:creationId xmlns:p14="http://schemas.microsoft.com/office/powerpoint/2010/main" val="3585082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732112" cy="404085"/>
          </a:xfrm>
          <a:prstGeom prst="rect">
            <a:avLst/>
          </a:prstGeom>
          <a:noFill/>
        </p:spPr>
        <p:txBody>
          <a:bodyPr wrap="none" rtlCol="0">
            <a:spAutoFit/>
          </a:bodyPr>
          <a:lstStyle/>
          <a:p>
            <a:r>
              <a:rPr lang="en-IN" sz="1013" b="1" dirty="0" smtClean="0"/>
              <a:t>Problem 2</a:t>
            </a:r>
          </a:p>
          <a:p>
            <a:r>
              <a:rPr lang="en-IN" altLang="ko-KR" sz="1013" dirty="0" smtClean="0"/>
              <a:t>Use of </a:t>
            </a:r>
            <a:r>
              <a:rPr lang="en-IN" altLang="ko-KR" sz="1013" dirty="0" err="1" smtClean="0"/>
              <a:t>copy_to_user</a:t>
            </a:r>
            <a:r>
              <a:rPr lang="en-IN" altLang="ko-KR" sz="1013" dirty="0" smtClean="0"/>
              <a:t> / </a:t>
            </a:r>
            <a:r>
              <a:rPr lang="en-IN" altLang="ko-KR" sz="1013" dirty="0" err="1" smtClean="0"/>
              <a:t>copy_from_user</a:t>
            </a:r>
            <a:r>
              <a:rPr lang="en-IN" altLang="ko-KR" sz="1013" dirty="0" smtClean="0"/>
              <a:t> functions in </a:t>
            </a:r>
            <a:r>
              <a:rPr lang="en-IN" altLang="ko-KR" sz="1013" dirty="0" err="1" smtClean="0"/>
              <a:t>proc</a:t>
            </a:r>
            <a:r>
              <a:rPr lang="en-IN" altLang="ko-KR" sz="1013" dirty="0" smtClean="0"/>
              <a:t> </a:t>
            </a:r>
            <a:r>
              <a:rPr lang="en-IN" altLang="ko-KR" sz="1013" dirty="0" err="1" smtClean="0"/>
              <a:t>filesystem</a:t>
            </a:r>
            <a:endParaRPr lang="en-IN" altLang="ko-KR" sz="1013" dirty="0"/>
          </a:p>
        </p:txBody>
      </p:sp>
      <p:sp>
        <p:nvSpPr>
          <p:cNvPr id="5" name="TextBox 4"/>
          <p:cNvSpPr txBox="1"/>
          <p:nvPr/>
        </p:nvSpPr>
        <p:spPr>
          <a:xfrm>
            <a:off x="129540" y="609600"/>
            <a:ext cx="6263640" cy="2585323"/>
          </a:xfrm>
          <a:prstGeom prst="rect">
            <a:avLst/>
          </a:prstGeom>
          <a:noFill/>
        </p:spPr>
        <p:txBody>
          <a:bodyPr wrap="square" rtlCol="0">
            <a:spAutoFit/>
          </a:bodyPr>
          <a:lstStyle/>
          <a:p>
            <a:r>
              <a:rPr lang="en-IN" dirty="0" smtClean="0"/>
              <a:t>In Linux, user-space is separated from kernel-space in all aspects.</a:t>
            </a:r>
          </a:p>
          <a:p>
            <a:r>
              <a:rPr lang="en-IN" dirty="0" smtClean="0"/>
              <a:t>To arbitrate data between user / kernel space, Linux provides two functions:</a:t>
            </a:r>
          </a:p>
          <a:p>
            <a:pPr marL="342900" indent="-342900">
              <a:buAutoNum type="arabicPeriod"/>
            </a:pPr>
            <a:r>
              <a:rPr lang="en-IN" b="1" dirty="0" err="1" smtClean="0"/>
              <a:t>copy_to_user</a:t>
            </a:r>
            <a:r>
              <a:rPr lang="en-IN" dirty="0" smtClean="0"/>
              <a:t>: Copy data from kernel space to user space</a:t>
            </a:r>
          </a:p>
          <a:p>
            <a:pPr marL="342900" indent="-342900">
              <a:buAutoNum type="arabicPeriod"/>
            </a:pPr>
            <a:r>
              <a:rPr lang="en-IN" b="1" dirty="0" err="1" smtClean="0"/>
              <a:t>copy_from_user</a:t>
            </a:r>
            <a:r>
              <a:rPr lang="en-IN" dirty="0" smtClean="0"/>
              <a:t>: Copy data from user space to kernel space</a:t>
            </a:r>
          </a:p>
          <a:p>
            <a:endParaRPr lang="en-IN" dirty="0"/>
          </a:p>
          <a:p>
            <a:r>
              <a:rPr lang="en-IN" dirty="0" smtClean="0"/>
              <a:t>A </a:t>
            </a:r>
            <a:r>
              <a:rPr lang="en-IN" dirty="0" err="1" smtClean="0"/>
              <a:t>proc</a:t>
            </a:r>
            <a:r>
              <a:rPr lang="en-IN" dirty="0" smtClean="0"/>
              <a:t> file system (</a:t>
            </a:r>
            <a:r>
              <a:rPr lang="en-IN" dirty="0" err="1" smtClean="0"/>
              <a:t>procfs</a:t>
            </a:r>
            <a:r>
              <a:rPr lang="en-IN" dirty="0" smtClean="0"/>
              <a:t>) is just another type of file system on top of Virtual File System (VFS) &amp; thus applies the same rule of data exchange between user &amp; kernel space.</a:t>
            </a:r>
          </a:p>
        </p:txBody>
      </p:sp>
    </p:spTree>
    <p:extLst>
      <p:ext uri="{BB962C8B-B14F-4D97-AF65-F5344CB8AC3E}">
        <p14:creationId xmlns:p14="http://schemas.microsoft.com/office/powerpoint/2010/main" val="1285575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562194" cy="404085"/>
          </a:xfrm>
          <a:prstGeom prst="rect">
            <a:avLst/>
          </a:prstGeom>
          <a:noFill/>
        </p:spPr>
        <p:txBody>
          <a:bodyPr wrap="none" rtlCol="0">
            <a:spAutoFit/>
          </a:bodyPr>
          <a:lstStyle/>
          <a:p>
            <a:r>
              <a:rPr lang="en-IN" sz="1013" b="1" dirty="0"/>
              <a:t>Task </a:t>
            </a:r>
            <a:r>
              <a:rPr lang="en-IN" sz="1013" b="1" dirty="0" smtClean="0"/>
              <a:t>2: </a:t>
            </a:r>
            <a:r>
              <a:rPr lang="en-US" altLang="ko-KR" sz="1013" b="1" dirty="0"/>
              <a:t>Traverse Process - </a:t>
            </a:r>
            <a:r>
              <a:rPr lang="en-US" altLang="ko-KR" sz="1013" b="1" dirty="0" err="1"/>
              <a:t>tasklist</a:t>
            </a:r>
            <a:endParaRPr lang="en-IN" sz="1013" b="1" dirty="0"/>
          </a:p>
          <a:p>
            <a:r>
              <a:rPr lang="en-US" altLang="ko-KR" sz="1013" dirty="0" smtClean="0"/>
              <a:t>Print </a:t>
            </a:r>
            <a:r>
              <a:rPr lang="en-US" altLang="ko-KR" sz="1013" dirty="0"/>
              <a:t>every </a:t>
            </a:r>
            <a:r>
              <a:rPr lang="en-US" altLang="ko-KR" sz="1013" dirty="0" smtClean="0"/>
              <a:t>task’s </a:t>
            </a:r>
            <a:r>
              <a:rPr lang="en-US" altLang="ko-KR" sz="1013" b="1" dirty="0"/>
              <a:t>PID</a:t>
            </a:r>
            <a:r>
              <a:rPr lang="en-US" altLang="ko-KR" sz="1013" dirty="0"/>
              <a:t> and </a:t>
            </a:r>
            <a:r>
              <a:rPr lang="en-US" altLang="ko-KR" sz="1013" b="1" dirty="0"/>
              <a:t>Process Name</a:t>
            </a:r>
            <a:r>
              <a:rPr lang="en-US" altLang="ko-KR" sz="1013" dirty="0"/>
              <a:t> in your </a:t>
            </a:r>
            <a:r>
              <a:rPr lang="en-US" altLang="ko-KR" sz="1013" dirty="0" err="1"/>
              <a:t>proc</a:t>
            </a:r>
            <a:r>
              <a:rPr lang="en-US" altLang="ko-KR" sz="1013" dirty="0"/>
              <a:t> file system</a:t>
            </a:r>
          </a:p>
        </p:txBody>
      </p:sp>
      <p:pic>
        <p:nvPicPr>
          <p:cNvPr id="5" name="Picture 4"/>
          <p:cNvPicPr>
            <a:picLocks noChangeAspect="1"/>
          </p:cNvPicPr>
          <p:nvPr/>
        </p:nvPicPr>
        <p:blipFill>
          <a:blip r:embed="rId3"/>
          <a:stretch>
            <a:fillRect/>
          </a:stretch>
        </p:blipFill>
        <p:spPr>
          <a:xfrm>
            <a:off x="936286" y="404085"/>
            <a:ext cx="4858428" cy="7773485"/>
          </a:xfrm>
          <a:prstGeom prst="rect">
            <a:avLst/>
          </a:prstGeom>
        </p:spPr>
      </p:pic>
      <p:sp>
        <p:nvSpPr>
          <p:cNvPr id="6" name="TextBox 5"/>
          <p:cNvSpPr txBox="1"/>
          <p:nvPr/>
        </p:nvSpPr>
        <p:spPr>
          <a:xfrm>
            <a:off x="13806" y="8193789"/>
            <a:ext cx="6830378" cy="369332"/>
          </a:xfrm>
          <a:prstGeom prst="rect">
            <a:avLst/>
          </a:prstGeom>
          <a:noFill/>
        </p:spPr>
        <p:txBody>
          <a:bodyPr wrap="square" rtlCol="0">
            <a:spAutoFit/>
          </a:bodyPr>
          <a:lstStyle/>
          <a:p>
            <a:pPr algn="ctr"/>
            <a:r>
              <a:rPr lang="en-IN" b="1" dirty="0" smtClean="0"/>
              <a:t>Figure 4</a:t>
            </a:r>
            <a:r>
              <a:rPr lang="en-IN" dirty="0" smtClean="0"/>
              <a:t>: Module Initialization / Clean-up (refer task01 for details)</a:t>
            </a:r>
            <a:endParaRPr lang="en-IN" dirty="0"/>
          </a:p>
        </p:txBody>
      </p:sp>
      <p:sp>
        <p:nvSpPr>
          <p:cNvPr id="7" name="Rectangle 6"/>
          <p:cNvSpPr/>
          <p:nvPr/>
        </p:nvSpPr>
        <p:spPr>
          <a:xfrm>
            <a:off x="1701801" y="4546599"/>
            <a:ext cx="3013074" cy="33972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358900" y="420304"/>
            <a:ext cx="4222749" cy="201809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963737" y="3403600"/>
            <a:ext cx="1141413" cy="18732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5253989" y="420304"/>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1" name="Oval 10"/>
          <p:cNvSpPr/>
          <p:nvPr/>
        </p:nvSpPr>
        <p:spPr>
          <a:xfrm>
            <a:off x="3105150" y="333343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2" name="Oval 11"/>
          <p:cNvSpPr/>
          <p:nvPr/>
        </p:nvSpPr>
        <p:spPr>
          <a:xfrm>
            <a:off x="4714875" y="4587582"/>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Tree>
    <p:extLst>
      <p:ext uri="{BB962C8B-B14F-4D97-AF65-F5344CB8AC3E}">
        <p14:creationId xmlns:p14="http://schemas.microsoft.com/office/powerpoint/2010/main" val="89600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785258" y="14514"/>
            <a:ext cx="3381829" cy="5457371"/>
            <a:chOff x="0" y="0"/>
            <a:chExt cx="4163006" cy="6430272"/>
          </a:xfrm>
        </p:grpSpPr>
        <p:pic>
          <p:nvPicPr>
            <p:cNvPr id="4" name="Picture 3"/>
            <p:cNvPicPr>
              <a:picLocks noChangeAspect="1"/>
            </p:cNvPicPr>
            <p:nvPr/>
          </p:nvPicPr>
          <p:blipFill>
            <a:blip r:embed="rId3"/>
            <a:stretch>
              <a:fillRect/>
            </a:stretch>
          </p:blipFill>
          <p:spPr>
            <a:xfrm>
              <a:off x="0" y="0"/>
              <a:ext cx="4163006" cy="6430272"/>
            </a:xfrm>
            <a:prstGeom prst="rect">
              <a:avLst/>
            </a:prstGeom>
          </p:spPr>
        </p:pic>
        <p:sp>
          <p:nvSpPr>
            <p:cNvPr id="5" name="Rectangle 4"/>
            <p:cNvSpPr/>
            <p:nvPr/>
          </p:nvSpPr>
          <p:spPr>
            <a:xfrm>
              <a:off x="685801" y="3215136"/>
              <a:ext cx="3439106" cy="164896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58141" y="3215136"/>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grpSp>
      <p:sp>
        <p:nvSpPr>
          <p:cNvPr id="7" name="TextBox 6"/>
          <p:cNvSpPr txBox="1"/>
          <p:nvPr/>
        </p:nvSpPr>
        <p:spPr>
          <a:xfrm>
            <a:off x="1407886" y="5477384"/>
            <a:ext cx="4165600" cy="646331"/>
          </a:xfrm>
          <a:prstGeom prst="rect">
            <a:avLst/>
          </a:prstGeom>
          <a:noFill/>
        </p:spPr>
        <p:txBody>
          <a:bodyPr wrap="square" rtlCol="0">
            <a:spAutoFit/>
          </a:bodyPr>
          <a:lstStyle/>
          <a:p>
            <a:pPr algn="ctr"/>
            <a:r>
              <a:rPr lang="en-IN" b="1" dirty="0" smtClean="0"/>
              <a:t>Figure 5</a:t>
            </a:r>
            <a:r>
              <a:rPr lang="en-IN" dirty="0" smtClean="0"/>
              <a:t>: Logic for printing PID &amp; Process Name</a:t>
            </a:r>
            <a:endParaRPr lang="en-IN" dirty="0"/>
          </a:p>
        </p:txBody>
      </p:sp>
      <p:pic>
        <p:nvPicPr>
          <p:cNvPr id="8" name="Picture 7"/>
          <p:cNvPicPr>
            <a:picLocks noChangeAspect="1"/>
          </p:cNvPicPr>
          <p:nvPr/>
        </p:nvPicPr>
        <p:blipFill>
          <a:blip r:embed="rId4"/>
          <a:stretch>
            <a:fillRect/>
          </a:stretch>
        </p:blipFill>
        <p:spPr>
          <a:xfrm>
            <a:off x="12700" y="5878666"/>
            <a:ext cx="2711241" cy="1274578"/>
          </a:xfrm>
          <a:prstGeom prst="rect">
            <a:avLst/>
          </a:prstGeom>
        </p:spPr>
      </p:pic>
      <p:sp>
        <p:nvSpPr>
          <p:cNvPr id="10" name="TextBox 9"/>
          <p:cNvSpPr txBox="1"/>
          <p:nvPr/>
        </p:nvSpPr>
        <p:spPr>
          <a:xfrm>
            <a:off x="70757" y="8401200"/>
            <a:ext cx="4163006" cy="369332"/>
          </a:xfrm>
          <a:prstGeom prst="rect">
            <a:avLst/>
          </a:prstGeom>
          <a:noFill/>
        </p:spPr>
        <p:txBody>
          <a:bodyPr wrap="square" rtlCol="0">
            <a:spAutoFit/>
          </a:bodyPr>
          <a:lstStyle/>
          <a:p>
            <a:pPr algn="ctr"/>
            <a:r>
              <a:rPr lang="en-IN" b="1" dirty="0" smtClean="0"/>
              <a:t>Figure 6</a:t>
            </a:r>
            <a:r>
              <a:rPr lang="en-IN" dirty="0" smtClean="0"/>
              <a:t>: </a:t>
            </a:r>
            <a:r>
              <a:rPr lang="en-IN" dirty="0" err="1" smtClean="0"/>
              <a:t>Makefile</a:t>
            </a:r>
            <a:r>
              <a:rPr lang="en-IN" dirty="0" smtClean="0"/>
              <a:t> (no warnings)</a:t>
            </a:r>
            <a:endParaRPr lang="en-IN" dirty="0"/>
          </a:p>
        </p:txBody>
      </p:sp>
      <p:pic>
        <p:nvPicPr>
          <p:cNvPr id="11" name="Picture 10"/>
          <p:cNvPicPr>
            <a:picLocks noChangeAspect="1"/>
          </p:cNvPicPr>
          <p:nvPr/>
        </p:nvPicPr>
        <p:blipFill>
          <a:blip r:embed="rId5"/>
          <a:stretch>
            <a:fillRect/>
          </a:stretch>
        </p:blipFill>
        <p:spPr>
          <a:xfrm>
            <a:off x="0" y="7167758"/>
            <a:ext cx="5977974" cy="1235448"/>
          </a:xfrm>
          <a:prstGeom prst="rect">
            <a:avLst/>
          </a:prstGeom>
        </p:spPr>
      </p:pic>
      <p:pic>
        <p:nvPicPr>
          <p:cNvPr id="12" name="Picture 11"/>
          <p:cNvPicPr>
            <a:picLocks noChangeAspect="1"/>
          </p:cNvPicPr>
          <p:nvPr/>
        </p:nvPicPr>
        <p:blipFill>
          <a:blip r:embed="rId6"/>
          <a:stretch>
            <a:fillRect/>
          </a:stretch>
        </p:blipFill>
        <p:spPr>
          <a:xfrm>
            <a:off x="12700" y="8855610"/>
            <a:ext cx="6845300" cy="571580"/>
          </a:xfrm>
          <a:prstGeom prst="rect">
            <a:avLst/>
          </a:prstGeom>
        </p:spPr>
      </p:pic>
      <p:sp>
        <p:nvSpPr>
          <p:cNvPr id="14" name="TextBox 13"/>
          <p:cNvSpPr txBox="1"/>
          <p:nvPr/>
        </p:nvSpPr>
        <p:spPr>
          <a:xfrm>
            <a:off x="63500" y="9467998"/>
            <a:ext cx="6794499" cy="369332"/>
          </a:xfrm>
          <a:prstGeom prst="rect">
            <a:avLst/>
          </a:prstGeom>
          <a:noFill/>
        </p:spPr>
        <p:txBody>
          <a:bodyPr wrap="square" rtlCol="0">
            <a:spAutoFit/>
          </a:bodyPr>
          <a:lstStyle/>
          <a:p>
            <a:pPr algn="ctr"/>
            <a:r>
              <a:rPr lang="en-IN" b="1" dirty="0" smtClean="0"/>
              <a:t>Figure 7</a:t>
            </a:r>
            <a:r>
              <a:rPr lang="en-IN" dirty="0" smtClean="0"/>
              <a:t>: Verification (</a:t>
            </a:r>
            <a:r>
              <a:rPr lang="en-IN" b="1" dirty="0" err="1" smtClean="0"/>
              <a:t>proc_list</a:t>
            </a:r>
            <a:r>
              <a:rPr lang="en-IN" b="1" dirty="0" smtClean="0"/>
              <a:t> &amp; </a:t>
            </a:r>
            <a:r>
              <a:rPr lang="en-IN" b="1" dirty="0" err="1" smtClean="0"/>
              <a:t>ps</a:t>
            </a:r>
            <a:r>
              <a:rPr lang="en-IN" b="1" dirty="0"/>
              <a:t> </a:t>
            </a:r>
            <a:r>
              <a:rPr lang="en-IN" b="1" dirty="0" smtClean="0"/>
              <a:t>-</a:t>
            </a:r>
            <a:r>
              <a:rPr lang="en-IN" b="1" dirty="0" err="1" smtClean="0"/>
              <a:t>ef</a:t>
            </a:r>
            <a:r>
              <a:rPr lang="en-IN" b="1" dirty="0" smtClean="0"/>
              <a:t> both output 290 processes</a:t>
            </a:r>
            <a:r>
              <a:rPr lang="en-IN" dirty="0" smtClean="0"/>
              <a:t>)</a:t>
            </a:r>
            <a:endParaRPr lang="en-IN" dirty="0"/>
          </a:p>
        </p:txBody>
      </p:sp>
    </p:spTree>
    <p:extLst>
      <p:ext uri="{BB962C8B-B14F-4D97-AF65-F5344CB8AC3E}">
        <p14:creationId xmlns:p14="http://schemas.microsoft.com/office/powerpoint/2010/main" val="191966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547492" cy="404085"/>
          </a:xfrm>
          <a:prstGeom prst="rect">
            <a:avLst/>
          </a:prstGeom>
          <a:noFill/>
        </p:spPr>
        <p:txBody>
          <a:bodyPr wrap="none" rtlCol="0">
            <a:spAutoFit/>
          </a:bodyPr>
          <a:lstStyle/>
          <a:p>
            <a:r>
              <a:rPr lang="en-IN" sz="1013" b="1" dirty="0"/>
              <a:t>Task </a:t>
            </a:r>
            <a:r>
              <a:rPr lang="en-IN" sz="1013" b="1" dirty="0" smtClean="0"/>
              <a:t>3</a:t>
            </a:r>
            <a:r>
              <a:rPr lang="en-IN" sz="1013" b="1" dirty="0"/>
              <a:t>: </a:t>
            </a:r>
            <a:r>
              <a:rPr lang="en-US" altLang="ko-KR" sz="1013" b="1" dirty="0"/>
              <a:t>per Process Memory Usage</a:t>
            </a:r>
            <a:endParaRPr lang="en-IN" sz="1013" b="1" dirty="0"/>
          </a:p>
          <a:p>
            <a:r>
              <a:rPr lang="en-IN" altLang="ko-KR" sz="1013" dirty="0"/>
              <a:t>Print every task’s </a:t>
            </a:r>
            <a:r>
              <a:rPr lang="en-IN" altLang="ko-KR" sz="1013" b="1" dirty="0"/>
              <a:t>VIRT</a:t>
            </a:r>
            <a:r>
              <a:rPr lang="en-IN" altLang="ko-KR" sz="1013" dirty="0"/>
              <a:t> and </a:t>
            </a:r>
            <a:r>
              <a:rPr lang="en-IN" altLang="ko-KR" sz="1013" b="1" dirty="0"/>
              <a:t>RSS Memory</a:t>
            </a:r>
            <a:r>
              <a:rPr lang="en-IN" altLang="ko-KR" sz="1013" dirty="0"/>
              <a:t> Size</a:t>
            </a:r>
            <a:endParaRPr lang="en-US" altLang="ko-KR" sz="1013" dirty="0"/>
          </a:p>
        </p:txBody>
      </p:sp>
      <p:pic>
        <p:nvPicPr>
          <p:cNvPr id="5" name="Picture 4"/>
          <p:cNvPicPr>
            <a:picLocks noChangeAspect="1"/>
          </p:cNvPicPr>
          <p:nvPr/>
        </p:nvPicPr>
        <p:blipFill>
          <a:blip r:embed="rId3"/>
          <a:stretch>
            <a:fillRect/>
          </a:stretch>
        </p:blipFill>
        <p:spPr>
          <a:xfrm>
            <a:off x="166681" y="404085"/>
            <a:ext cx="6582694" cy="5820587"/>
          </a:xfrm>
          <a:prstGeom prst="rect">
            <a:avLst/>
          </a:prstGeom>
        </p:spPr>
      </p:pic>
      <p:sp>
        <p:nvSpPr>
          <p:cNvPr id="6" name="TextBox 5"/>
          <p:cNvSpPr txBox="1"/>
          <p:nvPr/>
        </p:nvSpPr>
        <p:spPr>
          <a:xfrm>
            <a:off x="63500" y="6245827"/>
            <a:ext cx="6794499" cy="369332"/>
          </a:xfrm>
          <a:prstGeom prst="rect">
            <a:avLst/>
          </a:prstGeom>
          <a:noFill/>
        </p:spPr>
        <p:txBody>
          <a:bodyPr wrap="square" rtlCol="0">
            <a:spAutoFit/>
          </a:bodyPr>
          <a:lstStyle/>
          <a:p>
            <a:pPr algn="ctr"/>
            <a:r>
              <a:rPr lang="en-IN" b="1" dirty="0" smtClean="0"/>
              <a:t>Figure 8</a:t>
            </a:r>
            <a:r>
              <a:rPr lang="en-IN" dirty="0" smtClean="0"/>
              <a:t>: Organization of </a:t>
            </a:r>
            <a:r>
              <a:rPr lang="en-IN" b="1" dirty="0" smtClean="0"/>
              <a:t>VIRT</a:t>
            </a:r>
            <a:r>
              <a:rPr lang="en-IN" dirty="0" smtClean="0"/>
              <a:t> &amp; </a:t>
            </a:r>
            <a:r>
              <a:rPr lang="en-IN" b="1" dirty="0" smtClean="0"/>
              <a:t>RSS</a:t>
            </a:r>
            <a:r>
              <a:rPr lang="en-IN" dirty="0" smtClean="0"/>
              <a:t> in </a:t>
            </a:r>
            <a:r>
              <a:rPr lang="en-IN" dirty="0" err="1" smtClean="0"/>
              <a:t>task_struct</a:t>
            </a:r>
            <a:endParaRPr lang="en-IN" dirty="0"/>
          </a:p>
        </p:txBody>
      </p:sp>
    </p:spTree>
    <p:extLst>
      <p:ext uri="{BB962C8B-B14F-4D97-AF65-F5344CB8AC3E}">
        <p14:creationId xmlns:p14="http://schemas.microsoft.com/office/powerpoint/2010/main" val="332180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8653" y="83053"/>
            <a:ext cx="6220693" cy="5792008"/>
          </a:xfrm>
          <a:prstGeom prst="rect">
            <a:avLst/>
          </a:prstGeom>
        </p:spPr>
      </p:pic>
      <p:sp>
        <p:nvSpPr>
          <p:cNvPr id="5" name="TextBox 4"/>
          <p:cNvSpPr txBox="1"/>
          <p:nvPr/>
        </p:nvSpPr>
        <p:spPr>
          <a:xfrm>
            <a:off x="318653" y="5883784"/>
            <a:ext cx="6220693" cy="369332"/>
          </a:xfrm>
          <a:prstGeom prst="rect">
            <a:avLst/>
          </a:prstGeom>
          <a:noFill/>
        </p:spPr>
        <p:txBody>
          <a:bodyPr wrap="square" rtlCol="0">
            <a:spAutoFit/>
          </a:bodyPr>
          <a:lstStyle/>
          <a:p>
            <a:pPr algn="ctr"/>
            <a:r>
              <a:rPr lang="en-IN" b="1" dirty="0" smtClean="0"/>
              <a:t>Figure 9</a:t>
            </a:r>
            <a:r>
              <a:rPr lang="en-IN" dirty="0" smtClean="0"/>
              <a:t>: Logic for calculating and printing VIRT, RSS</a:t>
            </a:r>
            <a:endParaRPr lang="en-IN" dirty="0"/>
          </a:p>
        </p:txBody>
      </p:sp>
      <p:sp>
        <p:nvSpPr>
          <p:cNvPr id="6" name="Rectangle 5"/>
          <p:cNvSpPr/>
          <p:nvPr/>
        </p:nvSpPr>
        <p:spPr>
          <a:xfrm>
            <a:off x="1618470" y="3086100"/>
            <a:ext cx="3572655" cy="46672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18470" y="3657600"/>
            <a:ext cx="4763280" cy="60007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1290810" y="3161749"/>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9" name="Oval 8"/>
          <p:cNvSpPr/>
          <p:nvPr/>
        </p:nvSpPr>
        <p:spPr>
          <a:xfrm>
            <a:off x="1290810" y="3793807"/>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0" name="Rectangle 9"/>
          <p:cNvSpPr/>
          <p:nvPr/>
        </p:nvSpPr>
        <p:spPr>
          <a:xfrm>
            <a:off x="1304707" y="4498657"/>
            <a:ext cx="2981543" cy="759143"/>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286250" y="4738708"/>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Tree>
    <p:extLst>
      <p:ext uri="{BB962C8B-B14F-4D97-AF65-F5344CB8AC3E}">
        <p14:creationId xmlns:p14="http://schemas.microsoft.com/office/powerpoint/2010/main" val="396401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065" y="1915887"/>
            <a:ext cx="6746879" cy="1342217"/>
          </a:xfrm>
          <a:prstGeom prst="rect">
            <a:avLst/>
          </a:prstGeom>
        </p:spPr>
      </p:pic>
      <p:pic>
        <p:nvPicPr>
          <p:cNvPr id="6" name="Picture 5"/>
          <p:cNvPicPr>
            <a:picLocks noChangeAspect="1"/>
          </p:cNvPicPr>
          <p:nvPr/>
        </p:nvPicPr>
        <p:blipFill>
          <a:blip r:embed="rId4"/>
          <a:stretch>
            <a:fillRect/>
          </a:stretch>
        </p:blipFill>
        <p:spPr>
          <a:xfrm>
            <a:off x="50344" y="157272"/>
            <a:ext cx="3515216" cy="1676634"/>
          </a:xfrm>
          <a:prstGeom prst="rect">
            <a:avLst/>
          </a:prstGeom>
        </p:spPr>
      </p:pic>
      <p:sp>
        <p:nvSpPr>
          <p:cNvPr id="8" name="TextBox 7"/>
          <p:cNvSpPr txBox="1"/>
          <p:nvPr/>
        </p:nvSpPr>
        <p:spPr>
          <a:xfrm>
            <a:off x="3526970" y="995589"/>
            <a:ext cx="3331029" cy="369332"/>
          </a:xfrm>
          <a:prstGeom prst="rect">
            <a:avLst/>
          </a:prstGeom>
          <a:noFill/>
        </p:spPr>
        <p:txBody>
          <a:bodyPr wrap="square" rtlCol="0">
            <a:spAutoFit/>
          </a:bodyPr>
          <a:lstStyle/>
          <a:p>
            <a:pPr algn="ctr"/>
            <a:r>
              <a:rPr lang="en-IN" b="1" dirty="0" smtClean="0"/>
              <a:t>Figure 10</a:t>
            </a:r>
            <a:r>
              <a:rPr lang="en-IN" dirty="0" smtClean="0"/>
              <a:t>: </a:t>
            </a:r>
            <a:r>
              <a:rPr lang="en-IN" dirty="0" err="1" smtClean="0"/>
              <a:t>Makefile</a:t>
            </a:r>
            <a:r>
              <a:rPr lang="en-IN" dirty="0" smtClean="0"/>
              <a:t> (no warnings)</a:t>
            </a:r>
            <a:endParaRPr lang="en-IN" dirty="0"/>
          </a:p>
        </p:txBody>
      </p:sp>
      <p:grpSp>
        <p:nvGrpSpPr>
          <p:cNvPr id="10" name="Group 9"/>
          <p:cNvGrpSpPr/>
          <p:nvPr/>
        </p:nvGrpSpPr>
        <p:grpSpPr>
          <a:xfrm>
            <a:off x="19959" y="3864843"/>
            <a:ext cx="6794499" cy="907003"/>
            <a:chOff x="19959" y="6579015"/>
            <a:chExt cx="6794499" cy="907003"/>
          </a:xfrm>
        </p:grpSpPr>
        <p:pic>
          <p:nvPicPr>
            <p:cNvPr id="7" name="Picture 6"/>
            <p:cNvPicPr>
              <a:picLocks noChangeAspect="1"/>
            </p:cNvPicPr>
            <p:nvPr/>
          </p:nvPicPr>
          <p:blipFill>
            <a:blip r:embed="rId5"/>
            <a:stretch>
              <a:fillRect/>
            </a:stretch>
          </p:blipFill>
          <p:spPr>
            <a:xfrm>
              <a:off x="50345" y="6579015"/>
              <a:ext cx="6749600" cy="520491"/>
            </a:xfrm>
            <a:prstGeom prst="rect">
              <a:avLst/>
            </a:prstGeom>
          </p:spPr>
        </p:pic>
        <p:sp>
          <p:nvSpPr>
            <p:cNvPr id="9" name="TextBox 8"/>
            <p:cNvSpPr txBox="1"/>
            <p:nvPr/>
          </p:nvSpPr>
          <p:spPr>
            <a:xfrm>
              <a:off x="19959" y="7116686"/>
              <a:ext cx="6794499" cy="369332"/>
            </a:xfrm>
            <a:prstGeom prst="rect">
              <a:avLst/>
            </a:prstGeom>
            <a:noFill/>
          </p:spPr>
          <p:txBody>
            <a:bodyPr wrap="square" rtlCol="0">
              <a:spAutoFit/>
            </a:bodyPr>
            <a:lstStyle/>
            <a:p>
              <a:pPr algn="ctr"/>
              <a:r>
                <a:rPr lang="en-IN" b="1" dirty="0" smtClean="0"/>
                <a:t>Figure 11</a:t>
              </a:r>
              <a:r>
                <a:rPr lang="en-IN" dirty="0" smtClean="0"/>
                <a:t>: Verification (</a:t>
              </a:r>
              <a:r>
                <a:rPr lang="en-IN" dirty="0" err="1" smtClean="0"/>
                <a:t>sublime_text</a:t>
              </a:r>
              <a:r>
                <a:rPr lang="en-IN" dirty="0" smtClean="0"/>
                <a:t>)</a:t>
              </a:r>
              <a:endParaRPr lang="en-IN" dirty="0"/>
            </a:p>
          </p:txBody>
        </p:sp>
      </p:grpSp>
      <p:sp>
        <p:nvSpPr>
          <p:cNvPr id="11" name="Rectangle 10"/>
          <p:cNvSpPr/>
          <p:nvPr/>
        </p:nvSpPr>
        <p:spPr>
          <a:xfrm>
            <a:off x="2051050" y="3978275"/>
            <a:ext cx="1790700" cy="13335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581150" y="4231407"/>
            <a:ext cx="1022350" cy="1270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879850" y="389064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4" name="Oval 13"/>
          <p:cNvSpPr/>
          <p:nvPr/>
        </p:nvSpPr>
        <p:spPr>
          <a:xfrm>
            <a:off x="1215390" y="4057674"/>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pic>
        <p:nvPicPr>
          <p:cNvPr id="15" name="Picture 14"/>
          <p:cNvPicPr>
            <a:picLocks noChangeAspect="1"/>
          </p:cNvPicPr>
          <p:nvPr/>
        </p:nvPicPr>
        <p:blipFill>
          <a:blip r:embed="rId6"/>
          <a:stretch>
            <a:fillRect/>
          </a:stretch>
        </p:blipFill>
        <p:spPr>
          <a:xfrm>
            <a:off x="10434" y="4959816"/>
            <a:ext cx="6823315" cy="1567984"/>
          </a:xfrm>
          <a:prstGeom prst="rect">
            <a:avLst/>
          </a:prstGeom>
        </p:spPr>
      </p:pic>
      <p:sp>
        <p:nvSpPr>
          <p:cNvPr id="16" name="TextBox 15"/>
          <p:cNvSpPr txBox="1"/>
          <p:nvPr/>
        </p:nvSpPr>
        <p:spPr>
          <a:xfrm>
            <a:off x="29484" y="6545639"/>
            <a:ext cx="6794499" cy="369332"/>
          </a:xfrm>
          <a:prstGeom prst="rect">
            <a:avLst/>
          </a:prstGeom>
          <a:noFill/>
        </p:spPr>
        <p:txBody>
          <a:bodyPr wrap="square" rtlCol="0">
            <a:spAutoFit/>
          </a:bodyPr>
          <a:lstStyle/>
          <a:p>
            <a:pPr algn="ctr"/>
            <a:r>
              <a:rPr lang="en-IN" b="1" dirty="0" smtClean="0"/>
              <a:t>Figure 12</a:t>
            </a:r>
            <a:r>
              <a:rPr lang="en-IN" dirty="0" smtClean="0"/>
              <a:t>: Verification (slack)</a:t>
            </a:r>
            <a:endParaRPr lang="en-IN" dirty="0"/>
          </a:p>
        </p:txBody>
      </p:sp>
      <p:sp>
        <p:nvSpPr>
          <p:cNvPr id="17" name="Rectangle 16"/>
          <p:cNvSpPr/>
          <p:nvPr/>
        </p:nvSpPr>
        <p:spPr>
          <a:xfrm>
            <a:off x="1624919" y="5082815"/>
            <a:ext cx="983344" cy="660921"/>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2051050" y="5871498"/>
            <a:ext cx="1892300" cy="63901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1253490" y="5175157"/>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20" name="Oval 19"/>
          <p:cNvSpPr/>
          <p:nvPr/>
        </p:nvSpPr>
        <p:spPr>
          <a:xfrm>
            <a:off x="3971925" y="6027176"/>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20941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768433" cy="404085"/>
          </a:xfrm>
          <a:prstGeom prst="rect">
            <a:avLst/>
          </a:prstGeom>
          <a:noFill/>
        </p:spPr>
        <p:txBody>
          <a:bodyPr wrap="none" rtlCol="0">
            <a:spAutoFit/>
          </a:bodyPr>
          <a:lstStyle/>
          <a:p>
            <a:r>
              <a:rPr lang="en-IN" sz="1013" b="1" dirty="0"/>
              <a:t>Task </a:t>
            </a:r>
            <a:r>
              <a:rPr lang="en-IN" sz="1013" b="1" dirty="0" smtClean="0"/>
              <a:t>4: </a:t>
            </a:r>
            <a:r>
              <a:rPr lang="en-US" altLang="ko-KR" sz="1013" b="1" dirty="0"/>
              <a:t>per Process </a:t>
            </a:r>
            <a:r>
              <a:rPr lang="en-US" altLang="ko-KR" sz="1013" b="1" dirty="0" smtClean="0"/>
              <a:t>I/O Usage</a:t>
            </a:r>
            <a:endParaRPr lang="en-IN" sz="1013" b="1" dirty="0"/>
          </a:p>
          <a:p>
            <a:r>
              <a:rPr lang="en-IN" altLang="ko-KR" sz="1013" dirty="0"/>
              <a:t>Print every task’s </a:t>
            </a:r>
            <a:r>
              <a:rPr lang="en-IN" altLang="ko-KR" sz="1013" dirty="0" smtClean="0"/>
              <a:t>I/O usage</a:t>
            </a:r>
            <a:endParaRPr lang="en-US" altLang="ko-KR" sz="1013" dirty="0"/>
          </a:p>
        </p:txBody>
      </p:sp>
      <p:pic>
        <p:nvPicPr>
          <p:cNvPr id="5" name="Picture 4"/>
          <p:cNvPicPr>
            <a:picLocks noChangeAspect="1"/>
          </p:cNvPicPr>
          <p:nvPr/>
        </p:nvPicPr>
        <p:blipFill>
          <a:blip r:embed="rId3"/>
          <a:stretch>
            <a:fillRect/>
          </a:stretch>
        </p:blipFill>
        <p:spPr>
          <a:xfrm>
            <a:off x="0" y="440436"/>
            <a:ext cx="6868167" cy="5833364"/>
          </a:xfrm>
          <a:prstGeom prst="rect">
            <a:avLst/>
          </a:prstGeom>
        </p:spPr>
      </p:pic>
      <p:sp>
        <p:nvSpPr>
          <p:cNvPr id="6" name="TextBox 5"/>
          <p:cNvSpPr txBox="1"/>
          <p:nvPr/>
        </p:nvSpPr>
        <p:spPr>
          <a:xfrm>
            <a:off x="38100" y="6296627"/>
            <a:ext cx="6794499" cy="369332"/>
          </a:xfrm>
          <a:prstGeom prst="rect">
            <a:avLst/>
          </a:prstGeom>
          <a:noFill/>
        </p:spPr>
        <p:txBody>
          <a:bodyPr wrap="square" rtlCol="0">
            <a:spAutoFit/>
          </a:bodyPr>
          <a:lstStyle/>
          <a:p>
            <a:pPr algn="ctr"/>
            <a:r>
              <a:rPr lang="en-IN" b="1" dirty="0" smtClean="0"/>
              <a:t>Figure 13</a:t>
            </a:r>
            <a:r>
              <a:rPr lang="en-IN" dirty="0" smtClean="0"/>
              <a:t>: Organization of </a:t>
            </a:r>
            <a:r>
              <a:rPr lang="en-IN" b="1" dirty="0" smtClean="0"/>
              <a:t>I/O data</a:t>
            </a:r>
            <a:r>
              <a:rPr lang="en-IN" dirty="0" smtClean="0"/>
              <a:t> in </a:t>
            </a:r>
            <a:r>
              <a:rPr lang="en-IN" dirty="0" err="1" smtClean="0"/>
              <a:t>task_struct</a:t>
            </a:r>
            <a:endParaRPr lang="en-IN" dirty="0"/>
          </a:p>
        </p:txBody>
      </p:sp>
    </p:spTree>
    <p:extLst>
      <p:ext uri="{BB962C8B-B14F-4D97-AF65-F5344CB8AC3E}">
        <p14:creationId xmlns:p14="http://schemas.microsoft.com/office/powerpoint/2010/main" val="218227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5785" y="121816"/>
            <a:ext cx="6306430" cy="6030167"/>
          </a:xfrm>
          <a:prstGeom prst="rect">
            <a:avLst/>
          </a:prstGeom>
        </p:spPr>
      </p:pic>
      <p:sp>
        <p:nvSpPr>
          <p:cNvPr id="5" name="TextBox 4"/>
          <p:cNvSpPr txBox="1"/>
          <p:nvPr/>
        </p:nvSpPr>
        <p:spPr>
          <a:xfrm>
            <a:off x="38100" y="6156927"/>
            <a:ext cx="6794499" cy="369332"/>
          </a:xfrm>
          <a:prstGeom prst="rect">
            <a:avLst/>
          </a:prstGeom>
          <a:noFill/>
        </p:spPr>
        <p:txBody>
          <a:bodyPr wrap="square" rtlCol="0">
            <a:spAutoFit/>
          </a:bodyPr>
          <a:lstStyle/>
          <a:p>
            <a:pPr algn="ctr"/>
            <a:r>
              <a:rPr lang="en-IN" b="1" dirty="0" smtClean="0"/>
              <a:t>Figure 14</a:t>
            </a:r>
            <a:r>
              <a:rPr lang="en-IN" dirty="0"/>
              <a:t>: Logic for calculating and printing </a:t>
            </a:r>
            <a:r>
              <a:rPr lang="en-IN" dirty="0" smtClean="0"/>
              <a:t>I/O information</a:t>
            </a:r>
            <a:endParaRPr lang="en-IN" dirty="0"/>
          </a:p>
        </p:txBody>
      </p:sp>
      <p:sp>
        <p:nvSpPr>
          <p:cNvPr id="6" name="Rectangle 5"/>
          <p:cNvSpPr/>
          <p:nvPr/>
        </p:nvSpPr>
        <p:spPr>
          <a:xfrm>
            <a:off x="1311910" y="2408554"/>
            <a:ext cx="3412490" cy="14414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311910" y="3277234"/>
            <a:ext cx="3412490" cy="57086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311910" y="3971289"/>
            <a:ext cx="5187950" cy="1583691"/>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4798255" y="2316796"/>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4762500" y="3373117"/>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1" name="Oval 10"/>
          <p:cNvSpPr/>
          <p:nvPr/>
        </p:nvSpPr>
        <p:spPr>
          <a:xfrm>
            <a:off x="956700" y="4541836"/>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Tree>
    <p:extLst>
      <p:ext uri="{BB962C8B-B14F-4D97-AF65-F5344CB8AC3E}">
        <p14:creationId xmlns:p14="http://schemas.microsoft.com/office/powerpoint/2010/main" val="1341015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1039</Words>
  <Application>Microsoft Office PowerPoint</Application>
  <PresentationFormat>A4 Paper (210x297 mm)</PresentationFormat>
  <Paragraphs>159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맑은 고딕</vt:lpstr>
      <vt:lpstr>Arial</vt:lpstr>
      <vt:lpstr>Calibri</vt:lpstr>
      <vt:lpstr>Calibri Light</vt:lpstr>
      <vt:lpstr>Office Theme</vt:lpstr>
      <vt:lpstr>EE516 :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Kalra</dc:creator>
  <cp:lastModifiedBy>Gaurav Kalra</cp:lastModifiedBy>
  <cp:revision>318</cp:revision>
  <dcterms:created xsi:type="dcterms:W3CDTF">2016-09-18T09:27:16Z</dcterms:created>
  <dcterms:modified xsi:type="dcterms:W3CDTF">2016-10-10T11:33:02Z</dcterms:modified>
</cp:coreProperties>
</file>