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56" r:id="rId3"/>
    <p:sldId id="271" r:id="rId4"/>
    <p:sldId id="266" r:id="rId5"/>
    <p:sldId id="267" r:id="rId6"/>
    <p:sldId id="268" r:id="rId7"/>
    <p:sldId id="269" r:id="rId8"/>
    <p:sldId id="272" r:id="rId9"/>
    <p:sldId id="270" r:id="rId10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7" d="100"/>
          <a:sy n="77" d="100"/>
        </p:scale>
        <p:origin x="318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23-09-2016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8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23-09-2016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31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23-09-2016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6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23-09-2016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235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23-09-2016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23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23-09-2016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26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23-09-2016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86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23-09-2016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855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23-09-2016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39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23-09-2016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69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AD50-48CF-4AF8-990E-A4944ACA76F3}" type="datetimeFigureOut">
              <a:rPr lang="en-IN" smtClean="0"/>
              <a:t>23-09-2016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290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AD50-48CF-4AF8-990E-A4944ACA76F3}" type="datetimeFigureOut">
              <a:rPr lang="en-IN" smtClean="0"/>
              <a:t>23-09-2016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534D3-441A-455B-8984-7791D3DA76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517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8563978/what-is-kernel-section-mismatch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euspectre/kedr/blob/master/sources/examples/sample_target/cfake.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/linux/blob/master/include/linux/fs.h#L1679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EE516 : Homework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Gaurav Kalra</a:t>
            </a:r>
          </a:p>
          <a:p>
            <a:r>
              <a:rPr lang="en-IN" dirty="0" smtClean="0"/>
              <a:t>(Student ID: 2016 45 93)</a:t>
            </a:r>
          </a:p>
          <a:p>
            <a:r>
              <a:rPr lang="en-IN" dirty="0" smtClean="0"/>
              <a:t>gvkalra@kaist.ac.kr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18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5129930" cy="409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13" b="1" dirty="0" smtClean="0"/>
              <a:t>Problem </a:t>
            </a:r>
            <a:r>
              <a:rPr lang="en-IN" sz="1013" b="1" dirty="0"/>
              <a:t>1: </a:t>
            </a:r>
            <a:r>
              <a:rPr lang="en-IN" sz="1013" b="1" dirty="0" smtClean="0"/>
              <a:t>Device Driver</a:t>
            </a:r>
            <a:endParaRPr lang="en-IN" sz="1013" b="1" dirty="0"/>
          </a:p>
          <a:p>
            <a:r>
              <a:rPr lang="en-US" altLang="ko-KR" sz="1050" dirty="0"/>
              <a:t>Make your device driver with a Stack and its application program to prove the correctness.</a:t>
            </a:r>
            <a:endParaRPr lang="en-IN" sz="1013" dirty="0"/>
          </a:p>
        </p:txBody>
      </p:sp>
      <p:sp>
        <p:nvSpPr>
          <p:cNvPr id="20" name="TextBox 19"/>
          <p:cNvSpPr txBox="1"/>
          <p:nvPr/>
        </p:nvSpPr>
        <p:spPr>
          <a:xfrm>
            <a:off x="90011" y="9440294"/>
            <a:ext cx="6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Figure 1</a:t>
            </a:r>
            <a:r>
              <a:rPr lang="en-IN" dirty="0" smtClean="0"/>
              <a:t>: Kernel Module initialization / de-initialization </a:t>
            </a:r>
            <a:r>
              <a:rPr lang="en-IN" dirty="0" smtClean="0"/>
              <a:t>in </a:t>
            </a:r>
            <a:r>
              <a:rPr lang="en-IN" dirty="0" err="1" smtClean="0"/>
              <a:t>main.c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70" y="1590892"/>
            <a:ext cx="4544059" cy="952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1" y="2627251"/>
            <a:ext cx="5187710" cy="590128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201" y="8646688"/>
            <a:ext cx="2010056" cy="762106"/>
          </a:xfrm>
          <a:prstGeom prst="rect">
            <a:avLst/>
          </a:prstGeom>
        </p:spPr>
      </p:pic>
      <p:cxnSp>
        <p:nvCxnSpPr>
          <p:cNvPr id="23" name="Elbow Connector 22"/>
          <p:cNvCxnSpPr/>
          <p:nvPr/>
        </p:nvCxnSpPr>
        <p:spPr>
          <a:xfrm rot="5400000">
            <a:off x="783432" y="1731168"/>
            <a:ext cx="1000125" cy="890588"/>
          </a:xfrm>
          <a:prstGeom prst="bentConnector3">
            <a:avLst>
              <a:gd name="adj1" fmla="val 476"/>
            </a:avLst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/>
          <p:nvPr/>
        </p:nvCxnSpPr>
        <p:spPr>
          <a:xfrm rot="16200000" flipH="1">
            <a:off x="1574538" y="3889003"/>
            <a:ext cx="6825506" cy="2689864"/>
          </a:xfrm>
          <a:prstGeom prst="bentConnector3">
            <a:avLst>
              <a:gd name="adj1" fmla="val -15"/>
            </a:avLst>
          </a:prstGeom>
          <a:ln w="25400">
            <a:solidFill>
              <a:schemeClr val="accent4">
                <a:lumMod val="75000"/>
              </a:schemeClr>
            </a:solidFill>
            <a:headEnd type="triangl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54236" y="3375143"/>
            <a:ext cx="4535923" cy="252234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554237" y="4123035"/>
            <a:ext cx="1526024" cy="252234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572274" y="4748754"/>
            <a:ext cx="1526024" cy="252234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554237" y="5084713"/>
            <a:ext cx="2638088" cy="241407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/>
          <p:cNvSpPr/>
          <p:nvPr/>
        </p:nvSpPr>
        <p:spPr>
          <a:xfrm>
            <a:off x="544195" y="6046427"/>
            <a:ext cx="4710665" cy="1421173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226576" y="3343882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41" name="Oval 40"/>
          <p:cNvSpPr/>
          <p:nvPr/>
        </p:nvSpPr>
        <p:spPr>
          <a:xfrm>
            <a:off x="216535" y="4085322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  <p:sp>
        <p:nvSpPr>
          <p:cNvPr id="42" name="Oval 41"/>
          <p:cNvSpPr/>
          <p:nvPr/>
        </p:nvSpPr>
        <p:spPr>
          <a:xfrm>
            <a:off x="216535" y="4697666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43" name="Oval 42"/>
          <p:cNvSpPr/>
          <p:nvPr/>
        </p:nvSpPr>
        <p:spPr>
          <a:xfrm>
            <a:off x="3203428" y="5036758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44" name="Oval 43"/>
          <p:cNvSpPr/>
          <p:nvPr/>
        </p:nvSpPr>
        <p:spPr>
          <a:xfrm>
            <a:off x="201295" y="6046427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45" name="Rectangle 44"/>
          <p:cNvSpPr/>
          <p:nvPr/>
        </p:nvSpPr>
        <p:spPr>
          <a:xfrm>
            <a:off x="5416549" y="9098756"/>
            <a:ext cx="1224757" cy="169070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5042300" y="9027741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0159" y="78804"/>
            <a:ext cx="990738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86" y="133956"/>
            <a:ext cx="4858428" cy="44773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855" y="4617784"/>
            <a:ext cx="6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Figure </a:t>
            </a:r>
            <a:r>
              <a:rPr lang="en-IN" b="1" dirty="0" smtClean="0"/>
              <a:t>1.1</a:t>
            </a:r>
            <a:r>
              <a:rPr lang="en-IN" dirty="0" smtClean="0"/>
              <a:t>: </a:t>
            </a:r>
            <a:r>
              <a:rPr lang="en-IN" dirty="0" smtClean="0"/>
              <a:t>Kernel Module initialization / de-initialization </a:t>
            </a:r>
            <a:r>
              <a:rPr lang="en-IN" dirty="0" smtClean="0"/>
              <a:t>in </a:t>
            </a:r>
            <a:r>
              <a:rPr lang="en-IN" dirty="0" err="1" smtClean="0"/>
              <a:t>main.c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775461" y="853441"/>
            <a:ext cx="2514600" cy="739140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775461" y="1713982"/>
            <a:ext cx="1813559" cy="747277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775461" y="2582661"/>
            <a:ext cx="1363980" cy="732040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775460" y="3382760"/>
            <a:ext cx="4008119" cy="792999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/>
          <p:cNvSpPr/>
          <p:nvPr/>
        </p:nvSpPr>
        <p:spPr>
          <a:xfrm>
            <a:off x="4290061" y="1059181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3589020" y="1923790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3139441" y="2758179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1447800" y="3623053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5052" y="5274874"/>
            <a:ext cx="6786025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A separate function 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_</a:t>
            </a:r>
            <a:r>
              <a:rPr lang="en-IN" i="1" dirty="0" err="1" smtClean="0">
                <a:solidFill>
                  <a:schemeClr val="bg1">
                    <a:lumMod val="50000"/>
                  </a:schemeClr>
                </a:solidFill>
              </a:rPr>
              <a:t>stack_dev_exit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en-IN" dirty="0" smtClean="0"/>
              <a:t> is reused in </a:t>
            </a:r>
            <a:r>
              <a:rPr lang="en-IN" i="1" dirty="0" err="1" smtClean="0">
                <a:solidFill>
                  <a:schemeClr val="bg1">
                    <a:lumMod val="50000"/>
                  </a:schemeClr>
                </a:solidFill>
              </a:rPr>
              <a:t>stack_dev_init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en-IN" dirty="0" smtClean="0"/>
              <a:t> and</a:t>
            </a:r>
          </a:p>
          <a:p>
            <a:r>
              <a:rPr lang="en-IN" i="1" dirty="0" err="1" smtClean="0">
                <a:solidFill>
                  <a:schemeClr val="bg1">
                    <a:lumMod val="50000"/>
                  </a:schemeClr>
                </a:solidFill>
              </a:rPr>
              <a:t>stack_dev_exit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en-IN" dirty="0" smtClean="0"/>
              <a:t> because of different lifetimes provided by 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__</a:t>
            </a:r>
            <a:r>
              <a:rPr lang="en-IN" i="1" dirty="0" err="1" smtClean="0">
                <a:solidFill>
                  <a:schemeClr val="bg1">
                    <a:lumMod val="50000"/>
                  </a:schemeClr>
                </a:solidFill>
              </a:rPr>
              <a:t>init</a:t>
            </a:r>
            <a:r>
              <a:rPr lang="en-IN" dirty="0" smtClean="0"/>
              <a:t> and</a:t>
            </a:r>
          </a:p>
          <a:p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__exit</a:t>
            </a:r>
            <a:r>
              <a:rPr lang="en-IN" dirty="0" smtClean="0"/>
              <a:t> modifiers.</a:t>
            </a:r>
          </a:p>
          <a:p>
            <a:endParaRPr lang="en-IN" dirty="0"/>
          </a:p>
          <a:p>
            <a:r>
              <a:rPr lang="en-IN" dirty="0" smtClean="0"/>
              <a:t>Major &amp; Minor numbers are dynamically allocated by the Kernel using</a:t>
            </a:r>
          </a:p>
          <a:p>
            <a:r>
              <a:rPr lang="en-IN" dirty="0" smtClean="0"/>
              <a:t>the new way of device allocation.</a:t>
            </a:r>
          </a:p>
          <a:p>
            <a:endParaRPr lang="en-IN" dirty="0"/>
          </a:p>
          <a:p>
            <a:r>
              <a:rPr lang="en-IN" b="1" dirty="0" smtClean="0"/>
              <a:t>References:</a:t>
            </a:r>
          </a:p>
          <a:p>
            <a:r>
              <a:rPr lang="en-IN" sz="1600" dirty="0" smtClean="0">
                <a:hlinkClick r:id="rId3"/>
              </a:rPr>
              <a:t>http</a:t>
            </a:r>
            <a:r>
              <a:rPr lang="en-IN" sz="1600" dirty="0">
                <a:hlinkClick r:id="rId3"/>
              </a:rPr>
              <a:t>://</a:t>
            </a:r>
            <a:r>
              <a:rPr lang="en-IN" sz="1600" dirty="0" smtClean="0">
                <a:hlinkClick r:id="rId3"/>
              </a:rPr>
              <a:t>stackoverflow.com/questions/8563978/what-is-kernel-section-mismatch</a:t>
            </a:r>
            <a:endParaRPr lang="en-IN" sz="1600" dirty="0" smtClean="0"/>
          </a:p>
          <a:p>
            <a:r>
              <a:rPr lang="en-IN" sz="1400" dirty="0">
                <a:hlinkClick r:id="rId4"/>
              </a:rPr>
              <a:t>https://</a:t>
            </a:r>
            <a:r>
              <a:rPr lang="en-IN" sz="1400" dirty="0" smtClean="0">
                <a:hlinkClick r:id="rId4"/>
              </a:rPr>
              <a:t>github.com/euspectre/kedr/blob/master/sources/examples/sample_target/cfake.c</a:t>
            </a:r>
            <a:endParaRPr lang="en-IN" sz="1400" dirty="0" smtClean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155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32" y="313150"/>
            <a:ext cx="5477639" cy="189574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3917" y="2263655"/>
            <a:ext cx="6741347" cy="7130949"/>
            <a:chOff x="63917" y="2702065"/>
            <a:chExt cx="6741347" cy="713094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17" y="2702065"/>
              <a:ext cx="2879699" cy="615209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35907" y="2702065"/>
              <a:ext cx="3069357" cy="61520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2018" y="3441117"/>
              <a:ext cx="3373964" cy="84501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441" y="4423859"/>
              <a:ext cx="5065726" cy="2690926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93609" y="7213473"/>
              <a:ext cx="5299129" cy="2619541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26337" y="9507338"/>
            <a:ext cx="6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Figure 2</a:t>
            </a:r>
            <a:r>
              <a:rPr lang="en-IN" dirty="0" smtClean="0"/>
              <a:t>: VFS operations implemented by Stack device in </a:t>
            </a:r>
            <a:r>
              <a:rPr lang="en-IN" dirty="0" err="1" smtClean="0"/>
              <a:t>main.c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2141737" y="3422649"/>
            <a:ext cx="518913" cy="203201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2660650" y="3360419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79637" y="4792691"/>
            <a:ext cx="1096763" cy="365097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/>
          <p:cNvSpPr/>
          <p:nvPr/>
        </p:nvSpPr>
        <p:spPr>
          <a:xfrm>
            <a:off x="1676400" y="4790473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79637" y="5270522"/>
            <a:ext cx="1162381" cy="473053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579637" y="5828003"/>
            <a:ext cx="2568376" cy="396715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79636" y="6309146"/>
            <a:ext cx="2706489" cy="244054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/>
          <p:cNvSpPr/>
          <p:nvPr/>
        </p:nvSpPr>
        <p:spPr>
          <a:xfrm>
            <a:off x="1742018" y="5330912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3148013" y="5843755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22" name="Oval 21"/>
          <p:cNvSpPr/>
          <p:nvPr/>
        </p:nvSpPr>
        <p:spPr>
          <a:xfrm>
            <a:off x="3290783" y="6267343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2004060" y="7546434"/>
            <a:ext cx="1053465" cy="364080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2004059" y="8012797"/>
            <a:ext cx="2558416" cy="345391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2004059" y="8456876"/>
            <a:ext cx="1091566" cy="472812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2004059" y="9018916"/>
            <a:ext cx="2748916" cy="248909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3057525" y="7558358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28" name="Oval 27"/>
          <p:cNvSpPr/>
          <p:nvPr/>
        </p:nvSpPr>
        <p:spPr>
          <a:xfrm>
            <a:off x="4562475" y="8012797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29" name="Oval 28"/>
          <p:cNvSpPr/>
          <p:nvPr/>
        </p:nvSpPr>
        <p:spPr>
          <a:xfrm>
            <a:off x="3101340" y="8524722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4752975" y="8966041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4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07" y="120401"/>
            <a:ext cx="6446267" cy="3986208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9440" y="4683293"/>
            <a:ext cx="6719434" cy="4407490"/>
            <a:chOff x="59440" y="3375193"/>
            <a:chExt cx="6719434" cy="440749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40" y="4673937"/>
              <a:ext cx="1914792" cy="120031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44839" y="6620471"/>
              <a:ext cx="2581635" cy="116221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72768" y="4673937"/>
              <a:ext cx="2257740" cy="135273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16344" y="4673937"/>
              <a:ext cx="2362530" cy="185763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0207" y="6147189"/>
              <a:ext cx="3734321" cy="132416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09365" y="3375193"/>
              <a:ext cx="4439270" cy="1209844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11996" y="4125522"/>
            <a:ext cx="6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Figure 3</a:t>
            </a:r>
            <a:r>
              <a:rPr lang="en-IN" dirty="0" smtClean="0"/>
              <a:t>: APIs exposed by Stack abstraction in </a:t>
            </a:r>
            <a:r>
              <a:rPr lang="en-IN" dirty="0" err="1" smtClean="0"/>
              <a:t>stack.h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15107" y="9122044"/>
            <a:ext cx="683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Figure 4</a:t>
            </a:r>
            <a:r>
              <a:rPr lang="en-IN" dirty="0" smtClean="0"/>
              <a:t>: Implementation of Stack abstraction in </a:t>
            </a:r>
            <a:r>
              <a:rPr lang="en-IN" dirty="0" err="1" smtClean="0"/>
              <a:t>stack.c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1014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166" y="396803"/>
            <a:ext cx="3534268" cy="163852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40701" y="2035332"/>
            <a:ext cx="3757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Figure 5</a:t>
            </a:r>
            <a:r>
              <a:rPr lang="en-IN" dirty="0" smtClean="0"/>
              <a:t>: </a:t>
            </a:r>
            <a:r>
              <a:rPr lang="en-IN" dirty="0" err="1" smtClean="0"/>
              <a:t>Makefile</a:t>
            </a:r>
            <a:r>
              <a:rPr lang="en-IN" dirty="0" smtClean="0"/>
              <a:t> for Kernel Module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77" y="2903903"/>
            <a:ext cx="6652316" cy="14812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9277" y="4385152"/>
            <a:ext cx="665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Figure 6</a:t>
            </a:r>
            <a:r>
              <a:rPr lang="en-IN" dirty="0" smtClean="0"/>
              <a:t>: Generating Kernel Module (</a:t>
            </a:r>
            <a:r>
              <a:rPr lang="en-IN" i="1" dirty="0" err="1" smtClean="0"/>
              <a:t>stack_device.ko</a:t>
            </a:r>
            <a:r>
              <a:rPr lang="en-IN" dirty="0" smtClean="0"/>
              <a:t>)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7" y="5132345"/>
            <a:ext cx="6652316" cy="5811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9277" y="5727698"/>
            <a:ext cx="665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Figure 7</a:t>
            </a:r>
            <a:r>
              <a:rPr lang="en-IN" dirty="0" smtClean="0"/>
              <a:t>: Inserting Kernel Module using </a:t>
            </a:r>
            <a:r>
              <a:rPr lang="en-IN" i="1" dirty="0" err="1" smtClean="0"/>
              <a:t>insmod</a:t>
            </a:r>
            <a:endParaRPr lang="en-IN" i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77" y="6442601"/>
            <a:ext cx="6652316" cy="7309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9277" y="7218482"/>
            <a:ext cx="66523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Figure 8</a:t>
            </a:r>
            <a:r>
              <a:rPr lang="en-IN" dirty="0" smtClean="0"/>
              <a:t>: Verifying module insertion using </a:t>
            </a:r>
            <a:r>
              <a:rPr lang="en-IN" i="1" dirty="0" err="1" smtClean="0"/>
              <a:t>lsmod</a:t>
            </a:r>
            <a:r>
              <a:rPr lang="en-IN" dirty="0" smtClean="0"/>
              <a:t>, </a:t>
            </a:r>
            <a:r>
              <a:rPr lang="en-IN" i="1" dirty="0" smtClean="0"/>
              <a:t>/</a:t>
            </a:r>
            <a:r>
              <a:rPr lang="en-IN" i="1" dirty="0" err="1" smtClean="0"/>
              <a:t>proc</a:t>
            </a:r>
            <a:r>
              <a:rPr lang="en-IN" i="1" dirty="0" smtClean="0"/>
              <a:t>/devices</a:t>
            </a:r>
            <a:r>
              <a:rPr lang="en-IN" dirty="0" smtClean="0"/>
              <a:t> and creation of </a:t>
            </a:r>
            <a:r>
              <a:rPr lang="en-IN" i="1" dirty="0" smtClean="0"/>
              <a:t>/dev/</a:t>
            </a:r>
            <a:r>
              <a:rPr lang="en-IN" i="1" dirty="0" err="1" smtClean="0"/>
              <a:t>stack_device</a:t>
            </a:r>
            <a:r>
              <a:rPr lang="en-IN" dirty="0" smtClean="0"/>
              <a:t> character device. Note that Major(244) and Minor(0) have been assigned by the kernel at runtime.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362888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1" y="76793"/>
            <a:ext cx="5525271" cy="45916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511" y="5187757"/>
            <a:ext cx="5430008" cy="43154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1887" y="1063742"/>
            <a:ext cx="2773164" cy="301507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81286" y="2347493"/>
            <a:ext cx="4468613" cy="1456157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929010" y="5899591"/>
            <a:ext cx="2773164" cy="301507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2194818" y="7194716"/>
            <a:ext cx="4410770" cy="1466684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474227" y="1037589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1601350" y="5899591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753626" y="2525376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1840227" y="7345470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4689192"/>
            <a:ext cx="582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Figure 9</a:t>
            </a:r>
            <a:r>
              <a:rPr lang="en-IN" dirty="0" smtClean="0"/>
              <a:t>: </a:t>
            </a:r>
            <a:r>
              <a:rPr lang="en-IN" i="1" dirty="0" smtClean="0"/>
              <a:t>app1</a:t>
            </a:r>
            <a:r>
              <a:rPr lang="en-IN" dirty="0" smtClean="0"/>
              <a:t> writing 256 </a:t>
            </a:r>
            <a:r>
              <a:rPr lang="en-IN" dirty="0" smtClean="0"/>
              <a:t>items (0 – 255) </a:t>
            </a:r>
            <a:r>
              <a:rPr lang="en-IN" dirty="0" smtClean="0"/>
              <a:t>on </a:t>
            </a:r>
            <a:r>
              <a:rPr lang="en-IN" i="1" dirty="0" err="1" smtClean="0"/>
              <a:t>stack_device</a:t>
            </a:r>
            <a:endParaRPr lang="en-IN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02290" y="9513790"/>
            <a:ext cx="565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Figure 10</a:t>
            </a:r>
            <a:r>
              <a:rPr lang="en-IN" dirty="0" smtClean="0"/>
              <a:t>: </a:t>
            </a:r>
            <a:r>
              <a:rPr lang="en-IN" i="1" dirty="0" smtClean="0"/>
              <a:t>app2</a:t>
            </a:r>
            <a:r>
              <a:rPr lang="en-IN" dirty="0" smtClean="0"/>
              <a:t> reading items until EOF from </a:t>
            </a:r>
            <a:r>
              <a:rPr lang="en-IN" i="1" dirty="0" err="1" smtClean="0"/>
              <a:t>stack_device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52418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3" y="63500"/>
            <a:ext cx="2367295" cy="22320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771" y="116120"/>
            <a:ext cx="1200318" cy="9050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348438" y="1845625"/>
            <a:ext cx="450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/>
              <a:t>Figure </a:t>
            </a:r>
            <a:r>
              <a:rPr lang="en-IN" sz="1400" b="1" dirty="0" smtClean="0"/>
              <a:t>11</a:t>
            </a:r>
            <a:r>
              <a:rPr lang="en-IN" sz="1400" dirty="0" smtClean="0"/>
              <a:t>: </a:t>
            </a:r>
            <a:r>
              <a:rPr lang="en-IN" sz="1400" dirty="0" err="1" smtClean="0"/>
              <a:t>Makefile</a:t>
            </a:r>
            <a:r>
              <a:rPr lang="en-IN" sz="1400" dirty="0" smtClean="0"/>
              <a:t> &amp; folder structure of applications</a:t>
            </a:r>
            <a:endParaRPr lang="en-IN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221" y="1130300"/>
            <a:ext cx="4320259" cy="5223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28" y="2505802"/>
            <a:ext cx="6182588" cy="15718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759" y="4424253"/>
            <a:ext cx="6144482" cy="15718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76863" y="4084000"/>
            <a:ext cx="450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/>
              <a:t>Figure </a:t>
            </a:r>
            <a:r>
              <a:rPr lang="en-IN" sz="1400" b="1" dirty="0" smtClean="0"/>
              <a:t>12</a:t>
            </a:r>
            <a:r>
              <a:rPr lang="en-IN" sz="1400" dirty="0" smtClean="0"/>
              <a:t>: Output of ./app1 (write) stri</a:t>
            </a:r>
            <a:r>
              <a:rPr lang="en-IN" sz="1400" dirty="0" smtClean="0"/>
              <a:t>pped to 10 lines</a:t>
            </a:r>
            <a:endParaRPr lang="en-IN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186388" y="6008050"/>
            <a:ext cx="4509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 smtClean="0"/>
              <a:t>Figure </a:t>
            </a:r>
            <a:r>
              <a:rPr lang="en-IN" sz="1400" b="1" dirty="0" smtClean="0"/>
              <a:t>13</a:t>
            </a:r>
            <a:r>
              <a:rPr lang="en-IN" sz="1400" dirty="0" smtClean="0"/>
              <a:t>: Output of ./app2 (read) stri</a:t>
            </a:r>
            <a:r>
              <a:rPr lang="en-IN" sz="1400" dirty="0" smtClean="0"/>
              <a:t>pped to 10 lines</a:t>
            </a:r>
            <a:endParaRPr lang="en-IN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-371" y="6705600"/>
            <a:ext cx="6858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read data sequence is opposite of write data sequence because</a:t>
            </a:r>
          </a:p>
          <a:p>
            <a:r>
              <a:rPr lang="en-IN" dirty="0" smtClean="0"/>
              <a:t>the 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read()</a:t>
            </a:r>
            <a:r>
              <a:rPr lang="en-IN" dirty="0" smtClean="0"/>
              <a:t> &amp; 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write()</a:t>
            </a:r>
            <a:r>
              <a:rPr lang="en-IN" dirty="0" smtClean="0"/>
              <a:t> system calls on 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/dev/</a:t>
            </a:r>
            <a:r>
              <a:rPr lang="en-IN" i="1" dirty="0" err="1" smtClean="0">
                <a:solidFill>
                  <a:schemeClr val="bg1">
                    <a:lumMod val="50000"/>
                  </a:schemeClr>
                </a:solidFill>
              </a:rPr>
              <a:t>stack_device</a:t>
            </a:r>
            <a:r>
              <a:rPr lang="en-IN" dirty="0" smtClean="0"/>
              <a:t> are implemented</a:t>
            </a:r>
          </a:p>
          <a:p>
            <a:r>
              <a:rPr lang="en-IN" dirty="0" smtClean="0"/>
              <a:t>as a stack data structure (first-in last-out, last-in first-out) in our driver.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43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38" y="465905"/>
            <a:ext cx="5258534" cy="33246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24000" y="1038225"/>
            <a:ext cx="2800350" cy="304800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587500" y="2041525"/>
            <a:ext cx="1917700" cy="298450"/>
          </a:xfrm>
          <a:prstGeom prst="rect">
            <a:avLst/>
          </a:prstGeom>
          <a:noFill/>
          <a:ln cmpd="sng">
            <a:solidFill>
              <a:srgbClr val="FFFF00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4324350" y="1038225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3505200" y="2012315"/>
            <a:ext cx="327660" cy="32766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49838" y="3790594"/>
            <a:ext cx="5258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Figure </a:t>
            </a:r>
            <a:r>
              <a:rPr lang="en-IN" b="1" dirty="0" smtClean="0"/>
              <a:t>14</a:t>
            </a:r>
            <a:r>
              <a:rPr lang="en-IN" dirty="0" smtClean="0"/>
              <a:t>: </a:t>
            </a:r>
            <a:r>
              <a:rPr lang="en-IN" i="1" dirty="0" smtClean="0"/>
              <a:t>app3</a:t>
            </a:r>
            <a:r>
              <a:rPr lang="en-IN" dirty="0" smtClean="0"/>
              <a:t> cleans </a:t>
            </a:r>
            <a:r>
              <a:rPr lang="en-IN" i="1" dirty="0" err="1" smtClean="0"/>
              <a:t>stack_device</a:t>
            </a:r>
            <a:r>
              <a:rPr lang="en-IN" dirty="0" smtClean="0"/>
              <a:t> by invoking </a:t>
            </a:r>
            <a:r>
              <a:rPr lang="en-IN" dirty="0" err="1" smtClean="0"/>
              <a:t>ioctl</a:t>
            </a:r>
            <a:r>
              <a:rPr lang="en-IN" dirty="0" smtClean="0"/>
              <a:t>()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0" y="0"/>
            <a:ext cx="3565400" cy="4097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13" b="1" dirty="0" smtClean="0"/>
              <a:t>Problem </a:t>
            </a:r>
            <a:r>
              <a:rPr lang="en-IN" sz="1013" b="1" dirty="0" smtClean="0"/>
              <a:t>2: Clean Function</a:t>
            </a:r>
            <a:endParaRPr lang="en-IN" sz="1013" b="1" dirty="0"/>
          </a:p>
          <a:p>
            <a:r>
              <a:rPr lang="en-US" altLang="ko-KR" sz="1050" dirty="0" smtClean="0"/>
              <a:t>Make </a:t>
            </a:r>
            <a:r>
              <a:rPr lang="en-US" altLang="ko-KR" sz="1050" dirty="0"/>
              <a:t>your own </a:t>
            </a:r>
            <a:r>
              <a:rPr lang="en-US" altLang="ko-KR" sz="1050" dirty="0" smtClean="0"/>
              <a:t>“clean function” </a:t>
            </a:r>
            <a:r>
              <a:rPr lang="en-US" altLang="ko-KR" sz="1050" dirty="0"/>
              <a:t>that makes the  stack empty.</a:t>
            </a:r>
            <a:endParaRPr lang="en-IN" sz="1013" dirty="0"/>
          </a:p>
        </p:txBody>
      </p:sp>
      <p:sp>
        <p:nvSpPr>
          <p:cNvPr id="16" name="TextBox 15"/>
          <p:cNvSpPr txBox="1"/>
          <p:nvPr/>
        </p:nvSpPr>
        <p:spPr>
          <a:xfrm>
            <a:off x="25053" y="4246324"/>
            <a:ext cx="682042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structure </a:t>
            </a:r>
            <a:r>
              <a:rPr lang="en-IN" i="1" dirty="0" err="1" smtClean="0">
                <a:solidFill>
                  <a:schemeClr val="bg1">
                    <a:lumMod val="50000"/>
                  </a:schemeClr>
                </a:solidFill>
              </a:rPr>
              <a:t>file_operations</a:t>
            </a:r>
            <a:r>
              <a:rPr lang="en-IN" dirty="0" smtClean="0"/>
              <a:t> provides an extension point for custom</a:t>
            </a:r>
          </a:p>
          <a:p>
            <a:r>
              <a:rPr lang="en-IN" dirty="0" smtClean="0"/>
              <a:t>commands using </a:t>
            </a:r>
            <a:r>
              <a:rPr lang="en-IN" i="1" dirty="0" err="1" smtClean="0">
                <a:solidFill>
                  <a:schemeClr val="bg1">
                    <a:lumMod val="50000"/>
                  </a:schemeClr>
                </a:solidFill>
              </a:rPr>
              <a:t>ioctl</a:t>
            </a:r>
            <a:r>
              <a:rPr lang="en-IN" dirty="0" smtClean="0"/>
              <a:t> (I/O control). I have implemented the operation</a:t>
            </a:r>
          </a:p>
          <a:p>
            <a:r>
              <a:rPr lang="en-IN" dirty="0"/>
              <a:t>o</a:t>
            </a:r>
            <a:r>
              <a:rPr lang="en-IN" dirty="0" smtClean="0"/>
              <a:t>f “stack clean” in Linux using </a:t>
            </a:r>
            <a:r>
              <a:rPr lang="en-IN" i="1" dirty="0" err="1" smtClean="0">
                <a:solidFill>
                  <a:schemeClr val="bg1">
                    <a:lumMod val="50000"/>
                  </a:schemeClr>
                </a:solidFill>
              </a:rPr>
              <a:t>unlocked_ioctl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en-IN" dirty="0" smtClean="0"/>
              <a:t> [</a:t>
            </a:r>
            <a:r>
              <a:rPr lang="en-IN" b="1" i="1" dirty="0" smtClean="0"/>
              <a:t>Refer Figure 2</a:t>
            </a:r>
            <a:r>
              <a:rPr lang="en-IN" dirty="0" smtClean="0"/>
              <a:t>].</a:t>
            </a:r>
          </a:p>
          <a:p>
            <a:endParaRPr lang="en-IN" dirty="0" smtClean="0"/>
          </a:p>
          <a:p>
            <a:r>
              <a:rPr lang="en-IN" dirty="0" smtClean="0"/>
              <a:t>It can be invoked by an application using </a:t>
            </a:r>
            <a:r>
              <a:rPr lang="en-IN" i="1" dirty="0" err="1" smtClean="0">
                <a:solidFill>
                  <a:schemeClr val="bg1">
                    <a:lumMod val="50000"/>
                  </a:schemeClr>
                </a:solidFill>
              </a:rPr>
              <a:t>ioctl</a:t>
            </a:r>
            <a:r>
              <a:rPr lang="en-IN" i="1" dirty="0" smtClean="0">
                <a:solidFill>
                  <a:schemeClr val="bg1">
                    <a:lumMod val="50000"/>
                  </a:schemeClr>
                </a:solidFill>
              </a:rPr>
              <a:t>()</a:t>
            </a:r>
            <a:r>
              <a:rPr lang="en-IN" dirty="0" smtClean="0"/>
              <a:t> system call.</a:t>
            </a:r>
            <a:endParaRPr lang="en-IN" dirty="0"/>
          </a:p>
          <a:p>
            <a:endParaRPr lang="en-IN" dirty="0" smtClean="0"/>
          </a:p>
          <a:p>
            <a:r>
              <a:rPr lang="en-IN" b="1" dirty="0" smtClean="0"/>
              <a:t>Reference:</a:t>
            </a:r>
          </a:p>
          <a:p>
            <a:r>
              <a:rPr lang="en-IN" sz="1700" dirty="0">
                <a:hlinkClick r:id="rId3"/>
              </a:rPr>
              <a:t>https://</a:t>
            </a:r>
            <a:r>
              <a:rPr lang="en-IN" sz="1700" dirty="0" smtClean="0">
                <a:hlinkClick r:id="rId3"/>
              </a:rPr>
              <a:t>github.com/torvalds/linux/blob/master/include/linux/fs.h#L1679</a:t>
            </a:r>
            <a:endParaRPr lang="en-IN" sz="17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24" y="6693545"/>
            <a:ext cx="6163535" cy="18671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3223" y="8565088"/>
            <a:ext cx="6163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Figure </a:t>
            </a:r>
            <a:r>
              <a:rPr lang="en-IN" b="1" dirty="0" smtClean="0"/>
              <a:t>15</a:t>
            </a:r>
            <a:r>
              <a:rPr lang="en-IN" dirty="0" smtClean="0"/>
              <a:t>: </a:t>
            </a:r>
            <a:r>
              <a:rPr lang="en-IN" i="1" dirty="0"/>
              <a:t>app1</a:t>
            </a:r>
            <a:r>
              <a:rPr lang="en-IN" dirty="0"/>
              <a:t> </a:t>
            </a:r>
            <a:r>
              <a:rPr lang="en-IN" dirty="0" smtClean="0"/>
              <a:t>writes </a:t>
            </a:r>
            <a:r>
              <a:rPr lang="en-IN" dirty="0"/>
              <a:t>256 items (0 – 255) on </a:t>
            </a:r>
            <a:r>
              <a:rPr lang="en-IN" i="1" dirty="0" err="1" smtClean="0"/>
              <a:t>stack_device</a:t>
            </a:r>
            <a:r>
              <a:rPr lang="en-IN" dirty="0" smtClean="0"/>
              <a:t>, </a:t>
            </a:r>
            <a:r>
              <a:rPr lang="en-IN" i="1" dirty="0" smtClean="0"/>
              <a:t>app3</a:t>
            </a:r>
            <a:r>
              <a:rPr lang="en-IN" dirty="0" smtClean="0"/>
              <a:t> cleans </a:t>
            </a:r>
            <a:r>
              <a:rPr lang="en-IN" i="1" dirty="0" err="1" smtClean="0"/>
              <a:t>stack_device</a:t>
            </a:r>
            <a:r>
              <a:rPr lang="en-IN" dirty="0" smtClean="0"/>
              <a:t>, </a:t>
            </a:r>
            <a:r>
              <a:rPr lang="en-IN" i="1" dirty="0" smtClean="0"/>
              <a:t>app2</a:t>
            </a:r>
            <a:r>
              <a:rPr lang="en-IN" dirty="0" smtClean="0"/>
              <a:t> has no remaining data to read.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74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487</TotalTime>
  <Words>433</Words>
  <Application>Microsoft Office PowerPoint</Application>
  <PresentationFormat>A4 Paper (210x297 mm)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Theme</vt:lpstr>
      <vt:lpstr>EE516 : Homework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Kalra</dc:creator>
  <cp:lastModifiedBy>Gaurav Kalra</cp:lastModifiedBy>
  <cp:revision>258</cp:revision>
  <dcterms:created xsi:type="dcterms:W3CDTF">2016-09-18T09:27:16Z</dcterms:created>
  <dcterms:modified xsi:type="dcterms:W3CDTF">2016-09-23T10:17:26Z</dcterms:modified>
</cp:coreProperties>
</file>