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447" r:id="rId2"/>
    <p:sldId id="453" r:id="rId3"/>
    <p:sldId id="2147373907" r:id="rId4"/>
    <p:sldId id="2147373908" r:id="rId5"/>
    <p:sldId id="2147373909" r:id="rId6"/>
    <p:sldId id="413" r:id="rId7"/>
    <p:sldId id="265" r:id="rId8"/>
    <p:sldId id="43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E96D4-8843-4652-8096-90816720EB66}" type="datetimeFigureOut">
              <a:rPr lang="en-IN" smtClean="0"/>
              <a:t>07-02-2022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A9901-BFC5-44B4-93DC-5C45BB9ECB87}" type="slidenum">
              <a:rPr lang="en-IN" smtClean="0"/>
              <a:t>‹#›</a:t>
            </a:fld>
            <a:endParaRPr lang="en-IN"/>
          </a:p>
        </p:txBody>
      </p:sp>
    </p:spTree>
    <p:extLst>
      <p:ext uri="{BB962C8B-B14F-4D97-AF65-F5344CB8AC3E}">
        <p14:creationId xmlns:p14="http://schemas.microsoft.com/office/powerpoint/2010/main" val="2451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CC1E-40BE-4D01-9EEB-A82526A3A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C3BC46-F926-404E-85B2-56EF112C51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A9A35D-DE41-4AA7-8D4F-8D3F3DC43354}"/>
              </a:ext>
            </a:extLst>
          </p:cNvPr>
          <p:cNvSpPr>
            <a:spLocks noGrp="1"/>
          </p:cNvSpPr>
          <p:nvPr>
            <p:ph type="dt" sz="half" idx="10"/>
          </p:nvPr>
        </p:nvSpPr>
        <p:spPr/>
        <p:txBody>
          <a:bodyPr/>
          <a:lstStyle/>
          <a:p>
            <a:fld id="{FDF1D511-2125-4FAD-8848-B4F8A4AA8D88}" type="datetimeFigureOut">
              <a:rPr lang="en-IN" smtClean="0"/>
              <a:t>07-02-2022</a:t>
            </a:fld>
            <a:endParaRPr lang="en-IN"/>
          </a:p>
        </p:txBody>
      </p:sp>
      <p:sp>
        <p:nvSpPr>
          <p:cNvPr id="5" name="Footer Placeholder 4">
            <a:extLst>
              <a:ext uri="{FF2B5EF4-FFF2-40B4-BE49-F238E27FC236}">
                <a16:creationId xmlns:a16="http://schemas.microsoft.com/office/drawing/2014/main" id="{2A437993-A080-4F72-8753-A359E240F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0EECD8-D4F9-41F1-8482-5624AC9329F5}"/>
              </a:ext>
            </a:extLst>
          </p:cNvPr>
          <p:cNvSpPr>
            <a:spLocks noGrp="1"/>
          </p:cNvSpPr>
          <p:nvPr>
            <p:ph type="sldNum" sz="quarter" idx="12"/>
          </p:nvPr>
        </p:nvSpPr>
        <p:spPr/>
        <p:txBody>
          <a:bodyPr/>
          <a:lstStyle/>
          <a:p>
            <a:fld id="{1ED8C03F-890C-41D2-9452-C30CDD476FF6}" type="slidenum">
              <a:rPr lang="en-IN" smtClean="0"/>
              <a:t>‹#›</a:t>
            </a:fld>
            <a:endParaRPr lang="en-IN"/>
          </a:p>
        </p:txBody>
      </p:sp>
    </p:spTree>
    <p:extLst>
      <p:ext uri="{BB962C8B-B14F-4D97-AF65-F5344CB8AC3E}">
        <p14:creationId xmlns:p14="http://schemas.microsoft.com/office/powerpoint/2010/main" val="61358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C43C-F0F9-4EA8-A5BC-10EB8F28A6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F3D4DF-09E4-400E-8628-4F416E05D1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FB917A-D4AA-4BF9-A2A0-7DAA74B2FC43}"/>
              </a:ext>
            </a:extLst>
          </p:cNvPr>
          <p:cNvSpPr>
            <a:spLocks noGrp="1"/>
          </p:cNvSpPr>
          <p:nvPr>
            <p:ph type="dt" sz="half" idx="10"/>
          </p:nvPr>
        </p:nvSpPr>
        <p:spPr/>
        <p:txBody>
          <a:bodyPr/>
          <a:lstStyle/>
          <a:p>
            <a:fld id="{FDF1D511-2125-4FAD-8848-B4F8A4AA8D88}" type="datetimeFigureOut">
              <a:rPr lang="en-IN" smtClean="0"/>
              <a:t>07-02-2022</a:t>
            </a:fld>
            <a:endParaRPr lang="en-IN"/>
          </a:p>
        </p:txBody>
      </p:sp>
      <p:sp>
        <p:nvSpPr>
          <p:cNvPr id="5" name="Footer Placeholder 4">
            <a:extLst>
              <a:ext uri="{FF2B5EF4-FFF2-40B4-BE49-F238E27FC236}">
                <a16:creationId xmlns:a16="http://schemas.microsoft.com/office/drawing/2014/main" id="{E842934C-57E6-466E-B180-971C90C326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0F94AC-8619-4D22-8A86-B30197E713C7}"/>
              </a:ext>
            </a:extLst>
          </p:cNvPr>
          <p:cNvSpPr>
            <a:spLocks noGrp="1"/>
          </p:cNvSpPr>
          <p:nvPr>
            <p:ph type="sldNum" sz="quarter" idx="12"/>
          </p:nvPr>
        </p:nvSpPr>
        <p:spPr/>
        <p:txBody>
          <a:bodyPr/>
          <a:lstStyle/>
          <a:p>
            <a:fld id="{1ED8C03F-890C-41D2-9452-C30CDD476FF6}" type="slidenum">
              <a:rPr lang="en-IN" smtClean="0"/>
              <a:t>‹#›</a:t>
            </a:fld>
            <a:endParaRPr lang="en-IN"/>
          </a:p>
        </p:txBody>
      </p:sp>
    </p:spTree>
    <p:extLst>
      <p:ext uri="{BB962C8B-B14F-4D97-AF65-F5344CB8AC3E}">
        <p14:creationId xmlns:p14="http://schemas.microsoft.com/office/powerpoint/2010/main" val="424728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9A2865-6C51-4551-8E7D-828FA81030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CDA4BC-7BE5-40BE-85FB-A32C0D12A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B9F869-B597-43C7-BD63-F131857651F4}"/>
              </a:ext>
            </a:extLst>
          </p:cNvPr>
          <p:cNvSpPr>
            <a:spLocks noGrp="1"/>
          </p:cNvSpPr>
          <p:nvPr>
            <p:ph type="dt" sz="half" idx="10"/>
          </p:nvPr>
        </p:nvSpPr>
        <p:spPr/>
        <p:txBody>
          <a:bodyPr/>
          <a:lstStyle/>
          <a:p>
            <a:fld id="{FDF1D511-2125-4FAD-8848-B4F8A4AA8D88}" type="datetimeFigureOut">
              <a:rPr lang="en-IN" smtClean="0"/>
              <a:t>07-02-2022</a:t>
            </a:fld>
            <a:endParaRPr lang="en-IN"/>
          </a:p>
        </p:txBody>
      </p:sp>
      <p:sp>
        <p:nvSpPr>
          <p:cNvPr id="5" name="Footer Placeholder 4">
            <a:extLst>
              <a:ext uri="{FF2B5EF4-FFF2-40B4-BE49-F238E27FC236}">
                <a16:creationId xmlns:a16="http://schemas.microsoft.com/office/drawing/2014/main" id="{E60B7C44-8D51-4333-BEB3-F86EDC282F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37C1A-9CA8-4F05-A427-D0B2CB6A7145}"/>
              </a:ext>
            </a:extLst>
          </p:cNvPr>
          <p:cNvSpPr>
            <a:spLocks noGrp="1"/>
          </p:cNvSpPr>
          <p:nvPr>
            <p:ph type="sldNum" sz="quarter" idx="12"/>
          </p:nvPr>
        </p:nvSpPr>
        <p:spPr/>
        <p:txBody>
          <a:bodyPr/>
          <a:lstStyle/>
          <a:p>
            <a:fld id="{1ED8C03F-890C-41D2-9452-C30CDD476FF6}" type="slidenum">
              <a:rPr lang="en-IN" smtClean="0"/>
              <a:t>‹#›</a:t>
            </a:fld>
            <a:endParaRPr lang="en-IN"/>
          </a:p>
        </p:txBody>
      </p:sp>
    </p:spTree>
    <p:extLst>
      <p:ext uri="{BB962C8B-B14F-4D97-AF65-F5344CB8AC3E}">
        <p14:creationId xmlns:p14="http://schemas.microsoft.com/office/powerpoint/2010/main" val="3551621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6665" y="6217668"/>
            <a:ext cx="1963124" cy="360000"/>
          </a:xfrm>
          <a:prstGeom prst="rect">
            <a:avLst/>
          </a:prstGeom>
        </p:spPr>
      </p:pic>
      <p:sp>
        <p:nvSpPr>
          <p:cNvPr id="13" name="Classification"/>
          <p:cNvSpPr txBox="1"/>
          <p:nvPr userDrawn="1"/>
        </p:nvSpPr>
        <p:spPr>
          <a:xfrm>
            <a:off x="287926" y="5769667"/>
            <a:ext cx="420376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19" name="Speaker"/>
          <p:cNvSpPr>
            <a:spLocks noGrp="1"/>
          </p:cNvSpPr>
          <p:nvPr userDrawn="1">
            <p:ph type="subTitle" idx="1" hasCustomPrompt="1"/>
          </p:nvPr>
        </p:nvSpPr>
        <p:spPr bwMode="black">
          <a:xfrm>
            <a:off x="287925" y="5130490"/>
            <a:ext cx="10896336"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7925" y="4024430"/>
            <a:ext cx="10896336" cy="997196"/>
          </a:xfrm>
        </p:spPr>
        <p:txBody>
          <a:bodyPr vert="horz" wrap="square" lIns="0" tIns="0" rIns="0" bIns="0" rtlCol="0">
            <a:noAutofit/>
          </a:bodyPr>
          <a:lstStyle>
            <a:lvl1pPr>
              <a:lnSpc>
                <a:spcPct val="90000"/>
              </a:lnSpc>
              <a:defRPr lang="de-DE" sz="3599"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1999"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41703191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3033" y="5994000"/>
            <a:ext cx="1963124" cy="360000"/>
          </a:xfrm>
          <a:prstGeom prst="rect">
            <a:avLst/>
          </a:prstGeom>
        </p:spPr>
      </p:pic>
      <p:sp>
        <p:nvSpPr>
          <p:cNvPr id="93" name="Contact information"/>
          <p:cNvSpPr>
            <a:spLocks noGrp="1"/>
          </p:cNvSpPr>
          <p:nvPr>
            <p:ph type="body" sz="quarter" idx="10" hasCustomPrompt="1"/>
          </p:nvPr>
        </p:nvSpPr>
        <p:spPr>
          <a:xfrm>
            <a:off x="503869" y="2905487"/>
            <a:ext cx="5592132"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3869" y="1467009"/>
            <a:ext cx="5592132" cy="923116"/>
          </a:xfrm>
        </p:spPr>
        <p:txBody>
          <a:bodyPr anchor="t" anchorCtr="0">
            <a:noAutofit/>
          </a:bodyPr>
          <a:lstStyle>
            <a:lvl1pPr>
              <a:defRPr sz="5498">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1523598146"/>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3033" y="5994000"/>
            <a:ext cx="1963124" cy="360000"/>
          </a:xfrm>
          <a:prstGeom prst="rect">
            <a:avLst/>
          </a:prstGeom>
        </p:spPr>
      </p:pic>
      <p:sp>
        <p:nvSpPr>
          <p:cNvPr id="19" name="Copyright information English"/>
          <p:cNvSpPr txBox="1"/>
          <p:nvPr userDrawn="1"/>
        </p:nvSpPr>
        <p:spPr bwMode="black">
          <a:xfrm>
            <a:off x="503107" y="2645292"/>
            <a:ext cx="5870781" cy="3708708"/>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107" y="2461399"/>
            <a:ext cx="2214813"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222" y="1749960"/>
            <a:ext cx="361715"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2840" y="1749063"/>
            <a:ext cx="363505"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248" y="1749960"/>
            <a:ext cx="361715"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866" y="1749063"/>
            <a:ext cx="363505" cy="363600"/>
          </a:xfrm>
          <a:prstGeom prst="rect">
            <a:avLst/>
          </a:prstGeom>
        </p:spPr>
      </p:pic>
      <p:sp>
        <p:nvSpPr>
          <p:cNvPr id="43" name="Follow all of SAP"/>
          <p:cNvSpPr txBox="1"/>
          <p:nvPr userDrawn="1"/>
        </p:nvSpPr>
        <p:spPr bwMode="black">
          <a:xfrm>
            <a:off x="503108"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14727983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107" y="2461399"/>
            <a:ext cx="2579968"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3033" y="5994000"/>
            <a:ext cx="1963124" cy="360000"/>
          </a:xfrm>
          <a:prstGeom prst="rect">
            <a:avLst/>
          </a:prstGeom>
        </p:spPr>
      </p:pic>
      <p:sp>
        <p:nvSpPr>
          <p:cNvPr id="32" name="Copyright information-German"/>
          <p:cNvSpPr txBox="1"/>
          <p:nvPr userDrawn="1"/>
        </p:nvSpPr>
        <p:spPr bwMode="black">
          <a:xfrm>
            <a:off x="503867" y="2645292"/>
            <a:ext cx="6075226" cy="3708708"/>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222" y="1749960"/>
            <a:ext cx="361715"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2840" y="1749063"/>
            <a:ext cx="363505"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248" y="1749960"/>
            <a:ext cx="361715"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866" y="1749063"/>
            <a:ext cx="363505" cy="363600"/>
          </a:xfrm>
          <a:prstGeom prst="rect">
            <a:avLst/>
          </a:prstGeom>
        </p:spPr>
      </p:pic>
      <p:sp>
        <p:nvSpPr>
          <p:cNvPr id="20" name="SAP folgen auf"/>
          <p:cNvSpPr txBox="1"/>
          <p:nvPr userDrawn="1"/>
        </p:nvSpPr>
        <p:spPr bwMode="black">
          <a:xfrm>
            <a:off x="503866" y="1461002"/>
            <a:ext cx="1228229" cy="169277"/>
          </a:xfrm>
          <a:prstGeom prst="rect">
            <a:avLst/>
          </a:prstGeom>
          <a:noFill/>
        </p:spPr>
        <p:txBody>
          <a:bodyPr wrap="square" lIns="0" tIns="0" rIns="0" bIns="0" rtlCol="0" anchor="b">
            <a:noAutofit/>
          </a:bodyPr>
          <a:lstStyle/>
          <a:p>
            <a:pPr marL="0" marR="0" lvl="0" indent="0" algn="l" defTabSz="1088449"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28183678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8053-57E1-4FFB-8603-910546F949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6A4CF9-DAF6-437C-95C5-BA27A6ECB9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26669E-8754-4434-B8CA-8D778031C754}"/>
              </a:ext>
            </a:extLst>
          </p:cNvPr>
          <p:cNvSpPr>
            <a:spLocks noGrp="1"/>
          </p:cNvSpPr>
          <p:nvPr>
            <p:ph type="dt" sz="half" idx="10"/>
          </p:nvPr>
        </p:nvSpPr>
        <p:spPr/>
        <p:txBody>
          <a:bodyPr/>
          <a:lstStyle/>
          <a:p>
            <a:fld id="{FDF1D511-2125-4FAD-8848-B4F8A4AA8D88}" type="datetimeFigureOut">
              <a:rPr lang="en-IN" smtClean="0"/>
              <a:t>07-02-2022</a:t>
            </a:fld>
            <a:endParaRPr lang="en-IN"/>
          </a:p>
        </p:txBody>
      </p:sp>
      <p:sp>
        <p:nvSpPr>
          <p:cNvPr id="5" name="Footer Placeholder 4">
            <a:extLst>
              <a:ext uri="{FF2B5EF4-FFF2-40B4-BE49-F238E27FC236}">
                <a16:creationId xmlns:a16="http://schemas.microsoft.com/office/drawing/2014/main" id="{473BD280-1C71-40D9-ADB8-0A432FC979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FEFA4-6168-4400-92AF-E191F8F1157F}"/>
              </a:ext>
            </a:extLst>
          </p:cNvPr>
          <p:cNvSpPr>
            <a:spLocks noGrp="1"/>
          </p:cNvSpPr>
          <p:nvPr>
            <p:ph type="sldNum" sz="quarter" idx="12"/>
          </p:nvPr>
        </p:nvSpPr>
        <p:spPr/>
        <p:txBody>
          <a:bodyPr/>
          <a:lstStyle/>
          <a:p>
            <a:fld id="{1ED8C03F-890C-41D2-9452-C30CDD476FF6}" type="slidenum">
              <a:rPr lang="en-IN" smtClean="0"/>
              <a:t>‹#›</a:t>
            </a:fld>
            <a:endParaRPr lang="en-IN"/>
          </a:p>
        </p:txBody>
      </p:sp>
    </p:spTree>
    <p:extLst>
      <p:ext uri="{BB962C8B-B14F-4D97-AF65-F5344CB8AC3E}">
        <p14:creationId xmlns:p14="http://schemas.microsoft.com/office/powerpoint/2010/main" val="367496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D02C-DE59-484C-B6D7-6A19502068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627953-99AD-4823-BCEE-1F0FE2341B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45E88-CEC8-42A8-869B-D5AD4E7A139A}"/>
              </a:ext>
            </a:extLst>
          </p:cNvPr>
          <p:cNvSpPr>
            <a:spLocks noGrp="1"/>
          </p:cNvSpPr>
          <p:nvPr>
            <p:ph type="dt" sz="half" idx="10"/>
          </p:nvPr>
        </p:nvSpPr>
        <p:spPr/>
        <p:txBody>
          <a:bodyPr/>
          <a:lstStyle/>
          <a:p>
            <a:fld id="{FDF1D511-2125-4FAD-8848-B4F8A4AA8D88}" type="datetimeFigureOut">
              <a:rPr lang="en-IN" smtClean="0"/>
              <a:t>07-02-2022</a:t>
            </a:fld>
            <a:endParaRPr lang="en-IN"/>
          </a:p>
        </p:txBody>
      </p:sp>
      <p:sp>
        <p:nvSpPr>
          <p:cNvPr id="5" name="Footer Placeholder 4">
            <a:extLst>
              <a:ext uri="{FF2B5EF4-FFF2-40B4-BE49-F238E27FC236}">
                <a16:creationId xmlns:a16="http://schemas.microsoft.com/office/drawing/2014/main" id="{1AE45F60-89D1-4EFF-89A5-D72C8EB9C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148AF4-E2D3-45F0-99A5-0A7A1F9EF610}"/>
              </a:ext>
            </a:extLst>
          </p:cNvPr>
          <p:cNvSpPr>
            <a:spLocks noGrp="1"/>
          </p:cNvSpPr>
          <p:nvPr>
            <p:ph type="sldNum" sz="quarter" idx="12"/>
          </p:nvPr>
        </p:nvSpPr>
        <p:spPr/>
        <p:txBody>
          <a:bodyPr/>
          <a:lstStyle/>
          <a:p>
            <a:fld id="{1ED8C03F-890C-41D2-9452-C30CDD476FF6}" type="slidenum">
              <a:rPr lang="en-IN" smtClean="0"/>
              <a:t>‹#›</a:t>
            </a:fld>
            <a:endParaRPr lang="en-IN"/>
          </a:p>
        </p:txBody>
      </p:sp>
    </p:spTree>
    <p:extLst>
      <p:ext uri="{BB962C8B-B14F-4D97-AF65-F5344CB8AC3E}">
        <p14:creationId xmlns:p14="http://schemas.microsoft.com/office/powerpoint/2010/main" val="245859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0014-23A0-454E-9AC8-F9AB5991E1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6A3C71-31AE-41AC-BA15-9338FE6253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2FA09E-0341-4BEC-B63A-A2BB898B63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3C05AA-97B4-4AEC-BD39-A001A7D9E9CE}"/>
              </a:ext>
            </a:extLst>
          </p:cNvPr>
          <p:cNvSpPr>
            <a:spLocks noGrp="1"/>
          </p:cNvSpPr>
          <p:nvPr>
            <p:ph type="dt" sz="half" idx="10"/>
          </p:nvPr>
        </p:nvSpPr>
        <p:spPr/>
        <p:txBody>
          <a:bodyPr/>
          <a:lstStyle/>
          <a:p>
            <a:fld id="{FDF1D511-2125-4FAD-8848-B4F8A4AA8D88}" type="datetimeFigureOut">
              <a:rPr lang="en-IN" smtClean="0"/>
              <a:t>07-02-2022</a:t>
            </a:fld>
            <a:endParaRPr lang="en-IN"/>
          </a:p>
        </p:txBody>
      </p:sp>
      <p:sp>
        <p:nvSpPr>
          <p:cNvPr id="6" name="Footer Placeholder 5">
            <a:extLst>
              <a:ext uri="{FF2B5EF4-FFF2-40B4-BE49-F238E27FC236}">
                <a16:creationId xmlns:a16="http://schemas.microsoft.com/office/drawing/2014/main" id="{6B48741D-734C-47AA-B026-7B818C6C9B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CFC1C1-7133-455A-A1B7-1AC44D9DDB93}"/>
              </a:ext>
            </a:extLst>
          </p:cNvPr>
          <p:cNvSpPr>
            <a:spLocks noGrp="1"/>
          </p:cNvSpPr>
          <p:nvPr>
            <p:ph type="sldNum" sz="quarter" idx="12"/>
          </p:nvPr>
        </p:nvSpPr>
        <p:spPr/>
        <p:txBody>
          <a:bodyPr/>
          <a:lstStyle/>
          <a:p>
            <a:fld id="{1ED8C03F-890C-41D2-9452-C30CDD476FF6}" type="slidenum">
              <a:rPr lang="en-IN" smtClean="0"/>
              <a:t>‹#›</a:t>
            </a:fld>
            <a:endParaRPr lang="en-IN"/>
          </a:p>
        </p:txBody>
      </p:sp>
    </p:spTree>
    <p:extLst>
      <p:ext uri="{BB962C8B-B14F-4D97-AF65-F5344CB8AC3E}">
        <p14:creationId xmlns:p14="http://schemas.microsoft.com/office/powerpoint/2010/main" val="311811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2ACE-3831-4F49-B0C5-F396EDB2EF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A883B7-29D6-4C49-9166-14FF5ADA8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C631A3-928A-48AE-8D2C-AB46D0B29E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A72859-82A9-4CB9-873B-413B4956ED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84B1F-1226-4611-9EFC-2FCBE9DA9F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8687A2-4F1F-4BD5-A051-C524A80A2576}"/>
              </a:ext>
            </a:extLst>
          </p:cNvPr>
          <p:cNvSpPr>
            <a:spLocks noGrp="1"/>
          </p:cNvSpPr>
          <p:nvPr>
            <p:ph type="dt" sz="half" idx="10"/>
          </p:nvPr>
        </p:nvSpPr>
        <p:spPr/>
        <p:txBody>
          <a:bodyPr/>
          <a:lstStyle/>
          <a:p>
            <a:fld id="{FDF1D511-2125-4FAD-8848-B4F8A4AA8D88}" type="datetimeFigureOut">
              <a:rPr lang="en-IN" smtClean="0"/>
              <a:t>07-02-2022</a:t>
            </a:fld>
            <a:endParaRPr lang="en-IN"/>
          </a:p>
        </p:txBody>
      </p:sp>
      <p:sp>
        <p:nvSpPr>
          <p:cNvPr id="8" name="Footer Placeholder 7">
            <a:extLst>
              <a:ext uri="{FF2B5EF4-FFF2-40B4-BE49-F238E27FC236}">
                <a16:creationId xmlns:a16="http://schemas.microsoft.com/office/drawing/2014/main" id="{434DC13F-2D70-496D-916B-EC812C02B4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81B83-0AF8-4460-8519-EC31F5592899}"/>
              </a:ext>
            </a:extLst>
          </p:cNvPr>
          <p:cNvSpPr>
            <a:spLocks noGrp="1"/>
          </p:cNvSpPr>
          <p:nvPr>
            <p:ph type="sldNum" sz="quarter" idx="12"/>
          </p:nvPr>
        </p:nvSpPr>
        <p:spPr/>
        <p:txBody>
          <a:bodyPr/>
          <a:lstStyle/>
          <a:p>
            <a:fld id="{1ED8C03F-890C-41D2-9452-C30CDD476FF6}" type="slidenum">
              <a:rPr lang="en-IN" smtClean="0"/>
              <a:t>‹#›</a:t>
            </a:fld>
            <a:endParaRPr lang="en-IN"/>
          </a:p>
        </p:txBody>
      </p:sp>
    </p:spTree>
    <p:extLst>
      <p:ext uri="{BB962C8B-B14F-4D97-AF65-F5344CB8AC3E}">
        <p14:creationId xmlns:p14="http://schemas.microsoft.com/office/powerpoint/2010/main" val="2089215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13F5-E7DE-4390-9257-AC41DD1AC8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5E56F6-91EE-4791-B0D4-409A6C7DFADE}"/>
              </a:ext>
            </a:extLst>
          </p:cNvPr>
          <p:cNvSpPr>
            <a:spLocks noGrp="1"/>
          </p:cNvSpPr>
          <p:nvPr>
            <p:ph type="dt" sz="half" idx="10"/>
          </p:nvPr>
        </p:nvSpPr>
        <p:spPr/>
        <p:txBody>
          <a:bodyPr/>
          <a:lstStyle/>
          <a:p>
            <a:fld id="{FDF1D511-2125-4FAD-8848-B4F8A4AA8D88}" type="datetimeFigureOut">
              <a:rPr lang="en-IN" smtClean="0"/>
              <a:t>07-02-2022</a:t>
            </a:fld>
            <a:endParaRPr lang="en-IN"/>
          </a:p>
        </p:txBody>
      </p:sp>
      <p:sp>
        <p:nvSpPr>
          <p:cNvPr id="4" name="Footer Placeholder 3">
            <a:extLst>
              <a:ext uri="{FF2B5EF4-FFF2-40B4-BE49-F238E27FC236}">
                <a16:creationId xmlns:a16="http://schemas.microsoft.com/office/drawing/2014/main" id="{74C048AB-32C8-4FCF-AB0A-EB084FBFDB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D01650-58B4-41A6-B56E-1FBE119C9348}"/>
              </a:ext>
            </a:extLst>
          </p:cNvPr>
          <p:cNvSpPr>
            <a:spLocks noGrp="1"/>
          </p:cNvSpPr>
          <p:nvPr>
            <p:ph type="sldNum" sz="quarter" idx="12"/>
          </p:nvPr>
        </p:nvSpPr>
        <p:spPr/>
        <p:txBody>
          <a:bodyPr/>
          <a:lstStyle/>
          <a:p>
            <a:fld id="{1ED8C03F-890C-41D2-9452-C30CDD476FF6}" type="slidenum">
              <a:rPr lang="en-IN" smtClean="0"/>
              <a:t>‹#›</a:t>
            </a:fld>
            <a:endParaRPr lang="en-IN"/>
          </a:p>
        </p:txBody>
      </p:sp>
    </p:spTree>
    <p:extLst>
      <p:ext uri="{BB962C8B-B14F-4D97-AF65-F5344CB8AC3E}">
        <p14:creationId xmlns:p14="http://schemas.microsoft.com/office/powerpoint/2010/main" val="3291313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D52BA-2721-4169-A5EF-7EEA88E6E392}"/>
              </a:ext>
            </a:extLst>
          </p:cNvPr>
          <p:cNvSpPr>
            <a:spLocks noGrp="1"/>
          </p:cNvSpPr>
          <p:nvPr>
            <p:ph type="dt" sz="half" idx="10"/>
          </p:nvPr>
        </p:nvSpPr>
        <p:spPr/>
        <p:txBody>
          <a:bodyPr/>
          <a:lstStyle/>
          <a:p>
            <a:fld id="{FDF1D511-2125-4FAD-8848-B4F8A4AA8D88}" type="datetimeFigureOut">
              <a:rPr lang="en-IN" smtClean="0"/>
              <a:t>07-02-2022</a:t>
            </a:fld>
            <a:endParaRPr lang="en-IN"/>
          </a:p>
        </p:txBody>
      </p:sp>
      <p:sp>
        <p:nvSpPr>
          <p:cNvPr id="3" name="Footer Placeholder 2">
            <a:extLst>
              <a:ext uri="{FF2B5EF4-FFF2-40B4-BE49-F238E27FC236}">
                <a16:creationId xmlns:a16="http://schemas.microsoft.com/office/drawing/2014/main" id="{D4A4BDE8-28B0-4CDE-A37C-560E68D436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803F79-D9DD-4C50-B306-6245CBCC1D1F}"/>
              </a:ext>
            </a:extLst>
          </p:cNvPr>
          <p:cNvSpPr>
            <a:spLocks noGrp="1"/>
          </p:cNvSpPr>
          <p:nvPr>
            <p:ph type="sldNum" sz="quarter" idx="12"/>
          </p:nvPr>
        </p:nvSpPr>
        <p:spPr/>
        <p:txBody>
          <a:bodyPr/>
          <a:lstStyle/>
          <a:p>
            <a:fld id="{1ED8C03F-890C-41D2-9452-C30CDD476FF6}" type="slidenum">
              <a:rPr lang="en-IN" smtClean="0"/>
              <a:t>‹#›</a:t>
            </a:fld>
            <a:endParaRPr lang="en-IN"/>
          </a:p>
        </p:txBody>
      </p:sp>
    </p:spTree>
    <p:extLst>
      <p:ext uri="{BB962C8B-B14F-4D97-AF65-F5344CB8AC3E}">
        <p14:creationId xmlns:p14="http://schemas.microsoft.com/office/powerpoint/2010/main" val="74544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D89C0-7DAD-4C01-B23C-B29AFC80EC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9475A2-FD0E-4862-B00B-5E6F8FF4BB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699C2B-2688-45E0-9055-2E3DEBF04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5A662-F3AC-4FA7-8B17-E15F8D455517}"/>
              </a:ext>
            </a:extLst>
          </p:cNvPr>
          <p:cNvSpPr>
            <a:spLocks noGrp="1"/>
          </p:cNvSpPr>
          <p:nvPr>
            <p:ph type="dt" sz="half" idx="10"/>
          </p:nvPr>
        </p:nvSpPr>
        <p:spPr/>
        <p:txBody>
          <a:bodyPr/>
          <a:lstStyle/>
          <a:p>
            <a:fld id="{FDF1D511-2125-4FAD-8848-B4F8A4AA8D88}" type="datetimeFigureOut">
              <a:rPr lang="en-IN" smtClean="0"/>
              <a:t>07-02-2022</a:t>
            </a:fld>
            <a:endParaRPr lang="en-IN"/>
          </a:p>
        </p:txBody>
      </p:sp>
      <p:sp>
        <p:nvSpPr>
          <p:cNvPr id="6" name="Footer Placeholder 5">
            <a:extLst>
              <a:ext uri="{FF2B5EF4-FFF2-40B4-BE49-F238E27FC236}">
                <a16:creationId xmlns:a16="http://schemas.microsoft.com/office/drawing/2014/main" id="{D7893290-9B50-45D8-8E76-26E14954A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AB031B-3A34-4280-AC4C-00A53F6A4250}"/>
              </a:ext>
            </a:extLst>
          </p:cNvPr>
          <p:cNvSpPr>
            <a:spLocks noGrp="1"/>
          </p:cNvSpPr>
          <p:nvPr>
            <p:ph type="sldNum" sz="quarter" idx="12"/>
          </p:nvPr>
        </p:nvSpPr>
        <p:spPr/>
        <p:txBody>
          <a:bodyPr/>
          <a:lstStyle/>
          <a:p>
            <a:fld id="{1ED8C03F-890C-41D2-9452-C30CDD476FF6}" type="slidenum">
              <a:rPr lang="en-IN" smtClean="0"/>
              <a:t>‹#›</a:t>
            </a:fld>
            <a:endParaRPr lang="en-IN"/>
          </a:p>
        </p:txBody>
      </p:sp>
    </p:spTree>
    <p:extLst>
      <p:ext uri="{BB962C8B-B14F-4D97-AF65-F5344CB8AC3E}">
        <p14:creationId xmlns:p14="http://schemas.microsoft.com/office/powerpoint/2010/main" val="138411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7672-8FBF-4F1A-8FE0-B4895DF0E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B8DD6F-D7E1-4A6F-9FD5-C3147EB567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0B83D6-F150-40E2-8155-475CF7595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60D45-D6A7-4ED0-8663-A30AA1ACB102}"/>
              </a:ext>
            </a:extLst>
          </p:cNvPr>
          <p:cNvSpPr>
            <a:spLocks noGrp="1"/>
          </p:cNvSpPr>
          <p:nvPr>
            <p:ph type="dt" sz="half" idx="10"/>
          </p:nvPr>
        </p:nvSpPr>
        <p:spPr/>
        <p:txBody>
          <a:bodyPr/>
          <a:lstStyle/>
          <a:p>
            <a:fld id="{FDF1D511-2125-4FAD-8848-B4F8A4AA8D88}" type="datetimeFigureOut">
              <a:rPr lang="en-IN" smtClean="0"/>
              <a:t>07-02-2022</a:t>
            </a:fld>
            <a:endParaRPr lang="en-IN"/>
          </a:p>
        </p:txBody>
      </p:sp>
      <p:sp>
        <p:nvSpPr>
          <p:cNvPr id="6" name="Footer Placeholder 5">
            <a:extLst>
              <a:ext uri="{FF2B5EF4-FFF2-40B4-BE49-F238E27FC236}">
                <a16:creationId xmlns:a16="http://schemas.microsoft.com/office/drawing/2014/main" id="{62E6FAFE-7001-4C08-812A-D31C2E7496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9A209A-FA1F-4ED0-9085-2AEFC9ED5CE5}"/>
              </a:ext>
            </a:extLst>
          </p:cNvPr>
          <p:cNvSpPr>
            <a:spLocks noGrp="1"/>
          </p:cNvSpPr>
          <p:nvPr>
            <p:ph type="sldNum" sz="quarter" idx="12"/>
          </p:nvPr>
        </p:nvSpPr>
        <p:spPr/>
        <p:txBody>
          <a:bodyPr/>
          <a:lstStyle/>
          <a:p>
            <a:fld id="{1ED8C03F-890C-41D2-9452-C30CDD476FF6}" type="slidenum">
              <a:rPr lang="en-IN" smtClean="0"/>
              <a:t>‹#›</a:t>
            </a:fld>
            <a:endParaRPr lang="en-IN"/>
          </a:p>
        </p:txBody>
      </p:sp>
    </p:spTree>
    <p:extLst>
      <p:ext uri="{BB962C8B-B14F-4D97-AF65-F5344CB8AC3E}">
        <p14:creationId xmlns:p14="http://schemas.microsoft.com/office/powerpoint/2010/main" val="38139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F8E590-9977-4766-92F0-78A6A36473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D20E7A-EFD9-416E-B0C4-99EEC6C286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E4A35-65F6-4ABE-A188-6D4472A18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1D511-2125-4FAD-8848-B4F8A4AA8D88}" type="datetimeFigureOut">
              <a:rPr lang="en-IN" smtClean="0"/>
              <a:t>07-02-2022</a:t>
            </a:fld>
            <a:endParaRPr lang="en-IN"/>
          </a:p>
        </p:txBody>
      </p:sp>
      <p:sp>
        <p:nvSpPr>
          <p:cNvPr id="5" name="Footer Placeholder 4">
            <a:extLst>
              <a:ext uri="{FF2B5EF4-FFF2-40B4-BE49-F238E27FC236}">
                <a16:creationId xmlns:a16="http://schemas.microsoft.com/office/drawing/2014/main" id="{E05714B4-C5D3-4B18-BC84-3823960FD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19E32E-4D0F-44AE-93EA-91CADE3BB1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8C03F-890C-41D2-9452-C30CDD476FF6}" type="slidenum">
              <a:rPr lang="en-IN" smtClean="0"/>
              <a:t>‹#›</a:t>
            </a:fld>
            <a:endParaRPr lang="en-IN"/>
          </a:p>
        </p:txBody>
      </p:sp>
    </p:spTree>
    <p:extLst>
      <p:ext uri="{BB962C8B-B14F-4D97-AF65-F5344CB8AC3E}">
        <p14:creationId xmlns:p14="http://schemas.microsoft.com/office/powerpoint/2010/main" val="2467162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ation Title"/>
          <p:cNvSpPr>
            <a:spLocks noGrp="1"/>
          </p:cNvSpPr>
          <p:nvPr>
            <p:ph type="title"/>
          </p:nvPr>
        </p:nvSpPr>
        <p:spPr bwMode="gray">
          <a:xfrm>
            <a:off x="287926" y="4024274"/>
            <a:ext cx="10896336" cy="1453247"/>
          </a:xfrm>
        </p:spPr>
        <p:txBody>
          <a:bodyPr/>
          <a:lstStyle/>
          <a:p>
            <a:r>
              <a:rPr lang="en-US" sz="3200" dirty="0">
                <a:effectLst/>
                <a:latin typeface="Arial" panose="020B0604020202020204" pitchFamily="34" charset="0"/>
                <a:ea typeface="Times New Roman" panose="02020603050405020304" pitchFamily="18" charset="0"/>
              </a:rPr>
              <a:t>Intelligent Supplier Evaluation &amp; Selection</a:t>
            </a:r>
            <a:br>
              <a:rPr lang="en-US" sz="3200" dirty="0">
                <a:effectLst/>
                <a:latin typeface="Arial" panose="020B0604020202020204" pitchFamily="34" charset="0"/>
                <a:ea typeface="Times New Roman" panose="02020603050405020304" pitchFamily="18" charset="0"/>
              </a:rPr>
            </a:br>
            <a:r>
              <a:rPr lang="en-US" sz="2400" dirty="0"/>
              <a:t>SAP Procurement Innovation Week 2022</a:t>
            </a:r>
            <a:br>
              <a:rPr lang="en-US" sz="2400" dirty="0"/>
            </a:br>
            <a:br>
              <a:rPr lang="en-US" sz="2400" dirty="0"/>
            </a:br>
            <a:r>
              <a:rPr lang="en-US" sz="1800" dirty="0">
                <a:latin typeface="Arial" panose="020B0604020202020204" pitchFamily="34" charset="0"/>
                <a:ea typeface="Times New Roman" panose="02020603050405020304" pitchFamily="18" charset="0"/>
              </a:rPr>
              <a:t>- Venkat, Rakesh, Shiva, Hasan, &amp; Kamal</a:t>
            </a:r>
            <a:br>
              <a:rPr lang="en-US" sz="4000" dirty="0">
                <a:effectLst/>
                <a:latin typeface="Arial" panose="020B0604020202020204" pitchFamily="34" charset="0"/>
                <a:ea typeface="Times New Roman" panose="02020603050405020304" pitchFamily="18" charset="0"/>
              </a:rPr>
            </a:br>
            <a:endParaRPr lang="de-DE" sz="1800"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BA453-38B5-4E62-9C56-E391768D3F82}"/>
              </a:ext>
            </a:extLst>
          </p:cNvPr>
          <p:cNvSpPr txBox="1"/>
          <p:nvPr/>
        </p:nvSpPr>
        <p:spPr>
          <a:xfrm>
            <a:off x="619125" y="1604464"/>
            <a:ext cx="11677650" cy="2677656"/>
          </a:xfrm>
          <a:prstGeom prst="rect">
            <a:avLst/>
          </a:prstGeom>
          <a:noFill/>
        </p:spPr>
        <p:txBody>
          <a:bodyPr wrap="square" rtlCol="0">
            <a:spAutoFit/>
          </a:bodyPr>
          <a:lstStyle/>
          <a:p>
            <a:pPr marL="571500" indent="-571500">
              <a:buFont typeface="Arial" panose="020B0604020202020204" pitchFamily="34" charset="0"/>
              <a:buChar char="•"/>
            </a:pPr>
            <a:r>
              <a:rPr lang="en-US" sz="2400" dirty="0"/>
              <a:t>Business Overview</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Intelligent Supplier Evaluation &amp; Selection Process </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Demo</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Customer Testimonial</a:t>
            </a:r>
          </a:p>
        </p:txBody>
      </p:sp>
      <p:sp>
        <p:nvSpPr>
          <p:cNvPr id="2" name="TextBox 1">
            <a:extLst>
              <a:ext uri="{FF2B5EF4-FFF2-40B4-BE49-F238E27FC236}">
                <a16:creationId xmlns:a16="http://schemas.microsoft.com/office/drawing/2014/main" id="{A317CCE5-A482-4C5D-8F0B-F87B2709B779}"/>
              </a:ext>
            </a:extLst>
          </p:cNvPr>
          <p:cNvSpPr txBox="1"/>
          <p:nvPr/>
        </p:nvSpPr>
        <p:spPr>
          <a:xfrm>
            <a:off x="619125" y="387276"/>
            <a:ext cx="10429875" cy="646331"/>
          </a:xfrm>
          <a:prstGeom prst="rect">
            <a:avLst/>
          </a:prstGeom>
          <a:noFill/>
        </p:spPr>
        <p:txBody>
          <a:bodyPr wrap="square" rtlCol="0">
            <a:spAutoFit/>
          </a:bodyPr>
          <a:lstStyle/>
          <a:p>
            <a:r>
              <a:rPr lang="en-US" sz="3600" dirty="0">
                <a:latin typeface="+mj-lt"/>
                <a:ea typeface="+mj-ea"/>
                <a:cs typeface="+mj-cs"/>
              </a:rPr>
              <a:t>Agenda</a:t>
            </a:r>
            <a:endParaRPr lang="en-IN" sz="3600" dirty="0">
              <a:latin typeface="+mj-lt"/>
              <a:ea typeface="+mj-ea"/>
              <a:cs typeface="+mj-cs"/>
            </a:endParaRPr>
          </a:p>
        </p:txBody>
      </p:sp>
    </p:spTree>
    <p:extLst>
      <p:ext uri="{BB962C8B-B14F-4D97-AF65-F5344CB8AC3E}">
        <p14:creationId xmlns:p14="http://schemas.microsoft.com/office/powerpoint/2010/main" val="191555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6C5E949-4E3C-46D8-89BD-10667A876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003" y="3478860"/>
            <a:ext cx="4341785" cy="31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a:extLst>
              <a:ext uri="{FF2B5EF4-FFF2-40B4-BE49-F238E27FC236}">
                <a16:creationId xmlns:a16="http://schemas.microsoft.com/office/drawing/2014/main" id="{B108C526-7229-4232-81B8-6CF4E73A3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33" y="3490159"/>
            <a:ext cx="5537835" cy="31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13">
            <a:extLst>
              <a:ext uri="{FF2B5EF4-FFF2-40B4-BE49-F238E27FC236}">
                <a16:creationId xmlns:a16="http://schemas.microsoft.com/office/drawing/2014/main" id="{13B9F3E6-7330-487D-B579-D883C6D70F7A}"/>
              </a:ext>
            </a:extLst>
          </p:cNvPr>
          <p:cNvSpPr txBox="1"/>
          <p:nvPr/>
        </p:nvSpPr>
        <p:spPr>
          <a:xfrm>
            <a:off x="2784911" y="3399677"/>
            <a:ext cx="2398713" cy="184150"/>
          </a:xfrm>
          <a:prstGeom prst="rect">
            <a:avLst/>
          </a:prstGeom>
          <a:noFill/>
        </p:spPr>
        <p:txBody>
          <a:bodyPr lIns="0" tIns="0" rIns="0" bIns="0" anchor="t">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defRPr/>
            </a:pPr>
            <a:r>
              <a:rPr lang="de-DE" sz="1200" b="1" kern="0" dirty="0">
                <a:solidFill>
                  <a:schemeClr val="tx1">
                    <a:lumMod val="50000"/>
                    <a:lumOff val="50000"/>
                  </a:schemeClr>
                </a:solidFill>
                <a:latin typeface="Comic Sans MS"/>
                <a:cs typeface="Arial Unicode MS"/>
              </a:rPr>
              <a:t>Business Challenge</a:t>
            </a:r>
            <a:endParaRPr lang="en-US" dirty="0"/>
          </a:p>
        </p:txBody>
      </p:sp>
      <p:pic>
        <p:nvPicPr>
          <p:cNvPr id="27" name="Picture 26">
            <a:extLst>
              <a:ext uri="{FF2B5EF4-FFF2-40B4-BE49-F238E27FC236}">
                <a16:creationId xmlns:a16="http://schemas.microsoft.com/office/drawing/2014/main" id="{1A9992DF-92ED-48AC-8C0B-D3AA088251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4981" y="3349750"/>
            <a:ext cx="374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a:extLst>
              <a:ext uri="{FF2B5EF4-FFF2-40B4-BE49-F238E27FC236}">
                <a16:creationId xmlns:a16="http://schemas.microsoft.com/office/drawing/2014/main" id="{34434999-BB12-4BBA-A6D4-F032AEDE2D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827" y="2334568"/>
            <a:ext cx="3533015" cy="84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0">
            <a:extLst>
              <a:ext uri="{FF2B5EF4-FFF2-40B4-BE49-F238E27FC236}">
                <a16:creationId xmlns:a16="http://schemas.microsoft.com/office/drawing/2014/main" id="{7603DB62-B008-4C72-9187-F3668B80933A}"/>
              </a:ext>
            </a:extLst>
          </p:cNvPr>
          <p:cNvSpPr txBox="1"/>
          <p:nvPr/>
        </p:nvSpPr>
        <p:spPr bwMode="auto">
          <a:xfrm>
            <a:off x="3559126" y="2422579"/>
            <a:ext cx="2744787" cy="153888"/>
          </a:xfrm>
          <a:prstGeom prst="rect">
            <a:avLst/>
          </a:prstGeom>
          <a:noFill/>
        </p:spPr>
        <p:txBody>
          <a:bodyPr lIns="0" tIns="0" rIns="0" bIns="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300"/>
              </a:spcBef>
              <a:buClr>
                <a:schemeClr val="tx1">
                  <a:lumMod val="50000"/>
                  <a:lumOff val="50000"/>
                </a:schemeClr>
              </a:buClr>
              <a:buSzPct val="80000"/>
              <a:defRPr/>
            </a:pPr>
            <a:r>
              <a:rPr lang="de-DE" sz="1000" b="1" kern="0" dirty="0">
                <a:latin typeface="Comic Sans MS" pitchFamily="66" charset="0"/>
                <a:ea typeface="FuturaHandwritten" pitchFamily="2" charset="0"/>
                <a:cs typeface="Arial Unicode MS" pitchFamily="34" charset="-128"/>
              </a:rPr>
              <a:t>Background</a:t>
            </a:r>
            <a:r>
              <a:rPr lang="de-DE" sz="1000" kern="0" dirty="0">
                <a:latin typeface="Comic Sans MS" pitchFamily="66" charset="0"/>
                <a:ea typeface="FuturaHandwritten" pitchFamily="2" charset="0"/>
                <a:cs typeface="Arial Unicode MS" pitchFamily="34" charset="-128"/>
              </a:rPr>
              <a:t>:</a:t>
            </a:r>
          </a:p>
        </p:txBody>
      </p:sp>
      <p:pic>
        <p:nvPicPr>
          <p:cNvPr id="30" name="Picture 29">
            <a:extLst>
              <a:ext uri="{FF2B5EF4-FFF2-40B4-BE49-F238E27FC236}">
                <a16:creationId xmlns:a16="http://schemas.microsoft.com/office/drawing/2014/main" id="{A1E45864-B523-4BF8-B59D-3D7BEEEB08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5381" y="2115493"/>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a:extLst>
              <a:ext uri="{FF2B5EF4-FFF2-40B4-BE49-F238E27FC236}">
                <a16:creationId xmlns:a16="http://schemas.microsoft.com/office/drawing/2014/main" id="{EEF3CFE2-915B-4C2C-88AB-564EE33AAE7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1715" y="2386235"/>
            <a:ext cx="2484886"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00">
            <a:extLst>
              <a:ext uri="{FF2B5EF4-FFF2-40B4-BE49-F238E27FC236}">
                <a16:creationId xmlns:a16="http://schemas.microsoft.com/office/drawing/2014/main" id="{E90F5E16-8EF8-40B0-87C2-CB71D61D6F72}"/>
              </a:ext>
            </a:extLst>
          </p:cNvPr>
          <p:cNvSpPr txBox="1"/>
          <p:nvPr/>
        </p:nvSpPr>
        <p:spPr>
          <a:xfrm>
            <a:off x="7169916" y="2508349"/>
            <a:ext cx="1817688" cy="153888"/>
          </a:xfrm>
          <a:prstGeom prst="rect">
            <a:avLst/>
          </a:prstGeom>
          <a:noFill/>
        </p:spPr>
        <p:txBody>
          <a:bodyPr lIns="0" tIns="0" rIns="0" bIns="0" anchor="t">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300"/>
              </a:spcBef>
              <a:buClr>
                <a:schemeClr val="tx1">
                  <a:lumMod val="50000"/>
                  <a:lumOff val="50000"/>
                </a:schemeClr>
              </a:buClr>
              <a:buSzPct val="80000"/>
              <a:defRPr/>
            </a:pPr>
            <a:r>
              <a:rPr lang="de-DE" sz="1000" b="1" kern="0" dirty="0">
                <a:latin typeface="Comic Sans MS"/>
                <a:ea typeface="FuturaHandwritten" pitchFamily="2" charset="0"/>
                <a:cs typeface="Arial Unicode MS"/>
              </a:rPr>
              <a:t>Job Title / Role:  </a:t>
            </a:r>
            <a:endParaRPr lang="de-DE" sz="1000" b="1" kern="0" dirty="0">
              <a:latin typeface="Comic Sans MS" pitchFamily="66" charset="0"/>
              <a:ea typeface="FuturaHandwritten" pitchFamily="2" charset="0"/>
              <a:cs typeface="Arial Unicode MS" pitchFamily="34" charset="-128"/>
            </a:endParaRPr>
          </a:p>
        </p:txBody>
      </p:sp>
      <p:pic>
        <p:nvPicPr>
          <p:cNvPr id="33" name="Picture 32">
            <a:extLst>
              <a:ext uri="{FF2B5EF4-FFF2-40B4-BE49-F238E27FC236}">
                <a16:creationId xmlns:a16="http://schemas.microsoft.com/office/drawing/2014/main" id="{713797A5-0D42-4997-B31E-CF40CBFFE0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2404" y="1372462"/>
            <a:ext cx="4062413"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3">
            <a:extLst>
              <a:ext uri="{FF2B5EF4-FFF2-40B4-BE49-F238E27FC236}">
                <a16:creationId xmlns:a16="http://schemas.microsoft.com/office/drawing/2014/main" id="{208DC801-90F1-44A8-B603-FBF7D9880A71}"/>
              </a:ext>
            </a:extLst>
          </p:cNvPr>
          <p:cNvSpPr/>
          <p:nvPr/>
        </p:nvSpPr>
        <p:spPr bwMode="gray">
          <a:xfrm>
            <a:off x="2045268" y="1824980"/>
            <a:ext cx="1233488" cy="1273175"/>
          </a:xfrm>
          <a:prstGeom prst="rect">
            <a:avLst/>
          </a:prstGeom>
          <a:solidFill>
            <a:schemeClr val="bg1"/>
          </a:solidFill>
          <a:ln w="6350" algn="ctr">
            <a:noFill/>
            <a:miter lim="800000"/>
            <a:headEnd/>
            <a:tailEnd/>
          </a:ln>
        </p:spPr>
        <p:txBody>
          <a:bodyPr lIns="90000" tIns="72000" rIns="90000" bIns="72000" anchor="ct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buClr>
                <a:srgbClr val="F0AB00"/>
              </a:buClr>
              <a:buSzPct val="80000"/>
              <a:defRPr/>
            </a:pPr>
            <a:r>
              <a:rPr lang="de-DE" kern="0">
                <a:latin typeface="Comic Sans MS" pitchFamily="66" charset="0"/>
                <a:ea typeface="Arial Unicode MS" pitchFamily="34" charset="-128"/>
                <a:cs typeface="Arial Unicode MS" pitchFamily="34" charset="-128"/>
              </a:rPr>
              <a:t>Picture</a:t>
            </a:r>
            <a:endParaRPr lang="de-DE" kern="0" dirty="0">
              <a:latin typeface="Comic Sans MS" pitchFamily="66" charset="0"/>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C63DCE9A-C6D5-40A3-A0A7-E04C7A04A65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11918" y="1453505"/>
            <a:ext cx="149542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2">
            <a:extLst>
              <a:ext uri="{FF2B5EF4-FFF2-40B4-BE49-F238E27FC236}">
                <a16:creationId xmlns:a16="http://schemas.microsoft.com/office/drawing/2014/main" id="{FF087A47-0FB1-423D-8DD7-676C10769A23}"/>
              </a:ext>
            </a:extLst>
          </p:cNvPr>
          <p:cNvSpPr txBox="1"/>
          <p:nvPr/>
        </p:nvSpPr>
        <p:spPr>
          <a:xfrm>
            <a:off x="4216968" y="1578769"/>
            <a:ext cx="2849562" cy="369332"/>
          </a:xfrm>
          <a:prstGeom prst="rect">
            <a:avLst/>
          </a:prstGeom>
          <a:noFill/>
        </p:spPr>
        <p:txBody>
          <a:bodyPr wrap="square" lIns="91440" tIns="45720" rIns="91440" bIns="45720" rtlCol="0" anchor="t">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Name: Mr. John Smith </a:t>
            </a:r>
          </a:p>
        </p:txBody>
      </p:sp>
      <p:sp>
        <p:nvSpPr>
          <p:cNvPr id="37" name="TextBox 1">
            <a:extLst>
              <a:ext uri="{FF2B5EF4-FFF2-40B4-BE49-F238E27FC236}">
                <a16:creationId xmlns:a16="http://schemas.microsoft.com/office/drawing/2014/main" id="{C89E557D-D45A-4BF6-9B64-13FDF61FE67B}"/>
              </a:ext>
            </a:extLst>
          </p:cNvPr>
          <p:cNvSpPr txBox="1"/>
          <p:nvPr/>
        </p:nvSpPr>
        <p:spPr>
          <a:xfrm>
            <a:off x="3506925" y="2549674"/>
            <a:ext cx="51659" cy="480249"/>
          </a:xfrm>
          <a:prstGeom prst="rect">
            <a:avLst/>
          </a:prstGeom>
          <a:noFill/>
        </p:spPr>
        <p:txBody>
          <a:bodyPr wrap="squar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38" name="TextBox 92">
            <a:extLst>
              <a:ext uri="{FF2B5EF4-FFF2-40B4-BE49-F238E27FC236}">
                <a16:creationId xmlns:a16="http://schemas.microsoft.com/office/drawing/2014/main" id="{22527FB1-A4AB-445A-BAEB-1F0C07CD15C7}"/>
              </a:ext>
            </a:extLst>
          </p:cNvPr>
          <p:cNvSpPr txBox="1"/>
          <p:nvPr/>
        </p:nvSpPr>
        <p:spPr>
          <a:xfrm>
            <a:off x="4216968" y="2585293"/>
            <a:ext cx="2311400" cy="384721"/>
          </a:xfrm>
          <a:prstGeom prst="rect">
            <a:avLst/>
          </a:prstGeom>
          <a:noFill/>
        </p:spPr>
        <p:txBody>
          <a:bodyPr wrap="square" lIns="0" tIns="0" rIns="0" bIns="0" rtlCol="0" anchor="t">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45 </a:t>
            </a:r>
            <a:r>
              <a:rPr lang="de-DE" sz="1000" kern="0" dirty="0" err="1">
                <a:ea typeface="Arial Unicode MS" pitchFamily="34" charset="-128"/>
                <a:cs typeface="Arial Unicode MS" pitchFamily="34" charset="-128"/>
              </a:rPr>
              <a:t>Years</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old</a:t>
            </a:r>
            <a:endParaRPr lang="de-DE" sz="1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de-DE" sz="1000" kern="0" dirty="0">
                <a:ea typeface="Arial Unicode MS"/>
                <a:cs typeface="Arial Unicode MS"/>
              </a:rPr>
              <a:t>20 </a:t>
            </a:r>
            <a:r>
              <a:rPr lang="de-DE" sz="1000" kern="0" dirty="0" err="1">
                <a:ea typeface="Arial Unicode MS"/>
                <a:cs typeface="Arial Unicode MS"/>
              </a:rPr>
              <a:t>Yrs</a:t>
            </a:r>
            <a:r>
              <a:rPr lang="de-DE" sz="1000" kern="0" dirty="0">
                <a:ea typeface="Arial Unicode MS"/>
                <a:cs typeface="Arial Unicode MS"/>
              </a:rPr>
              <a:t> </a:t>
            </a:r>
            <a:r>
              <a:rPr lang="de-DE" sz="1000" kern="0" dirty="0" err="1">
                <a:ea typeface="Arial Unicode MS"/>
                <a:cs typeface="Arial Unicode MS"/>
              </a:rPr>
              <a:t>of</a:t>
            </a:r>
            <a:r>
              <a:rPr lang="de-DE" sz="1000" kern="0" dirty="0">
                <a:ea typeface="Arial Unicode MS"/>
                <a:cs typeface="Arial Unicode MS"/>
              </a:rPr>
              <a:t> Automobile Domain Expertise</a:t>
            </a:r>
            <a:endParaRPr lang="de-DE" sz="1000" kern="0" dirty="0">
              <a:ea typeface="Arial Unicode MS" pitchFamily="34" charset="-128"/>
              <a:cs typeface="Arial Unicode MS" pitchFamily="34" charset="-128"/>
            </a:endParaRPr>
          </a:p>
        </p:txBody>
      </p:sp>
      <p:sp>
        <p:nvSpPr>
          <p:cNvPr id="39" name="TextBox 93">
            <a:extLst>
              <a:ext uri="{FF2B5EF4-FFF2-40B4-BE49-F238E27FC236}">
                <a16:creationId xmlns:a16="http://schemas.microsoft.com/office/drawing/2014/main" id="{20CF5A68-EFF5-4C93-8DDD-3AD722EECCFE}"/>
              </a:ext>
            </a:extLst>
          </p:cNvPr>
          <p:cNvSpPr txBox="1"/>
          <p:nvPr/>
        </p:nvSpPr>
        <p:spPr>
          <a:xfrm>
            <a:off x="7174880" y="2777653"/>
            <a:ext cx="1041952" cy="153888"/>
          </a:xfrm>
          <a:prstGeom prst="rect">
            <a:avLst/>
          </a:prstGeom>
          <a:noFill/>
        </p:spPr>
        <p:txBody>
          <a:bodyPr wrap="none" lIns="0" tIns="0" rIns="0" bIns="0" rtlCol="0" anchor="t">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de-DE" sz="1000" kern="0" dirty="0">
                <a:ea typeface="Arial Unicode MS"/>
                <a:cs typeface="Arial Unicode MS"/>
              </a:rPr>
              <a:t>Sourcing Manager</a:t>
            </a:r>
            <a:endParaRPr lang="de-DE" sz="1000" kern="0" dirty="0">
              <a:ea typeface="Arial Unicode MS" pitchFamily="34" charset="-128"/>
              <a:cs typeface="Arial Unicode MS" pitchFamily="34" charset="-128"/>
            </a:endParaRPr>
          </a:p>
        </p:txBody>
      </p:sp>
      <p:pic>
        <p:nvPicPr>
          <p:cNvPr id="40" name="Picture 39">
            <a:extLst>
              <a:ext uri="{FF2B5EF4-FFF2-40B4-BE49-F238E27FC236}">
                <a16:creationId xmlns:a16="http://schemas.microsoft.com/office/drawing/2014/main" id="{97B4C2D8-00E4-44D6-96DE-EEFEF8F65EA1}"/>
              </a:ext>
            </a:extLst>
          </p:cNvPr>
          <p:cNvPicPr>
            <a:picLocks noChangeAspect="1"/>
          </p:cNvPicPr>
          <p:nvPr/>
        </p:nvPicPr>
        <p:blipFill>
          <a:blip r:embed="rId9"/>
          <a:stretch>
            <a:fillRect/>
          </a:stretch>
        </p:blipFill>
        <p:spPr>
          <a:xfrm>
            <a:off x="2095719" y="1870184"/>
            <a:ext cx="1151642" cy="1158630"/>
          </a:xfrm>
          <a:prstGeom prst="rect">
            <a:avLst/>
          </a:prstGeom>
        </p:spPr>
      </p:pic>
      <p:pic>
        <p:nvPicPr>
          <p:cNvPr id="41" name="Picture 40">
            <a:extLst>
              <a:ext uri="{FF2B5EF4-FFF2-40B4-BE49-F238E27FC236}">
                <a16:creationId xmlns:a16="http://schemas.microsoft.com/office/drawing/2014/main" id="{D99328B9-28C0-4627-A628-D275114803E5}"/>
              </a:ext>
            </a:extLst>
          </p:cNvPr>
          <p:cNvPicPr>
            <a:picLocks noChangeAspect="1"/>
          </p:cNvPicPr>
          <p:nvPr/>
        </p:nvPicPr>
        <p:blipFill>
          <a:blip r:embed="rId10"/>
          <a:stretch>
            <a:fillRect/>
          </a:stretch>
        </p:blipFill>
        <p:spPr>
          <a:xfrm>
            <a:off x="7066530" y="3770665"/>
            <a:ext cx="3431646" cy="2547839"/>
          </a:xfrm>
          <a:prstGeom prst="rect">
            <a:avLst/>
          </a:prstGeom>
        </p:spPr>
      </p:pic>
      <p:pic>
        <p:nvPicPr>
          <p:cNvPr id="42" name="Picture 41">
            <a:extLst>
              <a:ext uri="{FF2B5EF4-FFF2-40B4-BE49-F238E27FC236}">
                <a16:creationId xmlns:a16="http://schemas.microsoft.com/office/drawing/2014/main" id="{1D6EE3C3-C520-42AF-8DAF-09A0C8D753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5826" y="3336858"/>
            <a:ext cx="374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24">
            <a:extLst>
              <a:ext uri="{FF2B5EF4-FFF2-40B4-BE49-F238E27FC236}">
                <a16:creationId xmlns:a16="http://schemas.microsoft.com/office/drawing/2014/main" id="{96E1FE0C-848C-470F-B17C-639B9D653075}"/>
              </a:ext>
            </a:extLst>
          </p:cNvPr>
          <p:cNvSpPr txBox="1"/>
          <p:nvPr/>
        </p:nvSpPr>
        <p:spPr>
          <a:xfrm>
            <a:off x="8078760" y="3386785"/>
            <a:ext cx="2398713" cy="184150"/>
          </a:xfrm>
          <a:prstGeom prst="rect">
            <a:avLst/>
          </a:prstGeom>
          <a:noFill/>
        </p:spPr>
        <p:txBody>
          <a:bodyPr lIns="0" tIns="0" rIns="0" bIns="0" anchor="t">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defRPr/>
            </a:pPr>
            <a:r>
              <a:rPr lang="de-DE" sz="1200" b="1" kern="0" dirty="0">
                <a:solidFill>
                  <a:schemeClr val="tx1">
                    <a:lumMod val="50000"/>
                    <a:lumOff val="50000"/>
                  </a:schemeClr>
                </a:solidFill>
                <a:latin typeface="Comic Sans MS"/>
                <a:cs typeface="Arial Unicode MS"/>
              </a:rPr>
              <a:t>Business Process</a:t>
            </a:r>
            <a:endParaRPr lang="en-US" dirty="0" err="1">
              <a:solidFill>
                <a:schemeClr val="tx1">
                  <a:lumMod val="50000"/>
                  <a:lumOff val="50000"/>
                </a:schemeClr>
              </a:solidFill>
            </a:endParaRPr>
          </a:p>
        </p:txBody>
      </p:sp>
      <p:sp>
        <p:nvSpPr>
          <p:cNvPr id="5" name="TextBox 4">
            <a:extLst>
              <a:ext uri="{FF2B5EF4-FFF2-40B4-BE49-F238E27FC236}">
                <a16:creationId xmlns:a16="http://schemas.microsoft.com/office/drawing/2014/main" id="{73A2287C-6DDF-4E7E-A722-2B0D549EBA7F}"/>
              </a:ext>
            </a:extLst>
          </p:cNvPr>
          <p:cNvSpPr txBox="1"/>
          <p:nvPr/>
        </p:nvSpPr>
        <p:spPr>
          <a:xfrm>
            <a:off x="1303005" y="3896585"/>
            <a:ext cx="4685064" cy="2246769"/>
          </a:xfrm>
          <a:prstGeom prst="rect">
            <a:avLst/>
          </a:prstGeom>
          <a:noFill/>
        </p:spPr>
        <p:txBody>
          <a:bodyPr wrap="square" rtlCol="0">
            <a:spAutoFit/>
          </a:bodyPr>
          <a:lstStyle/>
          <a:p>
            <a:pPr algn="just"/>
            <a:r>
              <a:rPr lang="en-US" sz="1400" i="0" u="none" strike="noStrike" dirty="0">
                <a:solidFill>
                  <a:srgbClr val="000000"/>
                </a:solidFill>
                <a:effectLst/>
                <a:latin typeface="Arial" panose="020B0604020202020204" pitchFamily="34" charset="0"/>
              </a:rPr>
              <a:t>I am a Sourcing Manager at XYZ Corp, A car manufacturing company. For the upcoming financial year 2022, we have a corporate strategy on cost savings for the procurement of raw materials. </a:t>
            </a:r>
            <a:r>
              <a:rPr lang="en-US" sz="1400" dirty="0">
                <a:solidFill>
                  <a:srgbClr val="000000"/>
                </a:solidFill>
                <a:latin typeface="Arial" panose="020B0604020202020204" pitchFamily="34" charset="0"/>
              </a:rPr>
              <a:t>Sourcing activities are currently manual and this needs to be carried out for more than 5000 raw materials. I have more than 25000 quotations to review and award by next two weeks. An “Intelligent Supplier Evaluation &amp; Selection” to predict the supplier characteristics f</a:t>
            </a:r>
            <a:r>
              <a:rPr lang="en-US" sz="1400" i="0" u="none" strike="noStrike" dirty="0">
                <a:solidFill>
                  <a:srgbClr val="000000"/>
                </a:solidFill>
                <a:effectLst/>
                <a:latin typeface="Arial" panose="020B0604020202020204" pitchFamily="34" charset="0"/>
              </a:rPr>
              <a:t>rom the past experiences and optimize supplier selection process is desirable.</a:t>
            </a:r>
          </a:p>
        </p:txBody>
      </p:sp>
      <p:sp>
        <p:nvSpPr>
          <p:cNvPr id="46" name="Title 1">
            <a:extLst>
              <a:ext uri="{FF2B5EF4-FFF2-40B4-BE49-F238E27FC236}">
                <a16:creationId xmlns:a16="http://schemas.microsoft.com/office/drawing/2014/main" id="{92771407-A5B9-44EB-BE42-D033B509F1C7}"/>
              </a:ext>
            </a:extLst>
          </p:cNvPr>
          <p:cNvSpPr>
            <a:spLocks noGrp="1"/>
          </p:cNvSpPr>
          <p:nvPr>
            <p:ph type="title"/>
          </p:nvPr>
        </p:nvSpPr>
        <p:spPr>
          <a:xfrm>
            <a:off x="838200" y="372166"/>
            <a:ext cx="10515600" cy="717951"/>
          </a:xfrm>
        </p:spPr>
        <p:txBody>
          <a:bodyPr>
            <a:normAutofit/>
          </a:bodyPr>
          <a:lstStyle/>
          <a:p>
            <a:r>
              <a:rPr lang="en-US" sz="3600" dirty="0"/>
              <a:t>Business Overview</a:t>
            </a:r>
          </a:p>
        </p:txBody>
      </p:sp>
      <p:pic>
        <p:nvPicPr>
          <p:cNvPr id="44" name="Picture 80" descr="C:\Users\d055377\Documents\Projects\Persona_centric_Apps\assets\persona_company.png">
            <a:extLst>
              <a:ext uri="{FF2B5EF4-FFF2-40B4-BE49-F238E27FC236}">
                <a16:creationId xmlns:a16="http://schemas.microsoft.com/office/drawing/2014/main" id="{D34DC57C-F869-4BCC-AA1C-5238911B727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98178" y="1945155"/>
            <a:ext cx="76835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28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F4BB-2B09-44A1-8096-8827D6DDA12C}"/>
              </a:ext>
            </a:extLst>
          </p:cNvPr>
          <p:cNvSpPr>
            <a:spLocks noGrp="1"/>
          </p:cNvSpPr>
          <p:nvPr>
            <p:ph type="title"/>
          </p:nvPr>
        </p:nvSpPr>
        <p:spPr>
          <a:xfrm>
            <a:off x="838199" y="365125"/>
            <a:ext cx="10605941" cy="709531"/>
          </a:xfrm>
        </p:spPr>
        <p:txBody>
          <a:bodyPr>
            <a:normAutofit/>
          </a:bodyPr>
          <a:lstStyle/>
          <a:p>
            <a:r>
              <a:rPr lang="en-US" sz="3600" dirty="0"/>
              <a:t>Intelligent Supplier Evaluation &amp; Selection Process</a:t>
            </a:r>
          </a:p>
        </p:txBody>
      </p:sp>
      <p:pic>
        <p:nvPicPr>
          <p:cNvPr id="18" name="Picture 17">
            <a:extLst>
              <a:ext uri="{FF2B5EF4-FFF2-40B4-BE49-F238E27FC236}">
                <a16:creationId xmlns:a16="http://schemas.microsoft.com/office/drawing/2014/main" id="{E3E68083-60BD-48C3-A35D-8F2EDAF0C787}"/>
              </a:ext>
            </a:extLst>
          </p:cNvPr>
          <p:cNvPicPr>
            <a:picLocks noChangeAspect="1"/>
          </p:cNvPicPr>
          <p:nvPr/>
        </p:nvPicPr>
        <p:blipFill>
          <a:blip r:embed="rId2"/>
          <a:stretch>
            <a:fillRect/>
          </a:stretch>
        </p:blipFill>
        <p:spPr>
          <a:xfrm>
            <a:off x="1069390" y="1255114"/>
            <a:ext cx="7154114" cy="4347771"/>
          </a:xfrm>
          <a:prstGeom prst="rect">
            <a:avLst/>
          </a:prstGeom>
          <a:ln>
            <a:noFill/>
          </a:ln>
          <a:effectLst>
            <a:outerShdw blurRad="190500" algn="tl" rotWithShape="0">
              <a:srgbClr val="000000">
                <a:alpha val="70000"/>
              </a:srgbClr>
            </a:outerShdw>
          </a:effectLst>
        </p:spPr>
      </p:pic>
      <p:sp>
        <p:nvSpPr>
          <p:cNvPr id="23" name="Rectangle 22">
            <a:extLst>
              <a:ext uri="{FF2B5EF4-FFF2-40B4-BE49-F238E27FC236}">
                <a16:creationId xmlns:a16="http://schemas.microsoft.com/office/drawing/2014/main" id="{6F73FBF2-D7F4-4911-83BE-4B43E3ED5772}"/>
              </a:ext>
            </a:extLst>
          </p:cNvPr>
          <p:cNvSpPr/>
          <p:nvPr/>
        </p:nvSpPr>
        <p:spPr>
          <a:xfrm>
            <a:off x="2371344" y="3139440"/>
            <a:ext cx="2200656" cy="235915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79A79177-2589-4B61-A94F-B41B85091B6D}"/>
              </a:ext>
            </a:extLst>
          </p:cNvPr>
          <p:cNvSpPr txBox="1"/>
          <p:nvPr/>
        </p:nvSpPr>
        <p:spPr>
          <a:xfrm>
            <a:off x="3962400" y="5239913"/>
            <a:ext cx="804672" cy="307777"/>
          </a:xfrm>
          <a:prstGeom prst="rect">
            <a:avLst/>
          </a:prstGeom>
          <a:noFill/>
        </p:spPr>
        <p:txBody>
          <a:bodyPr wrap="square" rtlCol="0">
            <a:spAutoFit/>
          </a:bodyPr>
          <a:lstStyle/>
          <a:p>
            <a:r>
              <a:rPr lang="en-US" sz="1400" dirty="0"/>
              <a:t>Demo</a:t>
            </a:r>
          </a:p>
        </p:txBody>
      </p:sp>
      <p:pic>
        <p:nvPicPr>
          <p:cNvPr id="27" name="Picture 26">
            <a:extLst>
              <a:ext uri="{FF2B5EF4-FFF2-40B4-BE49-F238E27FC236}">
                <a16:creationId xmlns:a16="http://schemas.microsoft.com/office/drawing/2014/main" id="{CE0402BD-D331-4D4E-9939-CC9D45DAA47A}"/>
              </a:ext>
            </a:extLst>
          </p:cNvPr>
          <p:cNvPicPr>
            <a:picLocks noChangeAspect="1"/>
          </p:cNvPicPr>
          <p:nvPr/>
        </p:nvPicPr>
        <p:blipFill>
          <a:blip r:embed="rId3"/>
          <a:stretch>
            <a:fillRect/>
          </a:stretch>
        </p:blipFill>
        <p:spPr>
          <a:xfrm>
            <a:off x="10583365" y="4147882"/>
            <a:ext cx="1151642" cy="1158630"/>
          </a:xfrm>
          <a:prstGeom prst="rect">
            <a:avLst/>
          </a:prstGeom>
        </p:spPr>
      </p:pic>
      <p:pic>
        <p:nvPicPr>
          <p:cNvPr id="33" name="Picture 32">
            <a:extLst>
              <a:ext uri="{FF2B5EF4-FFF2-40B4-BE49-F238E27FC236}">
                <a16:creationId xmlns:a16="http://schemas.microsoft.com/office/drawing/2014/main" id="{D4513608-3324-4D61-B8EB-5A456B71BB7D}"/>
              </a:ext>
            </a:extLst>
          </p:cNvPr>
          <p:cNvPicPr>
            <a:picLocks noChangeAspect="1"/>
          </p:cNvPicPr>
          <p:nvPr/>
        </p:nvPicPr>
        <p:blipFill>
          <a:blip r:embed="rId4"/>
          <a:stretch>
            <a:fillRect/>
          </a:stretch>
        </p:blipFill>
        <p:spPr>
          <a:xfrm>
            <a:off x="3471672" y="3188208"/>
            <a:ext cx="381442" cy="328463"/>
          </a:xfrm>
          <a:prstGeom prst="rect">
            <a:avLst/>
          </a:prstGeom>
        </p:spPr>
      </p:pic>
      <p:sp>
        <p:nvSpPr>
          <p:cNvPr id="34" name="Speech Bubble: Oval 33">
            <a:extLst>
              <a:ext uri="{FF2B5EF4-FFF2-40B4-BE49-F238E27FC236}">
                <a16:creationId xmlns:a16="http://schemas.microsoft.com/office/drawing/2014/main" id="{A16A9CDF-064F-4D0E-BDBE-6BE48518D557}"/>
              </a:ext>
            </a:extLst>
          </p:cNvPr>
          <p:cNvSpPr/>
          <p:nvPr/>
        </p:nvSpPr>
        <p:spPr>
          <a:xfrm>
            <a:off x="6557375" y="1377696"/>
            <a:ext cx="5336088" cy="1378030"/>
          </a:xfrm>
          <a:prstGeom prst="wedgeEllipseCallout">
            <a:avLst>
              <a:gd name="adj1" fmla="val 28512"/>
              <a:gd name="adj2" fmla="val 1713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This solution is feasible. I have lots of information on Delivery timelines, Locations, Questionnaires, Quoted prices etc. from the Past. I can easily convert them into desired supplier characteristics. This is just one time effort as desirable characteristics does not change so frequently.</a:t>
            </a:r>
          </a:p>
          <a:p>
            <a:pPr algn="ctr"/>
            <a:endParaRPr lang="en-US" sz="800" dirty="0"/>
          </a:p>
          <a:p>
            <a:pPr algn="ctr"/>
            <a:r>
              <a:rPr lang="en-US" sz="800" dirty="0"/>
              <a:t>Let</a:t>
            </a:r>
            <a:r>
              <a:rPr lang="en-US" sz="900" dirty="0"/>
              <a:t> me try out this approach for one of the critical raw material – 17inch </a:t>
            </a:r>
            <a:r>
              <a:rPr lang="en-US" sz="900" dirty="0" err="1"/>
              <a:t>Tyre</a:t>
            </a:r>
            <a:endParaRPr lang="en-US" sz="900" dirty="0"/>
          </a:p>
        </p:txBody>
      </p:sp>
      <p:pic>
        <p:nvPicPr>
          <p:cNvPr id="4" name="Picture 3">
            <a:extLst>
              <a:ext uri="{FF2B5EF4-FFF2-40B4-BE49-F238E27FC236}">
                <a16:creationId xmlns:a16="http://schemas.microsoft.com/office/drawing/2014/main" id="{345D242E-84CA-409F-B842-3109059EC3A8}"/>
              </a:ext>
            </a:extLst>
          </p:cNvPr>
          <p:cNvPicPr>
            <a:picLocks noChangeAspect="1"/>
          </p:cNvPicPr>
          <p:nvPr/>
        </p:nvPicPr>
        <p:blipFill>
          <a:blip r:embed="rId5"/>
          <a:stretch>
            <a:fillRect/>
          </a:stretch>
        </p:blipFill>
        <p:spPr>
          <a:xfrm>
            <a:off x="4761426" y="2935520"/>
            <a:ext cx="1981009" cy="6239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483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par>
                                <p:cTn id="27" presetID="2" presetClass="entr" presetSubtype="12"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0-#ppt_w/2"/>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73927B-945F-4A70-9B76-4EA6F0F5F7F4}"/>
              </a:ext>
            </a:extLst>
          </p:cNvPr>
          <p:cNvSpPr txBox="1">
            <a:spLocks/>
          </p:cNvSpPr>
          <p:nvPr/>
        </p:nvSpPr>
        <p:spPr>
          <a:xfrm>
            <a:off x="838199" y="365125"/>
            <a:ext cx="10605941" cy="709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Customer Testimonial </a:t>
            </a:r>
          </a:p>
        </p:txBody>
      </p:sp>
      <p:pic>
        <p:nvPicPr>
          <p:cNvPr id="5" name="Picture 4">
            <a:extLst>
              <a:ext uri="{FF2B5EF4-FFF2-40B4-BE49-F238E27FC236}">
                <a16:creationId xmlns:a16="http://schemas.microsoft.com/office/drawing/2014/main" id="{70F359F8-3F95-410B-95FC-2A3914175262}"/>
              </a:ext>
            </a:extLst>
          </p:cNvPr>
          <p:cNvPicPr>
            <a:picLocks noChangeAspect="1"/>
          </p:cNvPicPr>
          <p:nvPr/>
        </p:nvPicPr>
        <p:blipFill>
          <a:blip r:embed="rId2"/>
          <a:stretch>
            <a:fillRect/>
          </a:stretch>
        </p:blipFill>
        <p:spPr>
          <a:xfrm>
            <a:off x="7303717" y="2800666"/>
            <a:ext cx="1151642" cy="1158630"/>
          </a:xfrm>
          <a:prstGeom prst="rect">
            <a:avLst/>
          </a:prstGeom>
        </p:spPr>
      </p:pic>
      <p:sp>
        <p:nvSpPr>
          <p:cNvPr id="6" name="Speech Bubble: Oval 5">
            <a:extLst>
              <a:ext uri="{FF2B5EF4-FFF2-40B4-BE49-F238E27FC236}">
                <a16:creationId xmlns:a16="http://schemas.microsoft.com/office/drawing/2014/main" id="{12CEAA94-A86E-4F94-BAA2-4DAE8EC0917A}"/>
              </a:ext>
            </a:extLst>
          </p:cNvPr>
          <p:cNvSpPr/>
          <p:nvPr/>
        </p:nvSpPr>
        <p:spPr>
          <a:xfrm>
            <a:off x="2938272" y="1217147"/>
            <a:ext cx="4992624" cy="1093981"/>
          </a:xfrm>
          <a:prstGeom prst="wedgeEllipseCallout">
            <a:avLst>
              <a:gd name="adj1" fmla="val 40459"/>
              <a:gd name="adj2" fmla="val 158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Wow!!! This solution is perfect for sourcing. I was able to award the suppliers for all raw material requirements on time. All the cost savings measurements are met as part of corporate Strategy. Let me give testimonial Immediately… </a:t>
            </a:r>
          </a:p>
        </p:txBody>
      </p:sp>
      <p:sp>
        <p:nvSpPr>
          <p:cNvPr id="7" name="TextBox 6">
            <a:extLst>
              <a:ext uri="{FF2B5EF4-FFF2-40B4-BE49-F238E27FC236}">
                <a16:creationId xmlns:a16="http://schemas.microsoft.com/office/drawing/2014/main" id="{14418BC4-09B2-4760-A679-215E0A29056B}"/>
              </a:ext>
            </a:extLst>
          </p:cNvPr>
          <p:cNvSpPr txBox="1"/>
          <p:nvPr/>
        </p:nvSpPr>
        <p:spPr>
          <a:xfrm>
            <a:off x="975360" y="1847088"/>
            <a:ext cx="3553968" cy="369332"/>
          </a:xfrm>
          <a:prstGeom prst="rect">
            <a:avLst/>
          </a:prstGeom>
          <a:noFill/>
        </p:spPr>
        <p:txBody>
          <a:bodyPr wrap="square" rtlCol="0">
            <a:spAutoFit/>
          </a:bodyPr>
          <a:lstStyle/>
          <a:p>
            <a:r>
              <a:rPr lang="en-US" dirty="0"/>
              <a:t>After two weeks ….</a:t>
            </a:r>
          </a:p>
        </p:txBody>
      </p:sp>
      <p:sp>
        <p:nvSpPr>
          <p:cNvPr id="9" name="TextBox 8">
            <a:extLst>
              <a:ext uri="{FF2B5EF4-FFF2-40B4-BE49-F238E27FC236}">
                <a16:creationId xmlns:a16="http://schemas.microsoft.com/office/drawing/2014/main" id="{31195B79-21C4-4EC1-B7FF-618C0CEAAD19}"/>
              </a:ext>
            </a:extLst>
          </p:cNvPr>
          <p:cNvSpPr txBox="1"/>
          <p:nvPr/>
        </p:nvSpPr>
        <p:spPr>
          <a:xfrm>
            <a:off x="707136" y="4641581"/>
            <a:ext cx="6931152" cy="1384995"/>
          </a:xfrm>
          <a:prstGeom prst="rect">
            <a:avLst/>
          </a:prstGeom>
          <a:noFill/>
        </p:spPr>
        <p:txBody>
          <a:bodyPr wrap="square" rtlCol="0">
            <a:spAutoFit/>
          </a:bodyPr>
          <a:lstStyle/>
          <a:p>
            <a:pPr algn="just"/>
            <a:r>
              <a:rPr lang="en-US" sz="1400" dirty="0">
                <a:latin typeface="Arial" panose="020B0604020202020204" pitchFamily="34" charset="0"/>
                <a:ea typeface="Times New Roman" panose="02020603050405020304" pitchFamily="18" charset="0"/>
              </a:rPr>
              <a:t>“Intelligent Supplier Evaluation &amp; Selection Process” is desirable, feasible, and scalable solution. I have the flexibility to map supplier responses to supplier characteristics of my choice to gain competitive advantage. It helps me eliminate human errors and move towards Intelligent sourcing.  </a:t>
            </a:r>
            <a:endParaRPr lang="en-US" sz="1400" dirty="0"/>
          </a:p>
          <a:p>
            <a:endParaRPr lang="en-US" sz="1400" dirty="0"/>
          </a:p>
          <a:p>
            <a:r>
              <a:rPr lang="en-US" sz="1400" dirty="0"/>
              <a:t>- Mr. John Smith, Sourcing Manager, ABC Corp.</a:t>
            </a:r>
          </a:p>
        </p:txBody>
      </p:sp>
      <p:sp>
        <p:nvSpPr>
          <p:cNvPr id="10" name="Thought Bubble: Cloud 9">
            <a:extLst>
              <a:ext uri="{FF2B5EF4-FFF2-40B4-BE49-F238E27FC236}">
                <a16:creationId xmlns:a16="http://schemas.microsoft.com/office/drawing/2014/main" id="{E7CFE6FC-C63F-447A-AB8C-7D97D78704BA}"/>
              </a:ext>
            </a:extLst>
          </p:cNvPr>
          <p:cNvSpPr/>
          <p:nvPr/>
        </p:nvSpPr>
        <p:spPr>
          <a:xfrm>
            <a:off x="8339328" y="755904"/>
            <a:ext cx="3712464" cy="2121408"/>
          </a:xfrm>
          <a:prstGeom prst="cloudCallout">
            <a:avLst>
              <a:gd name="adj1" fmla="val -46120"/>
              <a:gd name="adj2" fmla="val 71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Solution is suitable for many Supplier Characteristics in Automobile Industry :</a:t>
            </a:r>
          </a:p>
          <a:p>
            <a:pPr algn="ctr"/>
            <a:r>
              <a:rPr lang="en-US" sz="900" dirty="0"/>
              <a:t>Cost, Quality, Delivery, Service, </a:t>
            </a:r>
          </a:p>
          <a:p>
            <a:pPr algn="ctr"/>
            <a:r>
              <a:rPr lang="en-US" sz="900" dirty="0"/>
              <a:t>Supplier’s Profile, Reliability, Environment, Responsiveness, Logistical Performance,</a:t>
            </a:r>
          </a:p>
          <a:p>
            <a:pPr algn="ctr"/>
            <a:r>
              <a:rPr lang="en-US" sz="900" dirty="0"/>
              <a:t>Commercial Plans &amp; Structure, Production, Facility and Technology, Quality of Relationship with Vendor, Risk Factor, </a:t>
            </a:r>
          </a:p>
          <a:p>
            <a:pPr algn="ctr"/>
            <a:r>
              <a:rPr lang="en-US" sz="900" dirty="0"/>
              <a:t>Technology and Capability ,Collaboration, Supplier’s Willingness, R&amp;D etc. </a:t>
            </a:r>
          </a:p>
        </p:txBody>
      </p:sp>
    </p:spTree>
    <p:extLst>
      <p:ext uri="{BB962C8B-B14F-4D97-AF65-F5344CB8AC3E}">
        <p14:creationId xmlns:p14="http://schemas.microsoft.com/office/powerpoint/2010/main" val="328280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1862</TotalTime>
  <Words>416</Words>
  <Application>Microsoft Office PowerPoint</Application>
  <PresentationFormat>Widescreen</PresentationFormat>
  <Paragraphs>39</Paragraphs>
  <Slides>8</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Comic Sans MS</vt:lpstr>
      <vt:lpstr>Office Theme</vt:lpstr>
      <vt:lpstr>Intelligent Supplier Evaluation &amp; Selection SAP Procurement Innovation Week 2022  - Venkat, Rakesh, Shiva, Hasan, &amp; Kamal </vt:lpstr>
      <vt:lpstr>PowerPoint Presentation</vt:lpstr>
      <vt:lpstr>Business Overview</vt:lpstr>
      <vt:lpstr>Intelligent Supplier Evaluation &amp; Selection Process</vt:lpstr>
      <vt:lpstr>PowerPoint Presentation</vt:lpstr>
      <vt:lpstr>Thank you.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Conversational AI in S4HANA Central Procurement</dc:title>
  <dc:creator>Thiagarajan, Kumarak Kannan</dc:creator>
  <cp:lastModifiedBy>Kedarisetty, Venkata Kishore</cp:lastModifiedBy>
  <cp:revision>91</cp:revision>
  <dcterms:created xsi:type="dcterms:W3CDTF">2021-05-31T10:05:36Z</dcterms:created>
  <dcterms:modified xsi:type="dcterms:W3CDTF">2022-02-07T07:20:40Z</dcterms:modified>
</cp:coreProperties>
</file>