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268" r:id="rId4"/>
    <p:sldId id="270" r:id="rId5"/>
    <p:sldId id="269" r:id="rId6"/>
    <p:sldId id="258" r:id="rId7"/>
    <p:sldId id="264" r:id="rId8"/>
    <p:sldId id="265" r:id="rId9"/>
    <p:sldId id="266" r:id="rId10"/>
    <p:sldId id="26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59" r:id="rId22"/>
    <p:sldId id="283" r:id="rId23"/>
    <p:sldId id="284" r:id="rId24"/>
    <p:sldId id="261" r:id="rId25"/>
    <p:sldId id="289" r:id="rId26"/>
    <p:sldId id="290" r:id="rId27"/>
    <p:sldId id="260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8"/>
    <p:restoredTop sz="91867"/>
  </p:normalViewPr>
  <p:slideViewPr>
    <p:cSldViewPr snapToGrid="0" snapToObjects="1">
      <p:cViewPr varScale="1">
        <p:scale>
          <a:sx n="193" d="100"/>
          <a:sy n="193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C51C8-C258-334E-B03D-668FC9BD7C78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6BC61-8387-7547-90FF-B828F034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6BC61-8387-7547-90FF-B828F034EA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6BC61-8387-7547-90FF-B828F034EA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8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6BC61-8387-7547-90FF-B828F034EA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0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stores gene sequence variations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6BC61-8387-7547-90FF-B828F034EA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stores gene sequence variations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6BC61-8387-7547-90FF-B828F034EA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04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stores gene sequence variations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6BC61-8387-7547-90FF-B828F034EA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0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aligning depends on reference genome</a:t>
            </a:r>
          </a:p>
          <a:p>
            <a:r>
              <a:rPr lang="en-US" dirty="0"/>
              <a:t>don’t expect very skewed GC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6BC61-8387-7547-90FF-B828F034EA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7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BDF5-944E-7C4D-8820-6DF507E3B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BB438-AA30-4743-A5A0-C621FB30C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4225-0245-D743-933C-12BBCDE0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3E5-FF81-1649-8368-1BADB1EB5F6E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C84C-9347-1542-B4F5-7E684223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0B01-FBE9-6A4E-8D9B-9880D98A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E0A9-19B0-FD4B-9C5C-1E05311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6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8F00-BA7D-CE4D-BC2C-AEB73282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26728-C362-0041-BEA1-4A53FBA28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8724B-3D75-C943-9FCA-0AEEEB68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3E5-FF81-1649-8368-1BADB1EB5F6E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BCFC-CC2C-D241-A86E-06AD726A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180C-B8A7-AA4E-B23C-44347B57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E0A9-19B0-FD4B-9C5C-1E05311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6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406AC-70E8-9745-BE65-5A0B5C2F8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F3FC8-8D13-2F47-88B3-0DAE6E0CC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625F5-425C-9E46-ACA7-0D283439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3E5-FF81-1649-8368-1BADB1EB5F6E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28825-4296-3F4C-957F-23E51935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B4B6-1BA8-0747-B1AD-B35930A7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E0A9-19B0-FD4B-9C5C-1E05311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1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1421-604D-994E-9335-81FF6960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6404-6663-6B45-813C-24437F4D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3192A-D2B6-2F49-933E-D8780527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3E5-FF81-1649-8368-1BADB1EB5F6E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E289-6DA2-A348-8083-2AE8DFD7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26384-37D0-6E42-B23F-6874063D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E0A9-19B0-FD4B-9C5C-1E05311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8A92-0A7F-F74A-84E8-90203988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63F0C-22A3-B845-9E27-A68129A1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13AEE-8956-154A-AB8F-BAE56682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3E5-FF81-1649-8368-1BADB1EB5F6E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D6E6-7819-A94F-AEF4-91806CAF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72726-8A2C-0B40-B177-CCEE13E2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E0A9-19B0-FD4B-9C5C-1E05311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0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6CD4-AB0D-4440-BB4D-508016BA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425C-1484-7D4C-8378-9A5C3E8B4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F3919-BEB8-C346-8A59-60D9200F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A4E30-2864-D34B-8B11-355D6817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3E5-FF81-1649-8368-1BADB1EB5F6E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865BF-4942-1641-8D5A-744E253C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841A3-B5D8-F645-A01F-EED0E624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E0A9-19B0-FD4B-9C5C-1E05311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2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3BEC-F661-284E-ADF5-101A319C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21586-C988-A643-B82E-0D6AA012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D319C-8882-C94F-A4F1-D6394D766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930B9-58CE-9C40-99E8-C6F4B55C3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10195-49CB-8D48-93B4-E160CB8A5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9A39-6EEE-AE47-9586-362C0552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3E5-FF81-1649-8368-1BADB1EB5F6E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2B9F7-9E02-5746-8FCD-B9567D9C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AC530-CA3E-0249-96E0-1A2607D7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E0A9-19B0-FD4B-9C5C-1E05311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3BF6-1B32-E64D-AC2C-92771023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F6B81-2924-4A46-8C78-99E82C28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3E5-FF81-1649-8368-1BADB1EB5F6E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D5D6-D0E5-3F45-8084-FA938ADC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DA3C5-63ED-B748-8096-C5E492C8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E0A9-19B0-FD4B-9C5C-1E05311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18C81-FC59-4D4A-BDD9-6B4498D5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3E5-FF81-1649-8368-1BADB1EB5F6E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043BC-271E-5A40-B98F-568A7145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DCD7A-415F-D64C-AD02-0CB20CF8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E0A9-19B0-FD4B-9C5C-1E05311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2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E75E-4626-8A47-B8A6-D2BE82B5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706D-088F-BE40-9825-C4CDBAAF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B364C-48D3-E044-985F-3049077F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BCE3F-D044-114C-B9DC-4A777C41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3E5-FF81-1649-8368-1BADB1EB5F6E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89C5B-8AA6-5348-9982-78439297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84AD2-32AD-1643-B3FC-470EE425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E0A9-19B0-FD4B-9C5C-1E05311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ACBE-2807-DA4A-9256-BED6D8AE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A8574-BC2D-454A-B4E6-E128FE938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786D4-97B2-614A-80AE-1B8F03DE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A5549-0220-6548-B814-832170DB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3E5-FF81-1649-8368-1BADB1EB5F6E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7907A-8311-5F4B-83CE-3318CAB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AEB00-5F6B-1744-9FBB-29E8DC82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E0A9-19B0-FD4B-9C5C-1E05311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0F2C5-C816-E94A-9520-234A5E11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DA0E8-23C1-B34A-B700-3FAEFAE78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66E1-1712-3940-9406-B3449F2A0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53E5-FF81-1649-8368-1BADB1EB5F6E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F320-2F25-8847-BE9E-36527D2A1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1F31-5EDD-464B-8208-D601DFEFD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E0A9-19B0-FD4B-9C5C-1E05311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pg.unibe.ch/software/PGDSpider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bioinformaticshome.com/tools/descriptions/fcGEN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drr.io/github/hemstrow/snpR/" TargetMode="External"/><Relationship Id="rId5" Type="http://schemas.openxmlformats.org/officeDocument/2006/relationships/hyperlink" Target="https://github.com/PacificBiosciences/bam2fastx" TargetMode="External"/><Relationship Id="rId4" Type="http://schemas.openxmlformats.org/officeDocument/2006/relationships/hyperlink" Target="https://khmer.readthedocs.io/en/latest/user/script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edtools.readthedocs.io/en/lates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B5BA-67DB-7245-AE67-D3C1AC5BE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Formats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7E2BA-0351-EA42-A5C5-01DACFCDF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(and </a:t>
            </a:r>
            <a:r>
              <a:rPr lang="en-US" dirty="0" err="1"/>
              <a:t>beyondish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Shannon EK Joslin</a:t>
            </a:r>
          </a:p>
          <a:p>
            <a:r>
              <a:rPr lang="en-US" dirty="0"/>
              <a:t>03 May 2020</a:t>
            </a:r>
          </a:p>
        </p:txBody>
      </p:sp>
    </p:spTree>
    <p:extLst>
      <p:ext uri="{BB962C8B-B14F-4D97-AF65-F5344CB8AC3E}">
        <p14:creationId xmlns:p14="http://schemas.microsoft.com/office/powerpoint/2010/main" val="22203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8FBD-4B59-9F46-865B-E62C0722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9082-A425-FE4C-ADAC-E7A53B9B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96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Line 4 </a:t>
            </a:r>
            <a:r>
              <a:rPr lang="en-US" dirty="0"/>
              <a:t>= quality scores for the sequencing read (contains the same number of characters as line 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B4293A-AFEC-1443-B20E-D786CA5B4580}"/>
              </a:ext>
            </a:extLst>
          </p:cNvPr>
          <p:cNvSpPr txBox="1"/>
          <p:nvPr/>
        </p:nvSpPr>
        <p:spPr>
          <a:xfrm>
            <a:off x="1316485" y="3020286"/>
            <a:ext cx="955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@A00351:291:HVMC5DSXX:4:1101:1307:1000 2:N:0:CAGCATAC+CGTATCTC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NCTGTGTGTCTGATGTGTGTCTGCTGTGTGTCTGCTGTGTCTGCTGTGTGTCTGCTGTGTGTCTGTAG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+</a:t>
            </a:r>
          </a:p>
          <a:p>
            <a:r>
              <a:rPr lang="en-US" dirty="0">
                <a:latin typeface="Courier" pitchFamily="2" charset="0"/>
              </a:rPr>
              <a:t>#:FF:F,:!''*((((***+))%%%%).1***-+*''))**55CCF&gt;&gt;&gt;&gt;&gt;&gt;CCCC65FF,,,,:FF,</a:t>
            </a:r>
          </a:p>
        </p:txBody>
      </p:sp>
    </p:spTree>
    <p:extLst>
      <p:ext uri="{BB962C8B-B14F-4D97-AF65-F5344CB8AC3E}">
        <p14:creationId xmlns:p14="http://schemas.microsoft.com/office/powerpoint/2010/main" val="322682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6284-343B-B146-8881-87EBB31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5377-8AA2-9B40-85B0-14BDA3E1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049"/>
          </a:xfrm>
        </p:spPr>
        <p:txBody>
          <a:bodyPr/>
          <a:lstStyle/>
          <a:p>
            <a:r>
              <a:rPr lang="en-US" dirty="0"/>
              <a:t>Binary alignment/map file</a:t>
            </a:r>
          </a:p>
          <a:p>
            <a:r>
              <a:rPr lang="en-US" dirty="0"/>
              <a:t>Binary version of a SAM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04D50-FC34-7849-8A37-F132AAE90505}"/>
              </a:ext>
            </a:extLst>
          </p:cNvPr>
          <p:cNvSpPr txBox="1"/>
          <p:nvPr/>
        </p:nvSpPr>
        <p:spPr>
          <a:xfrm>
            <a:off x="657652" y="5836118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m64069_200220_045555/0/23286_23333  4   *   0   255  *   *   0   0   ATCTCCAACAGAGAGAGACGAT !$%!!6(?)55CCF&gt;&gt;&gt;&gt;&gt;</a:t>
            </a:r>
          </a:p>
          <a:p>
            <a:r>
              <a:rPr lang="en-US" sz="1200" dirty="0">
                <a:latin typeface="Courier" pitchFamily="2" charset="0"/>
              </a:rPr>
              <a:t>m64069_200220_045555/0/34143_37185  4   *   0   255  *   *   0   0   CGCGACCGCCCCACCCATCAGC FF:F,:!''*(((*+)&amp;%%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3E0D5-723D-5541-BC35-DD1FFABC8116}"/>
              </a:ext>
            </a:extLst>
          </p:cNvPr>
          <p:cNvSpPr txBox="1"/>
          <p:nvPr/>
        </p:nvSpPr>
        <p:spPr>
          <a:xfrm>
            <a:off x="3969488" y="300778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samtools</a:t>
            </a:r>
            <a:r>
              <a:rPr lang="en-US" dirty="0">
                <a:latin typeface="Courier" pitchFamily="2" charset="0"/>
              </a:rPr>
              <a:t> view &lt;file&gt;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2B0E1BB-144C-6A4B-8222-A6577B42B997}"/>
              </a:ext>
            </a:extLst>
          </p:cNvPr>
          <p:cNvSpPr/>
          <p:nvPr/>
        </p:nvSpPr>
        <p:spPr>
          <a:xfrm>
            <a:off x="184440" y="3827352"/>
            <a:ext cx="2190164" cy="4616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0D4DE-DEB8-404C-A331-59122D0C0ECD}"/>
              </a:ext>
            </a:extLst>
          </p:cNvPr>
          <p:cNvCxnSpPr/>
          <p:nvPr/>
        </p:nvCxnSpPr>
        <p:spPr>
          <a:xfrm>
            <a:off x="1168958" y="4289017"/>
            <a:ext cx="0" cy="3536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F6ACE-DE0C-1249-AAC1-17033C825D0D}"/>
              </a:ext>
            </a:extLst>
          </p:cNvPr>
          <p:cNvSpPr txBox="1"/>
          <p:nvPr/>
        </p:nvSpPr>
        <p:spPr>
          <a:xfrm>
            <a:off x="334060" y="4671438"/>
            <a:ext cx="3686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query template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 name pertaining to a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AE05-D961-7D46-999B-7C05A51492FD}"/>
              </a:ext>
            </a:extLst>
          </p:cNvPr>
          <p:cNvSpPr txBox="1"/>
          <p:nvPr/>
        </p:nvSpPr>
        <p:spPr>
          <a:xfrm>
            <a:off x="334060" y="344416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1 = QNAME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7ED39-9C0A-7F40-844E-0864D58E3C97}"/>
              </a:ext>
            </a:extLst>
          </p:cNvPr>
          <p:cNvSpPr txBox="1"/>
          <p:nvPr/>
        </p:nvSpPr>
        <p:spPr>
          <a:xfrm>
            <a:off x="184440" y="3880540"/>
            <a:ext cx="119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J00113:228:HFWFMBBXX:6:2227:2239:7122   147    R000001 1       60      2S88M  =       1       -88     TTCGATGCAGGCCTGTCAGGTTCAGAATGCACAAGGCGTAGATAAAT FFJJFJAAJJAJJJJJJJJJJJJJJJJJJJJJJJJJJJJJJFJJJJJJJJJJFFFAA    NM:i:0  MD:Z:88 AS:i:88 XS:i:0</a:t>
            </a:r>
          </a:p>
          <a:p>
            <a:r>
              <a:rPr lang="en-US" sz="900" dirty="0"/>
              <a:t>J00113:228:HFWFMBBXX:6:2211:3397:6396   99      R000001 1       60      1S83M   =       82      181     CCTGTCAGGTTCAGAAATGCACAAGGCGTAGATAAATTAGGTCTCAGT JJJJFJFJFFJF&lt;-A7AJFFJJFF-F7FJFFFJA7F-77FAF---F&lt;    NM:i:1  MD:Z:72C10      AS:i:78 XS:i:0</a:t>
            </a:r>
          </a:p>
        </p:txBody>
      </p:sp>
    </p:spTree>
    <p:extLst>
      <p:ext uri="{BB962C8B-B14F-4D97-AF65-F5344CB8AC3E}">
        <p14:creationId xmlns:p14="http://schemas.microsoft.com/office/powerpoint/2010/main" val="8612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6284-343B-B146-8881-87EBB31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5377-8AA2-9B40-85B0-14BDA3E1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049"/>
          </a:xfrm>
        </p:spPr>
        <p:txBody>
          <a:bodyPr/>
          <a:lstStyle/>
          <a:p>
            <a:r>
              <a:rPr lang="en-US" dirty="0"/>
              <a:t>Binary alignment/map file</a:t>
            </a:r>
          </a:p>
          <a:p>
            <a:r>
              <a:rPr lang="en-US" dirty="0"/>
              <a:t>Binary version of a SAM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04D50-FC34-7849-8A37-F132AAE90505}"/>
              </a:ext>
            </a:extLst>
          </p:cNvPr>
          <p:cNvSpPr txBox="1"/>
          <p:nvPr/>
        </p:nvSpPr>
        <p:spPr>
          <a:xfrm>
            <a:off x="657652" y="5836118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m64069_200220_045555/0/23286_23333  4   *   0   255  *   *   0   0   ATCTCCAACAGAGAGAGACGAT !$%!!6(?)55CCF&gt;&gt;&gt;&gt;&gt;</a:t>
            </a:r>
          </a:p>
          <a:p>
            <a:r>
              <a:rPr lang="en-US" sz="1200" dirty="0">
                <a:latin typeface="Courier" pitchFamily="2" charset="0"/>
              </a:rPr>
              <a:t>m64069_200220_045555/0/34143_37185  4   *   0   255  *   *   0   0   CGCGACCGCCCCACCCATCAGC FF:F,:!''*(((*+)&amp;%%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EC833-E031-D642-BD76-527EA90D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232" y="313808"/>
            <a:ext cx="2736555" cy="2116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3E0D5-723D-5541-BC35-DD1FFABC8116}"/>
              </a:ext>
            </a:extLst>
          </p:cNvPr>
          <p:cNvSpPr txBox="1"/>
          <p:nvPr/>
        </p:nvSpPr>
        <p:spPr>
          <a:xfrm>
            <a:off x="3969488" y="300778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samtools</a:t>
            </a:r>
            <a:r>
              <a:rPr lang="en-US" dirty="0">
                <a:latin typeface="Courier" pitchFamily="2" charset="0"/>
              </a:rPr>
              <a:t> view &lt;file&gt;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2B0E1BB-144C-6A4B-8222-A6577B42B997}"/>
              </a:ext>
            </a:extLst>
          </p:cNvPr>
          <p:cNvSpPr/>
          <p:nvPr/>
        </p:nvSpPr>
        <p:spPr>
          <a:xfrm>
            <a:off x="2256863" y="3827352"/>
            <a:ext cx="415454" cy="4616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0D4DE-DEB8-404C-A331-59122D0C0ECD}"/>
              </a:ext>
            </a:extLst>
          </p:cNvPr>
          <p:cNvCxnSpPr/>
          <p:nvPr/>
        </p:nvCxnSpPr>
        <p:spPr>
          <a:xfrm>
            <a:off x="2473219" y="4289017"/>
            <a:ext cx="0" cy="3536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F6ACE-DE0C-1249-AAC1-17033C825D0D}"/>
              </a:ext>
            </a:extLst>
          </p:cNvPr>
          <p:cNvSpPr txBox="1"/>
          <p:nvPr/>
        </p:nvSpPr>
        <p:spPr>
          <a:xfrm>
            <a:off x="1701213" y="464754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bitwise flag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7ED39-9C0A-7F40-844E-0864D58E3C97}"/>
              </a:ext>
            </a:extLst>
          </p:cNvPr>
          <p:cNvSpPr txBox="1"/>
          <p:nvPr/>
        </p:nvSpPr>
        <p:spPr>
          <a:xfrm>
            <a:off x="184440" y="3880540"/>
            <a:ext cx="119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J00113:228:HFWFMBBXX:6:2227:2239:7122   147    R000001 1       60      2S88M  =       1       -88     TTCGATGCAGGCCTGTCAGGTTCAGAATGCACAAGGCGTAGATAAAT FFJJFJAAJJAJJJJJJJJJJJJJJJJJJJJJJJJJJJJJJFJJJJJJJJJJFFFAA    NM:i:0  MD:Z:88 AS:i:88 XS:i:0</a:t>
            </a:r>
          </a:p>
          <a:p>
            <a:r>
              <a:rPr lang="en-US" sz="900" dirty="0"/>
              <a:t>J00113:228:HFWFMBBXX:6:2211:3397:6396   99      R000001 1       60      1S83M   =       82      181     CCTGTCAGGTTCAGAAATGCACAAGGCGTAGATAAATTAGGTCTCAGT JJJJFJFJFFJF&lt;-A7AJFFJJFF-F7FJFFFJA7F-77FAF---F&lt;    NM:i:1  MD:Z:72C10      AS:i:78 XS:i:0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E4709-4997-A940-BCFF-A0B5D5B02A0D}"/>
              </a:ext>
            </a:extLst>
          </p:cNvPr>
          <p:cNvSpPr txBox="1"/>
          <p:nvPr/>
        </p:nvSpPr>
        <p:spPr>
          <a:xfrm>
            <a:off x="1701213" y="3424642"/>
            <a:ext cx="17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2 = FLAG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7F8126BA-4BA9-964F-87EF-74A0CB076891}"/>
              </a:ext>
            </a:extLst>
          </p:cNvPr>
          <p:cNvSpPr/>
          <p:nvPr/>
        </p:nvSpPr>
        <p:spPr>
          <a:xfrm>
            <a:off x="10100147" y="3827351"/>
            <a:ext cx="2035000" cy="4616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7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6284-343B-B146-8881-87EBB31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5377-8AA2-9B40-85B0-14BDA3E1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049"/>
          </a:xfrm>
        </p:spPr>
        <p:txBody>
          <a:bodyPr/>
          <a:lstStyle/>
          <a:p>
            <a:r>
              <a:rPr lang="en-US" dirty="0"/>
              <a:t>Binary alignment/map file</a:t>
            </a:r>
          </a:p>
          <a:p>
            <a:r>
              <a:rPr lang="en-US" dirty="0"/>
              <a:t>Binary version of a SAM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04D50-FC34-7849-8A37-F132AAE90505}"/>
              </a:ext>
            </a:extLst>
          </p:cNvPr>
          <p:cNvSpPr txBox="1"/>
          <p:nvPr/>
        </p:nvSpPr>
        <p:spPr>
          <a:xfrm>
            <a:off x="657652" y="5836118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m64069_200220_045555/0/23286_23333  4   *   0   255  *   *   0   0   ATCTCCAACAGAGAGAGACGAT !$%!!6(?)55CCF&gt;&gt;&gt;&gt;&gt;</a:t>
            </a:r>
          </a:p>
          <a:p>
            <a:r>
              <a:rPr lang="en-US" sz="1200" dirty="0">
                <a:latin typeface="Courier" pitchFamily="2" charset="0"/>
              </a:rPr>
              <a:t>m64069_200220_045555/0/34143_37185  4   *   0   255  *   *   0   0   CGCGACCGCCCCACCCATCAGC FF:F,:!''*(((*+)&amp;%%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EC833-E031-D642-BD76-527EA90D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232" y="313808"/>
            <a:ext cx="2736555" cy="2116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3E0D5-723D-5541-BC35-DD1FFABC8116}"/>
              </a:ext>
            </a:extLst>
          </p:cNvPr>
          <p:cNvSpPr txBox="1"/>
          <p:nvPr/>
        </p:nvSpPr>
        <p:spPr>
          <a:xfrm>
            <a:off x="3969488" y="300778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samtools</a:t>
            </a:r>
            <a:r>
              <a:rPr lang="en-US" dirty="0">
                <a:latin typeface="Courier" pitchFamily="2" charset="0"/>
              </a:rPr>
              <a:t> view &lt;file&gt;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2B0E1BB-144C-6A4B-8222-A6577B42B997}"/>
              </a:ext>
            </a:extLst>
          </p:cNvPr>
          <p:cNvSpPr/>
          <p:nvPr/>
        </p:nvSpPr>
        <p:spPr>
          <a:xfrm>
            <a:off x="2547537" y="3842482"/>
            <a:ext cx="585513" cy="4616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0D4DE-DEB8-404C-A331-59122D0C0ECD}"/>
              </a:ext>
            </a:extLst>
          </p:cNvPr>
          <p:cNvCxnSpPr/>
          <p:nvPr/>
        </p:nvCxnSpPr>
        <p:spPr>
          <a:xfrm>
            <a:off x="2816566" y="4300969"/>
            <a:ext cx="0" cy="3536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F6ACE-DE0C-1249-AAC1-17033C825D0D}"/>
              </a:ext>
            </a:extLst>
          </p:cNvPr>
          <p:cNvSpPr txBox="1"/>
          <p:nvPr/>
        </p:nvSpPr>
        <p:spPr>
          <a:xfrm>
            <a:off x="1549716" y="4668353"/>
            <a:ext cx="290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reference sequence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refers to contig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7ED39-9C0A-7F40-844E-0864D58E3C97}"/>
              </a:ext>
            </a:extLst>
          </p:cNvPr>
          <p:cNvSpPr txBox="1"/>
          <p:nvPr/>
        </p:nvSpPr>
        <p:spPr>
          <a:xfrm>
            <a:off x="184440" y="3880540"/>
            <a:ext cx="119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J00113:228:HFWFMBBXX:6:2227:2239:7122   147    R000001 1       60      2S88M  =       1       -88     TTCGATGCAGGCCTGTCAGGTTCAGAATGCACAAGGCGTAGATAAAT FFJJFJAAJJAJJJJJJJJJJJJJJJJJJJJJJJJJJJJJJFJJJJJJJJJJFFFAA    NM:i:0  MD:Z:88 AS:i:88 XS:i:0</a:t>
            </a:r>
          </a:p>
          <a:p>
            <a:r>
              <a:rPr lang="en-US" sz="900" dirty="0"/>
              <a:t>J00113:228:HFWFMBBXX:6:2211:3397:6396   99      R000001 1       60      1S83M   =       82      181     CCTGTCAGGTTCAGAAATGCACAAGGCGTAGATAAATTAGGTCTCAGT JJJJFJFJFFJF&lt;-A7AJFFJJFF-F7FJFFFJA7F-77FAF---F&lt;    NM:i:1  MD:Z:72C10      AS:i:78 XS:i:0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D74BC-FB62-194A-B52A-7D22281A8712}"/>
              </a:ext>
            </a:extLst>
          </p:cNvPr>
          <p:cNvSpPr txBox="1"/>
          <p:nvPr/>
        </p:nvSpPr>
        <p:spPr>
          <a:xfrm>
            <a:off x="1868693" y="344070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3 = RNAME</a:t>
            </a:r>
          </a:p>
        </p:txBody>
      </p:sp>
    </p:spTree>
    <p:extLst>
      <p:ext uri="{BB962C8B-B14F-4D97-AF65-F5344CB8AC3E}">
        <p14:creationId xmlns:p14="http://schemas.microsoft.com/office/powerpoint/2010/main" val="168233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6284-343B-B146-8881-87EBB31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5377-8AA2-9B40-85B0-14BDA3E1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049"/>
          </a:xfrm>
        </p:spPr>
        <p:txBody>
          <a:bodyPr/>
          <a:lstStyle/>
          <a:p>
            <a:r>
              <a:rPr lang="en-US" dirty="0"/>
              <a:t>Binary alignment/map file</a:t>
            </a:r>
          </a:p>
          <a:p>
            <a:r>
              <a:rPr lang="en-US" dirty="0"/>
              <a:t>Binary version of a SAM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04D50-FC34-7849-8A37-F132AAE90505}"/>
              </a:ext>
            </a:extLst>
          </p:cNvPr>
          <p:cNvSpPr txBox="1"/>
          <p:nvPr/>
        </p:nvSpPr>
        <p:spPr>
          <a:xfrm>
            <a:off x="657652" y="5836118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m64069_200220_045555/0/23286_23333  4   *   0   255  *   *   0   0   ATCTCCAACAGAGAGAGACGAT !$%!!6(?)55CCF&gt;&gt;&gt;&gt;&gt;</a:t>
            </a:r>
          </a:p>
          <a:p>
            <a:r>
              <a:rPr lang="en-US" sz="1200" dirty="0">
                <a:latin typeface="Courier" pitchFamily="2" charset="0"/>
              </a:rPr>
              <a:t>m64069_200220_045555/0/34143_37185  4   *   0   255  *   *   0   0   CGCGACCGCCCCACCCATCAGC FF:F,:!''*(((*+)&amp;%%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EC833-E031-D642-BD76-527EA90D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232" y="313808"/>
            <a:ext cx="2736555" cy="2116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3E0D5-723D-5541-BC35-DD1FFABC8116}"/>
              </a:ext>
            </a:extLst>
          </p:cNvPr>
          <p:cNvSpPr txBox="1"/>
          <p:nvPr/>
        </p:nvSpPr>
        <p:spPr>
          <a:xfrm>
            <a:off x="3969488" y="300778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samtools</a:t>
            </a:r>
            <a:r>
              <a:rPr lang="en-US" dirty="0">
                <a:latin typeface="Courier" pitchFamily="2" charset="0"/>
              </a:rPr>
              <a:t> view &lt;file&gt;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2B0E1BB-144C-6A4B-8222-A6577B42B997}"/>
              </a:ext>
            </a:extLst>
          </p:cNvPr>
          <p:cNvSpPr/>
          <p:nvPr/>
        </p:nvSpPr>
        <p:spPr>
          <a:xfrm>
            <a:off x="2984206" y="3839919"/>
            <a:ext cx="262268" cy="4616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0D4DE-DEB8-404C-A331-59122D0C0ECD}"/>
              </a:ext>
            </a:extLst>
          </p:cNvPr>
          <p:cNvCxnSpPr/>
          <p:nvPr/>
        </p:nvCxnSpPr>
        <p:spPr>
          <a:xfrm>
            <a:off x="3107190" y="4301584"/>
            <a:ext cx="0" cy="3536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F6ACE-DE0C-1249-AAC1-17033C825D0D}"/>
              </a:ext>
            </a:extLst>
          </p:cNvPr>
          <p:cNvSpPr txBox="1"/>
          <p:nvPr/>
        </p:nvSpPr>
        <p:spPr>
          <a:xfrm>
            <a:off x="1549716" y="4668353"/>
            <a:ext cx="407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leftmost position the QNAME aligns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0 means unaligned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7ED39-9C0A-7F40-844E-0864D58E3C97}"/>
              </a:ext>
            </a:extLst>
          </p:cNvPr>
          <p:cNvSpPr txBox="1"/>
          <p:nvPr/>
        </p:nvSpPr>
        <p:spPr>
          <a:xfrm>
            <a:off x="184440" y="3880540"/>
            <a:ext cx="119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J00113:228:HFWFMBBXX:6:2227:2239:7122   147    R000001 1       60      2S88M  =       1       -88     TTCGATGCAGGCCTGTCAGGTTCAGAATGCACAAGGCGTAGATAAAT FFJJFJAAJJAJJJJJJJJJJJJJJJJJJJJJJJJJJJJJJFJJJJJJJJJJFFFAA    NM:i:0  MD:Z:88 AS:i:88 XS:i:0</a:t>
            </a:r>
          </a:p>
          <a:p>
            <a:r>
              <a:rPr lang="en-US" sz="900" dirty="0"/>
              <a:t>J00113:228:HFWFMBBXX:6:2211:3397:6396   99      R000001 1       60      1S83M   =       82      181     CCTGTCAGGTTCAGAAATGCACAAGGCGTAGATAAATTAGGTCTCAGT JJJJFJFJFFJF&lt;-A7AJFFJJFF-F7FJFFFJA7F-77FAF---F&lt;    NM:i:1  MD:Z:72C10      AS:i:78 XS:i:0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D74BC-FB62-194A-B52A-7D22281A8712}"/>
              </a:ext>
            </a:extLst>
          </p:cNvPr>
          <p:cNvSpPr txBox="1"/>
          <p:nvPr/>
        </p:nvSpPr>
        <p:spPr>
          <a:xfrm>
            <a:off x="2088430" y="344070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4 = POS</a:t>
            </a:r>
          </a:p>
        </p:txBody>
      </p:sp>
    </p:spTree>
    <p:extLst>
      <p:ext uri="{BB962C8B-B14F-4D97-AF65-F5344CB8AC3E}">
        <p14:creationId xmlns:p14="http://schemas.microsoft.com/office/powerpoint/2010/main" val="231462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6284-343B-B146-8881-87EBB31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5377-8AA2-9B40-85B0-14BDA3E1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049"/>
          </a:xfrm>
        </p:spPr>
        <p:txBody>
          <a:bodyPr/>
          <a:lstStyle/>
          <a:p>
            <a:r>
              <a:rPr lang="en-US" dirty="0"/>
              <a:t>Binary alignment/map file</a:t>
            </a:r>
          </a:p>
          <a:p>
            <a:r>
              <a:rPr lang="en-US" dirty="0"/>
              <a:t>Binary version of a SAM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04D50-FC34-7849-8A37-F132AAE90505}"/>
              </a:ext>
            </a:extLst>
          </p:cNvPr>
          <p:cNvSpPr txBox="1"/>
          <p:nvPr/>
        </p:nvSpPr>
        <p:spPr>
          <a:xfrm>
            <a:off x="657652" y="5836118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m64069_200220_045555/0/23286_23333  4   *   0   255  *   *   0   0   ATCTCCAACAGAGAGAGACGAT !$%!!6(?)55CCF&gt;&gt;&gt;&gt;&gt;</a:t>
            </a:r>
          </a:p>
          <a:p>
            <a:r>
              <a:rPr lang="en-US" sz="1200" dirty="0">
                <a:latin typeface="Courier" pitchFamily="2" charset="0"/>
              </a:rPr>
              <a:t>m64069_200220_045555/0/34143_37185  4   *   0   255  *   *   0   0   CGCGACCGCCCCACCCATCAGC FF:F,:!''*(((*+)&amp;%%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EC833-E031-D642-BD76-527EA90D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232" y="313808"/>
            <a:ext cx="2736555" cy="2116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3E0D5-723D-5541-BC35-DD1FFABC8116}"/>
              </a:ext>
            </a:extLst>
          </p:cNvPr>
          <p:cNvSpPr txBox="1"/>
          <p:nvPr/>
        </p:nvSpPr>
        <p:spPr>
          <a:xfrm>
            <a:off x="3969488" y="300778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samtools</a:t>
            </a:r>
            <a:r>
              <a:rPr lang="en-US" dirty="0">
                <a:latin typeface="Courier" pitchFamily="2" charset="0"/>
              </a:rPr>
              <a:t> view &lt;file&gt;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2B0E1BB-144C-6A4B-8222-A6577B42B997}"/>
              </a:ext>
            </a:extLst>
          </p:cNvPr>
          <p:cNvSpPr/>
          <p:nvPr/>
        </p:nvSpPr>
        <p:spPr>
          <a:xfrm>
            <a:off x="3161415" y="3839919"/>
            <a:ext cx="418203" cy="4616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0D4DE-DEB8-404C-A331-59122D0C0ECD}"/>
              </a:ext>
            </a:extLst>
          </p:cNvPr>
          <p:cNvCxnSpPr/>
          <p:nvPr/>
        </p:nvCxnSpPr>
        <p:spPr>
          <a:xfrm>
            <a:off x="3348195" y="4301584"/>
            <a:ext cx="0" cy="3536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F6ACE-DE0C-1249-AAC1-17033C825D0D}"/>
              </a:ext>
            </a:extLst>
          </p:cNvPr>
          <p:cNvSpPr txBox="1"/>
          <p:nvPr/>
        </p:nvSpPr>
        <p:spPr>
          <a:xfrm>
            <a:off x="2166591" y="469951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mapping 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7ED39-9C0A-7F40-844E-0864D58E3C97}"/>
              </a:ext>
            </a:extLst>
          </p:cNvPr>
          <p:cNvSpPr txBox="1"/>
          <p:nvPr/>
        </p:nvSpPr>
        <p:spPr>
          <a:xfrm>
            <a:off x="184440" y="3880540"/>
            <a:ext cx="119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J00113:228:HFWFMBBXX:6:2227:2239:7122   147    R000001 1       60      2S88M  =       1       -88     TTCGATGCAGGCCTGTCAGGTTCAGAATGCACAAGGCGTAGATAAAT FFJJFJAAJJAJJJJJJJJJJJJJJJJJJJJJJJJJJJJJJFJJJJJJJJJJFFFAA    NM:i:0  MD:Z:88 AS:i:88 XS:i:0</a:t>
            </a:r>
          </a:p>
          <a:p>
            <a:r>
              <a:rPr lang="en-US" sz="900" dirty="0"/>
              <a:t>J00113:228:HFWFMBBXX:6:2211:3397:6396   99      R000001 1       60      1S83M   =       82      181     CCTGTCAGGTTCAGAAATGCACAAGGCGTAGATAAATTAGGTCTCAGT JJJJFJFJFFJF&lt;-A7AJFFJJFF-F7FJFFFJA7F-77FAF---F&lt;    NM:i:1  MD:Z:72C10      AS:i:78 XS:i:0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D74BC-FB62-194A-B52A-7D22281A8712}"/>
              </a:ext>
            </a:extLst>
          </p:cNvPr>
          <p:cNvSpPr txBox="1"/>
          <p:nvPr/>
        </p:nvSpPr>
        <p:spPr>
          <a:xfrm>
            <a:off x="2386141" y="344198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5 = MAPQ</a:t>
            </a:r>
          </a:p>
        </p:txBody>
      </p:sp>
    </p:spTree>
    <p:extLst>
      <p:ext uri="{BB962C8B-B14F-4D97-AF65-F5344CB8AC3E}">
        <p14:creationId xmlns:p14="http://schemas.microsoft.com/office/powerpoint/2010/main" val="92437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6284-343B-B146-8881-87EBB31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5377-8AA2-9B40-85B0-14BDA3E1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049"/>
          </a:xfrm>
        </p:spPr>
        <p:txBody>
          <a:bodyPr/>
          <a:lstStyle/>
          <a:p>
            <a:r>
              <a:rPr lang="en-US" dirty="0"/>
              <a:t>Binary alignment/map file</a:t>
            </a:r>
          </a:p>
          <a:p>
            <a:r>
              <a:rPr lang="en-US" dirty="0"/>
              <a:t>Binary version of a SAM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04D50-FC34-7849-8A37-F132AAE90505}"/>
              </a:ext>
            </a:extLst>
          </p:cNvPr>
          <p:cNvSpPr txBox="1"/>
          <p:nvPr/>
        </p:nvSpPr>
        <p:spPr>
          <a:xfrm>
            <a:off x="657652" y="5836118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m64069_200220_045555/0/23286_23333  4   *   0   255  *   *   0   0   ATCTCCAACAGAGAGAGACGAT !$%!!6(?)55CCF&gt;&gt;&gt;&gt;&gt;</a:t>
            </a:r>
          </a:p>
          <a:p>
            <a:r>
              <a:rPr lang="en-US" sz="1200" dirty="0">
                <a:latin typeface="Courier" pitchFamily="2" charset="0"/>
              </a:rPr>
              <a:t>m64069_200220_045555/0/34143_37185  4   *   0   255  *   *   0   0   CGCGACCGCCCCACCCATCAGC FF:F,:!''*(((*+)&amp;%%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EC833-E031-D642-BD76-527EA90D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232" y="313808"/>
            <a:ext cx="2736555" cy="2116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3E0D5-723D-5541-BC35-DD1FFABC8116}"/>
              </a:ext>
            </a:extLst>
          </p:cNvPr>
          <p:cNvSpPr txBox="1"/>
          <p:nvPr/>
        </p:nvSpPr>
        <p:spPr>
          <a:xfrm>
            <a:off x="3969488" y="300778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samtools</a:t>
            </a:r>
            <a:r>
              <a:rPr lang="en-US" dirty="0">
                <a:latin typeface="Courier" pitchFamily="2" charset="0"/>
              </a:rPr>
              <a:t> view &lt;file&gt;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2B0E1BB-144C-6A4B-8222-A6577B42B997}"/>
              </a:ext>
            </a:extLst>
          </p:cNvPr>
          <p:cNvSpPr/>
          <p:nvPr/>
        </p:nvSpPr>
        <p:spPr>
          <a:xfrm>
            <a:off x="3863162" y="3839919"/>
            <a:ext cx="326065" cy="4616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0D4DE-DEB8-404C-A331-59122D0C0ECD}"/>
              </a:ext>
            </a:extLst>
          </p:cNvPr>
          <p:cNvCxnSpPr/>
          <p:nvPr/>
        </p:nvCxnSpPr>
        <p:spPr>
          <a:xfrm>
            <a:off x="4022652" y="4301584"/>
            <a:ext cx="0" cy="3536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F6ACE-DE0C-1249-AAC1-17033C825D0D}"/>
              </a:ext>
            </a:extLst>
          </p:cNvPr>
          <p:cNvSpPr txBox="1"/>
          <p:nvPr/>
        </p:nvSpPr>
        <p:spPr>
          <a:xfrm>
            <a:off x="2604202" y="4699519"/>
            <a:ext cx="5957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reference sequence name of the next read in the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“=“  means RNAME = RNEXT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“*” </a:t>
            </a:r>
            <a:r>
              <a:rPr lang="en-US" dirty="0" err="1">
                <a:solidFill>
                  <a:schemeClr val="accent1"/>
                </a:solidFill>
              </a:rPr>
              <a:t>meands</a:t>
            </a:r>
            <a:r>
              <a:rPr lang="en-US" dirty="0">
                <a:solidFill>
                  <a:schemeClr val="accent1"/>
                </a:solidFill>
              </a:rPr>
              <a:t> unavailable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7ED39-9C0A-7F40-844E-0864D58E3C97}"/>
              </a:ext>
            </a:extLst>
          </p:cNvPr>
          <p:cNvSpPr txBox="1"/>
          <p:nvPr/>
        </p:nvSpPr>
        <p:spPr>
          <a:xfrm>
            <a:off x="184440" y="3880540"/>
            <a:ext cx="119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J00113:228:HFWFMBBXX:6:2227:2239:7122   147    R000001 1       60      2S88M  =       1       -88     TTCGATGCAGGCCTGTCAGGTTCAGAATGCACAAGGCGTAGATAAAT FFJJFJAAJJAJJJJJJJJJJJJJJJJJJJJJJJJJJJJJJFJJJJJJJJJJFFFAA    NM:i:0  MD:Z:88 AS:i:88 XS:i:0</a:t>
            </a:r>
          </a:p>
          <a:p>
            <a:r>
              <a:rPr lang="en-US" sz="900" dirty="0"/>
              <a:t>J00113:228:HFWFMBBXX:6:2211:3397:6396   99      R000001 1       60      1S83M   =       82      181     CCTGTCAGGTTCAGAAATGCACAAGGCGTAGATAAATTAGGTCTCAGT JJJJFJFJFFJF&lt;-A7AJFFJJFF-F7FJFFFJA7F-77FAF---F&lt;    NM:i:1  MD:Z:72C10      AS:i:78 XS:i:0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D74BC-FB62-194A-B52A-7D22281A8712}"/>
              </a:ext>
            </a:extLst>
          </p:cNvPr>
          <p:cNvSpPr txBox="1"/>
          <p:nvPr/>
        </p:nvSpPr>
        <p:spPr>
          <a:xfrm>
            <a:off x="3167727" y="344198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7 = RNEXT</a:t>
            </a:r>
          </a:p>
        </p:txBody>
      </p:sp>
    </p:spTree>
    <p:extLst>
      <p:ext uri="{BB962C8B-B14F-4D97-AF65-F5344CB8AC3E}">
        <p14:creationId xmlns:p14="http://schemas.microsoft.com/office/powerpoint/2010/main" val="299129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6284-343B-B146-8881-87EBB31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5377-8AA2-9B40-85B0-14BDA3E1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049"/>
          </a:xfrm>
        </p:spPr>
        <p:txBody>
          <a:bodyPr/>
          <a:lstStyle/>
          <a:p>
            <a:r>
              <a:rPr lang="en-US" dirty="0"/>
              <a:t>Binary alignment/map file</a:t>
            </a:r>
          </a:p>
          <a:p>
            <a:r>
              <a:rPr lang="en-US" dirty="0"/>
              <a:t>Binary version of a SAM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04D50-FC34-7849-8A37-F132AAE90505}"/>
              </a:ext>
            </a:extLst>
          </p:cNvPr>
          <p:cNvSpPr txBox="1"/>
          <p:nvPr/>
        </p:nvSpPr>
        <p:spPr>
          <a:xfrm>
            <a:off x="657652" y="5836118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m64069_200220_045555/0/23286_23333  4   *   0   255  *   *   0   0   ATCTCCAACAGAGAGAGACGAT !$%!!6(?)55CCF&gt;&gt;&gt;&gt;&gt;</a:t>
            </a:r>
          </a:p>
          <a:p>
            <a:r>
              <a:rPr lang="en-US" sz="1200" dirty="0">
                <a:latin typeface="Courier" pitchFamily="2" charset="0"/>
              </a:rPr>
              <a:t>m64069_200220_045555/0/34143_37185  4   *   0   255  *   *   0   0   CGCGACCGCCCCACCCATCAGC FF:F,:!''*(((*+)&amp;%%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EC833-E031-D642-BD76-527EA90D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232" y="313808"/>
            <a:ext cx="2736555" cy="2116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3E0D5-723D-5541-BC35-DD1FFABC8116}"/>
              </a:ext>
            </a:extLst>
          </p:cNvPr>
          <p:cNvSpPr txBox="1"/>
          <p:nvPr/>
        </p:nvSpPr>
        <p:spPr>
          <a:xfrm>
            <a:off x="3969488" y="300778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samtools</a:t>
            </a:r>
            <a:r>
              <a:rPr lang="en-US" dirty="0">
                <a:latin typeface="Courier" pitchFamily="2" charset="0"/>
              </a:rPr>
              <a:t> view &lt;file&gt;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2B0E1BB-144C-6A4B-8222-A6577B42B997}"/>
              </a:ext>
            </a:extLst>
          </p:cNvPr>
          <p:cNvSpPr/>
          <p:nvPr/>
        </p:nvSpPr>
        <p:spPr>
          <a:xfrm>
            <a:off x="4022652" y="3839919"/>
            <a:ext cx="450109" cy="4616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0D4DE-DEB8-404C-A331-59122D0C0ECD}"/>
              </a:ext>
            </a:extLst>
          </p:cNvPr>
          <p:cNvCxnSpPr/>
          <p:nvPr/>
        </p:nvCxnSpPr>
        <p:spPr>
          <a:xfrm>
            <a:off x="4228214" y="4301584"/>
            <a:ext cx="0" cy="3536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F6ACE-DE0C-1249-AAC1-17033C825D0D}"/>
              </a:ext>
            </a:extLst>
          </p:cNvPr>
          <p:cNvSpPr txBox="1"/>
          <p:nvPr/>
        </p:nvSpPr>
        <p:spPr>
          <a:xfrm>
            <a:off x="2604202" y="4699519"/>
            <a:ext cx="667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position of the primary alignment of the next read in the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7ED39-9C0A-7F40-844E-0864D58E3C97}"/>
              </a:ext>
            </a:extLst>
          </p:cNvPr>
          <p:cNvSpPr txBox="1"/>
          <p:nvPr/>
        </p:nvSpPr>
        <p:spPr>
          <a:xfrm>
            <a:off x="184440" y="3880540"/>
            <a:ext cx="119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J00113:228:HFWFMBBXX:6:2227:2239:7122   147    R000001 1       60      2S88M  =       1       -88     TTCGATGCAGGCCTGTCAGGTTCAGAATGCACAAGGCGTAGATAAAT FFJJFJAAJJAJJJJJJJJJJJJJJJJJJJJJJJJJJJJJJFJJJJJJJJJJFFFAA    NM:i:0  MD:Z:88 AS:i:88 XS:i:0</a:t>
            </a:r>
          </a:p>
          <a:p>
            <a:r>
              <a:rPr lang="en-US" sz="900" dirty="0"/>
              <a:t>J00113:228:HFWFMBBXX:6:2211:3397:6396   99      R000001 1       60      1S83M   =       82      181     CCTGTCAGGTTCAGAAATGCACAAGGCGTAGATAAATTAGGTCTCAGT JJJJFJFJFFJF&lt;-A7AJFFJJFF-F7FJFFFJA7F-77FAF---F&lt;    NM:i:1  MD:Z:72C10      AS:i:78 XS:i:0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D74BC-FB62-194A-B52A-7D22281A8712}"/>
              </a:ext>
            </a:extLst>
          </p:cNvPr>
          <p:cNvSpPr txBox="1"/>
          <p:nvPr/>
        </p:nvSpPr>
        <p:spPr>
          <a:xfrm>
            <a:off x="3290552" y="3441984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8 = PNEXT</a:t>
            </a:r>
          </a:p>
        </p:txBody>
      </p:sp>
    </p:spTree>
    <p:extLst>
      <p:ext uri="{BB962C8B-B14F-4D97-AF65-F5344CB8AC3E}">
        <p14:creationId xmlns:p14="http://schemas.microsoft.com/office/powerpoint/2010/main" val="2738194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6284-343B-B146-8881-87EBB31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5377-8AA2-9B40-85B0-14BDA3E1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049"/>
          </a:xfrm>
        </p:spPr>
        <p:txBody>
          <a:bodyPr/>
          <a:lstStyle/>
          <a:p>
            <a:r>
              <a:rPr lang="en-US" dirty="0"/>
              <a:t>Binary alignment/map file</a:t>
            </a:r>
          </a:p>
          <a:p>
            <a:r>
              <a:rPr lang="en-US" dirty="0"/>
              <a:t>Binary version of a SAM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04D50-FC34-7849-8A37-F132AAE90505}"/>
              </a:ext>
            </a:extLst>
          </p:cNvPr>
          <p:cNvSpPr txBox="1"/>
          <p:nvPr/>
        </p:nvSpPr>
        <p:spPr>
          <a:xfrm>
            <a:off x="657652" y="5836118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m64069_200220_045555/0/23286_23333  4   *   0   255  *   *   0   0   ATCTCCAACAGAGAGAGACGAT !$%!!6(?)55CCF&gt;&gt;&gt;&gt;&gt;</a:t>
            </a:r>
          </a:p>
          <a:p>
            <a:r>
              <a:rPr lang="en-US" sz="1200" dirty="0">
                <a:latin typeface="Courier" pitchFamily="2" charset="0"/>
              </a:rPr>
              <a:t>m64069_200220_045555/0/34143_37185  4   *   0   255  *   *   0   0   CGCGACCGCCCCACCCATCAGC FF:F,:!''*(((*+)&amp;%%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EC833-E031-D642-BD76-527EA90D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232" y="313808"/>
            <a:ext cx="2736555" cy="2116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3E0D5-723D-5541-BC35-DD1FFABC8116}"/>
              </a:ext>
            </a:extLst>
          </p:cNvPr>
          <p:cNvSpPr txBox="1"/>
          <p:nvPr/>
        </p:nvSpPr>
        <p:spPr>
          <a:xfrm>
            <a:off x="3969488" y="300778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samtools</a:t>
            </a:r>
            <a:r>
              <a:rPr lang="en-US" dirty="0">
                <a:latin typeface="Courier" pitchFamily="2" charset="0"/>
              </a:rPr>
              <a:t> view &lt;file&gt;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2B0E1BB-144C-6A4B-8222-A6577B42B997}"/>
              </a:ext>
            </a:extLst>
          </p:cNvPr>
          <p:cNvSpPr/>
          <p:nvPr/>
        </p:nvSpPr>
        <p:spPr>
          <a:xfrm>
            <a:off x="4338085" y="3839919"/>
            <a:ext cx="389854" cy="4616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0D4DE-DEB8-404C-A331-59122D0C0ECD}"/>
              </a:ext>
            </a:extLst>
          </p:cNvPr>
          <p:cNvCxnSpPr/>
          <p:nvPr/>
        </p:nvCxnSpPr>
        <p:spPr>
          <a:xfrm>
            <a:off x="4522379" y="4301584"/>
            <a:ext cx="0" cy="3536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F6ACE-DE0C-1249-AAC1-17033C825D0D}"/>
              </a:ext>
            </a:extLst>
          </p:cNvPr>
          <p:cNvSpPr txBox="1"/>
          <p:nvPr/>
        </p:nvSpPr>
        <p:spPr>
          <a:xfrm>
            <a:off x="3293988" y="4736171"/>
            <a:ext cx="4258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observed length of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minus sign corresponds to the rightmost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7ED39-9C0A-7F40-844E-0864D58E3C97}"/>
              </a:ext>
            </a:extLst>
          </p:cNvPr>
          <p:cNvSpPr txBox="1"/>
          <p:nvPr/>
        </p:nvSpPr>
        <p:spPr>
          <a:xfrm>
            <a:off x="184440" y="3880540"/>
            <a:ext cx="119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J00113:228:HFWFMBBXX:6:2227:2239:7122   147    R000001 1       60      2S88M  =       1       -88     TTCGATGCAGGCCTGTCAGGTTCAGAATGCACAAGGCGTAGATAAAT FFJJFJAAJJAJJJJJJJJJJJJJJJJJJJJJJJJJJJJJJFJJJJJJJJJJFFFAA    NM:i:0  MD:Z:88 AS:i:88 XS:i:0</a:t>
            </a:r>
          </a:p>
          <a:p>
            <a:r>
              <a:rPr lang="en-US" sz="900" dirty="0"/>
              <a:t>J00113:228:HFWFMBBXX:6:2211:3397:6396   99      R000001 1       60      1S83M   =       82      181     CCTGTCAGGTTCAGAAATGCACAAGGCGTAGATAAATTAGGTCTCAGT JJJJFJFJFFJF&lt;-A7AJFFJJFF-F7FJFFFJA7F-77FAF---F&lt;    NM:i:1  MD:Z:72C10      AS:i:78 XS:i:0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D74BC-FB62-194A-B52A-7D22281A8712}"/>
              </a:ext>
            </a:extLst>
          </p:cNvPr>
          <p:cNvSpPr txBox="1"/>
          <p:nvPr/>
        </p:nvSpPr>
        <p:spPr>
          <a:xfrm>
            <a:off x="3513920" y="3427973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9 = TLEN</a:t>
            </a:r>
          </a:p>
        </p:txBody>
      </p:sp>
    </p:spTree>
    <p:extLst>
      <p:ext uri="{BB962C8B-B14F-4D97-AF65-F5344CB8AC3E}">
        <p14:creationId xmlns:p14="http://schemas.microsoft.com/office/powerpoint/2010/main" val="537671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6284-343B-B146-8881-87EBB31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5377-8AA2-9B40-85B0-14BDA3E1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049"/>
          </a:xfrm>
        </p:spPr>
        <p:txBody>
          <a:bodyPr/>
          <a:lstStyle/>
          <a:p>
            <a:r>
              <a:rPr lang="en-US" dirty="0"/>
              <a:t>Binary alignment/map file</a:t>
            </a:r>
          </a:p>
          <a:p>
            <a:r>
              <a:rPr lang="en-US" dirty="0"/>
              <a:t>Binary version of a SAM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04D50-FC34-7849-8A37-F132AAE90505}"/>
              </a:ext>
            </a:extLst>
          </p:cNvPr>
          <p:cNvSpPr txBox="1"/>
          <p:nvPr/>
        </p:nvSpPr>
        <p:spPr>
          <a:xfrm>
            <a:off x="657652" y="5836118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m64069_200220_045555/0/23286_23333  4   *   0   255  *   *   0   0   ATCTCCAACAGAGAGAGACGAT !$%!!6(?)55CCF&gt;&gt;&gt;&gt;&gt;</a:t>
            </a:r>
          </a:p>
          <a:p>
            <a:r>
              <a:rPr lang="en-US" sz="1200" dirty="0">
                <a:latin typeface="Courier" pitchFamily="2" charset="0"/>
              </a:rPr>
              <a:t>m64069_200220_045555/0/34143_37185  4   *   0   255  *   *   0   0   CGCGACCGCCCCACCCATCAGC FF:F,:!''*(((*+)&amp;%%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EC833-E031-D642-BD76-527EA90D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232" y="313808"/>
            <a:ext cx="2736555" cy="2116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3E0D5-723D-5541-BC35-DD1FFABC8116}"/>
              </a:ext>
            </a:extLst>
          </p:cNvPr>
          <p:cNvSpPr txBox="1"/>
          <p:nvPr/>
        </p:nvSpPr>
        <p:spPr>
          <a:xfrm>
            <a:off x="3969488" y="300778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samtools</a:t>
            </a:r>
            <a:r>
              <a:rPr lang="en-US" dirty="0">
                <a:latin typeface="Courier" pitchFamily="2" charset="0"/>
              </a:rPr>
              <a:t> view &lt;file&gt;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2B0E1BB-144C-6A4B-8222-A6577B42B997}"/>
              </a:ext>
            </a:extLst>
          </p:cNvPr>
          <p:cNvSpPr/>
          <p:nvPr/>
        </p:nvSpPr>
        <p:spPr>
          <a:xfrm>
            <a:off x="4692502" y="3839919"/>
            <a:ext cx="3232291" cy="4616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0D4DE-DEB8-404C-A331-59122D0C0ECD}"/>
              </a:ext>
            </a:extLst>
          </p:cNvPr>
          <p:cNvCxnSpPr/>
          <p:nvPr/>
        </p:nvCxnSpPr>
        <p:spPr>
          <a:xfrm>
            <a:off x="6273207" y="4301584"/>
            <a:ext cx="0" cy="3536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F6ACE-DE0C-1249-AAC1-17033C825D0D}"/>
              </a:ext>
            </a:extLst>
          </p:cNvPr>
          <p:cNvSpPr txBox="1"/>
          <p:nvPr/>
        </p:nvSpPr>
        <p:spPr>
          <a:xfrm>
            <a:off x="4922440" y="4725375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DNA/RNA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7ED39-9C0A-7F40-844E-0864D58E3C97}"/>
              </a:ext>
            </a:extLst>
          </p:cNvPr>
          <p:cNvSpPr txBox="1"/>
          <p:nvPr/>
        </p:nvSpPr>
        <p:spPr>
          <a:xfrm>
            <a:off x="184440" y="3880540"/>
            <a:ext cx="119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J00113:228:HFWFMBBXX:6:2227:2239:7122   147    R000001 1       60      2S88M  =       1       -88        TTCGATGCAGGCCTGTCAGGTTCAGAATGCACAAGGCGTAGATAAAT   FFJJFJAAJJAJJJJJJJJJJJJJJJJJJJJJJJJJJJJJJFJJJJJJJJJJFFFAA    NM:i:0  MD:Z:88 AS:i:88 XS:i:0</a:t>
            </a:r>
          </a:p>
          <a:p>
            <a:r>
              <a:rPr lang="en-US" sz="900" dirty="0"/>
              <a:t>J00113:228:HFWFMBBXX:6:2211:3397:6396   99      R000001 1       60      1S83M   =       82      181     CCTGTCAGGTTCAGAAATGCACAAGGCGTAGATAAATTAGGTCTCAGT JJJJFJFJFFJF&lt;-A7AJFFJJFF-F7FJFFFJA7F-77FAF---F&lt;    NM:i:1  MD:Z:72C10      AS:i:78 XS:i:0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D74BC-FB62-194A-B52A-7D22281A8712}"/>
              </a:ext>
            </a:extLst>
          </p:cNvPr>
          <p:cNvSpPr txBox="1"/>
          <p:nvPr/>
        </p:nvSpPr>
        <p:spPr>
          <a:xfrm>
            <a:off x="5386586" y="3435595"/>
            <a:ext cx="178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10 = SEQ</a:t>
            </a:r>
          </a:p>
        </p:txBody>
      </p:sp>
    </p:spTree>
    <p:extLst>
      <p:ext uri="{BB962C8B-B14F-4D97-AF65-F5344CB8AC3E}">
        <p14:creationId xmlns:p14="http://schemas.microsoft.com/office/powerpoint/2010/main" val="106625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6605-D86E-C142-94E4-B7ADE8F6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6087-AFF6-D34A-ABA0-153B7FAB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  <a:p>
            <a:r>
              <a:rPr lang="en-US" dirty="0"/>
              <a:t>a few (more) notes about files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a note about data</a:t>
            </a:r>
          </a:p>
          <a:p>
            <a:r>
              <a:rPr lang="en-US" dirty="0"/>
              <a:t>does this all make sense?</a:t>
            </a:r>
          </a:p>
        </p:txBody>
      </p:sp>
    </p:spTree>
    <p:extLst>
      <p:ext uri="{BB962C8B-B14F-4D97-AF65-F5344CB8AC3E}">
        <p14:creationId xmlns:p14="http://schemas.microsoft.com/office/powerpoint/2010/main" val="23255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6284-343B-B146-8881-87EBB31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5377-8AA2-9B40-85B0-14BDA3E1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049"/>
          </a:xfrm>
        </p:spPr>
        <p:txBody>
          <a:bodyPr/>
          <a:lstStyle/>
          <a:p>
            <a:r>
              <a:rPr lang="en-US" dirty="0"/>
              <a:t>Binary alignment/map file</a:t>
            </a:r>
          </a:p>
          <a:p>
            <a:r>
              <a:rPr lang="en-US" dirty="0"/>
              <a:t>Binary version of a SAM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04D50-FC34-7849-8A37-F132AAE90505}"/>
              </a:ext>
            </a:extLst>
          </p:cNvPr>
          <p:cNvSpPr txBox="1"/>
          <p:nvPr/>
        </p:nvSpPr>
        <p:spPr>
          <a:xfrm>
            <a:off x="657652" y="5836118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m64069_200220_045555/0/23286_23333  4   *   0   255  *   *   0   0   ATCTCCAACAGAGAGAGACGAT !$%!!6(?)55CCF&gt;&gt;&gt;&gt;&gt;</a:t>
            </a:r>
          </a:p>
          <a:p>
            <a:r>
              <a:rPr lang="en-US" sz="1200" dirty="0">
                <a:latin typeface="Courier" pitchFamily="2" charset="0"/>
              </a:rPr>
              <a:t>m64069_200220_045555/0/34143_37185  4   *   0   255  *   *   0   0   CGCGACCGCCCCACCCATCAGC FF:F,:!''*(((*+)&amp;%%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EC833-E031-D642-BD76-527EA90D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232" y="313808"/>
            <a:ext cx="2736555" cy="2116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3E0D5-723D-5541-BC35-DD1FFABC8116}"/>
              </a:ext>
            </a:extLst>
          </p:cNvPr>
          <p:cNvSpPr txBox="1"/>
          <p:nvPr/>
        </p:nvSpPr>
        <p:spPr>
          <a:xfrm>
            <a:off x="3969488" y="300778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samtools</a:t>
            </a:r>
            <a:r>
              <a:rPr lang="en-US" dirty="0">
                <a:latin typeface="Courier" pitchFamily="2" charset="0"/>
              </a:rPr>
              <a:t> view &lt;file&gt;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2B0E1BB-144C-6A4B-8222-A6577B42B997}"/>
              </a:ext>
            </a:extLst>
          </p:cNvPr>
          <p:cNvSpPr/>
          <p:nvPr/>
        </p:nvSpPr>
        <p:spPr>
          <a:xfrm>
            <a:off x="7783032" y="3839919"/>
            <a:ext cx="2495101" cy="4616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0D4DE-DEB8-404C-A331-59122D0C0ECD}"/>
              </a:ext>
            </a:extLst>
          </p:cNvPr>
          <p:cNvCxnSpPr/>
          <p:nvPr/>
        </p:nvCxnSpPr>
        <p:spPr>
          <a:xfrm>
            <a:off x="9039620" y="4266016"/>
            <a:ext cx="0" cy="3536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F6ACE-DE0C-1249-AAC1-17033C825D0D}"/>
              </a:ext>
            </a:extLst>
          </p:cNvPr>
          <p:cNvSpPr txBox="1"/>
          <p:nvPr/>
        </p:nvSpPr>
        <p:spPr>
          <a:xfrm>
            <a:off x="7688853" y="4689807"/>
            <a:ext cx="399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base quality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ASCII of </a:t>
            </a:r>
            <a:r>
              <a:rPr lang="en-US" dirty="0" err="1">
                <a:solidFill>
                  <a:schemeClr val="accent1"/>
                </a:solidFill>
              </a:rPr>
              <a:t>Phred</a:t>
            </a:r>
            <a:r>
              <a:rPr lang="en-US" dirty="0">
                <a:solidFill>
                  <a:schemeClr val="accent1"/>
                </a:solidFill>
              </a:rPr>
              <a:t>-scaled base quality+33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−10 log10 </a:t>
            </a:r>
            <a:r>
              <a:rPr lang="en-US" dirty="0" err="1">
                <a:solidFill>
                  <a:schemeClr val="accent1"/>
                </a:solidFill>
              </a:rPr>
              <a:t>Pr</a:t>
            </a:r>
            <a:r>
              <a:rPr lang="en-US" dirty="0">
                <a:solidFill>
                  <a:schemeClr val="accent1"/>
                </a:solidFill>
              </a:rPr>
              <a:t>{base is wrong}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7ED39-9C0A-7F40-844E-0864D58E3C97}"/>
              </a:ext>
            </a:extLst>
          </p:cNvPr>
          <p:cNvSpPr txBox="1"/>
          <p:nvPr/>
        </p:nvSpPr>
        <p:spPr>
          <a:xfrm>
            <a:off x="184440" y="3880540"/>
            <a:ext cx="119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J00113:228:HFWFMBBXX:6:2227:2239:7122   147    R000001 1       60      2S88M  =       1       -88        TTCGATGCAGGCCTGTCAGGTTCAGAATGCACAAGGCGTAGATAAAT   FFJJFJAAJJAJJJJJJJJJJJJJJJJJJJJJJJJJJJJJJFJJJJJJJJJJFFFAA    NM:i:0  MD:Z:88 AS:i:88 XS:i:0</a:t>
            </a:r>
          </a:p>
          <a:p>
            <a:r>
              <a:rPr lang="en-US" sz="900" dirty="0"/>
              <a:t>J00113:228:HFWFMBBXX:6:2211:3397:6396   99      R000001 1       60      1S83M   =       82      181     CCTGTCAGGTTCAGAAATGCACAAGGCGTAGATAAATTAGGTCTCAGT JJJJFJFJFFJF&lt;-A7AJFFJJFF-F7FJFFFJA7F-77FAF---F&lt;    NM:i:1  MD:Z:72C10      AS:i:78 XS:i:0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D74BC-FB62-194A-B52A-7D22281A8712}"/>
              </a:ext>
            </a:extLst>
          </p:cNvPr>
          <p:cNvSpPr txBox="1"/>
          <p:nvPr/>
        </p:nvSpPr>
        <p:spPr>
          <a:xfrm>
            <a:off x="8030549" y="3415944"/>
            <a:ext cx="200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11 = QUAL</a:t>
            </a:r>
          </a:p>
        </p:txBody>
      </p:sp>
    </p:spTree>
    <p:extLst>
      <p:ext uri="{BB962C8B-B14F-4D97-AF65-F5344CB8AC3E}">
        <p14:creationId xmlns:p14="http://schemas.microsoft.com/office/powerpoint/2010/main" val="11420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BBE6-85A2-E146-B236-68023F6E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F26C-8B9C-9F43-A1B6-DE46C276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variant call format –– there are different versions!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33EE7-C547-9F41-8A05-018093815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37" y="2409275"/>
            <a:ext cx="9859926" cy="34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37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BBE6-85A2-E146-B236-68023F6E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F26C-8B9C-9F43-A1B6-DE46C276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header (denoted by ##) has metadata –– watch out there are different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33EE7-C547-9F41-8A05-018093815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37" y="2409275"/>
            <a:ext cx="9859926" cy="345605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0C704EC-3703-9948-82A4-6E6FEFFC7410}"/>
              </a:ext>
            </a:extLst>
          </p:cNvPr>
          <p:cNvSpPr/>
          <p:nvPr/>
        </p:nvSpPr>
        <p:spPr>
          <a:xfrm>
            <a:off x="1041991" y="2352571"/>
            <a:ext cx="9881190" cy="2779410"/>
          </a:xfrm>
          <a:prstGeom prst="frame">
            <a:avLst>
              <a:gd name="adj1" fmla="val 1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8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BBE6-85A2-E146-B236-68023F6E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F26C-8B9C-9F43-A1B6-DE46C276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212"/>
          </a:xfrm>
        </p:spPr>
        <p:txBody>
          <a:bodyPr>
            <a:normAutofit/>
          </a:bodyPr>
          <a:lstStyle/>
          <a:p>
            <a:r>
              <a:rPr lang="en-US" sz="2000" dirty="0"/>
              <a:t>columns of a VCF file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A4353-9199-FA43-ABBF-3A4D18862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37" y="4864746"/>
            <a:ext cx="9925391" cy="9471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66B249-9331-5546-AB2D-6E562D741025}"/>
              </a:ext>
            </a:extLst>
          </p:cNvPr>
          <p:cNvSpPr txBox="1"/>
          <p:nvPr/>
        </p:nvSpPr>
        <p:spPr>
          <a:xfrm>
            <a:off x="4992451" y="1825625"/>
            <a:ext cx="60989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chromosome/contig number/name</a:t>
            </a:r>
          </a:p>
          <a:p>
            <a:pPr marL="342900" indent="-342900">
              <a:buAutoNum type="arabicPeriod"/>
            </a:pPr>
            <a:r>
              <a:rPr lang="en-US" sz="1600" dirty="0"/>
              <a:t>position on chromosome/contig</a:t>
            </a:r>
          </a:p>
          <a:p>
            <a:pPr marL="342900" indent="-342900">
              <a:buAutoNum type="arabicPeriod"/>
            </a:pPr>
            <a:r>
              <a:rPr lang="en-US" sz="1600" dirty="0"/>
              <a:t>SNP reference ID (</a:t>
            </a:r>
            <a:r>
              <a:rPr lang="en-US" sz="1600" dirty="0" err="1"/>
              <a:t>dpSNP</a:t>
            </a:r>
            <a:r>
              <a:rPr lang="en-US" sz="1600" dirty="0"/>
              <a:t> or </a:t>
            </a:r>
            <a:r>
              <a:rPr lang="en-US" sz="1600" dirty="0" err="1"/>
              <a:t>rs</a:t>
            </a:r>
            <a:r>
              <a:rPr lang="en-US" sz="1600" dirty="0"/>
              <a:t>)</a:t>
            </a:r>
          </a:p>
          <a:p>
            <a:pPr marL="342900" indent="-342900">
              <a:buAutoNum type="arabicPeriod"/>
            </a:pPr>
            <a:r>
              <a:rPr lang="en-US" sz="1600" dirty="0"/>
              <a:t>reference base(s)</a:t>
            </a:r>
          </a:p>
          <a:p>
            <a:pPr marL="342900" indent="-342900">
              <a:buAutoNum type="arabicPeriod"/>
            </a:pPr>
            <a:r>
              <a:rPr lang="en-US" sz="1600" dirty="0"/>
              <a:t>alternate base(s)</a:t>
            </a:r>
          </a:p>
          <a:p>
            <a:pPr marL="342900" indent="-342900">
              <a:buAutoNum type="arabicPeriod"/>
            </a:pPr>
            <a:r>
              <a:rPr lang="en-US" sz="1600" dirty="0"/>
              <a:t>quality score associated with inferring given alleles</a:t>
            </a:r>
          </a:p>
          <a:p>
            <a:pPr marL="342900" indent="-342900">
              <a:buAutoNum type="arabicPeriod"/>
            </a:pPr>
            <a:r>
              <a:rPr lang="en-US" sz="1600" dirty="0"/>
              <a:t>filter status (if the locus passes given quality filters)</a:t>
            </a:r>
          </a:p>
          <a:p>
            <a:pPr marL="342900" indent="-342900">
              <a:buAutoNum type="arabicPeriod"/>
            </a:pPr>
            <a:r>
              <a:rPr lang="en-US" sz="1600" dirty="0"/>
              <a:t>information to describe observed variation (e.g. allele </a:t>
            </a:r>
            <a:r>
              <a:rPr lang="en-US" sz="1600" dirty="0" err="1"/>
              <a:t>freq</a:t>
            </a:r>
            <a:r>
              <a:rPr lang="en-US" sz="1600" dirty="0"/>
              <a:t>)</a:t>
            </a:r>
          </a:p>
          <a:p>
            <a:pPr marL="342900" indent="-342900">
              <a:buAutoNum type="arabicPeriod"/>
            </a:pPr>
            <a:r>
              <a:rPr lang="en-US" sz="1600" dirty="0"/>
              <a:t>format for describing samples (e.g. genotype, genotype likelihood) </a:t>
            </a:r>
          </a:p>
          <a:p>
            <a:pPr marL="342900" indent="-342900">
              <a:buAutoNum type="arabicPeriod"/>
            </a:pPr>
            <a:r>
              <a:rPr lang="en-US" sz="1600" dirty="0"/>
              <a:t>individual sample values listed  as per the FORMAT column </a:t>
            </a:r>
          </a:p>
        </p:txBody>
      </p:sp>
    </p:spTree>
    <p:extLst>
      <p:ext uri="{BB962C8B-B14F-4D97-AF65-F5344CB8AC3E}">
        <p14:creationId xmlns:p14="http://schemas.microsoft.com/office/powerpoint/2010/main" val="766059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7FFF-33D8-8C43-A80E-5CE01AF3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gVCF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1803F-4148-3244-8D12-CCB779D2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genomic VCF</a:t>
            </a:r>
          </a:p>
          <a:p>
            <a:r>
              <a:rPr lang="en-US" dirty="0"/>
              <a:t>similar to VCF but contains information about blocks that match (or don’t match) the reference </a:t>
            </a:r>
          </a:p>
        </p:txBody>
      </p:sp>
    </p:spTree>
    <p:extLst>
      <p:ext uri="{BB962C8B-B14F-4D97-AF65-F5344CB8AC3E}">
        <p14:creationId xmlns:p14="http://schemas.microsoft.com/office/powerpoint/2010/main" val="2207233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2499-C372-4140-BFB9-2E44C395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3075-5970-3C4E-918A-310B91A9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6333"/>
          </a:xfrm>
        </p:spPr>
        <p:txBody>
          <a:bodyPr/>
          <a:lstStyle/>
          <a:p>
            <a:r>
              <a:rPr lang="en-US" dirty="0"/>
              <a:t>one feature per line</a:t>
            </a:r>
          </a:p>
          <a:p>
            <a:r>
              <a:rPr lang="en-US" dirty="0"/>
              <a:t>minimum of 3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CBC12-F53B-194E-84BE-1B074D083C21}"/>
              </a:ext>
            </a:extLst>
          </p:cNvPr>
          <p:cNvSpPr txBox="1"/>
          <p:nvPr/>
        </p:nvSpPr>
        <p:spPr>
          <a:xfrm>
            <a:off x="4142580" y="2941996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chr1 29320 29370</a:t>
            </a:r>
          </a:p>
          <a:p>
            <a:r>
              <a:rPr lang="en-US" dirty="0">
                <a:latin typeface="Courier" pitchFamily="2" charset="0"/>
              </a:rPr>
              <a:t>chr1 135124 135563</a:t>
            </a:r>
          </a:p>
          <a:p>
            <a:r>
              <a:rPr lang="en-US" dirty="0">
                <a:latin typeface="Courier" pitchFamily="2" charset="0"/>
              </a:rPr>
              <a:t>chr1 327790 328229</a:t>
            </a:r>
          </a:p>
          <a:p>
            <a:r>
              <a:rPr lang="en-US" dirty="0">
                <a:latin typeface="Courier" pitchFamily="2" charset="0"/>
              </a:rPr>
              <a:t>chr1 327790 328229 </a:t>
            </a:r>
          </a:p>
          <a:p>
            <a:r>
              <a:rPr lang="en-US" dirty="0">
                <a:latin typeface="Courier" pitchFamily="2" charset="0"/>
              </a:rPr>
              <a:t>chr1 327790 328229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201A36-2A0D-BC43-8214-59F2996471B7}"/>
              </a:ext>
            </a:extLst>
          </p:cNvPr>
          <p:cNvCxnSpPr>
            <a:cxnSpLocks/>
          </p:cNvCxnSpPr>
          <p:nvPr/>
        </p:nvCxnSpPr>
        <p:spPr>
          <a:xfrm flipV="1">
            <a:off x="3776353" y="4334494"/>
            <a:ext cx="598048" cy="79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77C351-3ADB-4248-8D2F-9A637A9F3141}"/>
              </a:ext>
            </a:extLst>
          </p:cNvPr>
          <p:cNvSpPr txBox="1"/>
          <p:nvPr/>
        </p:nvSpPr>
        <p:spPr>
          <a:xfrm>
            <a:off x="1905682" y="5070030"/>
            <a:ext cx="2453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chromosome or scaffold</a:t>
            </a:r>
          </a:p>
          <a:p>
            <a:pPr algn="ctr"/>
            <a:r>
              <a:rPr lang="en-US" dirty="0"/>
              <a:t>name/number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8E1AE7-28C3-2142-9111-E19EA094C982}"/>
              </a:ext>
            </a:extLst>
          </p:cNvPr>
          <p:cNvCxnSpPr>
            <a:cxnSpLocks/>
          </p:cNvCxnSpPr>
          <p:nvPr/>
        </p:nvCxnSpPr>
        <p:spPr>
          <a:xfrm flipH="1" flipV="1">
            <a:off x="5339613" y="4419324"/>
            <a:ext cx="16158" cy="7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169444-986E-F143-84A3-1B20E9D4B171}"/>
              </a:ext>
            </a:extLst>
          </p:cNvPr>
          <p:cNvSpPr txBox="1"/>
          <p:nvPr/>
        </p:nvSpPr>
        <p:spPr>
          <a:xfrm>
            <a:off x="4741565" y="5070030"/>
            <a:ext cx="119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coordinate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5A37F-9CCD-BE44-BCB2-AFBA34DE1C02}"/>
              </a:ext>
            </a:extLst>
          </p:cNvPr>
          <p:cNvCxnSpPr>
            <a:cxnSpLocks/>
          </p:cNvCxnSpPr>
          <p:nvPr/>
        </p:nvCxnSpPr>
        <p:spPr>
          <a:xfrm flipH="1" flipV="1">
            <a:off x="6389555" y="4419324"/>
            <a:ext cx="450633" cy="65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7EB330-BB4D-E641-8D1A-87CE1380CF76}"/>
              </a:ext>
            </a:extLst>
          </p:cNvPr>
          <p:cNvSpPr txBox="1"/>
          <p:nvPr/>
        </p:nvSpPr>
        <p:spPr>
          <a:xfrm>
            <a:off x="6663319" y="5070030"/>
            <a:ext cx="119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coordinate</a:t>
            </a:r>
          </a:p>
        </p:txBody>
      </p:sp>
    </p:spTree>
    <p:extLst>
      <p:ext uri="{BB962C8B-B14F-4D97-AF65-F5344CB8AC3E}">
        <p14:creationId xmlns:p14="http://schemas.microsoft.com/office/powerpoint/2010/main" val="239596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45B9-9D34-3E4C-824A-DB14EB4D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6192-CC7B-BA4D-B233-5472A40C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745"/>
            <a:ext cx="10515600" cy="4351338"/>
          </a:xfrm>
        </p:spPr>
        <p:txBody>
          <a:bodyPr/>
          <a:lstStyle/>
          <a:p>
            <a:r>
              <a:rPr lang="en-US" dirty="0"/>
              <a:t>can have up to nine more columns (12 in total)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82A390-E8FE-3248-8B54-DFF3BB7B5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19724"/>
              </p:ext>
            </p:extLst>
          </p:nvPr>
        </p:nvGraphicFramePr>
        <p:xfrm>
          <a:off x="663697" y="2152076"/>
          <a:ext cx="10864606" cy="45159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960">
                  <a:extLst>
                    <a:ext uri="{9D8B030D-6E8A-4147-A177-3AD203B41FA5}">
                      <a16:colId xmlns:a16="http://schemas.microsoft.com/office/drawing/2014/main" val="2088702338"/>
                    </a:ext>
                  </a:extLst>
                </a:gridCol>
                <a:gridCol w="1294411">
                  <a:extLst>
                    <a:ext uri="{9D8B030D-6E8A-4147-A177-3AD203B41FA5}">
                      <a16:colId xmlns:a16="http://schemas.microsoft.com/office/drawing/2014/main" val="1790151781"/>
                    </a:ext>
                  </a:extLst>
                </a:gridCol>
                <a:gridCol w="9058235">
                  <a:extLst>
                    <a:ext uri="{9D8B030D-6E8A-4147-A177-3AD203B41FA5}">
                      <a16:colId xmlns:a16="http://schemas.microsoft.com/office/drawing/2014/main" val="2164028962"/>
                    </a:ext>
                  </a:extLst>
                </a:gridCol>
              </a:tblGrid>
              <a:tr h="366643">
                <a:tc>
                  <a:txBody>
                    <a:bodyPr/>
                    <a:lstStyle/>
                    <a:p>
                      <a:r>
                        <a:rPr lang="en-US" sz="1300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96246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chromosome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>
                          <a:effectLst/>
                        </a:rPr>
                        <a:t>chromosome or scaffold name</a:t>
                      </a:r>
                      <a:endParaRPr lang="en-US" sz="13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352107"/>
                  </a:ext>
                </a:extLst>
              </a:tr>
              <a:tr h="2963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chromStart</a:t>
                      </a:r>
                      <a:endParaRPr lang="en-US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starting coordinate for the line’s sequence (the first base on the chromosome/scaffold = 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204895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chromEnd</a:t>
                      </a:r>
                      <a:endParaRPr lang="en-US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ending coordinate for the line’s sequence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575237"/>
                  </a:ext>
                </a:extLst>
              </a:tr>
              <a:tr h="273132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name of the line in the BED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183509"/>
                  </a:ext>
                </a:extLst>
              </a:tr>
              <a:tr h="28045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score between 0 and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389570"/>
                  </a:ext>
                </a:extLst>
              </a:tr>
              <a:tr h="29965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strand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DNA strand orientation (positive = "+" or negative = "-")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988481"/>
                  </a:ext>
                </a:extLst>
              </a:tr>
              <a:tr h="36813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thickStart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starting coordinate from which the annotation is displayed thicker on a graphical representation (e.g.: the start </a:t>
                      </a:r>
                      <a:r>
                        <a:rPr lang="en-US" sz="1300" u="none" strike="noStrike" dirty="0">
                          <a:effectLst/>
                        </a:rPr>
                        <a:t>codon of a gene</a:t>
                      </a:r>
                      <a:r>
                        <a:rPr lang="en-US" sz="13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657503"/>
                  </a:ext>
                </a:extLst>
              </a:tr>
              <a:tr h="427512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thickEnd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end coordinates from which the annotation is no longer displayed in a thicker way on a graphical representation (e.g.: the stop codon of a gene)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556107"/>
                  </a:ext>
                </a:extLst>
              </a:tr>
              <a:tr h="355468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itemRgb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>
                          <a:effectLst/>
                        </a:rPr>
                        <a:t>color value  in </a:t>
                      </a:r>
                      <a:r>
                        <a:rPr lang="en-US" sz="1300" dirty="0">
                          <a:effectLst/>
                        </a:rPr>
                        <a:t>R,G,B format (e.g. 255,0,0) used to determine display color of the annotation contained in the BED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208507"/>
                  </a:ext>
                </a:extLst>
              </a:tr>
              <a:tr h="30875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blockCount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number of blocks (e.g. </a:t>
                      </a:r>
                      <a:r>
                        <a:rPr lang="en-US" sz="1300" u="none" strike="noStrike" dirty="0">
                          <a:effectLst/>
                        </a:rPr>
                        <a:t>exons</a:t>
                      </a:r>
                      <a:r>
                        <a:rPr lang="en-US" sz="1300" dirty="0">
                          <a:effectLst/>
                        </a:rPr>
                        <a:t>) on the line of the BED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004494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blockSizes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comma separated list of values corresponding to the size of blocks (# of values must match "</a:t>
                      </a:r>
                      <a:r>
                        <a:rPr lang="en-US" sz="1300" dirty="0" err="1">
                          <a:effectLst/>
                        </a:rPr>
                        <a:t>blockCount</a:t>
                      </a:r>
                      <a:r>
                        <a:rPr lang="en-US" sz="1300" dirty="0">
                          <a:effectLst/>
                        </a:rPr>
                        <a:t>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965298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blockStarts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commas separated list of values corresponding to starting coordinates of blocks, coordinates calculated relative to those present in the </a:t>
                      </a:r>
                      <a:r>
                        <a:rPr lang="en-US" sz="1300" dirty="0" err="1">
                          <a:effectLst/>
                        </a:rPr>
                        <a:t>chromStart</a:t>
                      </a:r>
                      <a:r>
                        <a:rPr lang="en-US" sz="1300" dirty="0">
                          <a:effectLst/>
                        </a:rPr>
                        <a:t> column ((# of values must match "</a:t>
                      </a:r>
                      <a:r>
                        <a:rPr lang="en-US" sz="1300" dirty="0" err="1">
                          <a:effectLst/>
                        </a:rPr>
                        <a:t>blockCount</a:t>
                      </a:r>
                      <a:r>
                        <a:rPr lang="en-US" sz="1300" dirty="0">
                          <a:effectLst/>
                        </a:rPr>
                        <a:t>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39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39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A99D-3649-0541-AB3B-C14E34FA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GFF3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BEE1-0E77-FD4F-8390-BDE4F0F9B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feature format</a:t>
            </a:r>
          </a:p>
          <a:p>
            <a:r>
              <a:rPr lang="en-US" dirty="0"/>
              <a:t>one feature line per feature</a:t>
            </a:r>
          </a:p>
          <a:p>
            <a:r>
              <a:rPr lang="en-US" dirty="0"/>
              <a:t>less common</a:t>
            </a:r>
          </a:p>
        </p:txBody>
      </p:sp>
    </p:spTree>
    <p:extLst>
      <p:ext uri="{BB962C8B-B14F-4D97-AF65-F5344CB8AC3E}">
        <p14:creationId xmlns:p14="http://schemas.microsoft.com/office/powerpoint/2010/main" val="1992964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3B4E004-2EDD-DE45-931C-F0680B7AF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0997" y="643466"/>
            <a:ext cx="3907667" cy="55710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C4964F4-CCC9-CB4B-A3C1-A783C8C7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few more notes about files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4DEEF5-1BA8-1049-B36C-EF0170EB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7"/>
            <a:ext cx="5937661" cy="3743902"/>
          </a:xfrm>
        </p:spPr>
        <p:txBody>
          <a:bodyPr/>
          <a:lstStyle/>
          <a:p>
            <a:r>
              <a:rPr lang="en-US" dirty="0"/>
              <a:t>bioinformatics generates a lot of intermediate files</a:t>
            </a:r>
          </a:p>
          <a:p>
            <a:r>
              <a:rPr lang="en-US" dirty="0"/>
              <a:t>always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gzip</a:t>
            </a:r>
            <a:r>
              <a:rPr lang="en-US" dirty="0"/>
              <a:t> </a:t>
            </a:r>
            <a:r>
              <a:rPr lang="en-US" dirty="0" err="1"/>
              <a:t>fasta</a:t>
            </a:r>
            <a:r>
              <a:rPr lang="en-US" dirty="0"/>
              <a:t> and fastq files</a:t>
            </a:r>
          </a:p>
          <a:p>
            <a:pPr lvl="1"/>
            <a:r>
              <a:rPr lang="en-US" dirty="0"/>
              <a:t>look at the head of a </a:t>
            </a:r>
            <a:r>
              <a:rPr lang="en-US" dirty="0" err="1"/>
              <a:t>gzipped</a:t>
            </a:r>
            <a:r>
              <a:rPr lang="en-US" dirty="0"/>
              <a:t> file with: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bam files are usually smaller…but it depends on what they contain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30FB88-2B02-224E-9CBC-417AC61216DC}"/>
              </a:ext>
            </a:extLst>
          </p:cNvPr>
          <p:cNvSpPr txBox="1"/>
          <p:nvPr/>
        </p:nvSpPr>
        <p:spPr>
          <a:xfrm>
            <a:off x="1689106" y="3770461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zcat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&lt;file&gt; | head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863EE2-D38C-7C45-95D9-7B81974F123F}"/>
              </a:ext>
            </a:extLst>
          </p:cNvPr>
          <p:cNvSpPr/>
          <p:nvPr/>
        </p:nvSpPr>
        <p:spPr>
          <a:xfrm>
            <a:off x="998004" y="6282966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447G m64069_200211_020731.subreads.bam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75326C-942F-2C4A-B1AF-70563D45CB20}"/>
              </a:ext>
            </a:extLst>
          </p:cNvPr>
          <p:cNvSpPr txBox="1"/>
          <p:nvPr/>
        </p:nvSpPr>
        <p:spPr>
          <a:xfrm>
            <a:off x="998004" y="5219897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127M RX73_1_F_H09_GACAGTGC_R1.fastq</a:t>
            </a:r>
          </a:p>
          <a:p>
            <a:r>
              <a:rPr lang="en-US" dirty="0">
                <a:latin typeface="Courier" pitchFamily="2" charset="0"/>
              </a:rPr>
              <a:t>140M RX73_1_F_H09_GACAGTGC_R2.fastq</a:t>
            </a:r>
          </a:p>
          <a:p>
            <a:r>
              <a:rPr lang="en-US" dirty="0">
                <a:latin typeface="Courier" pitchFamily="2" charset="0"/>
              </a:rPr>
              <a:t>67M RX73_1_F_H09_GACAGTGC.sort.bam</a:t>
            </a:r>
          </a:p>
        </p:txBody>
      </p:sp>
    </p:spTree>
    <p:extLst>
      <p:ext uri="{BB962C8B-B14F-4D97-AF65-F5344CB8AC3E}">
        <p14:creationId xmlns:p14="http://schemas.microsoft.com/office/powerpoint/2010/main" val="2057502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4C5A-64CB-964B-A44A-2C3FC5EC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 convert between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050D-979B-3B4C-A8BC-BDCD9046C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835583" cy="44862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fcGENE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https://bioinformaticshome.com/tools/descriptions/fcGENE.html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PLINK MACH, IMPUTE, BEAGLE, BIMBBAM, HAPLOVIEW, EIGENSOFT, and SNPTEST</a:t>
            </a:r>
          </a:p>
          <a:p>
            <a:r>
              <a:rPr lang="en-US" dirty="0" err="1"/>
              <a:t>PGDSpider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http://www.cmpg.unibe.ch/software/PGDSpider/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36 difference file formats</a:t>
            </a:r>
          </a:p>
          <a:p>
            <a:pPr lvl="1"/>
            <a:r>
              <a:rPr lang="en-US" dirty="0"/>
              <a:t>limitation: GUI does not handle big data well</a:t>
            </a:r>
          </a:p>
          <a:p>
            <a:r>
              <a:rPr lang="en-US" dirty="0" err="1"/>
              <a:t>khmer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https://khmer.readthedocs.io/en/latest/user/scripts.html#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 handling</a:t>
            </a:r>
          </a:p>
          <a:p>
            <a:r>
              <a:rPr lang="en-US" dirty="0"/>
              <a:t>bam2fastx (</a:t>
            </a:r>
            <a:r>
              <a:rPr lang="en-US" dirty="0">
                <a:hlinkClick r:id="rId5"/>
              </a:rPr>
              <a:t>https://github.com/PacificBiosciences/bam2fastx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converts bam to </a:t>
            </a:r>
            <a:r>
              <a:rPr lang="en-US" dirty="0" err="1"/>
              <a:t>fasta</a:t>
            </a:r>
            <a:r>
              <a:rPr lang="en-US" dirty="0"/>
              <a:t>/q</a:t>
            </a:r>
          </a:p>
          <a:p>
            <a:r>
              <a:rPr lang="en-US" dirty="0" err="1"/>
              <a:t>snpR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https://rdrr.io/github/hemstrow/snpR/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 package that can create and convert into pop gen formats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6C032-5CF8-7A4A-9654-06A8E372C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783" y="2244434"/>
            <a:ext cx="4518217" cy="305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4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3B6E-DFE3-AB43-B4EB-C7B70B9B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2770-3F34-A140-A396-4328043F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“2” lines per sequence entry…kind of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BB85C-B994-3049-8E7A-002C0A2A10C0}"/>
              </a:ext>
            </a:extLst>
          </p:cNvPr>
          <p:cNvSpPr txBox="1"/>
          <p:nvPr/>
        </p:nvSpPr>
        <p:spPr>
          <a:xfrm>
            <a:off x="2016389" y="2637752"/>
            <a:ext cx="81592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&gt;m64069_200211_020731/0/0_7511 RQ=0.800</a:t>
            </a:r>
          </a:p>
          <a:p>
            <a:r>
              <a:rPr lang="en-US" dirty="0"/>
              <a:t>ttaagcagagccagtacagacatggtgacctggctggtgatccccaggatggcgggggggatccggtgcctgtcgacact</a:t>
            </a:r>
          </a:p>
          <a:p>
            <a:r>
              <a:rPr lang="en-US" dirty="0"/>
              <a:t>ccagatagggcggagaggaggtgttgctcgagggcaagatgtttttattctctggccgcagtataaggctattagggcac</a:t>
            </a:r>
          </a:p>
          <a:p>
            <a:r>
              <a:rPr lang="en-US" dirty="0"/>
              <a:t>ggaaggtctttttgacaatgctttccttttcctgatcaattgctaaatgtgaggattggcttcagcataattccatacac</a:t>
            </a:r>
          </a:p>
          <a:p>
            <a:r>
              <a:rPr lang="en-US" dirty="0"/>
              <a:t>ttgtgtagcacattttggggcgctttgaggctgagaggtgggtggaatgtctgaatagactgtcgtttggaagggtggtc</a:t>
            </a:r>
          </a:p>
          <a:p>
            <a:r>
              <a:rPr lang="en-US" dirty="0"/>
              <a:t>ctcacccttgaaaagtcaaggaggtgatccagagaggctgagatgatgtggcctagcctgaaccatttctccagatcctg</a:t>
            </a:r>
          </a:p>
          <a:p>
            <a:r>
              <a:rPr lang="en-US" dirty="0"/>
              <a:t>gggaaagcctctagcagtgctagacctttcaacatctgcccagagtgttgaagtaccaggtcttcagcagaaaggtatgg</a:t>
            </a:r>
          </a:p>
          <a:p>
            <a:r>
              <a:rPr lang="en-US" dirty="0"/>
              <a:t>aggagaagcttgcccgatggtctgatctaaaatccagcaagtagggagccagggtcccatctgctcaggtccgcaccggt</a:t>
            </a:r>
          </a:p>
          <a:p>
            <a:r>
              <a:rPr lang="en-US" dirty="0"/>
              <a:t>gttgagaaggtggccgatgatagcagtgaaactttaggagcaacatctgtgacctccacaggttctcagacaagatgttg</a:t>
            </a:r>
          </a:p>
        </p:txBody>
      </p:sp>
    </p:spTree>
    <p:extLst>
      <p:ext uri="{BB962C8B-B14F-4D97-AF65-F5344CB8AC3E}">
        <p14:creationId xmlns:p14="http://schemas.microsoft.com/office/powerpoint/2010/main" val="3115330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3D3B-AF49-8F42-BCD9-33923491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0BD8-DCDD-4F4D-B48C-5CA8D9AD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data after every step so you become familiar with what to expect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3C1E6-8008-6F4D-A05F-748926B9E72B}"/>
              </a:ext>
            </a:extLst>
          </p:cNvPr>
          <p:cNvSpPr txBox="1"/>
          <p:nvPr/>
        </p:nvSpPr>
        <p:spPr>
          <a:xfrm>
            <a:off x="2220686" y="305966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samtools</a:t>
            </a:r>
            <a:r>
              <a:rPr lang="en-US" dirty="0">
                <a:latin typeface="Courier" pitchFamily="2" charset="0"/>
              </a:rPr>
              <a:t>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DF310-7149-CF4E-BDB9-A7E52308B970}"/>
              </a:ext>
            </a:extLst>
          </p:cNvPr>
          <p:cNvSpPr txBox="1"/>
          <p:nvPr/>
        </p:nvSpPr>
        <p:spPr>
          <a:xfrm>
            <a:off x="2220686" y="363196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samtools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tview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2BA4D-491B-5F4B-83AA-A1182A62BF98}"/>
              </a:ext>
            </a:extLst>
          </p:cNvPr>
          <p:cNvSpPr txBox="1"/>
          <p:nvPr/>
        </p:nvSpPr>
        <p:spPr>
          <a:xfrm>
            <a:off x="6735272" y="305966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zcat</a:t>
            </a:r>
            <a:r>
              <a:rPr lang="en-US" dirty="0">
                <a:latin typeface="Courier" pitchFamily="2" charset="0"/>
              </a:rPr>
              <a:t> &lt;file&gt; | less -S</a:t>
            </a:r>
          </a:p>
        </p:txBody>
      </p:sp>
    </p:spTree>
    <p:extLst>
      <p:ext uri="{BB962C8B-B14F-4D97-AF65-F5344CB8AC3E}">
        <p14:creationId xmlns:p14="http://schemas.microsoft.com/office/powerpoint/2010/main" val="408561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16D2-262F-BC4F-9180-DE3DEB38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what you see make sense?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4AAB-2AD3-1547-96A0-605120BA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aligning</a:t>
            </a:r>
          </a:p>
          <a:p>
            <a:r>
              <a:rPr lang="en-US" dirty="0"/>
              <a:t>GC content</a:t>
            </a:r>
          </a:p>
          <a:p>
            <a:r>
              <a:rPr lang="en-US" dirty="0"/>
              <a:t>number of reads</a:t>
            </a:r>
          </a:p>
          <a:p>
            <a:r>
              <a:rPr lang="en-US" dirty="0"/>
              <a:t>depth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A888E-DE86-5545-A1D6-842DE39E6EA9}"/>
              </a:ext>
            </a:extLst>
          </p:cNvPr>
          <p:cNvSpPr txBox="1"/>
          <p:nvPr/>
        </p:nvSpPr>
        <p:spPr>
          <a:xfrm>
            <a:off x="3063834" y="4370120"/>
            <a:ext cx="516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BEDtools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https://bedtools.readthedocs.io/en/latest/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2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3B6E-DFE3-AB43-B4EB-C7B70B9B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2770-3F34-A140-A396-4328043F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lines per sequence entry…kind of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BB85C-B994-3049-8E7A-002C0A2A10C0}"/>
              </a:ext>
            </a:extLst>
          </p:cNvPr>
          <p:cNvSpPr txBox="1"/>
          <p:nvPr/>
        </p:nvSpPr>
        <p:spPr>
          <a:xfrm>
            <a:off x="2016389" y="2637752"/>
            <a:ext cx="81592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&gt;m64069_200211_020731/0/0_7511 RQ=0.800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ttaagcagagccagtacagacatggtgacctggctggtgatccccaggatggcgggggggatccggtgcctgtcgacact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ccagatagggcggagaggaggtgttgctcgagggcaagatgtttttattctctggccgcagtataaggctattagggcac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ggaaggtctttttgacaatgctttccttttcctgatcaattgctaaatgtgaggattggcttcagcataattccatacac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ttgtgtagcacattttggggcgctttgaggctgagaggtgggtggaatgtctgaatagactgtcgtttggaagggtggtc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ctcacccttgaaaagtcaaggaggtgatccagagaggctgagatgatgtggcctagcctgaaccatttctccagatcctg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gggaaagcctctagcagtgctagacctttcaacatctgcccagagtgttgaagtaccaggtcttcagcagaaaggtatgg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aggagaagcttgcccgatggtctgatctaaaatccagcaagtagggagccagggtcccatctgctcaggtccgcaccggt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gttgagaaggtggccgatgatagcagtgaaactttaggagcaacatctgtgacctccacaggttctcagacaagatgttg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0BD6C4-77C1-F74D-9287-AA18AED7ABD2}"/>
              </a:ext>
            </a:extLst>
          </p:cNvPr>
          <p:cNvCxnSpPr/>
          <p:nvPr/>
        </p:nvCxnSpPr>
        <p:spPr>
          <a:xfrm flipH="1">
            <a:off x="6719777" y="2729023"/>
            <a:ext cx="3026735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7F974E-3164-9C45-B1FC-717254DE81BA}"/>
              </a:ext>
            </a:extLst>
          </p:cNvPr>
          <p:cNvSpPr txBox="1"/>
          <p:nvPr/>
        </p:nvSpPr>
        <p:spPr>
          <a:xfrm>
            <a:off x="9746512" y="2517869"/>
            <a:ext cx="165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description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82824-CF1D-3449-ACD7-A5C2EBAB1980}"/>
              </a:ext>
            </a:extLst>
          </p:cNvPr>
          <p:cNvSpPr txBox="1"/>
          <p:nvPr/>
        </p:nvSpPr>
        <p:spPr>
          <a:xfrm>
            <a:off x="3605595" y="5515353"/>
            <a:ext cx="462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Nowadays description line always begins with &gt;</a:t>
            </a:r>
          </a:p>
        </p:txBody>
      </p:sp>
    </p:spTree>
    <p:extLst>
      <p:ext uri="{BB962C8B-B14F-4D97-AF65-F5344CB8AC3E}">
        <p14:creationId xmlns:p14="http://schemas.microsoft.com/office/powerpoint/2010/main" val="342828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3B6E-DFE3-AB43-B4EB-C7B70B9B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2770-3F34-A140-A396-4328043F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lines per sequence entry…kind of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BB85C-B994-3049-8E7A-002C0A2A10C0}"/>
              </a:ext>
            </a:extLst>
          </p:cNvPr>
          <p:cNvSpPr txBox="1"/>
          <p:nvPr/>
        </p:nvSpPr>
        <p:spPr>
          <a:xfrm>
            <a:off x="2016389" y="2637752"/>
            <a:ext cx="81592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&gt;m64069_200211_020731/0/0_7511 RQ=0.800</a:t>
            </a:r>
          </a:p>
          <a:p>
            <a:r>
              <a:rPr lang="en-US" dirty="0"/>
              <a:t>ttaagcagagccagtacagacatggtgacctggctggtgatccccaggatggcgggggggatccggtgcctgtcgacact</a:t>
            </a:r>
          </a:p>
          <a:p>
            <a:r>
              <a:rPr lang="en-US" dirty="0"/>
              <a:t>ccagatagggcggagaggaggtgttgctcgagggcaagatgtttttattctctggccgcagtataaggctattagggcac</a:t>
            </a:r>
          </a:p>
          <a:p>
            <a:r>
              <a:rPr lang="en-US" dirty="0"/>
              <a:t>ggaaggtctttttgacaatgctttccttttcctgatcaattgctaaatgtgaggattggcttcagcataattccatacac</a:t>
            </a:r>
          </a:p>
          <a:p>
            <a:r>
              <a:rPr lang="en-US" dirty="0"/>
              <a:t>ttgtgtagcacattttggggcgctttgaggctgagaggtgggtggaatgtctgaatagactgtcgtttggaagggtggtc</a:t>
            </a:r>
          </a:p>
          <a:p>
            <a:r>
              <a:rPr lang="en-US" dirty="0"/>
              <a:t>ctcacccttgaaaagtcaaggaggtgatccagagaggctgagatgatgtggcctagcctgaaccatttctccagatcctg</a:t>
            </a:r>
          </a:p>
          <a:p>
            <a:r>
              <a:rPr lang="en-US" dirty="0"/>
              <a:t>gggaaagcctctagcagtgctagacctttcaacatctgcccagagtgttgaagtaccaggtcttcagcagaaaggtatgg</a:t>
            </a:r>
          </a:p>
          <a:p>
            <a:r>
              <a:rPr lang="en-US" dirty="0"/>
              <a:t>aggagaagcttgcccgatggtctgatctaaaatccagcaagtagggagccagggtcccatctgctcaggtccgcaccggt</a:t>
            </a:r>
          </a:p>
          <a:p>
            <a:r>
              <a:rPr lang="en-US" dirty="0"/>
              <a:t>gttgagaaggtggccgatgatagcagtgaaactttaggagcaacatctgtgacctccacaggttctcagacaagatgttg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30DE3F-238F-B545-B3BF-EB181F18D60F}"/>
              </a:ext>
            </a:extLst>
          </p:cNvPr>
          <p:cNvCxnSpPr>
            <a:cxnSpLocks/>
          </p:cNvCxnSpPr>
          <p:nvPr/>
        </p:nvCxnSpPr>
        <p:spPr>
          <a:xfrm flipV="1">
            <a:off x="2016389" y="5474652"/>
            <a:ext cx="8025210" cy="1175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6838D5-0C00-D64D-85E3-5A5D5EBD6CE3}"/>
              </a:ext>
            </a:extLst>
          </p:cNvPr>
          <p:cNvSpPr txBox="1"/>
          <p:nvPr/>
        </p:nvSpPr>
        <p:spPr>
          <a:xfrm>
            <a:off x="9881940" y="5259209"/>
            <a:ext cx="319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E9C7F-4DAA-734B-82D3-20FB00A562D9}"/>
              </a:ext>
            </a:extLst>
          </p:cNvPr>
          <p:cNvSpPr txBox="1"/>
          <p:nvPr/>
        </p:nvSpPr>
        <p:spPr>
          <a:xfrm>
            <a:off x="1831083" y="5270959"/>
            <a:ext cx="319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261B6-37FD-8B42-8AB4-21AE6842E5B2}"/>
              </a:ext>
            </a:extLst>
          </p:cNvPr>
          <p:cNvSpPr txBox="1"/>
          <p:nvPr/>
        </p:nvSpPr>
        <p:spPr>
          <a:xfrm>
            <a:off x="4889089" y="5701233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80-120 characters</a:t>
            </a:r>
          </a:p>
        </p:txBody>
      </p:sp>
    </p:spTree>
    <p:extLst>
      <p:ext uri="{BB962C8B-B14F-4D97-AF65-F5344CB8AC3E}">
        <p14:creationId xmlns:p14="http://schemas.microsoft.com/office/powerpoint/2010/main" val="427078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8FBD-4B59-9F46-865B-E62C0722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9082-A425-FE4C-ADAC-E7A53B9B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961"/>
          </a:xfrm>
        </p:spPr>
        <p:txBody>
          <a:bodyPr/>
          <a:lstStyle/>
          <a:p>
            <a:r>
              <a:rPr lang="en-US" dirty="0"/>
              <a:t>4 lines per sequence 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8297F-FD91-D741-8649-1D51048CCBDF}"/>
              </a:ext>
            </a:extLst>
          </p:cNvPr>
          <p:cNvSpPr txBox="1"/>
          <p:nvPr/>
        </p:nvSpPr>
        <p:spPr>
          <a:xfrm>
            <a:off x="1316486" y="2828835"/>
            <a:ext cx="955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@A00351:291:HVMC5DSXX:4:1101:1307:1000 2:N:0:CAGCATAC+CGTATCTC</a:t>
            </a:r>
          </a:p>
          <a:p>
            <a:r>
              <a:rPr lang="en-US" dirty="0">
                <a:latin typeface="Courier" pitchFamily="2" charset="0"/>
              </a:rPr>
              <a:t>NCTGTGTGTCTGATGTGTGTCTGCTGTGTGTCTGCTGTGTCTGCTGTGTGTCTGCTGTGTGTCTGTAG</a:t>
            </a:r>
          </a:p>
          <a:p>
            <a:r>
              <a:rPr lang="en-US" dirty="0">
                <a:latin typeface="Courier" pitchFamily="2" charset="0"/>
              </a:rPr>
              <a:t>+</a:t>
            </a:r>
          </a:p>
          <a:p>
            <a:r>
              <a:rPr lang="en-US" dirty="0">
                <a:latin typeface="Courier" pitchFamily="2" charset="0"/>
              </a:rPr>
              <a:t>#:FF:F,:!''*((((***+))%%%%).1***-+*''))**55CCF&gt;&gt;&gt;&gt;&gt;&gt;CCCC65FF,,,,:FF,</a:t>
            </a:r>
          </a:p>
        </p:txBody>
      </p:sp>
    </p:spTree>
    <p:extLst>
      <p:ext uri="{BB962C8B-B14F-4D97-AF65-F5344CB8AC3E}">
        <p14:creationId xmlns:p14="http://schemas.microsoft.com/office/powerpoint/2010/main" val="151137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8FBD-4B59-9F46-865B-E62C0722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9082-A425-FE4C-ADAC-E7A53B9B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96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Line 1 </a:t>
            </a:r>
            <a:r>
              <a:rPr lang="en-US" dirty="0"/>
              <a:t>= begins with @ followed by a sequence ID, then optional additional information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F38927-056C-5444-91A0-DE18BDEAB519}"/>
              </a:ext>
            </a:extLst>
          </p:cNvPr>
          <p:cNvSpPr txBox="1"/>
          <p:nvPr/>
        </p:nvSpPr>
        <p:spPr>
          <a:xfrm>
            <a:off x="1316485" y="3020286"/>
            <a:ext cx="955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@A00351:291:HVMC5DSXX:4:1101:1307:1000 2:N:0:CAGCATAC+CGTATCTC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NCTGTGTGTCTGATGTGTGTCTGCTGTGTGTCTGCTGTGTCTGCTGTGTGTCTGCTGTGTGTCTGTAG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+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#:FF:F,:!''*((((***+))%%%%).1***-+*''))**55CCF&gt;&gt;&gt;&gt;&gt;&gt;CCCC65FF,,,,:FF,</a:t>
            </a:r>
          </a:p>
        </p:txBody>
      </p:sp>
    </p:spTree>
    <p:extLst>
      <p:ext uri="{BB962C8B-B14F-4D97-AF65-F5344CB8AC3E}">
        <p14:creationId xmlns:p14="http://schemas.microsoft.com/office/powerpoint/2010/main" val="256855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8FBD-4B59-9F46-865B-E62C0722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9082-A425-FE4C-ADAC-E7A53B9B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961"/>
          </a:xfrm>
        </p:spPr>
        <p:txBody>
          <a:bodyPr/>
          <a:lstStyle/>
          <a:p>
            <a:r>
              <a:rPr lang="en-US" b="1" dirty="0"/>
              <a:t>Line 2 </a:t>
            </a:r>
            <a:r>
              <a:rPr lang="en-US" dirty="0"/>
              <a:t>= the sequence read by the sequencer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40CEA-B421-6844-80C4-09D8F4AFCC4E}"/>
              </a:ext>
            </a:extLst>
          </p:cNvPr>
          <p:cNvSpPr txBox="1"/>
          <p:nvPr/>
        </p:nvSpPr>
        <p:spPr>
          <a:xfrm>
            <a:off x="1316485" y="3020286"/>
            <a:ext cx="955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@A00351:291:HVMC5DSXX:4:1101:1307:1000 2:N:0:CAGCATAC+CGTATCTC</a:t>
            </a:r>
          </a:p>
          <a:p>
            <a:r>
              <a:rPr lang="en-US" dirty="0">
                <a:latin typeface="Courier" pitchFamily="2" charset="0"/>
              </a:rPr>
              <a:t>NCTGTGTGTCTGATGTGTGTCTGCTGTGTGTCTGCTGTGTCTGCTGTGTGTCTGCTGTGTGTCTGTAG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+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#:FF:F,:!''*((((***+))%%%%).1***-+*''))**55CCF&gt;&gt;&gt;&gt;&gt;&gt;CCCC65FF,,,,:FF,</a:t>
            </a:r>
          </a:p>
        </p:txBody>
      </p:sp>
    </p:spTree>
    <p:extLst>
      <p:ext uri="{BB962C8B-B14F-4D97-AF65-F5344CB8AC3E}">
        <p14:creationId xmlns:p14="http://schemas.microsoft.com/office/powerpoint/2010/main" val="395349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8FBD-4B59-9F46-865B-E62C0722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9082-A425-FE4C-ADAC-E7A53B9B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961"/>
          </a:xfrm>
        </p:spPr>
        <p:txBody>
          <a:bodyPr/>
          <a:lstStyle/>
          <a:p>
            <a:r>
              <a:rPr lang="en-US" b="1" dirty="0"/>
              <a:t>Line 3 </a:t>
            </a:r>
            <a:r>
              <a:rPr lang="en-US" dirty="0"/>
              <a:t>= begins with + and optional information (artifact line)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D81864-68A6-F243-94D3-D8BEB2EA54F4}"/>
              </a:ext>
            </a:extLst>
          </p:cNvPr>
          <p:cNvSpPr txBox="1"/>
          <p:nvPr/>
        </p:nvSpPr>
        <p:spPr>
          <a:xfrm>
            <a:off x="1316485" y="3020286"/>
            <a:ext cx="955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@A00351:291:HVMC5DSXX:4:1101:1307:1000 2:N:0:CAGCATAC+CGTATCTC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NCTGTGTGTCTGATGTGTGTCTGCTGTGTGTCTGCTGTGTCTGCTGTGTGTCTGCTGTGTGTCTGTAG</a:t>
            </a:r>
          </a:p>
          <a:p>
            <a:r>
              <a:rPr lang="en-US" dirty="0">
                <a:latin typeface="Courier" pitchFamily="2" charset="0"/>
              </a:rPr>
              <a:t>+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#:FF:F,:!''*((((***+))%%%%).1***-+*''))**55CCF&gt;&gt;&gt;&gt;&gt;&gt;CCCC65FF,,,,:FF,</a:t>
            </a:r>
          </a:p>
        </p:txBody>
      </p:sp>
    </p:spTree>
    <p:extLst>
      <p:ext uri="{BB962C8B-B14F-4D97-AF65-F5344CB8AC3E}">
        <p14:creationId xmlns:p14="http://schemas.microsoft.com/office/powerpoint/2010/main" val="154314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2401</Words>
  <Application>Microsoft Macintosh PowerPoint</Application>
  <PresentationFormat>Widescreen</PresentationFormat>
  <Paragraphs>312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Office Theme</vt:lpstr>
      <vt:lpstr>Data Formats </vt:lpstr>
      <vt:lpstr>Overview</vt:lpstr>
      <vt:lpstr>FASTA</vt:lpstr>
      <vt:lpstr>FASTA</vt:lpstr>
      <vt:lpstr>FASTA</vt:lpstr>
      <vt:lpstr>FASTQ</vt:lpstr>
      <vt:lpstr>FASTQ</vt:lpstr>
      <vt:lpstr>FASTQ</vt:lpstr>
      <vt:lpstr>FASTQ</vt:lpstr>
      <vt:lpstr>FASTQ</vt:lpstr>
      <vt:lpstr>BAM</vt:lpstr>
      <vt:lpstr>BAM</vt:lpstr>
      <vt:lpstr>BAM</vt:lpstr>
      <vt:lpstr>BAM</vt:lpstr>
      <vt:lpstr>BAM</vt:lpstr>
      <vt:lpstr>BAM</vt:lpstr>
      <vt:lpstr>BAM</vt:lpstr>
      <vt:lpstr>BAM</vt:lpstr>
      <vt:lpstr>BAM</vt:lpstr>
      <vt:lpstr>BAM</vt:lpstr>
      <vt:lpstr>VCF</vt:lpstr>
      <vt:lpstr>VCF</vt:lpstr>
      <vt:lpstr>VCF</vt:lpstr>
      <vt:lpstr>gVCF</vt:lpstr>
      <vt:lpstr>BED</vt:lpstr>
      <vt:lpstr>BED</vt:lpstr>
      <vt:lpstr>GFF3</vt:lpstr>
      <vt:lpstr>A few more notes about files</vt:lpstr>
      <vt:lpstr>software to convert between file formats</vt:lpstr>
      <vt:lpstr>Getting to know your data</vt:lpstr>
      <vt:lpstr>Does what you see make sense?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Formats </dc:title>
  <dc:creator>Microsoft Office User</dc:creator>
  <cp:lastModifiedBy>Microsoft Office User</cp:lastModifiedBy>
  <cp:revision>11</cp:revision>
  <dcterms:created xsi:type="dcterms:W3CDTF">2020-06-02T23:34:34Z</dcterms:created>
  <dcterms:modified xsi:type="dcterms:W3CDTF">2020-06-03T17:11:41Z</dcterms:modified>
</cp:coreProperties>
</file>