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32" r:id="rId2"/>
    <p:sldId id="349" r:id="rId3"/>
    <p:sldId id="351" r:id="rId4"/>
    <p:sldId id="348" r:id="rId5"/>
    <p:sldId id="346" r:id="rId6"/>
    <p:sldId id="352" r:id="rId7"/>
    <p:sldId id="35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vito" initials="G" lastIdx="1" clrIdx="0">
    <p:extLst>
      <p:ext uri="{19B8F6BF-5375-455C-9EA6-DF929625EA0E}">
        <p15:presenceInfo xmlns:p15="http://schemas.microsoft.com/office/powerpoint/2012/main" userId="Gianvi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5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C36D4-07F4-4D0D-8F4A-7AA8EE127FA8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F4FFA-A622-4BEC-8C9C-9427874BDB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32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DCD38-39F0-4788-AE30-F7B604A1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9CB4BE-0D24-4B51-A0F4-E7A675261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6C7C6-829C-4B06-A23D-C58D1FAC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63031B-0B0E-4FD6-9045-D9651219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E50467-0BCF-4246-B7C0-B00EC4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0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E149A-0A6A-44AA-9F17-04FE97B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2BD12D-CC87-491A-AC8A-8E3CF413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E27C13-20F4-4150-99BC-10042E28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8FBBC-9556-40C4-B3AE-4B4CD8D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BD75F-9C81-4101-B61A-224A73D8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1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0D31A97-EEF0-401C-98BC-F5137A07D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623838-7C08-4387-ABD6-C1954131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A4F95-99EF-42AB-9E94-9AE61AF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CA808F-54E9-4252-8AB0-50211EAC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BAB62-595B-489B-8380-098625E1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3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D2493-A316-4724-9358-83C5E98E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88194F-10B5-4748-BB29-72952B60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7594F3-EB93-4B2D-8CBC-A5A50399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1642EF-D980-40F7-9281-19CD07D8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71D5D-EAB6-4279-96B0-EF391BE2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73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F1A2A-1C43-46CC-B3B5-26FFF9DC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E8663-E2D0-4502-9E36-D8A5FB12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F9B35-D3B6-4A17-B8DA-62EA0C01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6072D-7C34-42A5-A290-CE43B50D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484D68-1584-4037-AEA2-364D554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00A3D-E709-4258-986D-A50D31E7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C4E0A-1423-403B-9009-7F90BCE2A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AF9B9D-426C-48C2-BB30-F0F5CAA3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19D4CB-64C4-4884-8FEB-364D0F0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246350-59CA-4D99-907B-22CC219E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E8CC79-DB34-4EE2-8091-712F1A3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0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0CA9C-6CDE-493B-AFF0-6F3FF945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DA0808-A1D5-4CEA-A875-C2861758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1D54E7-4232-4DBF-8B7F-D4333FAE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41D182-5800-4551-B939-F809F0987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B6686D-A2DF-461C-9BA0-EE1C23797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4E4507-C683-4BD0-B46E-681BE2B9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36B5DA-62C6-48C6-89CE-6464AB31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89A3E4-C9CC-404C-954E-EEB288BB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2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26B46-274B-46EC-851D-BA7CA69E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84CF5-E80E-41D9-B02A-18493111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2FA770-52F0-4D76-BFCF-DB36CD4F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30E899-6292-4F17-931C-8E34BC8C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8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9E7713-B92F-4281-8635-92E2598B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9A0424-0707-493F-B332-96760CFB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1E4A0E-3CE5-4C1A-8893-23769483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14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D117C-BFB8-4302-A6F5-DE8636B3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EC1526-4447-4014-921E-D4F0D89F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3B8BFB-19D1-43D6-BE40-223F38CF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096168-B0D2-40B2-8B68-02F4A461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121BF1-92C2-4B01-A020-86D5579C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627D6E-6C72-4644-9852-8D2A4647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4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4CAAE-5D78-4343-936E-F2ABB99B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B27BB3-8264-496F-8FF2-9620F677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B3E0A5-AF95-4229-9529-1138E1A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E2A7DF-758C-454C-952F-6284D6FD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 Luglio, 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6B584F-1C3A-40A7-8207-6AE44782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Losapio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54F786-72A6-4557-90F0-8EECAD80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3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63F19F-65A5-44A8-858C-C1CABF0F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CF96C8-9E59-49B6-8DBC-82B8FB42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508CCA-BA57-4BEA-B031-15B9033A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18 Luglio,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F71BC2-C7AC-44BD-A9A6-4FF41C5B3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Gianvito Losapio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0EFBF-E98A-47D6-A0D4-31E73081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06E7-2E0C-493F-9D14-81B16F0D7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3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7083762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</a:t>
            </a:r>
            <a:r>
              <a:rPr lang="it-IT" sz="4000" dirty="0" err="1">
                <a:latin typeface="Franklin Gothic Heavy" panose="020B0903020102020204" pitchFamily="34" charset="0"/>
              </a:rPr>
              <a:t>introduction</a:t>
            </a:r>
            <a:endParaRPr lang="it-IT" sz="4000" dirty="0">
              <a:latin typeface="Franklin Gothic Heavy" panose="020B0903020102020204" pitchFamily="34" charset="0"/>
            </a:endParaRP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6FDE77DA-30C6-4837-809F-C7CF26AD4E01}"/>
              </a:ext>
            </a:extLst>
          </p:cNvPr>
          <p:cNvSpPr txBox="1">
            <a:spLocks/>
          </p:cNvSpPr>
          <p:nvPr/>
        </p:nvSpPr>
        <p:spPr>
          <a:xfrm>
            <a:off x="410547" y="994993"/>
            <a:ext cx="10251168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04F0084-D7B5-4A06-8281-BD2AB97158F7}"/>
              </a:ext>
            </a:extLst>
          </p:cNvPr>
          <p:cNvSpPr/>
          <p:nvPr/>
        </p:nvSpPr>
        <p:spPr>
          <a:xfrm>
            <a:off x="410547" y="6394998"/>
            <a:ext cx="1115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Franklin Gothic Book" panose="020B0503020102020204" pitchFamily="34" charset="0"/>
              </a:rPr>
              <a:t>* Zhou, Y. et. al, Large-Scale </a:t>
            </a:r>
            <a:r>
              <a:rPr lang="it-IT" sz="1600" dirty="0" err="1">
                <a:latin typeface="Franklin Gothic Book" panose="020B0503020102020204" pitchFamily="34" charset="0"/>
              </a:rPr>
              <a:t>Parallel</a:t>
            </a:r>
            <a:r>
              <a:rPr lang="it-IT" sz="1600" dirty="0">
                <a:latin typeface="Franklin Gothic Book" panose="020B0503020102020204" pitchFamily="34" charset="0"/>
              </a:rPr>
              <a:t> Collaborative Filtering for the Netflix </a:t>
            </a:r>
            <a:r>
              <a:rPr lang="it-IT" sz="1600" dirty="0" err="1">
                <a:latin typeface="Franklin Gothic Book" panose="020B0503020102020204" pitchFamily="34" charset="0"/>
              </a:rPr>
              <a:t>Prize</a:t>
            </a:r>
            <a:r>
              <a:rPr lang="it-IT" sz="1600" dirty="0">
                <a:latin typeface="Franklin Gothic Book" panose="020B0503020102020204" pitchFamily="34" charset="0"/>
              </a:rPr>
              <a:t> (2008)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124D91E-F81F-450B-9339-46E5ED70989F}"/>
              </a:ext>
            </a:extLst>
          </p:cNvPr>
          <p:cNvSpPr/>
          <p:nvPr/>
        </p:nvSpPr>
        <p:spPr>
          <a:xfrm>
            <a:off x="410547" y="1428726"/>
            <a:ext cx="109581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latin typeface="Franklin Gothic Medium" panose="020B0603020102020204" pitchFamily="34" charset="0"/>
                <a:ea typeface="+mj-ea"/>
                <a:cs typeface="Aparajita" panose="020B0502040204020203" pitchFamily="18" charset="0"/>
              </a:rPr>
              <a:t>Collaborative filtering </a:t>
            </a:r>
            <a:r>
              <a:rPr lang="it-IT" sz="2400" dirty="0" err="1">
                <a:latin typeface="Franklin Gothic Medium" panose="020B0603020102020204" pitchFamily="34" charset="0"/>
                <a:ea typeface="+mj-ea"/>
                <a:cs typeface="Aparajita" panose="020B0502040204020203" pitchFamily="18" charset="0"/>
              </a:rPr>
              <a:t>algorithm</a:t>
            </a:r>
            <a:r>
              <a:rPr lang="it-IT" sz="2400" dirty="0">
                <a:latin typeface="Franklin Gothic Medium" panose="020B0603020102020204" pitchFamily="34" charset="0"/>
                <a:ea typeface="+mj-ea"/>
                <a:cs typeface="Aparajita" panose="020B0502040204020203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+mj-ea"/>
                <a:cs typeface="Aparajita" panose="020B0502040204020203" pitchFamily="18" charset="0"/>
              </a:rPr>
              <a:t>designed to be scalable to very large datasets</a:t>
            </a:r>
            <a:endParaRPr lang="it-IT" sz="2400" dirty="0">
              <a:latin typeface="Franklin Gothic Medium" panose="020B0603020102020204" pitchFamily="34" charset="0"/>
              <a:ea typeface="+mj-ea"/>
              <a:cs typeface="Aparajita" panose="020B0502040204020203" pitchFamily="18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348401B2-D881-423F-B9B5-C8EA0D6A0A51}"/>
              </a:ext>
            </a:extLst>
          </p:cNvPr>
          <p:cNvSpPr txBox="1">
            <a:spLocks/>
          </p:cNvSpPr>
          <p:nvPr/>
        </p:nvSpPr>
        <p:spPr>
          <a:xfrm>
            <a:off x="410547" y="1396016"/>
            <a:ext cx="11088584" cy="214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Originally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proposed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to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improve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Netflix’s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own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recommendation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system RMSE by 10% on a </a:t>
            </a:r>
            <a:r>
              <a:rPr lang="en-US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test dataset consisting of 2.8 million data points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7B7E32-3B06-4470-9822-9A1A512C2F9C}"/>
              </a:ext>
            </a:extLst>
          </p:cNvPr>
          <p:cNvCxnSpPr>
            <a:cxnSpLocks/>
          </p:cNvCxnSpPr>
          <p:nvPr/>
        </p:nvCxnSpPr>
        <p:spPr>
          <a:xfrm>
            <a:off x="488369" y="6394998"/>
            <a:ext cx="13112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Risultato immagini per netflix prize">
            <a:extLst>
              <a:ext uri="{FF2B5EF4-FFF2-40B4-BE49-F238E27FC236}">
                <a16:creationId xmlns:a16="http://schemas.microsoft.com/office/drawing/2014/main" id="{60AF0D99-BE1A-484B-988B-2A66832D0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9"/>
          <a:stretch/>
        </p:blipFill>
        <p:spPr bwMode="auto">
          <a:xfrm>
            <a:off x="3629458" y="3011407"/>
            <a:ext cx="4933083" cy="275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0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11075214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</a:t>
            </a:r>
            <a:r>
              <a:rPr lang="it-IT" sz="4000" dirty="0" err="1">
                <a:latin typeface="Franklin Gothic Heavy" panose="020B0903020102020204" pitchFamily="34" charset="0"/>
              </a:rPr>
              <a:t>matrix</a:t>
            </a:r>
            <a:r>
              <a:rPr lang="it-IT" sz="4000" dirty="0">
                <a:latin typeface="Franklin Gothic Heavy" panose="020B0903020102020204" pitchFamily="34" charset="0"/>
              </a:rPr>
              <a:t> </a:t>
            </a:r>
            <a:r>
              <a:rPr lang="it-IT" sz="4000" dirty="0" err="1">
                <a:latin typeface="Franklin Gothic Heavy" panose="020B0903020102020204" pitchFamily="34" charset="0"/>
              </a:rPr>
              <a:t>factorization</a:t>
            </a:r>
            <a:r>
              <a:rPr lang="it-IT" sz="4000" dirty="0">
                <a:latin typeface="Franklin Gothic Heavy" panose="020B0903020102020204" pitchFamily="34" charset="0"/>
              </a:rPr>
              <a:t> 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6FDE77DA-30C6-4837-809F-C7CF26AD4E01}"/>
              </a:ext>
            </a:extLst>
          </p:cNvPr>
          <p:cNvSpPr txBox="1">
            <a:spLocks/>
          </p:cNvSpPr>
          <p:nvPr/>
        </p:nvSpPr>
        <p:spPr>
          <a:xfrm>
            <a:off x="2441040" y="1262078"/>
            <a:ext cx="2012142" cy="654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Rating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matrix</a:t>
            </a: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11" name="Immagine 10" descr="Immagine che contiene animale, inpiedi, schermo, gruppo&#10;&#10;Descrizione generata automaticamente">
            <a:extLst>
              <a:ext uri="{FF2B5EF4-FFF2-40B4-BE49-F238E27FC236}">
                <a16:creationId xmlns:a16="http://schemas.microsoft.com/office/drawing/2014/main" id="{7A4C0D84-ED46-42B8-9517-7E874F63F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>
          <a:xfrm>
            <a:off x="5347158" y="1708817"/>
            <a:ext cx="6138603" cy="3062983"/>
          </a:xfrm>
          <a:prstGeom prst="rect">
            <a:avLst/>
          </a:prstGeom>
        </p:spPr>
      </p:pic>
      <p:pic>
        <p:nvPicPr>
          <p:cNvPr id="13" name="Immagine 12" descr="Immagine che contiene gruppo, orologio, bianco&#10;&#10;Descrizione generata automaticamente">
            <a:extLst>
              <a:ext uri="{FF2B5EF4-FFF2-40B4-BE49-F238E27FC236}">
                <a16:creationId xmlns:a16="http://schemas.microsoft.com/office/drawing/2014/main" id="{941C7F06-F843-408C-BBD2-008EFBD2B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"/>
          <a:stretch/>
        </p:blipFill>
        <p:spPr>
          <a:xfrm>
            <a:off x="729576" y="1833113"/>
            <a:ext cx="4542680" cy="26200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577C6D7-AAF5-45A7-A9FF-781D10084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90" y="5520050"/>
            <a:ext cx="418047" cy="230841"/>
          </a:xfrm>
          <a:prstGeom prst="rect">
            <a:avLst/>
          </a:prstGeom>
        </p:spPr>
      </p:pic>
      <p:pic>
        <p:nvPicPr>
          <p:cNvPr id="20" name="Immagine 1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FF75D80-BCC2-403B-89F5-9FA3FA9C3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90" y="5891605"/>
            <a:ext cx="488291" cy="230841"/>
          </a:xfrm>
          <a:prstGeom prst="rect">
            <a:avLst/>
          </a:prstGeom>
        </p:spPr>
      </p:pic>
      <p:pic>
        <p:nvPicPr>
          <p:cNvPr id="22" name="Immagine 21" descr="Immagine che contiene animale, inpiedi, schermo, gruppo&#10;&#10;Descrizione generata automaticamente">
            <a:extLst>
              <a:ext uri="{FF2B5EF4-FFF2-40B4-BE49-F238E27FC236}">
                <a16:creationId xmlns:a16="http://schemas.microsoft.com/office/drawing/2014/main" id="{E7A893B3-3701-4486-A265-A74CD269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t="84622" r="75661" b="4976"/>
          <a:stretch/>
        </p:blipFill>
        <p:spPr>
          <a:xfrm>
            <a:off x="2663628" y="4338153"/>
            <a:ext cx="1319752" cy="3186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5A28B-8A92-4376-82B9-1BAA4BB5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66" y="5107953"/>
            <a:ext cx="378271" cy="28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3F2630A5-66A8-417A-902D-F10C202861CE}"/>
              </a:ext>
            </a:extLst>
          </p:cNvPr>
          <p:cNvSpPr txBox="1">
            <a:spLocks/>
          </p:cNvSpPr>
          <p:nvPr/>
        </p:nvSpPr>
        <p:spPr>
          <a:xfrm>
            <a:off x="1618749" y="4838521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rating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provided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by user     on movie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C915CC-5F5F-4DD6-992B-F235D8F46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69" y="5118531"/>
            <a:ext cx="82891" cy="2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60EA8B-9471-48DF-8FFF-44B4309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5" y="5123828"/>
            <a:ext cx="135393" cy="2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0A693FE9-D0F8-4573-8FB3-683A5FEF7DF2}"/>
              </a:ext>
            </a:extLst>
          </p:cNvPr>
          <p:cNvSpPr txBox="1">
            <a:spLocks/>
          </p:cNvSpPr>
          <p:nvPr/>
        </p:nvSpPr>
        <p:spPr>
          <a:xfrm>
            <a:off x="6993524" y="5482304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Why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factorization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?    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9B46AF70-76A9-46AB-A7D8-4CAFB1E4ED8B}"/>
              </a:ext>
            </a:extLst>
          </p:cNvPr>
          <p:cNvSpPr txBox="1">
            <a:spLocks/>
          </p:cNvSpPr>
          <p:nvPr/>
        </p:nvSpPr>
        <p:spPr>
          <a:xfrm>
            <a:off x="1618749" y="5223860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users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5F6784BD-2736-4521-8C18-A95E805ABBBD}"/>
              </a:ext>
            </a:extLst>
          </p:cNvPr>
          <p:cNvSpPr txBox="1">
            <a:spLocks/>
          </p:cNvSpPr>
          <p:nvPr/>
        </p:nvSpPr>
        <p:spPr>
          <a:xfrm>
            <a:off x="1624876" y="5569409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movies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25FE9C-6181-417A-8ABE-2C5CB6E8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" y="4954263"/>
            <a:ext cx="282289" cy="15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olo 1">
            <a:extLst>
              <a:ext uri="{FF2B5EF4-FFF2-40B4-BE49-F238E27FC236}">
                <a16:creationId xmlns:a16="http://schemas.microsoft.com/office/drawing/2014/main" id="{F9DC482D-ED01-4988-82E0-67CB4A20CE84}"/>
              </a:ext>
            </a:extLst>
          </p:cNvPr>
          <p:cNvSpPr txBox="1">
            <a:spLocks/>
          </p:cNvSpPr>
          <p:nvPr/>
        </p:nvSpPr>
        <p:spPr>
          <a:xfrm>
            <a:off x="5791875" y="1068477"/>
            <a:ext cx="2574929" cy="91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User feature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matrix</a:t>
            </a: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7E3B78D5-FCF1-4FF7-AA5B-341C3DE1586A}"/>
              </a:ext>
            </a:extLst>
          </p:cNvPr>
          <p:cNvSpPr txBox="1">
            <a:spLocks/>
          </p:cNvSpPr>
          <p:nvPr/>
        </p:nvSpPr>
        <p:spPr>
          <a:xfrm>
            <a:off x="8671591" y="1523920"/>
            <a:ext cx="2158737" cy="98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Movie feature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matrix</a:t>
            </a: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CB9B580C-5A2F-4277-A848-3715EE19998C}"/>
              </a:ext>
            </a:extLst>
          </p:cNvPr>
          <p:cNvSpPr txBox="1">
            <a:spLocks/>
          </p:cNvSpPr>
          <p:nvPr/>
        </p:nvSpPr>
        <p:spPr>
          <a:xfrm>
            <a:off x="6987397" y="5074014"/>
            <a:ext cx="5126045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Issue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:     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huge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and sparse</a:t>
            </a: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1FD9D6D4-CBB1-4AB0-B0B6-EC56E536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3" y="5338396"/>
            <a:ext cx="252662" cy="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4ED0E79-0B99-4AE9-A8AC-D0EC053697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94" y="6250188"/>
            <a:ext cx="249079" cy="266457"/>
          </a:xfrm>
          <a:prstGeom prst="rect">
            <a:avLst/>
          </a:prstGeom>
        </p:spPr>
      </p:pic>
      <p:sp>
        <p:nvSpPr>
          <p:cNvPr id="30" name="Titolo 1">
            <a:extLst>
              <a:ext uri="{FF2B5EF4-FFF2-40B4-BE49-F238E27FC236}">
                <a16:creationId xmlns:a16="http://schemas.microsoft.com/office/drawing/2014/main" id="{2AEEFD10-23C3-4BA2-A565-1D6E9DD89378}"/>
              </a:ext>
            </a:extLst>
          </p:cNvPr>
          <p:cNvSpPr txBox="1">
            <a:spLocks/>
          </p:cNvSpPr>
          <p:nvPr/>
        </p:nvSpPr>
        <p:spPr>
          <a:xfrm>
            <a:off x="1610415" y="5920274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hidden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features (?)</a:t>
            </a:r>
          </a:p>
        </p:txBody>
      </p:sp>
      <p:sp>
        <p:nvSpPr>
          <p:cNvPr id="33" name="Titolo 1">
            <a:extLst>
              <a:ext uri="{FF2B5EF4-FFF2-40B4-BE49-F238E27FC236}">
                <a16:creationId xmlns:a16="http://schemas.microsoft.com/office/drawing/2014/main" id="{0089C4E7-7EB6-4F90-8B5E-264EF4D8D902}"/>
              </a:ext>
            </a:extLst>
          </p:cNvPr>
          <p:cNvSpPr txBox="1">
            <a:spLocks/>
          </p:cNvSpPr>
          <p:nvPr/>
        </p:nvSpPr>
        <p:spPr>
          <a:xfrm>
            <a:off x="6993524" y="5872996"/>
            <a:ext cx="440348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What’s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the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meaning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    ?    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223B1F9-2DAF-4D9D-9B46-97F56C48CC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45" y="6185489"/>
            <a:ext cx="249079" cy="26645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49C3890-DDA6-497A-A864-E1790B6ECBD8}"/>
              </a:ext>
            </a:extLst>
          </p:cNvPr>
          <p:cNvSpPr/>
          <p:nvPr/>
        </p:nvSpPr>
        <p:spPr>
          <a:xfrm>
            <a:off x="6883760" y="5136933"/>
            <a:ext cx="4403482" cy="1472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0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11075214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</a:t>
            </a:r>
            <a:r>
              <a:rPr lang="it-IT" sz="4000" dirty="0" err="1">
                <a:latin typeface="Franklin Gothic Heavy" panose="020B0903020102020204" pitchFamily="34" charset="0"/>
              </a:rPr>
              <a:t>probabilistic</a:t>
            </a:r>
            <a:r>
              <a:rPr lang="it-IT" sz="4000" dirty="0">
                <a:latin typeface="Franklin Gothic Heavy" panose="020B0903020102020204" pitchFamily="34" charset="0"/>
              </a:rPr>
              <a:t> framework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273776-7F32-4C7D-98F6-E28B16AC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99" y="4219329"/>
            <a:ext cx="495560" cy="530135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5C6F96-D430-4F77-95D8-96ACE85E7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59" y="3347175"/>
            <a:ext cx="4466946" cy="33390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80B225C-2DF8-4C5B-86FB-5D8FC86F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95" y="1263221"/>
            <a:ext cx="1667607" cy="3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ADC30C-9A40-4E2F-801E-5D8A2BE71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03" y="994993"/>
            <a:ext cx="7305120" cy="1669403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3602A5-1CD5-4936-962C-0DBD75D8095A}"/>
              </a:ext>
            </a:extLst>
          </p:cNvPr>
          <p:cNvGrpSpPr/>
          <p:nvPr/>
        </p:nvGrpSpPr>
        <p:grpSpPr>
          <a:xfrm>
            <a:off x="827091" y="3504496"/>
            <a:ext cx="3152841" cy="2603133"/>
            <a:chOff x="1506144" y="3602576"/>
            <a:chExt cx="3152841" cy="2603133"/>
          </a:xfrm>
        </p:grpSpPr>
        <p:pic>
          <p:nvPicPr>
            <p:cNvPr id="6" name="Immagine 5" descr="Immagine che contiene orologio&#10;&#10;Descrizione generata automaticamente">
              <a:extLst>
                <a:ext uri="{FF2B5EF4-FFF2-40B4-BE49-F238E27FC236}">
                  <a16:creationId xmlns:a16="http://schemas.microsoft.com/office/drawing/2014/main" id="{4C5B5C2C-1C23-4EA0-8AFD-C8E92FCB2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144" y="3602576"/>
              <a:ext cx="3152841" cy="2603133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F874216-891D-448A-9112-E38D137D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7237" y="4535806"/>
              <a:ext cx="157033" cy="93343"/>
            </a:xfrm>
            <a:prstGeom prst="rect">
              <a:avLst/>
            </a:prstGeom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4D378042-B411-4813-8769-B713D7B8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74836" y="3863560"/>
              <a:ext cx="96073" cy="60834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AA48A84E-2A09-4B95-8C95-A2FEBD17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7209" y="3878800"/>
              <a:ext cx="96073" cy="60834"/>
            </a:xfrm>
            <a:prstGeom prst="rect">
              <a:avLst/>
            </a:prstGeom>
          </p:spPr>
        </p:pic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463FD191-B48D-478D-8070-0ECA9BE4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2" y="1958913"/>
            <a:ext cx="821125" cy="2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16A9F65-627F-4487-9B69-7FCBCD81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7" y="2320467"/>
            <a:ext cx="928594" cy="2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olo 1">
            <a:extLst>
              <a:ext uri="{FF2B5EF4-FFF2-40B4-BE49-F238E27FC236}">
                <a16:creationId xmlns:a16="http://schemas.microsoft.com/office/drawing/2014/main" id="{F3E01203-EEB5-407D-8E25-2077BC92AEF5}"/>
              </a:ext>
            </a:extLst>
          </p:cNvPr>
          <p:cNvSpPr txBox="1">
            <a:spLocks/>
          </p:cNvSpPr>
          <p:nvPr/>
        </p:nvSpPr>
        <p:spPr>
          <a:xfrm>
            <a:off x="1604167" y="1662998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user    feature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vector</a:t>
            </a:r>
            <a:endParaRPr lang="it-IT" sz="18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84209769-61F2-4E1E-A64A-351A2B122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85" y="1954672"/>
            <a:ext cx="82891" cy="2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EEAE9F29-A86F-45A8-9410-05160570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119" y="2344938"/>
            <a:ext cx="135393" cy="2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itolo 1">
            <a:extLst>
              <a:ext uri="{FF2B5EF4-FFF2-40B4-BE49-F238E27FC236}">
                <a16:creationId xmlns:a16="http://schemas.microsoft.com/office/drawing/2014/main" id="{10D09B08-34FA-42C1-8C4B-E2AC94EBE809}"/>
              </a:ext>
            </a:extLst>
          </p:cNvPr>
          <p:cNvSpPr txBox="1">
            <a:spLocks/>
          </p:cNvSpPr>
          <p:nvPr/>
        </p:nvSpPr>
        <p:spPr>
          <a:xfrm>
            <a:off x="1556130" y="2034007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movie    feature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vector</a:t>
            </a:r>
            <a:endParaRPr lang="it-IT" sz="18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41" name="Picture 8">
            <a:extLst>
              <a:ext uri="{FF2B5EF4-FFF2-40B4-BE49-F238E27FC236}">
                <a16:creationId xmlns:a16="http://schemas.microsoft.com/office/drawing/2014/main" id="{486728E7-36D0-4C11-88F9-448402F0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7" y="1874908"/>
            <a:ext cx="143907" cy="8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3B0AEE1A-FAD3-400E-AC80-165FE4164DAF}"/>
              </a:ext>
            </a:extLst>
          </p:cNvPr>
          <p:cNvSpPr txBox="1">
            <a:spLocks/>
          </p:cNvSpPr>
          <p:nvPr/>
        </p:nvSpPr>
        <p:spPr>
          <a:xfrm>
            <a:off x="1451251" y="2902495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Latent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factors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model</a:t>
            </a:r>
          </a:p>
        </p:txBody>
      </p:sp>
      <p:sp>
        <p:nvSpPr>
          <p:cNvPr id="44" name="Titolo 1">
            <a:extLst>
              <a:ext uri="{FF2B5EF4-FFF2-40B4-BE49-F238E27FC236}">
                <a16:creationId xmlns:a16="http://schemas.microsoft.com/office/drawing/2014/main" id="{2A1E64F6-8FEE-4122-A081-C7E8087B4EEE}"/>
              </a:ext>
            </a:extLst>
          </p:cNvPr>
          <p:cNvSpPr txBox="1">
            <a:spLocks/>
          </p:cNvSpPr>
          <p:nvPr/>
        </p:nvSpPr>
        <p:spPr>
          <a:xfrm>
            <a:off x="8017574" y="2788118"/>
            <a:ext cx="395249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Movies feature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space</a:t>
            </a:r>
            <a:endParaRPr lang="it-IT" sz="18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0B01CEA-ABE4-4632-A1BD-AB2A8AADC590}"/>
              </a:ext>
            </a:extLst>
          </p:cNvPr>
          <p:cNvSpPr/>
          <p:nvPr/>
        </p:nvSpPr>
        <p:spPr>
          <a:xfrm>
            <a:off x="1029895" y="1127034"/>
            <a:ext cx="1988575" cy="615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4FA92C2-36E9-423B-9665-C69D7900E241}"/>
              </a:ext>
            </a:extLst>
          </p:cNvPr>
          <p:cNvCxnSpPr>
            <a:cxnSpLocks/>
          </p:cNvCxnSpPr>
          <p:nvPr/>
        </p:nvCxnSpPr>
        <p:spPr>
          <a:xfrm flipH="1">
            <a:off x="3979933" y="4484396"/>
            <a:ext cx="863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3A19878-B14D-40D0-9C0E-BAC08308B2B7}"/>
              </a:ext>
            </a:extLst>
          </p:cNvPr>
          <p:cNvCxnSpPr>
            <a:cxnSpLocks/>
          </p:cNvCxnSpPr>
          <p:nvPr/>
        </p:nvCxnSpPr>
        <p:spPr>
          <a:xfrm>
            <a:off x="5711322" y="4484396"/>
            <a:ext cx="86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03155DA2-CCFB-4B21-B882-A4E127CE7359}"/>
              </a:ext>
            </a:extLst>
          </p:cNvPr>
          <p:cNvSpPr/>
          <p:nvPr/>
        </p:nvSpPr>
        <p:spPr>
          <a:xfrm>
            <a:off x="410547" y="6399285"/>
            <a:ext cx="1115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Franklin Gothic Book" panose="020B0503020102020204" pitchFamily="34" charset="0"/>
              </a:rPr>
              <a:t>Murphy K., Machine Learning: a </a:t>
            </a:r>
            <a:r>
              <a:rPr lang="it-IT" sz="1600" dirty="0" err="1">
                <a:latin typeface="Franklin Gothic Book" panose="020B0503020102020204" pitchFamily="34" charset="0"/>
              </a:rPr>
              <a:t>probabilistic</a:t>
            </a:r>
            <a:r>
              <a:rPr lang="it-IT" sz="1600" dirty="0">
                <a:latin typeface="Franklin Gothic Book" panose="020B0503020102020204" pitchFamily="34" charset="0"/>
              </a:rPr>
              <a:t> </a:t>
            </a:r>
            <a:r>
              <a:rPr lang="it-IT" sz="1600" dirty="0" err="1">
                <a:latin typeface="Franklin Gothic Book" panose="020B0503020102020204" pitchFamily="34" charset="0"/>
              </a:rPr>
              <a:t>perspective</a:t>
            </a:r>
            <a:endParaRPr lang="it-IT" sz="1600" dirty="0">
              <a:latin typeface="Franklin Gothic Book" panose="020B0503020102020204" pitchFamily="34" charset="0"/>
            </a:endParaRP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051CE3E-EDF2-4980-9A12-C5901DE44BB7}"/>
              </a:ext>
            </a:extLst>
          </p:cNvPr>
          <p:cNvCxnSpPr>
            <a:cxnSpLocks/>
          </p:cNvCxnSpPr>
          <p:nvPr/>
        </p:nvCxnSpPr>
        <p:spPr>
          <a:xfrm>
            <a:off x="488369" y="6394998"/>
            <a:ext cx="13112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7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7083762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</a:t>
            </a:r>
            <a:r>
              <a:rPr lang="it-IT" sz="4000" dirty="0" err="1">
                <a:latin typeface="Franklin Gothic Heavy" panose="020B0903020102020204" pitchFamily="34" charset="0"/>
              </a:rPr>
              <a:t>algorithm</a:t>
            </a:r>
            <a:endParaRPr lang="it-IT" sz="4000" dirty="0">
              <a:latin typeface="Franklin Gothic Heavy" panose="020B0903020102020204" pitchFamily="34" charset="0"/>
            </a:endParaRP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202ADBE0-8168-470D-AB48-1150BC2F84C5}"/>
              </a:ext>
            </a:extLst>
          </p:cNvPr>
          <p:cNvSpPr txBox="1">
            <a:spLocks/>
          </p:cNvSpPr>
          <p:nvPr/>
        </p:nvSpPr>
        <p:spPr>
          <a:xfrm>
            <a:off x="2319475" y="3077281"/>
            <a:ext cx="2888834" cy="103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minimize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MSE over the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known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ratings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7001B6-1BFF-469C-9F38-1B2CCE73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5" y="1730519"/>
            <a:ext cx="10009310" cy="13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EAC7EC9D-5ACD-4FFB-9411-B30E9DC994DC}"/>
              </a:ext>
            </a:extLst>
          </p:cNvPr>
          <p:cNvSpPr txBox="1">
            <a:spLocks/>
          </p:cNvSpPr>
          <p:nvPr/>
        </p:nvSpPr>
        <p:spPr>
          <a:xfrm>
            <a:off x="6138929" y="3050555"/>
            <a:ext cx="4657904" cy="1087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suitable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Tikhonov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regularization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to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avoid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overfitting</a:t>
            </a: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6201222-6B9A-4991-B9EA-A830678F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16" y="5393843"/>
            <a:ext cx="459316" cy="2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79476C2-2E9B-47AB-98B8-4AA3B5B1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16" y="5991800"/>
            <a:ext cx="544157" cy="2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F93497F-1633-46E3-85C6-F0DE2F64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16" y="4684820"/>
            <a:ext cx="2620651" cy="3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BC94D603-6514-4B08-A7D7-18E78CDB4E96}"/>
              </a:ext>
            </a:extLst>
          </p:cNvPr>
          <p:cNvSpPr txBox="1">
            <a:spLocks/>
          </p:cNvSpPr>
          <p:nvPr/>
        </p:nvSpPr>
        <p:spPr>
          <a:xfrm>
            <a:off x="3904748" y="4480321"/>
            <a:ext cx="6653272" cy="81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is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the set of (the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indicies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of) the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known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ratings in 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E6072842-3B28-415C-B5D5-0204E0A08143}"/>
              </a:ext>
            </a:extLst>
          </p:cNvPr>
          <p:cNvSpPr txBox="1">
            <a:spLocks/>
          </p:cNvSpPr>
          <p:nvPr/>
        </p:nvSpPr>
        <p:spPr>
          <a:xfrm>
            <a:off x="2642102" y="5121799"/>
            <a:ext cx="6653272" cy="81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18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788D2D30-1BAE-47D6-854D-7B5389F966C0}"/>
              </a:ext>
            </a:extLst>
          </p:cNvPr>
          <p:cNvSpPr txBox="1">
            <a:spLocks/>
          </p:cNvSpPr>
          <p:nvPr/>
        </p:nvSpPr>
        <p:spPr>
          <a:xfrm>
            <a:off x="1379456" y="5091971"/>
            <a:ext cx="6653272" cy="81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is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the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ratings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provided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by user</a:t>
            </a:r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9EA43D14-14C6-4164-A4F4-EC2CA2647A6B}"/>
              </a:ext>
            </a:extLst>
          </p:cNvPr>
          <p:cNvSpPr txBox="1">
            <a:spLocks/>
          </p:cNvSpPr>
          <p:nvPr/>
        </p:nvSpPr>
        <p:spPr>
          <a:xfrm>
            <a:off x="1495823" y="5673285"/>
            <a:ext cx="6653272" cy="81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is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the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ratings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provided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for movie 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D337CA55-C3C9-4E27-86EE-D2AD3DA6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712" y="5365351"/>
            <a:ext cx="82891" cy="2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95EEA6E5-664A-4C4E-9C44-3AEA43F9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91" y="5964690"/>
            <a:ext cx="135393" cy="2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5CAB5ADC-952B-4FC7-9309-37037B0D6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66" y="4723566"/>
            <a:ext cx="252662" cy="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B5A7E538-26FD-4687-8BBC-EC524E31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23" y="4615825"/>
            <a:ext cx="309697" cy="17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5D28B87-9852-4B16-A473-5950D1FD8F99}"/>
              </a:ext>
            </a:extLst>
          </p:cNvPr>
          <p:cNvSpPr txBox="1">
            <a:spLocks/>
          </p:cNvSpPr>
          <p:nvPr/>
        </p:nvSpPr>
        <p:spPr>
          <a:xfrm>
            <a:off x="410547" y="911818"/>
            <a:ext cx="10694229" cy="91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Greedy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solution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to:</a:t>
            </a:r>
          </a:p>
        </p:txBody>
      </p:sp>
    </p:spTree>
    <p:extLst>
      <p:ext uri="{BB962C8B-B14F-4D97-AF65-F5344CB8AC3E}">
        <p14:creationId xmlns:p14="http://schemas.microsoft.com/office/powerpoint/2010/main" val="13890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9388672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</a:t>
            </a:r>
            <a:r>
              <a:rPr lang="it-IT" sz="4000" dirty="0" err="1">
                <a:latin typeface="Franklin Gothic Heavy" panose="020B0903020102020204" pitchFamily="34" charset="0"/>
              </a:rPr>
              <a:t>parallel</a:t>
            </a:r>
            <a:r>
              <a:rPr lang="it-IT" sz="4000" dirty="0">
                <a:latin typeface="Franklin Gothic Heavy" panose="020B0903020102020204" pitchFamily="34" charset="0"/>
              </a:rPr>
              <a:t> </a:t>
            </a:r>
            <a:r>
              <a:rPr lang="it-IT" sz="4000" dirty="0" err="1">
                <a:latin typeface="Franklin Gothic Heavy" panose="020B0903020102020204" pitchFamily="34" charset="0"/>
              </a:rPr>
              <a:t>computation</a:t>
            </a:r>
            <a:r>
              <a:rPr lang="it-IT" sz="4000" dirty="0">
                <a:latin typeface="Franklin Gothic Heavy" panose="020B0903020102020204" pitchFamily="34" charset="0"/>
              </a:rPr>
              <a:t> 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2E291349-D984-4F01-A380-7E591183D964}"/>
              </a:ext>
            </a:extLst>
          </p:cNvPr>
          <p:cNvSpPr txBox="1">
            <a:spLocks/>
          </p:cNvSpPr>
          <p:nvPr/>
        </p:nvSpPr>
        <p:spPr>
          <a:xfrm>
            <a:off x="410546" y="1081748"/>
            <a:ext cx="10694229" cy="91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38686C06-6384-4CCD-899F-83EAFF38DA14}"/>
              </a:ext>
            </a:extLst>
          </p:cNvPr>
          <p:cNvSpPr txBox="1">
            <a:spLocks/>
          </p:cNvSpPr>
          <p:nvPr/>
        </p:nvSpPr>
        <p:spPr>
          <a:xfrm>
            <a:off x="1303780" y="883945"/>
            <a:ext cx="708376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1.  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Distribute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     by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rows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and by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columns</a:t>
            </a: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7" name="Immagine 6" descr="Immagine che contiene orologio, oggetto, tempo, pensile&#10;&#10;Descrizione generata automaticamente">
            <a:extLst>
              <a:ext uri="{FF2B5EF4-FFF2-40B4-BE49-F238E27FC236}">
                <a16:creationId xmlns:a16="http://schemas.microsoft.com/office/drawing/2014/main" id="{EFF844D1-733E-4B46-A424-F9FED1B9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98" y="2475114"/>
            <a:ext cx="1052355" cy="683949"/>
          </a:xfrm>
          <a:prstGeom prst="rect">
            <a:avLst/>
          </a:prstGeom>
        </p:spPr>
      </p:pic>
      <p:pic>
        <p:nvPicPr>
          <p:cNvPr id="9" name="Immagine 8" descr="Immagine che contiene orologio, oggetto, tempo, acqua&#10;&#10;Descrizione generata automaticamente">
            <a:extLst>
              <a:ext uri="{FF2B5EF4-FFF2-40B4-BE49-F238E27FC236}">
                <a16:creationId xmlns:a16="http://schemas.microsoft.com/office/drawing/2014/main" id="{F23EB498-7E14-40C4-A42B-20E92ABA2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94" y="2479653"/>
            <a:ext cx="1071519" cy="683948"/>
          </a:xfrm>
          <a:prstGeom prst="rect">
            <a:avLst/>
          </a:prstGeom>
        </p:spPr>
      </p:pic>
      <p:pic>
        <p:nvPicPr>
          <p:cNvPr id="11" name="Immagine 10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3D946A4-ED54-4C05-BFD6-AC36967AB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53" y="1004167"/>
            <a:ext cx="1038866" cy="665920"/>
          </a:xfrm>
          <a:prstGeom prst="rect">
            <a:avLst/>
          </a:prstGeom>
        </p:spPr>
      </p:pic>
      <p:pic>
        <p:nvPicPr>
          <p:cNvPr id="14" name="Picture 17">
            <a:extLst>
              <a:ext uri="{FF2B5EF4-FFF2-40B4-BE49-F238E27FC236}">
                <a16:creationId xmlns:a16="http://schemas.microsoft.com/office/drawing/2014/main" id="{7E3B8E08-F8EE-4C46-B456-11A66663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7" y="1152846"/>
            <a:ext cx="252662" cy="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FD381474-69E8-44DF-B7B2-BAE095A50F9C}"/>
              </a:ext>
            </a:extLst>
          </p:cNvPr>
          <p:cNvSpPr txBox="1">
            <a:spLocks/>
          </p:cNvSpPr>
          <p:nvPr/>
        </p:nvSpPr>
        <p:spPr>
          <a:xfrm>
            <a:off x="1287239" y="1412258"/>
            <a:ext cx="708376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2.   Solve     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given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B72B5A-1E59-4A92-BE31-4B64E938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72" y="1681289"/>
            <a:ext cx="281548" cy="2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DCC369-BE98-40BD-BA2A-5A70DF6F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73" y="1670087"/>
            <a:ext cx="420233" cy="2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73818F8-FAFA-4BA6-950B-9EBFB013F0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17"/>
          <a:stretch/>
        </p:blipFill>
        <p:spPr>
          <a:xfrm>
            <a:off x="4691098" y="3799444"/>
            <a:ext cx="1099199" cy="625400"/>
          </a:xfrm>
          <a:prstGeom prst="rect">
            <a:avLst/>
          </a:prstGeom>
        </p:spPr>
      </p:pic>
      <p:pic>
        <p:nvPicPr>
          <p:cNvPr id="17" name="Immagine 1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A83C9D1-D3A2-47B5-B532-35184FD26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9" y="6031795"/>
            <a:ext cx="2556943" cy="796473"/>
          </a:xfrm>
          <a:prstGeom prst="rect">
            <a:avLst/>
          </a:prstGeom>
        </p:spPr>
      </p:pic>
      <p:pic>
        <p:nvPicPr>
          <p:cNvPr id="19" name="Immagine 18" descr="Immagine che contiene oggetto, lampada, tavolo&#10;&#10;Descrizione generata automaticamente">
            <a:extLst>
              <a:ext uri="{FF2B5EF4-FFF2-40B4-BE49-F238E27FC236}">
                <a16:creationId xmlns:a16="http://schemas.microsoft.com/office/drawing/2014/main" id="{27F87E2C-5B85-499E-A65D-DEBB9280A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68" y="5011045"/>
            <a:ext cx="2562093" cy="90056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0FFD718-42B9-41F9-8E3D-6EEF6BE0A0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9" r="8"/>
          <a:stretch/>
        </p:blipFill>
        <p:spPr>
          <a:xfrm>
            <a:off x="7317236" y="3825359"/>
            <a:ext cx="1099197" cy="625399"/>
          </a:xfrm>
          <a:prstGeom prst="rect">
            <a:avLst/>
          </a:prstGeom>
        </p:spPr>
      </p:pic>
      <p:pic>
        <p:nvPicPr>
          <p:cNvPr id="25" name="Immagine 24" descr="Immagine che contiene orologio, oggetto, tempo, pensile&#10;&#10;Descrizione generata automaticamente">
            <a:extLst>
              <a:ext uri="{FF2B5EF4-FFF2-40B4-BE49-F238E27FC236}">
                <a16:creationId xmlns:a16="http://schemas.microsoft.com/office/drawing/2014/main" id="{00E40E30-7387-490B-B09E-E9AD6A47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15" y="1004105"/>
            <a:ext cx="1046088" cy="679876"/>
          </a:xfrm>
          <a:prstGeom prst="rect">
            <a:avLst/>
          </a:prstGeom>
        </p:spPr>
      </p:pic>
      <p:pic>
        <p:nvPicPr>
          <p:cNvPr id="26" name="Immagine 25" descr="Immagine che contiene orologio, oggetto, tempo, acqua&#10;&#10;Descrizione generata automaticamente">
            <a:extLst>
              <a:ext uri="{FF2B5EF4-FFF2-40B4-BE49-F238E27FC236}">
                <a16:creationId xmlns:a16="http://schemas.microsoft.com/office/drawing/2014/main" id="{70EBDC24-D84C-4C2F-8C45-2E7EAED6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58" y="1127931"/>
            <a:ext cx="1043372" cy="665982"/>
          </a:xfrm>
          <a:prstGeom prst="rect">
            <a:avLst/>
          </a:prstGeom>
        </p:spPr>
      </p:pic>
      <p:pic>
        <p:nvPicPr>
          <p:cNvPr id="5" name="Immagine 4" descr="Immagine che contiene oggetto, orologio, nero, bianco&#10;&#10;Descrizione generata automaticamente">
            <a:extLst>
              <a:ext uri="{FF2B5EF4-FFF2-40B4-BE49-F238E27FC236}">
                <a16:creationId xmlns:a16="http://schemas.microsoft.com/office/drawing/2014/main" id="{E8B97D03-51EC-45A7-81AE-3353FD166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05" y="1146746"/>
            <a:ext cx="1054175" cy="665920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C7E1F87-74B8-4F7E-B918-24A4FFD36CFE}"/>
              </a:ext>
            </a:extLst>
          </p:cNvPr>
          <p:cNvCxnSpPr>
            <a:cxnSpLocks/>
          </p:cNvCxnSpPr>
          <p:nvPr/>
        </p:nvCxnSpPr>
        <p:spPr>
          <a:xfrm>
            <a:off x="6553766" y="2062944"/>
            <a:ext cx="0" cy="2648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CF52502-108F-4A9B-B3C9-0E99C1D6BA59}"/>
              </a:ext>
            </a:extLst>
          </p:cNvPr>
          <p:cNvCxnSpPr>
            <a:cxnSpLocks/>
          </p:cNvCxnSpPr>
          <p:nvPr/>
        </p:nvCxnSpPr>
        <p:spPr>
          <a:xfrm flipH="1">
            <a:off x="7404396" y="4489382"/>
            <a:ext cx="434260" cy="5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38" name="Immagine 5137" descr="Immagine che contiene oggetto, tiro con l'arco, lampada, volando&#10;&#10;Descrizione generata automaticamente">
            <a:extLst>
              <a:ext uri="{FF2B5EF4-FFF2-40B4-BE49-F238E27FC236}">
                <a16:creationId xmlns:a16="http://schemas.microsoft.com/office/drawing/2014/main" id="{2265AF24-21CD-43FA-B6BB-CC9339ECBC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4" y="2870171"/>
            <a:ext cx="744201" cy="521028"/>
          </a:xfrm>
          <a:prstGeom prst="rect">
            <a:avLst/>
          </a:prstGeom>
        </p:spPr>
      </p:pic>
      <p:pic>
        <p:nvPicPr>
          <p:cNvPr id="51" name="Immagine 50" descr="Immagine che contiene oggetto, tiro con l'arco, lampada, volando&#10;&#10;Descrizione generata automaticamente">
            <a:extLst>
              <a:ext uri="{FF2B5EF4-FFF2-40B4-BE49-F238E27FC236}">
                <a16:creationId xmlns:a16="http://schemas.microsoft.com/office/drawing/2014/main" id="{ACF63FC8-E404-43DC-B240-F6222ED8B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52" y="2846928"/>
            <a:ext cx="744201" cy="521028"/>
          </a:xfrm>
          <a:prstGeom prst="rect">
            <a:avLst/>
          </a:prstGeom>
        </p:spPr>
      </p:pic>
      <p:cxnSp>
        <p:nvCxnSpPr>
          <p:cNvPr id="5140" name="Connettore 2 5139">
            <a:extLst>
              <a:ext uri="{FF2B5EF4-FFF2-40B4-BE49-F238E27FC236}">
                <a16:creationId xmlns:a16="http://schemas.microsoft.com/office/drawing/2014/main" id="{1C71526C-C494-4604-942A-961D9E805A85}"/>
              </a:ext>
            </a:extLst>
          </p:cNvPr>
          <p:cNvCxnSpPr>
            <a:cxnSpLocks/>
          </p:cNvCxnSpPr>
          <p:nvPr/>
        </p:nvCxnSpPr>
        <p:spPr>
          <a:xfrm>
            <a:off x="5240697" y="3426550"/>
            <a:ext cx="0" cy="2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8D1F94A2-3B08-4AAF-A01A-4BE29029B86B}"/>
              </a:ext>
            </a:extLst>
          </p:cNvPr>
          <p:cNvCxnSpPr>
            <a:cxnSpLocks/>
          </p:cNvCxnSpPr>
          <p:nvPr/>
        </p:nvCxnSpPr>
        <p:spPr>
          <a:xfrm>
            <a:off x="7866835" y="3426550"/>
            <a:ext cx="0" cy="2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403C075A-C2C9-4C24-AE5E-B76ABCFE8E32}"/>
              </a:ext>
            </a:extLst>
          </p:cNvPr>
          <p:cNvCxnSpPr>
            <a:cxnSpLocks/>
          </p:cNvCxnSpPr>
          <p:nvPr/>
        </p:nvCxnSpPr>
        <p:spPr>
          <a:xfrm>
            <a:off x="5221151" y="4487216"/>
            <a:ext cx="481986" cy="47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47" name="Picture 6">
            <a:extLst>
              <a:ext uri="{FF2B5EF4-FFF2-40B4-BE49-F238E27FC236}">
                <a16:creationId xmlns:a16="http://schemas.microsoft.com/office/drawing/2014/main" id="{CF4842F6-47D8-44DB-BCEA-3922239D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5" y="5655256"/>
            <a:ext cx="2508807" cy="3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itolo 1">
            <a:extLst>
              <a:ext uri="{FF2B5EF4-FFF2-40B4-BE49-F238E27FC236}">
                <a16:creationId xmlns:a16="http://schemas.microsoft.com/office/drawing/2014/main" id="{E9A5204D-DB7F-455B-AF42-1146EBA0C825}"/>
              </a:ext>
            </a:extLst>
          </p:cNvPr>
          <p:cNvSpPr txBox="1">
            <a:spLocks/>
          </p:cNvSpPr>
          <p:nvPr/>
        </p:nvSpPr>
        <p:spPr>
          <a:xfrm>
            <a:off x="314477" y="3684418"/>
            <a:ext cx="708376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Each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column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       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solves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an RLS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problem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*</a:t>
            </a:r>
          </a:p>
        </p:txBody>
      </p:sp>
      <p:pic>
        <p:nvPicPr>
          <p:cNvPr id="5148" name="Picture 8">
            <a:extLst>
              <a:ext uri="{FF2B5EF4-FFF2-40B4-BE49-F238E27FC236}">
                <a16:creationId xmlns:a16="http://schemas.microsoft.com/office/drawing/2014/main" id="{9F5CB710-6148-4B0B-A95D-CE92F9C0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24" y="4017578"/>
            <a:ext cx="248411" cy="1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6D99200A-8151-4A59-BCBC-73A85219002B}"/>
              </a:ext>
            </a:extLst>
          </p:cNvPr>
          <p:cNvCxnSpPr>
            <a:cxnSpLocks/>
          </p:cNvCxnSpPr>
          <p:nvPr/>
        </p:nvCxnSpPr>
        <p:spPr>
          <a:xfrm>
            <a:off x="252030" y="5480598"/>
            <a:ext cx="13112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itolo 1">
            <a:extLst>
              <a:ext uri="{FF2B5EF4-FFF2-40B4-BE49-F238E27FC236}">
                <a16:creationId xmlns:a16="http://schemas.microsoft.com/office/drawing/2014/main" id="{2ED51EE7-0A3A-4404-9429-EA79394003CD}"/>
              </a:ext>
            </a:extLst>
          </p:cNvPr>
          <p:cNvSpPr txBox="1">
            <a:spLocks/>
          </p:cNvSpPr>
          <p:nvPr/>
        </p:nvSpPr>
        <p:spPr>
          <a:xfrm>
            <a:off x="140363" y="5584555"/>
            <a:ext cx="332370" cy="2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*</a:t>
            </a:r>
          </a:p>
        </p:txBody>
      </p:sp>
      <p:sp>
        <p:nvSpPr>
          <p:cNvPr id="67" name="Titolo 1">
            <a:extLst>
              <a:ext uri="{FF2B5EF4-FFF2-40B4-BE49-F238E27FC236}">
                <a16:creationId xmlns:a16="http://schemas.microsoft.com/office/drawing/2014/main" id="{340D044C-22BC-464E-9DED-443A361C19D7}"/>
              </a:ext>
            </a:extLst>
          </p:cNvPr>
          <p:cNvSpPr txBox="1">
            <a:spLocks/>
          </p:cNvSpPr>
          <p:nvPr/>
        </p:nvSpPr>
        <p:spPr>
          <a:xfrm>
            <a:off x="9609290" y="2786293"/>
            <a:ext cx="2003897" cy="74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initialized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at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random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13142EDE-5164-4144-8220-A800A12A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01" y="3044001"/>
            <a:ext cx="268989" cy="18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3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7083762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</a:t>
            </a:r>
            <a:r>
              <a:rPr lang="it-IT" sz="4000" dirty="0" err="1">
                <a:latin typeface="Franklin Gothic Heavy" panose="020B0903020102020204" pitchFamily="34" charset="0"/>
              </a:rPr>
              <a:t>parallel</a:t>
            </a:r>
            <a:r>
              <a:rPr lang="it-IT" sz="4000" dirty="0">
                <a:latin typeface="Franklin Gothic Heavy" panose="020B0903020102020204" pitchFamily="34" charset="0"/>
              </a:rPr>
              <a:t> </a:t>
            </a:r>
            <a:r>
              <a:rPr lang="it-IT" sz="4000" dirty="0" err="1">
                <a:latin typeface="Franklin Gothic Heavy" panose="020B0903020102020204" pitchFamily="34" charset="0"/>
              </a:rPr>
              <a:t>computation</a:t>
            </a:r>
            <a:endParaRPr lang="it-IT" sz="4000" dirty="0">
              <a:latin typeface="Franklin Gothic Heavy" panose="020B0903020102020204" pitchFamily="34" charset="0"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2E291349-D984-4F01-A380-7E591183D964}"/>
              </a:ext>
            </a:extLst>
          </p:cNvPr>
          <p:cNvSpPr txBox="1">
            <a:spLocks/>
          </p:cNvSpPr>
          <p:nvPr/>
        </p:nvSpPr>
        <p:spPr>
          <a:xfrm>
            <a:off x="410546" y="1081748"/>
            <a:ext cx="10694229" cy="91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11" name="Immagine 10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3D946A4-ED54-4C05-BFD6-AC36967AB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72" y="1904968"/>
            <a:ext cx="1038866" cy="665920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FD381474-69E8-44DF-B7B2-BAE095A50F9C}"/>
              </a:ext>
            </a:extLst>
          </p:cNvPr>
          <p:cNvSpPr txBox="1">
            <a:spLocks/>
          </p:cNvSpPr>
          <p:nvPr/>
        </p:nvSpPr>
        <p:spPr>
          <a:xfrm>
            <a:off x="1284218" y="932272"/>
            <a:ext cx="708376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3.   Solve      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given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B72B5A-1E59-4A92-BE31-4B64E938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74" y="1165626"/>
            <a:ext cx="281548" cy="2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DCC369-BE98-40BD-BA2A-5A70DF6F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5" y="1165626"/>
            <a:ext cx="420233" cy="2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oggetto, orologio, nero, bianco&#10;&#10;Descrizione generata automaticamente">
            <a:extLst>
              <a:ext uri="{FF2B5EF4-FFF2-40B4-BE49-F238E27FC236}">
                <a16:creationId xmlns:a16="http://schemas.microsoft.com/office/drawing/2014/main" id="{E8B97D03-51EC-45A7-81AE-3353FD166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76" y="1904968"/>
            <a:ext cx="1054175" cy="665920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C7E1F87-74B8-4F7E-B918-24A4FFD36CFE}"/>
              </a:ext>
            </a:extLst>
          </p:cNvPr>
          <p:cNvCxnSpPr>
            <a:cxnSpLocks/>
          </p:cNvCxnSpPr>
          <p:nvPr/>
        </p:nvCxnSpPr>
        <p:spPr>
          <a:xfrm>
            <a:off x="6347174" y="1466023"/>
            <a:ext cx="0" cy="2648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0" name="Connettore 2 5139">
            <a:extLst>
              <a:ext uri="{FF2B5EF4-FFF2-40B4-BE49-F238E27FC236}">
                <a16:creationId xmlns:a16="http://schemas.microsoft.com/office/drawing/2014/main" id="{1C71526C-C494-4604-942A-961D9E805A85}"/>
              </a:ext>
            </a:extLst>
          </p:cNvPr>
          <p:cNvCxnSpPr>
            <a:cxnSpLocks/>
          </p:cNvCxnSpPr>
          <p:nvPr/>
        </p:nvCxnSpPr>
        <p:spPr>
          <a:xfrm>
            <a:off x="5034105" y="2829629"/>
            <a:ext cx="0" cy="2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8D1F94A2-3B08-4AAF-A01A-4BE29029B86B}"/>
              </a:ext>
            </a:extLst>
          </p:cNvPr>
          <p:cNvCxnSpPr>
            <a:cxnSpLocks/>
          </p:cNvCxnSpPr>
          <p:nvPr/>
        </p:nvCxnSpPr>
        <p:spPr>
          <a:xfrm>
            <a:off x="7660243" y="2829629"/>
            <a:ext cx="0" cy="2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itolo 1">
            <a:extLst>
              <a:ext uri="{FF2B5EF4-FFF2-40B4-BE49-F238E27FC236}">
                <a16:creationId xmlns:a16="http://schemas.microsoft.com/office/drawing/2014/main" id="{E9A5204D-DB7F-455B-AF42-1146EBA0C825}"/>
              </a:ext>
            </a:extLst>
          </p:cNvPr>
          <p:cNvSpPr txBox="1">
            <a:spLocks/>
          </p:cNvSpPr>
          <p:nvPr/>
        </p:nvSpPr>
        <p:spPr>
          <a:xfrm>
            <a:off x="366893" y="3171943"/>
            <a:ext cx="7083762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Each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column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         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solves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an RLS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problem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*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6D99200A-8151-4A59-BCBC-73A85219002B}"/>
              </a:ext>
            </a:extLst>
          </p:cNvPr>
          <p:cNvCxnSpPr>
            <a:cxnSpLocks/>
          </p:cNvCxnSpPr>
          <p:nvPr/>
        </p:nvCxnSpPr>
        <p:spPr>
          <a:xfrm>
            <a:off x="252030" y="5480598"/>
            <a:ext cx="13112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itolo 1">
            <a:extLst>
              <a:ext uri="{FF2B5EF4-FFF2-40B4-BE49-F238E27FC236}">
                <a16:creationId xmlns:a16="http://schemas.microsoft.com/office/drawing/2014/main" id="{2ED51EE7-0A3A-4404-9429-EA79394003CD}"/>
              </a:ext>
            </a:extLst>
          </p:cNvPr>
          <p:cNvSpPr txBox="1">
            <a:spLocks/>
          </p:cNvSpPr>
          <p:nvPr/>
        </p:nvSpPr>
        <p:spPr>
          <a:xfrm>
            <a:off x="140363" y="5584555"/>
            <a:ext cx="332370" cy="2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*</a:t>
            </a:r>
          </a:p>
        </p:txBody>
      </p:sp>
      <p:pic>
        <p:nvPicPr>
          <p:cNvPr id="4" name="Immagine 3" descr="Immagine che contiene oggetto, fotografia, nero, bianco&#10;&#10;Descrizione generata automaticamente">
            <a:extLst>
              <a:ext uri="{FF2B5EF4-FFF2-40B4-BE49-F238E27FC236}">
                <a16:creationId xmlns:a16="http://schemas.microsoft.com/office/drawing/2014/main" id="{84C23800-FBE6-4624-A96F-6EA312C20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44" y="2224706"/>
            <a:ext cx="711864" cy="521028"/>
          </a:xfrm>
          <a:prstGeom prst="rect">
            <a:avLst/>
          </a:prstGeom>
        </p:spPr>
      </p:pic>
      <p:pic>
        <p:nvPicPr>
          <p:cNvPr id="33" name="Immagine 32" descr="Immagine che contiene oggetto, fotografia, nero, bianco&#10;&#10;Descrizione generata automaticamente">
            <a:extLst>
              <a:ext uri="{FF2B5EF4-FFF2-40B4-BE49-F238E27FC236}">
                <a16:creationId xmlns:a16="http://schemas.microsoft.com/office/drawing/2014/main" id="{62E71830-B245-44E3-823E-E6F030E32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19" y="2236083"/>
            <a:ext cx="711864" cy="5210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FE0BEE-D532-48A7-8FE8-5FD4495559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3" b="-2162"/>
          <a:stretch/>
        </p:blipFill>
        <p:spPr>
          <a:xfrm flipV="1">
            <a:off x="4501799" y="3221646"/>
            <a:ext cx="1099198" cy="63279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A9E4107-A95F-4387-87A0-7B3204CCA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7" y="6012184"/>
            <a:ext cx="2556944" cy="845816"/>
          </a:xfrm>
          <a:prstGeom prst="rect">
            <a:avLst/>
          </a:prstGeom>
        </p:spPr>
      </p:pic>
      <p:pic>
        <p:nvPicPr>
          <p:cNvPr id="18" name="Immagine 17" descr="Immagine che contiene specchio, tavolo&#10;&#10;Descrizione generata automaticamente">
            <a:extLst>
              <a:ext uri="{FF2B5EF4-FFF2-40B4-BE49-F238E27FC236}">
                <a16:creationId xmlns:a16="http://schemas.microsoft.com/office/drawing/2014/main" id="{0853E43E-4A27-4552-BFEA-3E3B20427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4" y="4367208"/>
            <a:ext cx="2295471" cy="891281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6CD3BAF8-FF5B-4518-A230-F94CF2D279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7" t="-3208" r="-944" b="1046"/>
          <a:stretch/>
        </p:blipFill>
        <p:spPr>
          <a:xfrm flipV="1">
            <a:off x="7140811" y="3237583"/>
            <a:ext cx="1099198" cy="63279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CF52502-108F-4A9B-B3C9-0E99C1D6BA59}"/>
              </a:ext>
            </a:extLst>
          </p:cNvPr>
          <p:cNvCxnSpPr>
            <a:cxnSpLocks/>
          </p:cNvCxnSpPr>
          <p:nvPr/>
        </p:nvCxnSpPr>
        <p:spPr>
          <a:xfrm flipH="1">
            <a:off x="7140811" y="3892461"/>
            <a:ext cx="491253" cy="53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403C075A-C2C9-4C24-AE5E-B76ABCFE8E32}"/>
              </a:ext>
            </a:extLst>
          </p:cNvPr>
          <p:cNvCxnSpPr>
            <a:cxnSpLocks/>
          </p:cNvCxnSpPr>
          <p:nvPr/>
        </p:nvCxnSpPr>
        <p:spPr>
          <a:xfrm>
            <a:off x="5014559" y="3890295"/>
            <a:ext cx="536509" cy="5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75F6FF-10E9-405D-A777-D1E8A374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99" y="3524460"/>
            <a:ext cx="362544" cy="2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7DFB25C-3B8E-40FE-B668-50A15462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5637268"/>
            <a:ext cx="2484506" cy="32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olo 1">
            <a:extLst>
              <a:ext uri="{FF2B5EF4-FFF2-40B4-BE49-F238E27FC236}">
                <a16:creationId xmlns:a16="http://schemas.microsoft.com/office/drawing/2014/main" id="{BC363880-424D-4563-98DA-B13DD2F33238}"/>
              </a:ext>
            </a:extLst>
          </p:cNvPr>
          <p:cNvSpPr txBox="1">
            <a:spLocks/>
          </p:cNvSpPr>
          <p:nvPr/>
        </p:nvSpPr>
        <p:spPr>
          <a:xfrm>
            <a:off x="9406234" y="2123827"/>
            <a:ext cx="2003897" cy="74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computed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16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at</a:t>
            </a:r>
            <a:r>
              <a:rPr lang="it-IT" sz="16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step 2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5BB9833D-36A7-43BC-97E5-95CF16A4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326" y="2379118"/>
            <a:ext cx="203485" cy="2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olo 1">
            <a:extLst>
              <a:ext uri="{FF2B5EF4-FFF2-40B4-BE49-F238E27FC236}">
                <a16:creationId xmlns:a16="http://schemas.microsoft.com/office/drawing/2014/main" id="{F8FB80AF-FCD3-479F-8219-E754A3AD8808}"/>
              </a:ext>
            </a:extLst>
          </p:cNvPr>
          <p:cNvSpPr txBox="1">
            <a:spLocks/>
          </p:cNvSpPr>
          <p:nvPr/>
        </p:nvSpPr>
        <p:spPr>
          <a:xfrm>
            <a:off x="3717191" y="5333850"/>
            <a:ext cx="8334446" cy="135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 startAt="4"/>
            </a:pP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Repeat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until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a stop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condition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(i.e. maximum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iterations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, minimum RMSE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improvement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01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FA22-703B-40B0-AC55-A870EDF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71773"/>
            <a:ext cx="9017664" cy="82322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Franklin Gothic Heavy" panose="020B0903020102020204" pitchFamily="34" charset="0"/>
              </a:rPr>
              <a:t>ALS: time </a:t>
            </a:r>
            <a:r>
              <a:rPr lang="it-IT" sz="4000" dirty="0" err="1">
                <a:latin typeface="Franklin Gothic Heavy" panose="020B0903020102020204" pitchFamily="34" charset="0"/>
              </a:rPr>
              <a:t>complexity</a:t>
            </a:r>
            <a:r>
              <a:rPr lang="it-IT" sz="4000" dirty="0">
                <a:latin typeface="Franklin Gothic Heavy" panose="020B0903020102020204" pitchFamily="34" charset="0"/>
              </a:rPr>
              <a:t> &amp; tuning</a:t>
            </a:r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38686C06-6384-4CCD-899F-83EAFF38DA14}"/>
              </a:ext>
            </a:extLst>
          </p:cNvPr>
          <p:cNvSpPr txBox="1">
            <a:spLocks/>
          </p:cNvSpPr>
          <p:nvPr/>
        </p:nvSpPr>
        <p:spPr>
          <a:xfrm>
            <a:off x="410547" y="937728"/>
            <a:ext cx="9713841" cy="8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Running time      :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almost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linear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speedup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in the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nodes</a:t>
            </a:r>
            <a:endParaRPr lang="it-IT" sz="24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A4DD6F8-9DD7-418D-BE7A-19BD3214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211" y="1142976"/>
            <a:ext cx="390378" cy="3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C942E24-43F2-493C-962A-93469C06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55" y="1907729"/>
            <a:ext cx="5128180" cy="1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D157358-A8EF-4FE2-BD47-19F596C47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210" y="4143317"/>
            <a:ext cx="3867580" cy="2068338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0EBC3CE7-E415-475D-A8B5-1AA950505331}"/>
              </a:ext>
            </a:extLst>
          </p:cNvPr>
          <p:cNvSpPr txBox="1">
            <a:spLocks/>
          </p:cNvSpPr>
          <p:nvPr/>
        </p:nvSpPr>
        <p:spPr>
          <a:xfrm>
            <a:off x="6211479" y="4176560"/>
            <a:ext cx="5980521" cy="196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The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larger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      the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better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</a:t>
            </a:r>
          </a:p>
          <a:p>
            <a:pPr algn="ctr"/>
            <a:endParaRPr lang="it-IT" sz="18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  <a:p>
            <a:pPr algn="ctr"/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but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super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expensive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!* 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5628DA9-9A42-409E-BA88-CA076CF68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56" y="4822077"/>
            <a:ext cx="232528" cy="24875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01BF921D-7B4F-425A-9E4B-6A849EBAF6F8}"/>
              </a:ext>
            </a:extLst>
          </p:cNvPr>
          <p:cNvSpPr/>
          <p:nvPr/>
        </p:nvSpPr>
        <p:spPr>
          <a:xfrm>
            <a:off x="410547" y="6399285"/>
            <a:ext cx="1115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Franklin Gothic Book" panose="020B0503020102020204" pitchFamily="34" charset="0"/>
              </a:rPr>
              <a:t>* Image from the </a:t>
            </a:r>
            <a:r>
              <a:rPr lang="it-IT" sz="1600" dirty="0" err="1">
                <a:latin typeface="Franklin Gothic Book" panose="020B0503020102020204" pitchFamily="34" charset="0"/>
              </a:rPr>
              <a:t>original</a:t>
            </a:r>
            <a:r>
              <a:rPr lang="it-IT" sz="1600" dirty="0">
                <a:latin typeface="Franklin Gothic Book" panose="020B0503020102020204" pitchFamily="34" charset="0"/>
              </a:rPr>
              <a:t> paper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8811C7C-4D77-4595-AAEF-D31BCCBB5287}"/>
              </a:ext>
            </a:extLst>
          </p:cNvPr>
          <p:cNvCxnSpPr>
            <a:cxnSpLocks/>
          </p:cNvCxnSpPr>
          <p:nvPr/>
        </p:nvCxnSpPr>
        <p:spPr>
          <a:xfrm>
            <a:off x="488369" y="6394998"/>
            <a:ext cx="13112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66BBADC0-C220-4DE5-93DF-C9FD54709E1D}"/>
              </a:ext>
            </a:extLst>
          </p:cNvPr>
          <p:cNvSpPr txBox="1">
            <a:spLocks/>
          </p:cNvSpPr>
          <p:nvPr/>
        </p:nvSpPr>
        <p:spPr>
          <a:xfrm>
            <a:off x="410547" y="3367074"/>
            <a:ext cx="10694229" cy="91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Hyperparameters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to be cross-</a:t>
            </a:r>
            <a:r>
              <a:rPr lang="it-IT" sz="24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validated</a:t>
            </a:r>
            <a:r>
              <a:rPr lang="it-IT" sz="24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:       ,  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985A2FC-C2DF-4CFA-9631-CEB0B01D5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79" y="3648874"/>
            <a:ext cx="345650" cy="369766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00EFD9D-C38B-4035-9500-04FB5964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97" y="3648874"/>
            <a:ext cx="209390" cy="29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92F72AA-AE30-47A1-AE85-3684412E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2" y="1852715"/>
            <a:ext cx="166226" cy="2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7CD4C3F0-6149-43C9-83A5-4D94C4687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2" y="2359144"/>
            <a:ext cx="3335927" cy="37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F7AB66C1-2680-404C-90FC-135A43C1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1" y="2933190"/>
            <a:ext cx="3335927" cy="38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D084694F-4664-4E3C-A4A8-215F954D3841}"/>
              </a:ext>
            </a:extLst>
          </p:cNvPr>
          <p:cNvSpPr txBox="1">
            <a:spLocks/>
          </p:cNvSpPr>
          <p:nvPr/>
        </p:nvSpPr>
        <p:spPr>
          <a:xfrm>
            <a:off x="8056018" y="1760948"/>
            <a:ext cx="3525143" cy="50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maximum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number</a:t>
            </a:r>
            <a:r>
              <a:rPr lang="it-IT" sz="1800" dirty="0">
                <a:latin typeface="Franklin Gothic Medium" panose="020B0603020102020204" pitchFamily="34" charset="0"/>
                <a:cs typeface="Aparajita" panose="020B0502040204020203" pitchFamily="18" charset="0"/>
              </a:rPr>
              <a:t> of </a:t>
            </a:r>
            <a:r>
              <a:rPr lang="it-IT" sz="1800" dirty="0" err="1">
                <a:latin typeface="Franklin Gothic Medium" panose="020B0603020102020204" pitchFamily="34" charset="0"/>
                <a:cs typeface="Aparajita" panose="020B0502040204020203" pitchFamily="18" charset="0"/>
              </a:rPr>
              <a:t>iterations</a:t>
            </a:r>
            <a:endParaRPr lang="it-IT" sz="1800" dirty="0">
              <a:latin typeface="Franklin Gothic Medium" panose="020B0603020102020204" pitchFamily="34" charset="0"/>
              <a:cs typeface="Aparajita" panose="020B0502040204020203" pitchFamily="18" charset="0"/>
            </a:endParaRP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71530EFC-C072-4240-8571-E8BC1F5DD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37" y="1631734"/>
            <a:ext cx="319909" cy="18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AEDC33F-70C1-44CD-B10A-8C5F0195F959}"/>
              </a:ext>
            </a:extLst>
          </p:cNvPr>
          <p:cNvSpPr/>
          <p:nvPr/>
        </p:nvSpPr>
        <p:spPr>
          <a:xfrm>
            <a:off x="6699568" y="2291744"/>
            <a:ext cx="1474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Franklin Gothic Medium" panose="020B0603020102020204" pitchFamily="34" charset="0"/>
                <a:cs typeface="Aparajita" panose="020B0502040204020203" pitchFamily="18" charset="0"/>
              </a:rPr>
              <a:t>with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D416B-42B8-4BD2-9BD2-C118ED8B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19" y="1244776"/>
            <a:ext cx="156132" cy="1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44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279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Franklin Gothic Heavy</vt:lpstr>
      <vt:lpstr>Franklin Gothic Medium</vt:lpstr>
      <vt:lpstr>Tema di Office</vt:lpstr>
      <vt:lpstr>ALS: introduction</vt:lpstr>
      <vt:lpstr>ALS: matrix factorization </vt:lpstr>
      <vt:lpstr>ALS: probabilistic framework</vt:lpstr>
      <vt:lpstr>ALS: algorithm</vt:lpstr>
      <vt:lpstr>ALS: parallel computation </vt:lpstr>
      <vt:lpstr>ALS: parallel computation</vt:lpstr>
      <vt:lpstr>ALS: time complexity &amp;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di Deep Learning per lo studio dei cetacei nel Golfo di Taranto</dc:title>
  <dc:creator>Gianvito</dc:creator>
  <cp:lastModifiedBy>Gianvito</cp:lastModifiedBy>
  <cp:revision>292</cp:revision>
  <dcterms:created xsi:type="dcterms:W3CDTF">2019-06-08T14:33:00Z</dcterms:created>
  <dcterms:modified xsi:type="dcterms:W3CDTF">2020-03-23T15:05:50Z</dcterms:modified>
</cp:coreProperties>
</file>