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9" r:id="rId4"/>
    <p:sldId id="268" r:id="rId5"/>
    <p:sldId id="272" r:id="rId6"/>
    <p:sldId id="274" r:id="rId7"/>
    <p:sldId id="282" r:id="rId8"/>
    <p:sldId id="283" r:id="rId9"/>
    <p:sldId id="278" r:id="rId10"/>
    <p:sldId id="279" r:id="rId11"/>
    <p:sldId id="275" r:id="rId12"/>
    <p:sldId id="280" r:id="rId13"/>
    <p:sldId id="281" r:id="rId14"/>
    <p:sldId id="276" r:id="rId15"/>
    <p:sldId id="277"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roject-pscs103/PSCS_8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irjet.net/archives/V11/i3/IRJET-V11I313.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doi.org/10.55248/gengpi.5.0524.1248" TargetMode="External"/><Relationship Id="rId5" Type="http://schemas.openxmlformats.org/officeDocument/2006/relationships/hyperlink" Target="https://www.youtube.com/watch?v=iqx-2t7Mrqg" TargetMode="External"/><Relationship Id="rId4" Type="http://schemas.openxmlformats.org/officeDocument/2006/relationships/hyperlink" Target="https://ijrpr.com/uploads/V5ISSUE5/IJRPR27732.pdf"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 </a:t>
            </a:r>
            <a:r>
              <a:rPr lang="en-US" dirty="0">
                <a:latin typeface="Times New Roman" panose="02020603050405020304" pitchFamily="18" charset="0"/>
                <a:cs typeface="Times New Roman" panose="02020603050405020304" pitchFamily="18" charset="0"/>
              </a:rPr>
              <a:t>Community Based Reporting and Monitoring Tool for Women's Safety in Colleges/Universities</a:t>
            </a:r>
            <a:br>
              <a:rPr lang="en-US" dirty="0"/>
            </a:b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68697"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Project Statement: PSCS-88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12590099"/>
              </p:ext>
            </p:extLst>
          </p:nvPr>
        </p:nvGraphicFramePr>
        <p:xfrm>
          <a:off x="553347" y="2721840"/>
          <a:ext cx="5272350" cy="1828850"/>
        </p:xfrm>
        <a:graphic>
          <a:graphicData uri="http://schemas.openxmlformats.org/drawingml/2006/table">
            <a:tbl>
              <a:tblPr firstRow="1" bandRow="1">
                <a:noFill/>
                <a:tableStyleId>{57690726-49DA-4552-BDEB-330DD8EA8BD9}</a:tableStyleId>
              </a:tblPr>
              <a:tblGrid>
                <a:gridCol w="1938675">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IN"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Aarif Ahamed</a:t>
            </a:r>
          </a:p>
          <a:p>
            <a:pPr>
              <a:buClr>
                <a:srgbClr val="17365D"/>
              </a:buClr>
              <a:buSzPct val="100000"/>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and Engineering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sym typeface="Verdana"/>
              </a:rPr>
              <a:t>Dr. Asif Mohammed</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2000" b="1" dirty="0">
                <a:solidFill>
                  <a:srgbClr val="17365D"/>
                </a:solidFill>
                <a:latin typeface="Cambria" panose="02040503050406030204" pitchFamily="18" charset="0"/>
                <a:ea typeface="Cambria" panose="02040503050406030204" pitchFamily="18" charset="0"/>
                <a:cs typeface="Verdana"/>
                <a:sym typeface="Verdana"/>
              </a:rPr>
              <a:t>Prof. Srinivas Mishra</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3B1AD5A7-31E4-3F45-405F-F0F43DB7A2E2}"/>
              </a:ext>
            </a:extLst>
          </p:cNvPr>
          <p:cNvGraphicFramePr>
            <a:graphicFrameLocks noGrp="1"/>
          </p:cNvGraphicFramePr>
          <p:nvPr>
            <p:extLst>
              <p:ext uri="{D42A27DB-BD31-4B8C-83A1-F6EECF244321}">
                <p14:modId xmlns:p14="http://schemas.microsoft.com/office/powerpoint/2010/main" val="1100166696"/>
              </p:ext>
            </p:extLst>
          </p:nvPr>
        </p:nvGraphicFramePr>
        <p:xfrm>
          <a:off x="339364" y="2698449"/>
          <a:ext cx="5756636" cy="1691640"/>
        </p:xfrm>
        <a:graphic>
          <a:graphicData uri="http://schemas.openxmlformats.org/drawingml/2006/table">
            <a:tbl>
              <a:tblPr firstRow="1" bandRow="1">
                <a:tableStyleId>{3C2FFA5D-87B4-456A-9821-1D502468CF0F}</a:tableStyleId>
              </a:tblPr>
              <a:tblGrid>
                <a:gridCol w="2878318">
                  <a:extLst>
                    <a:ext uri="{9D8B030D-6E8A-4147-A177-3AD203B41FA5}">
                      <a16:colId xmlns:a16="http://schemas.microsoft.com/office/drawing/2014/main" val="1868215394"/>
                    </a:ext>
                  </a:extLst>
                </a:gridCol>
                <a:gridCol w="2878318">
                  <a:extLst>
                    <a:ext uri="{9D8B030D-6E8A-4147-A177-3AD203B41FA5}">
                      <a16:colId xmlns:a16="http://schemas.microsoft.com/office/drawing/2014/main" val="1665988818"/>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i="0" u="none" strike="noStrike" cap="none" dirty="0">
                          <a:solidFill>
                            <a:schemeClr val="bg1"/>
                          </a:solidFill>
                          <a:latin typeface="+mn-lt"/>
                          <a:ea typeface="+mn-ea"/>
                          <a:cs typeface="+mn-cs"/>
                          <a:sym typeface="Arial"/>
                        </a:rPr>
                        <a:t>           Roll Number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b="1" u="none" strike="noStrike" cap="none" dirty="0">
                          <a:solidFill>
                            <a:schemeClr val="bg1"/>
                          </a:solidFill>
                        </a:rPr>
                        <a:t>       Student Name</a:t>
                      </a:r>
                    </a:p>
                    <a:p>
                      <a:endParaRPr lang="en-IN" dirty="0"/>
                    </a:p>
                  </a:txBody>
                  <a:tcPr/>
                </a:tc>
                <a:extLst>
                  <a:ext uri="{0D108BD9-81ED-4DB2-BD59-A6C34878D82A}">
                    <a16:rowId xmlns:a16="http://schemas.microsoft.com/office/drawing/2014/main" val="2603140402"/>
                  </a:ext>
                </a:extLst>
              </a:tr>
              <a:tr h="370840">
                <a:tc>
                  <a:txBody>
                    <a:bodyPr/>
                    <a:lstStyle/>
                    <a:p>
                      <a:r>
                        <a:rPr lang="en-IN" dirty="0"/>
                        <a:t>20211CSE0810</a:t>
                      </a:r>
                    </a:p>
                  </a:txBody>
                  <a:tcPr/>
                </a:tc>
                <a:tc>
                  <a:txBody>
                    <a:bodyPr/>
                    <a:lstStyle/>
                    <a:p>
                      <a:r>
                        <a:rPr lang="en-IN" dirty="0"/>
                        <a:t>BALAGUNDLA SATISH</a:t>
                      </a:r>
                    </a:p>
                  </a:txBody>
                  <a:tcPr/>
                </a:tc>
                <a:extLst>
                  <a:ext uri="{0D108BD9-81ED-4DB2-BD59-A6C34878D82A}">
                    <a16:rowId xmlns:a16="http://schemas.microsoft.com/office/drawing/2014/main" val="3328450679"/>
                  </a:ext>
                </a:extLst>
              </a:tr>
              <a:tr h="370840">
                <a:tc>
                  <a:txBody>
                    <a:bodyPr/>
                    <a:lstStyle/>
                    <a:p>
                      <a:r>
                        <a:rPr lang="en-IN" dirty="0"/>
                        <a:t>20211CSE0807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G V NANDINI</a:t>
                      </a:r>
                    </a:p>
                  </a:txBody>
                  <a:tcPr/>
                </a:tc>
                <a:extLst>
                  <a:ext uri="{0D108BD9-81ED-4DB2-BD59-A6C34878D82A}">
                    <a16:rowId xmlns:a16="http://schemas.microsoft.com/office/drawing/2014/main" val="2994951372"/>
                  </a:ext>
                </a:extLst>
              </a:tr>
              <a:tr h="370840">
                <a:tc>
                  <a:txBody>
                    <a:bodyPr/>
                    <a:lstStyle/>
                    <a:p>
                      <a:r>
                        <a:rPr lang="en-IN" dirty="0"/>
                        <a:t>20211CSE0764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DHARE CHETHAN</a:t>
                      </a:r>
                    </a:p>
                  </a:txBody>
                  <a:tcPr/>
                </a:tc>
                <a:extLst>
                  <a:ext uri="{0D108BD9-81ED-4DB2-BD59-A6C34878D82A}">
                    <a16:rowId xmlns:a16="http://schemas.microsoft.com/office/drawing/2014/main" val="301653774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FC4AF-CF2F-B6BB-2D14-86F19C837EEA}"/>
              </a:ext>
            </a:extLst>
          </p:cNvPr>
          <p:cNvSpPr>
            <a:spLocks noGrp="1"/>
          </p:cNvSpPr>
          <p:nvPr>
            <p:ph type="title"/>
          </p:nvPr>
        </p:nvSpPr>
        <p:spPr/>
        <p:txBody>
          <a:bodyPr/>
          <a:lstStyle/>
          <a:p>
            <a:r>
              <a:rPr lang="en-IN" dirty="0"/>
              <a:t>Existing Methods - Drawbacks</a:t>
            </a:r>
          </a:p>
        </p:txBody>
      </p:sp>
      <p:sp>
        <p:nvSpPr>
          <p:cNvPr id="3" name="Text Placeholder 2">
            <a:extLst>
              <a:ext uri="{FF2B5EF4-FFF2-40B4-BE49-F238E27FC236}">
                <a16:creationId xmlns:a16="http://schemas.microsoft.com/office/drawing/2014/main" id="{E8398798-6E2A-D74A-E0D7-1CBF9B126E6D}"/>
              </a:ext>
            </a:extLst>
          </p:cNvPr>
          <p:cNvSpPr>
            <a:spLocks noGrp="1"/>
          </p:cNvSpPr>
          <p:nvPr>
            <p:ph type="body" idx="1"/>
          </p:nvPr>
        </p:nvSpPr>
        <p:spPr/>
        <p:txBody>
          <a:bodyPr>
            <a:normAutofit/>
          </a:bodyPr>
          <a:lstStyle/>
          <a:p>
            <a:pPr marL="76200" indent="0" algn="just">
              <a:buNone/>
            </a:pPr>
            <a:r>
              <a:rPr lang="en-US" sz="1400" b="1" dirty="0">
                <a:latin typeface="Times New Roman" panose="02020603050405020304" pitchFamily="18" charset="0"/>
                <a:cs typeface="Times New Roman" panose="02020603050405020304" pitchFamily="18" charset="0"/>
              </a:rPr>
              <a:t>Women's Colleges:</a:t>
            </a:r>
          </a:p>
          <a:p>
            <a:pPr marL="76200" indent="0" algn="just">
              <a:buNone/>
            </a:pPr>
            <a:r>
              <a:rPr lang="en-US" sz="1400" b="1" dirty="0">
                <a:latin typeface="Times New Roman" panose="02020603050405020304" pitchFamily="18" charset="0"/>
                <a:cs typeface="Times New Roman" panose="02020603050405020304" pitchFamily="18" charset="0"/>
              </a:rPr>
              <a:t>Description: </a:t>
            </a:r>
            <a:r>
              <a:rPr lang="en-US" sz="1400" dirty="0">
                <a:latin typeface="Times New Roman" panose="02020603050405020304" pitchFamily="18" charset="0"/>
                <a:cs typeface="Times New Roman" panose="02020603050405020304" pitchFamily="18" charset="0"/>
              </a:rPr>
              <a:t>Some women opt for single-sex colleges, believing they are safer.</a:t>
            </a:r>
          </a:p>
          <a:p>
            <a:pPr marL="76200" indent="0" algn="just">
              <a:buNone/>
            </a:pPr>
            <a:r>
              <a:rPr lang="en-US" sz="1400" b="1" dirty="0">
                <a:latin typeface="Times New Roman" panose="02020603050405020304" pitchFamily="18" charset="0"/>
                <a:cs typeface="Times New Roman" panose="02020603050405020304" pitchFamily="18" charset="0"/>
              </a:rPr>
              <a:t>Drawbacks: </a:t>
            </a:r>
            <a:r>
              <a:rPr lang="en-US" sz="1400" dirty="0">
                <a:latin typeface="Times New Roman" panose="02020603050405020304" pitchFamily="18" charset="0"/>
                <a:cs typeface="Times New Roman" panose="02020603050405020304" pitchFamily="18" charset="0"/>
              </a:rPr>
              <a:t>While these colleges may feel safer, they can limit social opportunities and diversity. Additionally, they do not eliminate the risk of harassment entirely</a:t>
            </a: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13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6FF22-52F0-A6DD-587A-FADA4CD3D2CE}"/>
              </a:ext>
            </a:extLst>
          </p:cNvPr>
          <p:cNvSpPr>
            <a:spLocks noGrp="1"/>
          </p:cNvSpPr>
          <p:nvPr>
            <p:ph type="title"/>
          </p:nvPr>
        </p:nvSpPr>
        <p:spPr/>
        <p:txBody>
          <a:bodyPr/>
          <a:lstStyle/>
          <a:p>
            <a:r>
              <a:rPr lang="en-IN" dirty="0"/>
              <a:t>Proposed Methods</a:t>
            </a:r>
          </a:p>
        </p:txBody>
      </p:sp>
      <p:sp>
        <p:nvSpPr>
          <p:cNvPr id="3" name="Text Placeholder 2">
            <a:extLst>
              <a:ext uri="{FF2B5EF4-FFF2-40B4-BE49-F238E27FC236}">
                <a16:creationId xmlns:a16="http://schemas.microsoft.com/office/drawing/2014/main" id="{B456A83C-D48B-3487-EC30-EE896C31C6E5}"/>
              </a:ext>
            </a:extLst>
          </p:cNvPr>
          <p:cNvSpPr>
            <a:spLocks noGrp="1"/>
          </p:cNvSpPr>
          <p:nvPr>
            <p:ph type="body" idx="1"/>
          </p:nvPr>
        </p:nvSpPr>
        <p:spPr/>
        <p:txBody>
          <a:bodyPr>
            <a:normAutofit/>
          </a:bodyPr>
          <a:lstStyle/>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Real-Time Alerts </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GPS Tracking</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Visualization</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Community Engagement</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User-Friendly Interface</a:t>
            </a:r>
          </a:p>
          <a:p>
            <a:pP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Awareness Campaigns</a:t>
            </a:r>
          </a:p>
        </p:txBody>
      </p:sp>
    </p:spTree>
    <p:extLst>
      <p:ext uri="{BB962C8B-B14F-4D97-AF65-F5344CB8AC3E}">
        <p14:creationId xmlns:p14="http://schemas.microsoft.com/office/powerpoint/2010/main" val="146009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5BB7-6528-4E0F-BA34-3FF4056D0C5D}"/>
              </a:ext>
            </a:extLst>
          </p:cNvPr>
          <p:cNvSpPr>
            <a:spLocks noGrp="1"/>
          </p:cNvSpPr>
          <p:nvPr>
            <p:ph type="title"/>
          </p:nvPr>
        </p:nvSpPr>
        <p:spPr/>
        <p:txBody>
          <a:bodyPr/>
          <a:lstStyle/>
          <a:p>
            <a:r>
              <a:rPr lang="en-IN" dirty="0"/>
              <a:t>Architecture Diagram</a:t>
            </a:r>
          </a:p>
        </p:txBody>
      </p:sp>
      <p:sp>
        <p:nvSpPr>
          <p:cNvPr id="3" name="Text Placeholder 2">
            <a:extLst>
              <a:ext uri="{FF2B5EF4-FFF2-40B4-BE49-F238E27FC236}">
                <a16:creationId xmlns:a16="http://schemas.microsoft.com/office/drawing/2014/main" id="{3D6FE7F4-4372-756E-AA5E-4701E4A85A10}"/>
              </a:ext>
            </a:extLst>
          </p:cNvPr>
          <p:cNvSpPr>
            <a:spLocks noGrp="1"/>
          </p:cNvSpPr>
          <p:nvPr>
            <p:ph type="body" idx="1"/>
          </p:nvPr>
        </p:nvSpPr>
        <p:spPr/>
        <p:txBody>
          <a:bodyPr/>
          <a:lstStyle/>
          <a:p>
            <a:pPr marL="76200" indent="0">
              <a:buNone/>
            </a:pPr>
            <a:endParaRPr lang="en-IN" dirty="0"/>
          </a:p>
        </p:txBody>
      </p:sp>
      <p:pic>
        <p:nvPicPr>
          <p:cNvPr id="5" name="Picture 4">
            <a:extLst>
              <a:ext uri="{FF2B5EF4-FFF2-40B4-BE49-F238E27FC236}">
                <a16:creationId xmlns:a16="http://schemas.microsoft.com/office/drawing/2014/main" id="{A9D206B2-987C-46E9-5061-5DF62A3F5D5E}"/>
              </a:ext>
            </a:extLst>
          </p:cNvPr>
          <p:cNvPicPr>
            <a:picLocks noChangeAspect="1"/>
          </p:cNvPicPr>
          <p:nvPr/>
        </p:nvPicPr>
        <p:blipFill>
          <a:blip r:embed="rId2"/>
          <a:stretch>
            <a:fillRect/>
          </a:stretch>
        </p:blipFill>
        <p:spPr>
          <a:xfrm>
            <a:off x="947056" y="1143001"/>
            <a:ext cx="7701643" cy="4983416"/>
          </a:xfrm>
          <a:prstGeom prst="rect">
            <a:avLst/>
          </a:prstGeom>
        </p:spPr>
      </p:pic>
    </p:spTree>
    <p:extLst>
      <p:ext uri="{BB962C8B-B14F-4D97-AF65-F5344CB8AC3E}">
        <p14:creationId xmlns:p14="http://schemas.microsoft.com/office/powerpoint/2010/main" val="245648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1329-382C-B316-C6F9-1E45199644D5}"/>
              </a:ext>
            </a:extLst>
          </p:cNvPr>
          <p:cNvSpPr>
            <a:spLocks noGrp="1"/>
          </p:cNvSpPr>
          <p:nvPr>
            <p:ph type="title"/>
          </p:nvPr>
        </p:nvSpPr>
        <p:spPr/>
        <p:txBody>
          <a:bodyPr/>
          <a:lstStyle/>
          <a:p>
            <a:r>
              <a:rPr lang="en-IN" dirty="0"/>
              <a:t>Hardware and Software Details</a:t>
            </a:r>
          </a:p>
        </p:txBody>
      </p:sp>
      <p:sp>
        <p:nvSpPr>
          <p:cNvPr id="3" name="Text Placeholder 2">
            <a:extLst>
              <a:ext uri="{FF2B5EF4-FFF2-40B4-BE49-F238E27FC236}">
                <a16:creationId xmlns:a16="http://schemas.microsoft.com/office/drawing/2014/main" id="{4D11C21F-19C6-98B9-9583-6D985A244D7C}"/>
              </a:ext>
            </a:extLst>
          </p:cNvPr>
          <p:cNvSpPr>
            <a:spLocks noGrp="1"/>
          </p:cNvSpPr>
          <p:nvPr>
            <p:ph type="body" idx="1"/>
          </p:nvPr>
        </p:nvSpPr>
        <p:spPr/>
        <p:txBody>
          <a:bodyPr>
            <a:normAutofit/>
          </a:bodyPr>
          <a:lstStyle/>
          <a:p>
            <a:pPr marL="76200" indent="0">
              <a:buNone/>
            </a:pPr>
            <a:r>
              <a:rPr lang="en-IN" sz="1600" b="1" dirty="0">
                <a:latin typeface="Times New Roman" panose="02020603050405020304" pitchFamily="18" charset="0"/>
                <a:cs typeface="Times New Roman" panose="02020603050405020304" pitchFamily="18" charset="0"/>
              </a:rPr>
              <a:t>Hardware details:</a:t>
            </a:r>
          </a:p>
          <a:p>
            <a:r>
              <a:rPr lang="en-IN" sz="1400" dirty="0">
                <a:latin typeface="Times New Roman" panose="02020603050405020304" pitchFamily="18" charset="0"/>
                <a:cs typeface="Times New Roman" panose="02020603050405020304" pitchFamily="18" charset="0"/>
              </a:rPr>
              <a:t>Microcontroller</a:t>
            </a:r>
          </a:p>
          <a:p>
            <a:r>
              <a:rPr lang="en-IN" sz="1400" dirty="0">
                <a:latin typeface="Times New Roman" panose="02020603050405020304" pitchFamily="18" charset="0"/>
                <a:cs typeface="Times New Roman" panose="02020603050405020304" pitchFamily="18" charset="0"/>
              </a:rPr>
              <a:t>GPS module</a:t>
            </a:r>
          </a:p>
          <a:p>
            <a:r>
              <a:rPr lang="en-IN" sz="1400" dirty="0">
                <a:latin typeface="Times New Roman" panose="02020603050405020304" pitchFamily="18" charset="0"/>
                <a:cs typeface="Times New Roman" panose="02020603050405020304" pitchFamily="18" charset="0"/>
              </a:rPr>
              <a:t>GSM module</a:t>
            </a:r>
          </a:p>
          <a:p>
            <a:r>
              <a:rPr lang="en-IN" sz="1400" dirty="0">
                <a:latin typeface="Times New Roman" panose="02020603050405020304" pitchFamily="18" charset="0"/>
                <a:cs typeface="Times New Roman" panose="02020603050405020304" pitchFamily="18" charset="0"/>
              </a:rPr>
              <a:t>Emergency button</a:t>
            </a:r>
          </a:p>
          <a:p>
            <a:r>
              <a:rPr lang="en-IN" sz="1400" dirty="0">
                <a:latin typeface="Times New Roman" panose="02020603050405020304" pitchFamily="18" charset="0"/>
                <a:cs typeface="Times New Roman" panose="02020603050405020304" pitchFamily="18" charset="0"/>
              </a:rPr>
              <a:t>Bluetooth module</a:t>
            </a:r>
          </a:p>
          <a:p>
            <a:r>
              <a:rPr lang="en-IN" sz="1400" dirty="0">
                <a:latin typeface="Times New Roman" panose="02020603050405020304" pitchFamily="18" charset="0"/>
                <a:cs typeface="Times New Roman" panose="02020603050405020304" pitchFamily="18" charset="0"/>
              </a:rPr>
              <a:t>Battery</a:t>
            </a:r>
          </a:p>
          <a:p>
            <a:r>
              <a:rPr lang="en-IN" sz="1400" dirty="0">
                <a:latin typeface="Times New Roman" panose="02020603050405020304" pitchFamily="18" charset="0"/>
                <a:cs typeface="Times New Roman" panose="02020603050405020304" pitchFamily="18" charset="0"/>
              </a:rPr>
              <a:t>Buzzer</a:t>
            </a:r>
          </a:p>
          <a:p>
            <a:r>
              <a:rPr lang="en-IN" sz="1400" dirty="0">
                <a:latin typeface="Times New Roman" panose="02020603050405020304" pitchFamily="18" charset="0"/>
                <a:cs typeface="Times New Roman" panose="02020603050405020304" pitchFamily="18" charset="0"/>
              </a:rPr>
              <a:t>Audio recording module</a:t>
            </a:r>
          </a:p>
          <a:p>
            <a:pPr marL="76200" indent="0">
              <a:buNone/>
            </a:pPr>
            <a:r>
              <a:rPr lang="en-IN" sz="1600" b="1" dirty="0">
                <a:latin typeface="Times New Roman" panose="02020603050405020304" pitchFamily="18" charset="0"/>
                <a:cs typeface="Times New Roman" panose="02020603050405020304" pitchFamily="18" charset="0"/>
              </a:rPr>
              <a:t>Software details:</a:t>
            </a:r>
          </a:p>
          <a:p>
            <a:r>
              <a:rPr lang="en-IN" sz="1400" dirty="0">
                <a:latin typeface="Times New Roman" panose="02020603050405020304" pitchFamily="18" charset="0"/>
                <a:cs typeface="Times New Roman" panose="02020603050405020304" pitchFamily="18" charset="0"/>
              </a:rPr>
              <a:t>Mobile Application</a:t>
            </a:r>
          </a:p>
          <a:p>
            <a:r>
              <a:rPr lang="en-IN" sz="1400" dirty="0">
                <a:latin typeface="Times New Roman" panose="02020603050405020304" pitchFamily="18" charset="0"/>
                <a:cs typeface="Times New Roman" panose="02020603050405020304" pitchFamily="18" charset="0"/>
              </a:rPr>
              <a:t>Backend server</a:t>
            </a:r>
          </a:p>
          <a:p>
            <a:pPr marL="76200" indent="0">
              <a:buNone/>
            </a:pP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309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00309-4A73-6949-CB09-EF85780AC84B}"/>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9E402A03-FB37-21F8-AF2E-028D90511B36}"/>
              </a:ext>
            </a:extLst>
          </p:cNvPr>
          <p:cNvSpPr>
            <a:spLocks noGrp="1"/>
          </p:cNvSpPr>
          <p:nvPr>
            <p:ph type="body" idx="1"/>
          </p:nvPr>
        </p:nvSpPr>
        <p:spPr/>
        <p:txBody>
          <a:bodyPr/>
          <a:lstStyle/>
          <a:p>
            <a:pPr marL="76200" indent="0">
              <a:buNone/>
            </a:pPr>
            <a:r>
              <a:rPr lang="en-IN" dirty="0">
                <a:hlinkClick r:id="rId2"/>
              </a:rPr>
              <a:t>project-</a:t>
            </a:r>
            <a:r>
              <a:rPr lang="en-IN" dirty="0" err="1">
                <a:hlinkClick r:id="rId2"/>
              </a:rPr>
              <a:t>gv</a:t>
            </a:r>
            <a:r>
              <a:rPr lang="en-IN" dirty="0">
                <a:hlinkClick r:id="rId2"/>
              </a:rPr>
              <a:t> </a:t>
            </a:r>
            <a:r>
              <a:rPr lang="en-IN" dirty="0" err="1">
                <a:hlinkClick r:id="rId2"/>
              </a:rPr>
              <a:t>nandini</a:t>
            </a:r>
            <a:r>
              <a:rPr lang="en-IN" dirty="0">
                <a:hlinkClick r:id="rId2"/>
              </a:rPr>
              <a:t> G-74/PSCS_88</a:t>
            </a:r>
            <a:endParaRPr lang="en-IN" dirty="0"/>
          </a:p>
          <a:p>
            <a:pPr marL="76200" indent="0">
              <a:buNone/>
            </a:pPr>
            <a:endParaRPr lang="en-IN" dirty="0"/>
          </a:p>
        </p:txBody>
      </p:sp>
    </p:spTree>
    <p:extLst>
      <p:ext uri="{BB962C8B-B14F-4D97-AF65-F5344CB8AC3E}">
        <p14:creationId xmlns:p14="http://schemas.microsoft.com/office/powerpoint/2010/main" val="137766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78A6-5234-977A-2C9D-620B944794A1}"/>
              </a:ext>
            </a:extLst>
          </p:cNvPr>
          <p:cNvSpPr>
            <a:spLocks noGrp="1"/>
          </p:cNvSpPr>
          <p:nvPr>
            <p:ph type="title"/>
          </p:nvPr>
        </p:nvSpPr>
        <p:spPr/>
        <p:txBody>
          <a:bodyPr/>
          <a:lstStyle/>
          <a:p>
            <a:r>
              <a:rPr lang="en-IN" dirty="0"/>
              <a:t>Project Timeline</a:t>
            </a:r>
          </a:p>
        </p:txBody>
      </p:sp>
      <p:sp>
        <p:nvSpPr>
          <p:cNvPr id="3" name="Text Placeholder 2">
            <a:extLst>
              <a:ext uri="{FF2B5EF4-FFF2-40B4-BE49-F238E27FC236}">
                <a16:creationId xmlns:a16="http://schemas.microsoft.com/office/drawing/2014/main" id="{BE076B9C-28F6-B3C7-FF11-8A526BA31EB2}"/>
              </a:ext>
            </a:extLst>
          </p:cNvPr>
          <p:cNvSpPr>
            <a:spLocks noGrp="1"/>
          </p:cNvSpPr>
          <p:nvPr>
            <p:ph type="body" idx="1"/>
          </p:nvPr>
        </p:nvSpPr>
        <p:spPr/>
        <p:txBody>
          <a:bodyPr/>
          <a:lstStyle/>
          <a:p>
            <a:endParaRPr lang="en-IN" dirty="0"/>
          </a:p>
        </p:txBody>
      </p:sp>
      <p:graphicFrame>
        <p:nvGraphicFramePr>
          <p:cNvPr id="4" name="Table 3">
            <a:extLst>
              <a:ext uri="{FF2B5EF4-FFF2-40B4-BE49-F238E27FC236}">
                <a16:creationId xmlns:a16="http://schemas.microsoft.com/office/drawing/2014/main" id="{30C320A2-7B42-6F69-C389-0FBF806860D7}"/>
              </a:ext>
            </a:extLst>
          </p:cNvPr>
          <p:cNvGraphicFramePr>
            <a:graphicFrameLocks noGrp="1"/>
          </p:cNvGraphicFramePr>
          <p:nvPr>
            <p:extLst>
              <p:ext uri="{D42A27DB-BD31-4B8C-83A1-F6EECF244321}">
                <p14:modId xmlns:p14="http://schemas.microsoft.com/office/powerpoint/2010/main" val="2094375537"/>
              </p:ext>
            </p:extLst>
          </p:nvPr>
        </p:nvGraphicFramePr>
        <p:xfrm>
          <a:off x="1132114" y="1732037"/>
          <a:ext cx="6263156" cy="3982962"/>
        </p:xfrm>
        <a:graphic>
          <a:graphicData uri="http://schemas.openxmlformats.org/drawingml/2006/table">
            <a:tbl>
              <a:tblPr firstRow="1" bandRow="1"/>
              <a:tblGrid>
                <a:gridCol w="716280">
                  <a:extLst>
                    <a:ext uri="{9D8B030D-6E8A-4147-A177-3AD203B41FA5}">
                      <a16:colId xmlns:a16="http://schemas.microsoft.com/office/drawing/2014/main" val="3057382932"/>
                    </a:ext>
                  </a:extLst>
                </a:gridCol>
                <a:gridCol w="2773438">
                  <a:extLst>
                    <a:ext uri="{9D8B030D-6E8A-4147-A177-3AD203B41FA5}">
                      <a16:colId xmlns:a16="http://schemas.microsoft.com/office/drawing/2014/main" val="3855793998"/>
                    </a:ext>
                  </a:extLst>
                </a:gridCol>
                <a:gridCol w="2773438">
                  <a:extLst>
                    <a:ext uri="{9D8B030D-6E8A-4147-A177-3AD203B41FA5}">
                      <a16:colId xmlns:a16="http://schemas.microsoft.com/office/drawing/2014/main" val="1132782002"/>
                    </a:ext>
                  </a:extLst>
                </a:gridCol>
              </a:tblGrid>
              <a:tr h="663827">
                <a:tc>
                  <a:txBody>
                    <a:bodyPr/>
                    <a:lstStyle/>
                    <a:p>
                      <a:r>
                        <a:rPr lang="en-IN" sz="1600" b="1" dirty="0"/>
                        <a:t>S.NO</a:t>
                      </a:r>
                    </a:p>
                  </a:txBody>
                  <a:tcPr/>
                </a:tc>
                <a:tc>
                  <a:txBody>
                    <a:bodyPr/>
                    <a:lstStyle/>
                    <a:p>
                      <a:r>
                        <a:rPr lang="en-IN" sz="1600" b="1" dirty="0"/>
                        <a:t>Review</a:t>
                      </a:r>
                    </a:p>
                  </a:txBody>
                  <a:tcPr/>
                </a:tc>
                <a:tc>
                  <a:txBody>
                    <a:bodyPr/>
                    <a:lstStyle/>
                    <a:p>
                      <a:r>
                        <a:rPr lang="en-IN" sz="1600" b="1" dirty="0"/>
                        <a:t>Dates</a:t>
                      </a:r>
                    </a:p>
                  </a:txBody>
                  <a:tcPr/>
                </a:tc>
                <a:extLst>
                  <a:ext uri="{0D108BD9-81ED-4DB2-BD59-A6C34878D82A}">
                    <a16:rowId xmlns:a16="http://schemas.microsoft.com/office/drawing/2014/main" val="116777129"/>
                  </a:ext>
                </a:extLst>
              </a:tr>
              <a:tr h="663827">
                <a:tc>
                  <a:txBody>
                    <a:bodyPr/>
                    <a:lstStyle/>
                    <a:p>
                      <a:r>
                        <a:rPr lang="en-IN" sz="1400" dirty="0"/>
                        <a:t>1</a:t>
                      </a:r>
                    </a:p>
                  </a:txBody>
                  <a:tcPr/>
                </a:tc>
                <a:tc>
                  <a:txBody>
                    <a:bodyPr/>
                    <a:lstStyle/>
                    <a:p>
                      <a:r>
                        <a:rPr lang="en-IN" sz="1400" dirty="0"/>
                        <a:t>Review-0</a:t>
                      </a:r>
                    </a:p>
                  </a:txBody>
                  <a:tcPr/>
                </a:tc>
                <a:tc>
                  <a:txBody>
                    <a:bodyPr/>
                    <a:lstStyle/>
                    <a:p>
                      <a:pPr marL="9525" marR="3810" algn="ctr">
                        <a:spcBef>
                          <a:spcPts val="380"/>
                        </a:spcBef>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29-Jan-2025 To 31-Jan-2025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81146257"/>
                  </a:ext>
                </a:extLst>
              </a:tr>
              <a:tr h="663827">
                <a:tc>
                  <a:txBody>
                    <a:bodyPr/>
                    <a:lstStyle/>
                    <a:p>
                      <a:r>
                        <a:rPr lang="en-IN" sz="1400" dirty="0"/>
                        <a:t>2</a:t>
                      </a:r>
                    </a:p>
                  </a:txBody>
                  <a:tcPr/>
                </a:tc>
                <a:tc>
                  <a:txBody>
                    <a:bodyPr/>
                    <a:lstStyle/>
                    <a:p>
                      <a:r>
                        <a:rPr lang="en-IN" sz="1400" dirty="0"/>
                        <a:t>Review-1</a:t>
                      </a:r>
                    </a:p>
                  </a:txBody>
                  <a:tcPr/>
                </a:tc>
                <a:tc>
                  <a:txBody>
                    <a:bodyPr/>
                    <a:lstStyle/>
                    <a:p>
                      <a:pPr marL="9525" marR="1270" algn="ctr">
                        <a:spcBef>
                          <a:spcPts val="635"/>
                        </a:spcBef>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18-Feb-2025</a:t>
                      </a:r>
                      <a:r>
                        <a:rPr lang="en-US" sz="14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400" spc="-40">
                          <a:effectLst/>
                          <a:latin typeface="Times New Roman" panose="02020603050405020304" pitchFamily="18" charset="0"/>
                          <a:ea typeface="Times New Roman" panose="02020603050405020304" pitchFamily="18" charset="0"/>
                          <a:cs typeface="Times New Roman" panose="02020603050405020304" pitchFamily="18" charset="0"/>
                        </a:rPr>
                        <a:t> 21</a:t>
                      </a: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-Feb-</a:t>
                      </a:r>
                      <a:r>
                        <a:rPr lang="en-US" sz="1400" spc="-20">
                          <a:effectLst/>
                          <a:latin typeface="Times New Roman" panose="02020603050405020304" pitchFamily="18" charset="0"/>
                          <a:ea typeface="Times New Roman" panose="02020603050405020304" pitchFamily="18" charset="0"/>
                          <a:cs typeface="Times New Roman" panose="02020603050405020304" pitchFamily="18" charset="0"/>
                        </a:rPr>
                        <a:t>2025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39106775"/>
                  </a:ext>
                </a:extLst>
              </a:tr>
              <a:tr h="663827">
                <a:tc>
                  <a:txBody>
                    <a:bodyPr/>
                    <a:lstStyle/>
                    <a:p>
                      <a:r>
                        <a:rPr lang="en-IN" sz="1400" dirty="0"/>
                        <a:t>3</a:t>
                      </a:r>
                    </a:p>
                  </a:txBody>
                  <a:tcPr/>
                </a:tc>
                <a:tc>
                  <a:txBody>
                    <a:bodyPr/>
                    <a:lstStyle/>
                    <a:p>
                      <a:r>
                        <a:rPr lang="en-IN" sz="1400" dirty="0"/>
                        <a:t>Review-2</a:t>
                      </a:r>
                    </a:p>
                  </a:txBody>
                  <a:tcPr/>
                </a:tc>
                <a:tc>
                  <a:txBody>
                    <a:bodyPr/>
                    <a:lstStyle/>
                    <a:p>
                      <a:pPr marL="9525" marR="1270" algn="ctr">
                        <a:spcBef>
                          <a:spcPts val="260"/>
                        </a:spcBef>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17-Mar-2025 To 21-Mar-2025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44297348"/>
                  </a:ext>
                </a:extLst>
              </a:tr>
              <a:tr h="663827">
                <a:tc>
                  <a:txBody>
                    <a:bodyPr/>
                    <a:lstStyle/>
                    <a:p>
                      <a:r>
                        <a:rPr lang="en-IN" sz="1400" dirty="0"/>
                        <a:t>4</a:t>
                      </a:r>
                    </a:p>
                  </a:txBody>
                  <a:tcPr/>
                </a:tc>
                <a:tc>
                  <a:txBody>
                    <a:bodyPr/>
                    <a:lstStyle/>
                    <a:p>
                      <a:r>
                        <a:rPr lang="en-IN" sz="1400" dirty="0"/>
                        <a:t>Review-3</a:t>
                      </a:r>
                    </a:p>
                  </a:txBody>
                  <a:tcPr/>
                </a:tc>
                <a:tc>
                  <a:txBody>
                    <a:bodyPr/>
                    <a:lstStyle/>
                    <a:p>
                      <a:pPr marL="9525" marR="1270" algn="ctr">
                        <a:spcBef>
                          <a:spcPts val="515"/>
                        </a:spcBef>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21-Apr-2025 To 26-Apr-2025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9472399"/>
                  </a:ext>
                </a:extLst>
              </a:tr>
              <a:tr h="663827">
                <a:tc>
                  <a:txBody>
                    <a:bodyPr/>
                    <a:lstStyle/>
                    <a:p>
                      <a:r>
                        <a:rPr lang="en-IN" sz="1400" dirty="0"/>
                        <a:t>5</a:t>
                      </a:r>
                    </a:p>
                  </a:txBody>
                  <a:tcPr/>
                </a:tc>
                <a:tc>
                  <a:txBody>
                    <a:bodyPr/>
                    <a:lstStyle/>
                    <a:p>
                      <a:r>
                        <a:rPr lang="en-IN" sz="1400" dirty="0"/>
                        <a:t>Final Viva</a:t>
                      </a:r>
                    </a:p>
                  </a:txBody>
                  <a:tcPr/>
                </a:tc>
                <a:tc>
                  <a:txBody>
                    <a:bodyPr/>
                    <a:lstStyle/>
                    <a:p>
                      <a:pPr marL="9525" marR="1270" algn="ctr">
                        <a:spcBef>
                          <a:spcPts val="890"/>
                        </a:spcBef>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10-5-2025 TO 17-5-2025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525" marR="1270" algn="ctr">
                        <a:spcBef>
                          <a:spcPts val="890"/>
                        </a:spcBef>
                      </a:pP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63821850"/>
                  </a:ext>
                </a:extLst>
              </a:tr>
            </a:tbl>
          </a:graphicData>
        </a:graphic>
      </p:graphicFrame>
    </p:spTree>
    <p:extLst>
      <p:ext uri="{BB962C8B-B14F-4D97-AF65-F5344CB8AC3E}">
        <p14:creationId xmlns:p14="http://schemas.microsoft.com/office/powerpoint/2010/main" val="44784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IN" dirty="0">
              <a:latin typeface="Cambria" panose="02040503050406030204" pitchFamily="18" charset="0"/>
              <a:ea typeface="Cambria" panose="02040503050406030204" pitchFamily="18" charset="0"/>
            </a:endParaRPr>
          </a:p>
          <a:p>
            <a:pPr marL="152400" indent="0">
              <a:lnSpc>
                <a:spcPct val="150000"/>
              </a:lnSpc>
              <a:spcBef>
                <a:spcPts val="0"/>
              </a:spcBef>
              <a:buNone/>
            </a:pPr>
            <a:r>
              <a:rPr lang="en-IN" dirty="0">
                <a:latin typeface="Cambria" panose="02040503050406030204" pitchFamily="18" charset="0"/>
                <a:ea typeface="Cambria" panose="02040503050406030204" pitchFamily="18" charset="0"/>
                <a:hlinkClick r:id="rId3"/>
              </a:rPr>
              <a:t>https://www.irjet.net/archives/V11/i3/IRJET-V11I313.pdf</a:t>
            </a:r>
            <a:endParaRPr lang="en-IN" dirty="0">
              <a:latin typeface="Cambria" panose="02040503050406030204" pitchFamily="18" charset="0"/>
              <a:ea typeface="Cambria" panose="02040503050406030204" pitchFamily="18" charset="0"/>
            </a:endParaRPr>
          </a:p>
          <a:p>
            <a:pPr marL="152400" indent="0">
              <a:lnSpc>
                <a:spcPct val="150000"/>
              </a:lnSpc>
              <a:spcBef>
                <a:spcPts val="0"/>
              </a:spcBef>
              <a:buNone/>
            </a:pPr>
            <a:r>
              <a:rPr lang="en-IN" dirty="0">
                <a:latin typeface="Cambria" panose="02040503050406030204" pitchFamily="18" charset="0"/>
                <a:ea typeface="Cambria" panose="02040503050406030204" pitchFamily="18" charset="0"/>
                <a:hlinkClick r:id="rId4"/>
              </a:rPr>
              <a:t>https://ijrpr.com/uploads/V5ISSUE5/IJRPR27732.pdf</a:t>
            </a:r>
            <a:endParaRPr lang="en-IN" dirty="0">
              <a:latin typeface="Cambria" panose="02040503050406030204" pitchFamily="18" charset="0"/>
              <a:ea typeface="Cambria" panose="02040503050406030204" pitchFamily="18" charset="0"/>
            </a:endParaRPr>
          </a:p>
          <a:p>
            <a:pPr marL="152400" indent="0">
              <a:lnSpc>
                <a:spcPct val="150000"/>
              </a:lnSpc>
              <a:spcBef>
                <a:spcPts val="0"/>
              </a:spcBef>
              <a:buNone/>
            </a:pPr>
            <a:r>
              <a:rPr lang="en-IN" dirty="0">
                <a:latin typeface="Cambria" panose="02040503050406030204" pitchFamily="18" charset="0"/>
                <a:ea typeface="Cambria" panose="02040503050406030204" pitchFamily="18" charset="0"/>
                <a:hlinkClick r:id="rId5"/>
              </a:rPr>
              <a:t>https://www.youtube.com/watch?v=iqx-2t7Mrqg</a:t>
            </a:r>
            <a:endParaRPr lang="en-IN" dirty="0">
              <a:latin typeface="Cambria" panose="02040503050406030204" pitchFamily="18" charset="0"/>
              <a:ea typeface="Cambria" panose="02040503050406030204" pitchFamily="18" charset="0"/>
            </a:endParaRPr>
          </a:p>
          <a:p>
            <a:pPr marL="152400" indent="0">
              <a:lnSpc>
                <a:spcPct val="150000"/>
              </a:lnSpc>
              <a:spcBef>
                <a:spcPts val="0"/>
              </a:spcBef>
              <a:buNone/>
            </a:pPr>
            <a:r>
              <a:rPr lang="en-IN" dirty="0">
                <a:latin typeface="Cambria" panose="02040503050406030204" pitchFamily="18" charset="0"/>
                <a:ea typeface="Cambria" panose="02040503050406030204" pitchFamily="18" charset="0"/>
                <a:hlinkClick r:id="rId6"/>
              </a:rPr>
              <a:t>https://doi.org/10.55248/gengpi.5.0524.1248</a:t>
            </a:r>
            <a:endParaRPr lang="en-IN"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464800" cy="505097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Abstract</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Objectives</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Literature Review</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Existing Methods-Drawbacks</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Proposed Method</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Architecture Diagram</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Hardware and Software Details</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Time Line by Gantt Chart</a:t>
            </a:r>
          </a:p>
          <a:p>
            <a:pPr marL="495300" lvl="0" indent="-342900" algn="just">
              <a:lnSpc>
                <a:spcPct val="200000"/>
              </a:lnSpc>
              <a:spcBef>
                <a:spcPts val="0"/>
              </a:spcBef>
              <a:buFont typeface="Wingdings" panose="05000000000000000000" pitchFamily="2" charset="2"/>
              <a:buChar char="Ø"/>
            </a:pPr>
            <a:r>
              <a:rPr lang="en-US" sz="1600"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a:lnSpc>
                <a:spcPct val="200000"/>
              </a:lnSpc>
              <a:spcBef>
                <a:spcPts val="0"/>
              </a:spcBef>
              <a:buFont typeface="Wingdings" panose="05000000000000000000" pitchFamily="2" charset="2"/>
              <a:buChar char="Ø"/>
            </a:pPr>
            <a:endParaRPr lang="en-US" sz="16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PSCS_88</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96686" y="1110343"/>
            <a:ext cx="10784114" cy="4996543"/>
          </a:xfrm>
          <a:prstGeom prst="rect">
            <a:avLst/>
          </a:prstGeom>
          <a:noFill/>
          <a:ln>
            <a:noFill/>
          </a:ln>
        </p:spPr>
        <p:txBody>
          <a:bodyPr spcFirstLastPara="1" wrap="square" lIns="91425" tIns="45700" rIns="91425" bIns="45700" anchor="t" anchorCtr="0">
            <a:normAutofit fontScale="92500" lnSpcReduction="10000"/>
          </a:bodyPr>
          <a:lstStyle/>
          <a:p>
            <a:pPr marL="342900" indent="-190500" algn="just">
              <a:lnSpc>
                <a:spcPct val="150000"/>
              </a:lnSpc>
              <a:spcBef>
                <a:spcPts val="0"/>
              </a:spcBef>
              <a:buNone/>
            </a:pPr>
            <a:r>
              <a:rPr lang="en-US" sz="1600" b="1" dirty="0">
                <a:latin typeface="Times New Roman" panose="02020603050405020304" pitchFamily="18" charset="0"/>
                <a:ea typeface="Cambria" panose="02040503050406030204" pitchFamily="18" charset="0"/>
                <a:cs typeface="Times New Roman" panose="02020603050405020304" pitchFamily="18" charset="0"/>
              </a:rPr>
              <a:t>Problem Creator’s Organization:  </a:t>
            </a:r>
            <a:r>
              <a:rPr lang="en-US" sz="1400" b="1" dirty="0">
                <a:latin typeface="Times New Roman" panose="02020603050405020304" pitchFamily="18" charset="0"/>
                <a:ea typeface="Cambria" panose="02040503050406030204" pitchFamily="18" charset="0"/>
                <a:cs typeface="Times New Roman" panose="02020603050405020304" pitchFamily="18" charset="0"/>
              </a:rPr>
              <a:t>Jharkhand</a:t>
            </a:r>
            <a:endParaRPr lang="en-US" sz="14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150000"/>
              </a:lnSpc>
              <a:spcBef>
                <a:spcPts val="0"/>
              </a:spcBef>
              <a:buNone/>
            </a:pPr>
            <a:r>
              <a:rPr lang="en-US" sz="16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1700" b="1" dirty="0">
                <a:latin typeface="Cambria" panose="02040503050406030204" pitchFamily="18" charset="0"/>
                <a:ea typeface="Cambria" panose="02040503050406030204" pitchFamily="18" charset="0"/>
              </a:rPr>
              <a:t>: </a:t>
            </a:r>
            <a:r>
              <a:rPr lang="en-US" sz="1400" dirty="0">
                <a:latin typeface="Times New Roman" panose="02020603050405020304" pitchFamily="18" charset="0"/>
                <a:ea typeface="Cambria" panose="02040503050406030204" pitchFamily="18" charset="0"/>
                <a:cs typeface="Times New Roman" panose="02020603050405020304" pitchFamily="18" charset="0"/>
              </a:rPr>
              <a:t>Software</a:t>
            </a:r>
          </a:p>
          <a:p>
            <a:pPr marL="342900" indent="-190500" algn="just">
              <a:lnSpc>
                <a:spcPct val="150000"/>
              </a:lnSpc>
              <a:spcBef>
                <a:spcPts val="0"/>
              </a:spcBef>
              <a:buNone/>
            </a:pPr>
            <a:r>
              <a:rPr lang="en-US" sz="16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1700" b="1" dirty="0">
                <a:latin typeface="Cambria" panose="02040503050406030204" pitchFamily="18" charset="0"/>
                <a:ea typeface="Cambria" panose="02040503050406030204" pitchFamily="18" charset="0"/>
              </a:rPr>
              <a:t>: </a:t>
            </a:r>
            <a:r>
              <a:rPr lang="en-US" sz="1500" dirty="0">
                <a:latin typeface="Times New Roman" panose="02020603050405020304" pitchFamily="18" charset="0"/>
                <a:ea typeface="Cambria" panose="02040503050406030204" pitchFamily="18" charset="0"/>
                <a:cs typeface="Times New Roman" panose="02020603050405020304" pitchFamily="18" charset="0"/>
              </a:rPr>
              <a:t>Campuses of colleges and universities are meant to be vibrant, free-flowing, and dynamic in nature. An accommodating campus supports idea exchange, personal growth, and soft skill development. The safety of students, especially women's students, is a pillar of an accommodating campus. In the present scenario, the measures available to college administrators and students, such as the installation of CCTV cameras, increased security on campuses, and the establishment of police outposts, are reactive in nature, i.e., they are pressed into action only after the occurrence of a mishap. The objective of the problem statement is to develop predictive analytic models to prevent mishaps even before they occur. The second issue pertaining to women's safety is the lack of manpower for proactive interventions to prevent mishaps. Another objective is to develop, monitor, predict, and provide actionable intelligence for the prevention of mishaps. The solution can explore the contours of anonymous and non-anonymous data collection mechanisms, point-to-point reporting systems, and predictive data analytics for providing actionable intelligence. Further, the collected data can be leveraged to develop and mark probable black spots and red time zones for pin-pointed actions to be taken by administrators. To promote a community-based system, the system may be designed in such a way that it not only gathers information from students but also involves the entire student community in the prevention of mishaps. The data collected from the participants can be populated into the system, and real-time monitoring can be done with an interactive dashboard and charts. It can also be used to develop real-time rapid intervention by the student community, college administration, and local authorities. Further to this, a companion model can also be developed for students that helps them travel through black spots and during red time zones.</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Problem Statement Number: PSCS_88</a:t>
            </a:r>
          </a:p>
        </p:txBody>
      </p:sp>
      <p:sp>
        <p:nvSpPr>
          <p:cNvPr id="115" name="Google Shape;115;p17"/>
          <p:cNvSpPr txBox="1">
            <a:spLocks noGrp="1"/>
          </p:cNvSpPr>
          <p:nvPr>
            <p:ph type="body" idx="1"/>
          </p:nvPr>
        </p:nvSpPr>
        <p:spPr>
          <a:xfrm>
            <a:off x="812800" y="1143000"/>
            <a:ext cx="11128828" cy="5440361"/>
          </a:xfrm>
          <a:prstGeom prst="rect">
            <a:avLst/>
          </a:prstGeom>
          <a:noFill/>
          <a:ln>
            <a:noFill/>
          </a:ln>
        </p:spPr>
        <p:txBody>
          <a:bodyPr spcFirstLastPara="1" wrap="square" lIns="91425" tIns="45700" rIns="91425" bIns="45700" anchor="t" anchorCtr="0">
            <a:normAutofit/>
          </a:bodyPr>
          <a:lstStyle/>
          <a:p>
            <a:pPr marL="609600" lvl="1" indent="0" algn="just">
              <a:lnSpc>
                <a:spcPct val="120000"/>
              </a:lnSpc>
              <a:spcBef>
                <a:spcPts val="0"/>
              </a:spcBef>
              <a:buSzPct val="100000"/>
              <a:buNone/>
            </a:pPr>
            <a:r>
              <a:rPr lang="en-US" sz="1600" b="1" dirty="0">
                <a:latin typeface="Times New Roman" panose="02020603050405020304" pitchFamily="18" charset="0"/>
                <a:ea typeface="Verdana" panose="020B0604030504040204" pitchFamily="34" charset="0"/>
                <a:cs typeface="Times New Roman" panose="02020603050405020304" pitchFamily="18" charset="0"/>
              </a:rPr>
              <a:t>Technology Budge</a:t>
            </a:r>
            <a:r>
              <a:rPr lang="en-US" sz="1600" dirty="0">
                <a:latin typeface="Times New Roman" panose="02020603050405020304" pitchFamily="18" charset="0"/>
                <a:ea typeface="Verdana" panose="020B0604030504040204" pitchFamily="34" charset="0"/>
                <a:cs typeface="Times New Roman" panose="02020603050405020304" pitchFamily="18" charset="0"/>
              </a:rPr>
              <a:t>t: </a:t>
            </a:r>
            <a:r>
              <a:rPr lang="en-US" sz="1400" dirty="0">
                <a:latin typeface="Times New Roman" panose="02020603050405020304" pitchFamily="18" charset="0"/>
                <a:ea typeface="Verdana" panose="020B0604030504040204" pitchFamily="34" charset="0"/>
                <a:cs typeface="Times New Roman" panose="02020603050405020304" pitchFamily="18" charset="0"/>
              </a:rPr>
              <a:t>Miscellaneous</a:t>
            </a:r>
          </a:p>
          <a:p>
            <a:pPr marL="609600" lvl="1" indent="0" algn="just">
              <a:lnSpc>
                <a:spcPct val="120000"/>
              </a:lnSpc>
              <a:spcBef>
                <a:spcPts val="0"/>
              </a:spcBef>
              <a:buSzPct val="100000"/>
              <a:buNone/>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609600" lvl="1" indent="0" algn="just">
              <a:lnSpc>
                <a:spcPct val="120000"/>
              </a:lnSpc>
              <a:spcBef>
                <a:spcPts val="0"/>
              </a:spcBef>
              <a:buSzPct val="100000"/>
              <a:buNone/>
            </a:pPr>
            <a:r>
              <a:rPr lang="en-US" sz="1600" b="1" dirty="0">
                <a:latin typeface="Times New Roman" panose="02020603050405020304" pitchFamily="18" charset="0"/>
                <a:ea typeface="Verdana" panose="020B0604030504040204" pitchFamily="34" charset="0"/>
                <a:cs typeface="Times New Roman" panose="02020603050405020304" pitchFamily="18" charset="0"/>
              </a:rPr>
              <a:t> Difficulty Level: </a:t>
            </a:r>
            <a:r>
              <a:rPr lang="en-US" sz="1400" dirty="0">
                <a:latin typeface="Times New Roman" panose="02020603050405020304" pitchFamily="18" charset="0"/>
                <a:ea typeface="Verdana" panose="020B0604030504040204" pitchFamily="34" charset="0"/>
                <a:cs typeface="Times New Roman" panose="02020603050405020304" pitchFamily="18" charset="0"/>
              </a:rPr>
              <a:t>Simple</a:t>
            </a:r>
          </a:p>
          <a:p>
            <a:pPr marL="609600" lvl="1" indent="0" algn="just">
              <a:lnSpc>
                <a:spcPct val="120000"/>
              </a:lnSpc>
              <a:spcBef>
                <a:spcPts val="0"/>
              </a:spcBef>
              <a:buSzPct val="100000"/>
              <a:buNone/>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Abstract</a:t>
            </a:r>
          </a:p>
        </p:txBody>
      </p:sp>
      <p:sp>
        <p:nvSpPr>
          <p:cNvPr id="115" name="Google Shape;115;p17"/>
          <p:cNvSpPr txBox="1">
            <a:spLocks noGrp="1"/>
          </p:cNvSpPr>
          <p:nvPr>
            <p:ph type="body" idx="1"/>
          </p:nvPr>
        </p:nvSpPr>
        <p:spPr>
          <a:xfrm>
            <a:off x="936170" y="947057"/>
            <a:ext cx="10951029" cy="5551713"/>
          </a:xfrm>
          <a:prstGeom prst="rect">
            <a:avLst/>
          </a:prstGeom>
          <a:noFill/>
          <a:ln>
            <a:noFill/>
          </a:ln>
        </p:spPr>
        <p:txBody>
          <a:bodyPr spcFirstLastPara="1" wrap="square" lIns="91425" tIns="45700" rIns="91425" bIns="45700" anchor="t" anchorCtr="0">
            <a:noAutofit/>
          </a:bodyPr>
          <a:lstStyle/>
          <a:p>
            <a:pPr marL="152400" lvl="0" indent="0" algn="just" rtl="0">
              <a:lnSpc>
                <a:spcPct val="200000"/>
              </a:lnSpc>
              <a:spcBef>
                <a:spcPts val="0"/>
              </a:spcBef>
              <a:spcAft>
                <a:spcPts val="0"/>
              </a:spcAft>
              <a:buClr>
                <a:schemeClr val="dk1"/>
              </a:buClr>
              <a:buSzPct val="100000"/>
              <a:buNone/>
            </a:pPr>
            <a:r>
              <a:rPr lang="en-US" sz="1400" dirty="0">
                <a:latin typeface="Times New Roman" panose="02020603050405020304" pitchFamily="18" charset="0"/>
                <a:ea typeface="Cambria" panose="02040503050406030204" pitchFamily="18" charset="0"/>
                <a:cs typeface="Times New Roman" panose="02020603050405020304" pitchFamily="18" charset="0"/>
              </a:rPr>
              <a:t>Ensuring the safety of women in colleges and universities is a critical concern that requires innovative solutions. This project proposes the development of a Community-Based Reporting and Monitoring Tool for Women's Safety. The tool aims to empower students, particularly women, by providing a secure and efficient platform for reporting incidents of harassment, violence, or any unsafe situations.</a:t>
            </a:r>
          </a:p>
          <a:p>
            <a:pPr marL="152400" lvl="0" indent="0" algn="just" rtl="0">
              <a:lnSpc>
                <a:spcPct val="200000"/>
              </a:lnSpc>
              <a:spcBef>
                <a:spcPts val="0"/>
              </a:spcBef>
              <a:spcAft>
                <a:spcPts val="0"/>
              </a:spcAft>
              <a:buClr>
                <a:schemeClr val="dk1"/>
              </a:buClr>
              <a:buSzPct val="100000"/>
              <a:buNone/>
            </a:pPr>
            <a:r>
              <a:rPr lang="en-US" sz="1400" dirty="0">
                <a:latin typeface="Times New Roman" panose="02020603050405020304" pitchFamily="18" charset="0"/>
                <a:ea typeface="Cambria" panose="02040503050406030204" pitchFamily="18" charset="0"/>
                <a:cs typeface="Times New Roman" panose="02020603050405020304" pitchFamily="18" charset="0"/>
              </a:rPr>
              <a:t>The tool features anonymous reporting, real-time alerts, and GPS tracking to ensure prompt responses from campus authorities. By integrating data visualization, the platform enables administrators to monitor safety trends and take proactive measures. The collaborative nature of the tool fosters a supportive environment, encouraging students, faculty, and campus security to work together in creating a safer campus.</a:t>
            </a:r>
          </a:p>
          <a:p>
            <a:pPr marL="152400" lvl="0" indent="0" algn="just" rtl="0">
              <a:lnSpc>
                <a:spcPct val="200000"/>
              </a:lnSpc>
              <a:spcBef>
                <a:spcPts val="0"/>
              </a:spcBef>
              <a:spcAft>
                <a:spcPts val="0"/>
              </a:spcAft>
              <a:buClr>
                <a:schemeClr val="dk1"/>
              </a:buClr>
              <a:buSzPct val="100000"/>
              <a:buNone/>
            </a:pPr>
            <a:r>
              <a:rPr lang="en-US" sz="1400" dirty="0">
                <a:latin typeface="Times New Roman" panose="02020603050405020304" pitchFamily="18" charset="0"/>
                <a:ea typeface="Cambria" panose="02040503050406030204" pitchFamily="18" charset="0"/>
                <a:cs typeface="Times New Roman" panose="02020603050405020304" pitchFamily="18" charset="0"/>
              </a:rPr>
              <a:t>Developed using Java and Android Studio, the tool is designed to be user-friendly and accessible. Initial testing and feedback from pilot deployments in select colleges will guide further refinements. Ultimately, this project aims to enhance women's safety on campuses, ensuring a secure and inclusive educational environment.</a:t>
            </a: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69F4-C744-F6A8-0E82-9F213DC865ED}"/>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5EE80283-CBE2-EB25-F79E-F1707E95007A}"/>
              </a:ext>
            </a:extLst>
          </p:cNvPr>
          <p:cNvSpPr>
            <a:spLocks noGrp="1"/>
          </p:cNvSpPr>
          <p:nvPr>
            <p:ph type="body" idx="1"/>
          </p:nvPr>
        </p:nvSpPr>
        <p:spPr/>
        <p:txBody>
          <a:bodyPr>
            <a:normAutofit/>
          </a:bodyPr>
          <a:lstStyle/>
          <a:p>
            <a:r>
              <a:rPr lang="en-IN" sz="1400" dirty="0">
                <a:latin typeface="Times New Roman" panose="02020603050405020304" pitchFamily="18" charset="0"/>
                <a:cs typeface="Times New Roman" panose="02020603050405020304" pitchFamily="18" charset="0"/>
              </a:rPr>
              <a:t>Empower Women for Anonymous Reporting</a:t>
            </a:r>
          </a:p>
          <a:p>
            <a:r>
              <a:rPr lang="en-IN" sz="1400" dirty="0">
                <a:latin typeface="Times New Roman" panose="02020603050405020304" pitchFamily="18" charset="0"/>
                <a:cs typeface="Times New Roman" panose="02020603050405020304" pitchFamily="18" charset="0"/>
              </a:rPr>
              <a:t>Real-Time Incident Monitoring</a:t>
            </a:r>
          </a:p>
          <a:p>
            <a:r>
              <a:rPr lang="en-IN" sz="1400" dirty="0">
                <a:latin typeface="Times New Roman" panose="02020603050405020304" pitchFamily="18" charset="0"/>
                <a:cs typeface="Times New Roman" panose="02020603050405020304" pitchFamily="18" charset="0"/>
              </a:rPr>
              <a:t>Data-Driven insights for safety improvements</a:t>
            </a:r>
          </a:p>
          <a:p>
            <a:r>
              <a:rPr lang="en-IN" sz="1400" dirty="0">
                <a:latin typeface="Times New Roman" panose="02020603050405020304" pitchFamily="18" charset="0"/>
                <a:cs typeface="Times New Roman" panose="02020603050405020304" pitchFamily="18" charset="0"/>
              </a:rPr>
              <a:t>Community Engagement</a:t>
            </a:r>
          </a:p>
          <a:p>
            <a:r>
              <a:rPr lang="en-IN" sz="1400" dirty="0">
                <a:latin typeface="Times New Roman" panose="02020603050405020304" pitchFamily="18" charset="0"/>
                <a:cs typeface="Times New Roman" panose="02020603050405020304" pitchFamily="18" charset="0"/>
              </a:rPr>
              <a:t>Improve Awareness and Prevention</a:t>
            </a:r>
          </a:p>
          <a:p>
            <a:r>
              <a:rPr lang="en-IN" sz="1400" dirty="0">
                <a:latin typeface="Times New Roman" panose="02020603050405020304" pitchFamily="18" charset="0"/>
                <a:cs typeface="Times New Roman" panose="02020603050405020304" pitchFamily="18" charset="0"/>
              </a:rPr>
              <a:t>Integration with campus Security system</a:t>
            </a:r>
          </a:p>
        </p:txBody>
      </p:sp>
    </p:spTree>
    <p:extLst>
      <p:ext uri="{BB962C8B-B14F-4D97-AF65-F5344CB8AC3E}">
        <p14:creationId xmlns:p14="http://schemas.microsoft.com/office/powerpoint/2010/main" val="3659952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5599-EB11-2BA0-A6D5-91A465887443}"/>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1248E0EA-A03E-8206-1AD3-030587B59F87}"/>
              </a:ext>
            </a:extLst>
          </p:cNvPr>
          <p:cNvSpPr>
            <a:spLocks noGrp="1"/>
          </p:cNvSpPr>
          <p:nvPr>
            <p:ph type="body" idx="1"/>
          </p:nvPr>
        </p:nvSpPr>
        <p:spPr/>
        <p:txBody>
          <a:bodyPr>
            <a:normAutofit fontScale="92500"/>
          </a:bodyPr>
          <a:lstStyle/>
          <a:p>
            <a:pPr marL="76200" indent="0">
              <a:lnSpc>
                <a:spcPct val="120000"/>
              </a:lnSpc>
              <a:buNone/>
            </a:pPr>
            <a:r>
              <a:rPr lang="en-US" sz="1400" dirty="0">
                <a:latin typeface="Times New Roman" panose="02020603050405020304" pitchFamily="18" charset="0"/>
                <a:cs typeface="Times New Roman" panose="02020603050405020304" pitchFamily="18" charset="0"/>
              </a:rPr>
              <a:t>Women's safety in educational institutions is a critical concern, and the integration of technology with community-driven approaches has emerged as a promising solution. This literature review explores existing research on community-based reporting and monitoring tools for women's safety, focusing on IoT, mobile applications, and community involvement in college/university settings.</a:t>
            </a:r>
          </a:p>
          <a:p>
            <a:pPr marL="76200" indent="0">
              <a:lnSpc>
                <a:spcPct val="120000"/>
              </a:lnSpc>
              <a:buNone/>
            </a:pPr>
            <a:r>
              <a:rPr lang="en-US" sz="1400" dirty="0">
                <a:latin typeface="Times New Roman" panose="02020603050405020304" pitchFamily="18" charset="0"/>
                <a:cs typeface="Times New Roman" panose="02020603050405020304" pitchFamily="18" charset="0"/>
              </a:rPr>
              <a:t>1. IoT-Based Safety Systems</a:t>
            </a:r>
          </a:p>
          <a:p>
            <a:pPr marL="76200" indent="0">
              <a:lnSpc>
                <a:spcPct val="120000"/>
              </a:lnSpc>
              <a:buNone/>
            </a:pPr>
            <a:r>
              <a:rPr lang="en-US" sz="1400" dirty="0">
                <a:latin typeface="Times New Roman" panose="02020603050405020304" pitchFamily="18" charset="0"/>
                <a:cs typeface="Times New Roman" panose="02020603050405020304" pitchFamily="18" charset="0"/>
              </a:rPr>
              <a:t>IoT (Internet of Things) has been widely adopted in safety systems due to its ability to provide real-time monitoring and alerts. Research by </a:t>
            </a:r>
            <a:r>
              <a:rPr lang="en-US" sz="1400" dirty="0" err="1">
                <a:latin typeface="Times New Roman" panose="02020603050405020304" pitchFamily="18" charset="0"/>
                <a:cs typeface="Times New Roman" panose="02020603050405020304" pitchFamily="18" charset="0"/>
              </a:rPr>
              <a:t>Nandinee</a:t>
            </a:r>
            <a:r>
              <a:rPr lang="en-US" sz="1400" dirty="0">
                <a:latin typeface="Times New Roman" panose="02020603050405020304" pitchFamily="18" charset="0"/>
                <a:cs typeface="Times New Roman" panose="02020603050405020304" pitchFamily="18" charset="0"/>
              </a:rPr>
              <a:t> et al. (2020) proposes a wearable IoT device integrated with a mobile app for women's safety. The system includes GPS tracking, an SOS button, and real-time alerts to emergency contacts. Similarly, Kumar et al. (2021) present an IoT-based smart campus safety system that integrates wearable devices, surveillance cameras, and mobile apps for real-time monitoring. These studies highlight the effectiveness of IoT in creating a robust safety infrastructure.</a:t>
            </a:r>
          </a:p>
          <a:p>
            <a:pPr marL="76200" indent="0">
              <a:lnSpc>
                <a:spcPct val="120000"/>
              </a:lnSpc>
              <a:buNone/>
            </a:pPr>
            <a:r>
              <a:rPr lang="en-US" sz="1400" dirty="0">
                <a:latin typeface="Times New Roman" panose="02020603050405020304" pitchFamily="18" charset="0"/>
                <a:cs typeface="Times New Roman" panose="02020603050405020304" pitchFamily="18" charset="0"/>
              </a:rPr>
              <a:t>2. Mobile Applications for Safety</a:t>
            </a:r>
          </a:p>
          <a:p>
            <a:pPr marL="76200" indent="0">
              <a:lnSpc>
                <a:spcPct val="120000"/>
              </a:lnSpc>
              <a:buNone/>
            </a:pPr>
            <a:r>
              <a:rPr lang="en-US" sz="1400" dirty="0">
                <a:latin typeface="Times New Roman" panose="02020603050405020304" pitchFamily="18" charset="0"/>
                <a:cs typeface="Times New Roman" panose="02020603050405020304" pitchFamily="18" charset="0"/>
              </a:rPr>
              <a:t>Mobile applications have become a popular tool for women's safety due to their accessibility and ease of use. Patel et al. (2020) discuss a mobile app that allows users to send emergency alerts with their location to predefined contacts and authorities. </a:t>
            </a:r>
            <a:r>
              <a:rPr lang="en-US" sz="1400" dirty="0" err="1">
                <a:latin typeface="Times New Roman" panose="02020603050405020304" pitchFamily="18" charset="0"/>
                <a:cs typeface="Times New Roman" panose="02020603050405020304" pitchFamily="18" charset="0"/>
              </a:rPr>
              <a:t>Aher</a:t>
            </a:r>
            <a:r>
              <a:rPr lang="en-US" sz="1400" dirty="0">
                <a:latin typeface="Times New Roman" panose="02020603050405020304" pitchFamily="18" charset="0"/>
                <a:cs typeface="Times New Roman" panose="02020603050405020304" pitchFamily="18" charset="0"/>
              </a:rPr>
              <a:t> et al. (2019) propose a similar system using GPS and GSM technologies. These apps emphasize the importance of real-time location sharing and quick access to emergency services, which are critical for women's safety in colleges and universities.</a:t>
            </a:r>
          </a:p>
          <a:p>
            <a:pPr marL="76200" indent="0">
              <a:lnSpc>
                <a:spcPct val="120000"/>
              </a:lnSpc>
              <a:buNone/>
            </a:pPr>
            <a:r>
              <a:rPr lang="en-US" sz="1500" dirty="0">
                <a:latin typeface="Times New Roman" panose="02020603050405020304" pitchFamily="18" charset="0"/>
                <a:cs typeface="Times New Roman" panose="02020603050405020304" pitchFamily="18" charset="0"/>
              </a:rPr>
              <a:t>3. Community-Driven Reporting Systems</a:t>
            </a:r>
          </a:p>
          <a:p>
            <a:pPr marL="76200" indent="0">
              <a:lnSpc>
                <a:spcPct val="120000"/>
              </a:lnSpc>
              <a:buNone/>
            </a:pPr>
            <a:r>
              <a:rPr lang="en-US" sz="1500" dirty="0">
                <a:latin typeface="Times New Roman" panose="02020603050405020304" pitchFamily="18" charset="0"/>
                <a:cs typeface="Times New Roman" panose="02020603050405020304" pitchFamily="18" charset="0"/>
              </a:rPr>
              <a:t>Community involvement is a key aspect of enhancing women's safety. Gupta et al. (2022) propose a mobile crowdsourcing platform where community members can report safety concerns and incidents in real-time. This approach leverages the collective effort of the community to identify and address safety issues. Similarly, Singh et al. (2021) explore the concept of community-driven safety networks, where users can report incidents and share safety tips. These studies demonstrate the potential of community-based reporting systems in creating safer environments.</a:t>
            </a:r>
          </a:p>
          <a:p>
            <a:pPr marL="76200" indent="0">
              <a:buNone/>
            </a:pPr>
            <a:endParaRPr lang="en-IN" dirty="0"/>
          </a:p>
        </p:txBody>
      </p:sp>
    </p:spTree>
    <p:extLst>
      <p:ext uri="{BB962C8B-B14F-4D97-AF65-F5344CB8AC3E}">
        <p14:creationId xmlns:p14="http://schemas.microsoft.com/office/powerpoint/2010/main" val="73650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ED62-F9DA-6E2E-1D09-B1C710E7CC24}"/>
              </a:ext>
            </a:extLst>
          </p:cNvPr>
          <p:cNvSpPr>
            <a:spLocks noGrp="1"/>
          </p:cNvSpPr>
          <p:nvPr>
            <p:ph type="title"/>
          </p:nvPr>
        </p:nvSpPr>
        <p:spPr/>
        <p:txBody>
          <a:bodyPr/>
          <a:lstStyle/>
          <a:p>
            <a:r>
              <a:rPr lang="en-IN" dirty="0"/>
              <a:t>Literature Review</a:t>
            </a:r>
          </a:p>
        </p:txBody>
      </p:sp>
      <p:sp>
        <p:nvSpPr>
          <p:cNvPr id="3" name="Text Placeholder 2">
            <a:extLst>
              <a:ext uri="{FF2B5EF4-FFF2-40B4-BE49-F238E27FC236}">
                <a16:creationId xmlns:a16="http://schemas.microsoft.com/office/drawing/2014/main" id="{6ED54411-6CD4-02E8-3FF2-221167947A54}"/>
              </a:ext>
            </a:extLst>
          </p:cNvPr>
          <p:cNvSpPr>
            <a:spLocks noGrp="1"/>
          </p:cNvSpPr>
          <p:nvPr>
            <p:ph type="body" idx="1"/>
          </p:nvPr>
        </p:nvSpPr>
        <p:spPr/>
        <p:txBody>
          <a:bodyPr>
            <a:normAutofit/>
          </a:bodyPr>
          <a:lstStyle/>
          <a:p>
            <a:pPr marL="76200" indent="0">
              <a:buNone/>
            </a:pPr>
            <a:r>
              <a:rPr lang="en-US" sz="1400" dirty="0">
                <a:latin typeface="Times New Roman" panose="02020603050405020304" pitchFamily="18" charset="0"/>
                <a:cs typeface="Times New Roman" panose="02020603050405020304" pitchFamily="18" charset="0"/>
              </a:rPr>
              <a:t>4. Campus-Specific Safety Solutions</a:t>
            </a:r>
          </a:p>
          <a:p>
            <a:pPr marL="76200" indent="0">
              <a:buNone/>
            </a:pPr>
            <a:r>
              <a:rPr lang="en-US" sz="1400" dirty="0">
                <a:latin typeface="Times New Roman" panose="02020603050405020304" pitchFamily="18" charset="0"/>
                <a:cs typeface="Times New Roman" panose="02020603050405020304" pitchFamily="18" charset="0"/>
              </a:rPr>
              <a:t>Several studies focus on safety solutions tailored for educational institutions. Das et al. (2023) propose IoT-enabled devices specifically designed for women's safety in colleges, including panic buttons and real-time tracking. Kodali et al. (2021) provide a comprehensive survey of IoT-based systems for women's safety, highlighting their applications in campus environments. These studies emphasize the need for customized solutions that address the unique challenges of college and university settings.</a:t>
            </a:r>
          </a:p>
          <a:p>
            <a:pPr marL="76200" indent="0">
              <a:buNone/>
            </a:pPr>
            <a:r>
              <a:rPr lang="en-US" sz="1400" dirty="0">
                <a:latin typeface="Times New Roman" panose="02020603050405020304" pitchFamily="18" charset="0"/>
                <a:cs typeface="Times New Roman" panose="02020603050405020304" pitchFamily="18" charset="0"/>
              </a:rPr>
              <a:t>Mobile Applications: Mobile apps are a convenient tool for reporting incidents and sharing location data.</a:t>
            </a:r>
          </a:p>
          <a:p>
            <a:pPr marL="76200" indent="0">
              <a:buNone/>
            </a:pPr>
            <a:r>
              <a:rPr lang="en-US" sz="1400" dirty="0">
                <a:latin typeface="Times New Roman" panose="02020603050405020304" pitchFamily="18" charset="0"/>
                <a:cs typeface="Times New Roman" panose="02020603050405020304" pitchFamily="18" charset="0"/>
              </a:rPr>
              <a:t>Community Involvement: Community-driven reporting systems leverage collective effort to enhance safety.</a:t>
            </a:r>
          </a:p>
          <a:p>
            <a:pPr marL="76200" indent="0">
              <a:buNone/>
            </a:pPr>
            <a:r>
              <a:rPr lang="en-US" sz="1400" dirty="0">
                <a:latin typeface="Times New Roman" panose="02020603050405020304" pitchFamily="18" charset="0"/>
                <a:cs typeface="Times New Roman" panose="02020603050405020304" pitchFamily="18" charset="0"/>
              </a:rPr>
              <a:t>Advanced Technologies: Blockchain and machine learning add security and intelligence to safety systems.</a:t>
            </a:r>
          </a:p>
          <a:p>
            <a:pPr marL="76200" indent="0">
              <a:buNone/>
            </a:pPr>
            <a:r>
              <a:rPr lang="en-US" sz="1400" dirty="0">
                <a:latin typeface="Times New Roman" panose="02020603050405020304" pitchFamily="18" charset="0"/>
                <a:cs typeface="Times New Roman" panose="02020603050405020304" pitchFamily="18" charset="0"/>
              </a:rPr>
              <a:t>Campus-Specific Solutions: Customized solutions are needed to address the unique challenges of educational institutions.</a:t>
            </a:r>
          </a:p>
          <a:p>
            <a:pPr marL="76200" indent="0">
              <a:buNone/>
            </a:pPr>
            <a:r>
              <a:rPr lang="en-US" sz="1400" b="1" dirty="0">
                <a:latin typeface="Times New Roman" panose="02020603050405020304" pitchFamily="18" charset="0"/>
                <a:cs typeface="Times New Roman" panose="02020603050405020304" pitchFamily="18" charset="0"/>
              </a:rPr>
              <a:t>Conclusion:</a:t>
            </a:r>
          </a:p>
          <a:p>
            <a:pPr marL="76200" indent="0">
              <a:buNone/>
            </a:pPr>
            <a:r>
              <a:rPr lang="en-US" sz="1400" dirty="0">
                <a:latin typeface="Times New Roman" panose="02020603050405020304" pitchFamily="18" charset="0"/>
                <a:cs typeface="Times New Roman" panose="02020603050405020304" pitchFamily="18" charset="0"/>
              </a:rPr>
              <a:t>The integration of IoT, mobile applications, and community-driven approaches offers a promising solution for enhancing women's safety in colleges and universities. Future research should focus on developing and evaluating comprehensive systems that address the unique challenges of educational institutions while ensuring data privacy and user adoption.</a:t>
            </a:r>
          </a:p>
          <a:p>
            <a:pPr marL="76200"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283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739F-D198-7DB0-4134-08F757F4FC09}"/>
              </a:ext>
            </a:extLst>
          </p:cNvPr>
          <p:cNvSpPr>
            <a:spLocks noGrp="1"/>
          </p:cNvSpPr>
          <p:nvPr>
            <p:ph type="title"/>
          </p:nvPr>
        </p:nvSpPr>
        <p:spPr/>
        <p:txBody>
          <a:bodyPr/>
          <a:lstStyle/>
          <a:p>
            <a:r>
              <a:rPr lang="en-IN" dirty="0"/>
              <a:t>Existing Methods - Drawbacks</a:t>
            </a:r>
          </a:p>
        </p:txBody>
      </p:sp>
      <p:sp>
        <p:nvSpPr>
          <p:cNvPr id="3" name="Text Placeholder 2">
            <a:extLst>
              <a:ext uri="{FF2B5EF4-FFF2-40B4-BE49-F238E27FC236}">
                <a16:creationId xmlns:a16="http://schemas.microsoft.com/office/drawing/2014/main" id="{73E762FA-96C3-D919-7F62-DFAE405A6686}"/>
              </a:ext>
            </a:extLst>
          </p:cNvPr>
          <p:cNvSpPr>
            <a:spLocks noGrp="1"/>
          </p:cNvSpPr>
          <p:nvPr>
            <p:ph type="body" idx="1"/>
          </p:nvPr>
        </p:nvSpPr>
        <p:spPr>
          <a:xfrm>
            <a:off x="812800" y="1055915"/>
            <a:ext cx="10780486" cy="4974772"/>
          </a:xfrm>
        </p:spPr>
        <p:txBody>
          <a:bodyPr>
            <a:normAutofit fontScale="25000" lnSpcReduction="20000"/>
          </a:bodyPr>
          <a:lstStyle/>
          <a:p>
            <a:pPr marL="76200" indent="0" algn="just">
              <a:lnSpc>
                <a:spcPct val="120000"/>
              </a:lnSpc>
              <a:buNone/>
            </a:pPr>
            <a:r>
              <a:rPr lang="en-US" sz="5600" b="1" i="0" dirty="0">
                <a:solidFill>
                  <a:srgbClr val="242424"/>
                </a:solidFill>
                <a:effectLst/>
                <a:latin typeface="Times New Roman" panose="02020603050405020304" pitchFamily="18" charset="0"/>
                <a:cs typeface="Times New Roman" panose="02020603050405020304" pitchFamily="18" charset="0"/>
              </a:rPr>
              <a:t>Internal Complaints Committees (ICC)</a:t>
            </a:r>
            <a:r>
              <a:rPr lang="en-US" sz="5600" b="0" i="0" dirty="0">
                <a:solidFill>
                  <a:srgbClr val="242424"/>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Description</a:t>
            </a:r>
            <a:r>
              <a:rPr lang="en-US" sz="5600" b="0" i="0" dirty="0">
                <a:solidFill>
                  <a:srgbClr val="242424"/>
                </a:solidFill>
                <a:effectLst/>
                <a:latin typeface="Times New Roman" panose="02020603050405020304" pitchFamily="18" charset="0"/>
                <a:cs typeface="Times New Roman" panose="02020603050405020304" pitchFamily="18" charset="0"/>
              </a:rPr>
              <a:t>: Many institutions have established ICCs to address complaints of sexual harassment and violence.</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Drawbacks</a:t>
            </a:r>
            <a:r>
              <a:rPr lang="en-US" sz="5600" b="0" i="0" dirty="0">
                <a:solidFill>
                  <a:srgbClr val="242424"/>
                </a:solidFill>
                <a:effectLst/>
                <a:latin typeface="Times New Roman" panose="02020603050405020304" pitchFamily="18" charset="0"/>
                <a:cs typeface="Times New Roman" panose="02020603050405020304" pitchFamily="18" charset="0"/>
              </a:rPr>
              <a:t>: Often, these committees lack transparency and can be biased. Victims may feel intimidated or fear retaliation, leading to underreporting.</a:t>
            </a:r>
            <a:endParaRPr lang="en-US" sz="5600" dirty="0">
              <a:solidFill>
                <a:srgbClr val="242424"/>
              </a:solidFill>
              <a:latin typeface="Times New Roman" panose="02020603050405020304" pitchFamily="18" charset="0"/>
              <a:cs typeface="Times New Roman" panose="02020603050405020304" pitchFamily="18" charset="0"/>
            </a:endParaRP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Safety Apps:</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Description</a:t>
            </a:r>
            <a:r>
              <a:rPr lang="en-US" sz="5600" b="0" i="0" dirty="0">
                <a:solidFill>
                  <a:srgbClr val="242424"/>
                </a:solidFill>
                <a:effectLst/>
                <a:latin typeface="Times New Roman" panose="02020603050405020304" pitchFamily="18" charset="0"/>
                <a:cs typeface="Times New Roman" panose="02020603050405020304" pitchFamily="18" charset="0"/>
              </a:rPr>
              <a:t>: Various mobile apps allow students to send distress signals and share their location with campus security.</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Drawbacks</a:t>
            </a:r>
            <a:r>
              <a:rPr lang="en-US" sz="5600" b="0" i="0" dirty="0">
                <a:solidFill>
                  <a:srgbClr val="242424"/>
                </a:solidFill>
                <a:effectLst/>
                <a:latin typeface="Times New Roman" panose="02020603050405020304" pitchFamily="18" charset="0"/>
                <a:cs typeface="Times New Roman" panose="02020603050405020304" pitchFamily="18" charset="0"/>
              </a:rPr>
              <a:t>: These apps require active use, which may not be feasible in all situations. Additionally, they often lack integration with campus security systems</a:t>
            </a:r>
            <a:r>
              <a:rPr lang="en-US" sz="5600" dirty="0">
                <a:solidFill>
                  <a:srgbClr val="242424"/>
                </a:solidFill>
                <a:latin typeface="Times New Roman" panose="02020603050405020304" pitchFamily="18" charset="0"/>
                <a:cs typeface="Times New Roman" panose="02020603050405020304" pitchFamily="18" charset="0"/>
              </a:rPr>
              <a:t>.</a:t>
            </a:r>
            <a:endParaRPr lang="en-US" sz="5600" b="0" i="0" dirty="0">
              <a:solidFill>
                <a:srgbClr val="242424"/>
              </a:solidFill>
              <a:effectLst/>
              <a:latin typeface="Times New Roman" panose="02020603050405020304" pitchFamily="18" charset="0"/>
              <a:cs typeface="Times New Roman" panose="02020603050405020304" pitchFamily="18" charset="0"/>
            </a:endParaRPr>
          </a:p>
          <a:p>
            <a:pPr marL="76200" indent="0" algn="just">
              <a:lnSpc>
                <a:spcPct val="120000"/>
              </a:lnSpc>
              <a:buNone/>
            </a:pPr>
            <a:r>
              <a:rPr lang="en-US" sz="5600" b="1" i="0" dirty="0">
                <a:solidFill>
                  <a:srgbClr val="242424"/>
                </a:solidFill>
                <a:effectLst/>
                <a:latin typeface="Times New Roman" panose="02020603050405020304" pitchFamily="18" charset="0"/>
                <a:cs typeface="Times New Roman" panose="02020603050405020304" pitchFamily="18" charset="0"/>
              </a:rPr>
              <a:t>Awareness and Sensitization Programs</a:t>
            </a:r>
            <a:r>
              <a:rPr lang="en-US" sz="5600" b="0" i="0" dirty="0">
                <a:solidFill>
                  <a:srgbClr val="242424"/>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Description</a:t>
            </a:r>
            <a:r>
              <a:rPr lang="en-US" sz="5600" b="0" i="0" dirty="0">
                <a:solidFill>
                  <a:srgbClr val="242424"/>
                </a:solidFill>
                <a:effectLst/>
                <a:latin typeface="Times New Roman" panose="02020603050405020304" pitchFamily="18" charset="0"/>
                <a:cs typeface="Times New Roman" panose="02020603050405020304" pitchFamily="18" charset="0"/>
              </a:rPr>
              <a:t>: Programs aimed at educating students and staff about gender sensitivity and harassment.</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Drawbacks</a:t>
            </a:r>
            <a:r>
              <a:rPr lang="en-US" sz="5600" b="0" i="0" dirty="0">
                <a:solidFill>
                  <a:srgbClr val="242424"/>
                </a:solidFill>
                <a:effectLst/>
                <a:latin typeface="Times New Roman" panose="02020603050405020304" pitchFamily="18" charset="0"/>
                <a:cs typeface="Times New Roman" panose="02020603050405020304" pitchFamily="18" charset="0"/>
              </a:rPr>
              <a:t>: While beneficial, these programs alone are insufficient. They need to be part of a broader, systemic approach to be effective</a:t>
            </a:r>
            <a:r>
              <a:rPr lang="en-US" sz="5600" dirty="0">
                <a:solidFill>
                  <a:srgbClr val="242424"/>
                </a:solidFill>
                <a:latin typeface="Times New Roman" panose="02020603050405020304" pitchFamily="18" charset="0"/>
                <a:cs typeface="Times New Roman" panose="02020603050405020304" pitchFamily="18" charset="0"/>
              </a:rPr>
              <a:t>.</a:t>
            </a:r>
            <a:endParaRPr lang="en-US" sz="5600" b="0" i="0" dirty="0">
              <a:solidFill>
                <a:srgbClr val="242424"/>
              </a:solidFill>
              <a:effectLst/>
              <a:latin typeface="Times New Roman" panose="02020603050405020304" pitchFamily="18" charset="0"/>
              <a:cs typeface="Times New Roman" panose="02020603050405020304" pitchFamily="18" charset="0"/>
            </a:endParaRPr>
          </a:p>
          <a:p>
            <a:pPr marL="76200" indent="0" algn="just">
              <a:lnSpc>
                <a:spcPct val="120000"/>
              </a:lnSpc>
              <a:buNone/>
            </a:pPr>
            <a:r>
              <a:rPr lang="en-US" sz="5600" b="1" i="0" dirty="0">
                <a:solidFill>
                  <a:srgbClr val="242424"/>
                </a:solidFill>
                <a:effectLst/>
                <a:latin typeface="Times New Roman" panose="02020603050405020304" pitchFamily="18" charset="0"/>
                <a:cs typeface="Times New Roman" panose="02020603050405020304" pitchFamily="18" charset="0"/>
              </a:rPr>
              <a:t>Physical Security Measures</a:t>
            </a:r>
            <a:r>
              <a:rPr lang="en-US" sz="5600" b="0" i="0" dirty="0">
                <a:solidFill>
                  <a:srgbClr val="242424"/>
                </a:solidFill>
                <a:effectLst/>
                <a:latin typeface="Times New Roman" panose="02020603050405020304" pitchFamily="18" charset="0"/>
                <a:cs typeface="Times New Roman" panose="02020603050405020304" pitchFamily="18" charset="0"/>
              </a:rPr>
              <a:t>:</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Description</a:t>
            </a:r>
            <a:r>
              <a:rPr lang="en-US" sz="5600" b="0" i="0" dirty="0">
                <a:solidFill>
                  <a:srgbClr val="242424"/>
                </a:solidFill>
                <a:effectLst/>
                <a:latin typeface="Times New Roman" panose="02020603050405020304" pitchFamily="18" charset="0"/>
                <a:cs typeface="Times New Roman" panose="02020603050405020304" pitchFamily="18" charset="0"/>
              </a:rPr>
              <a:t>: Measures such as increased lighting, security patrols, and surveillance cameras.</a:t>
            </a:r>
          </a:p>
          <a:p>
            <a:pPr marL="457200" lvl="1" indent="0" algn="just">
              <a:lnSpc>
                <a:spcPct val="120000"/>
              </a:lnSpc>
              <a:spcBef>
                <a:spcPts val="750"/>
              </a:spcBef>
              <a:spcAft>
                <a:spcPts val="750"/>
              </a:spcAft>
              <a:buNone/>
            </a:pPr>
            <a:r>
              <a:rPr lang="en-US" sz="5600" b="1" i="0" dirty="0">
                <a:solidFill>
                  <a:srgbClr val="242424"/>
                </a:solidFill>
                <a:effectLst/>
                <a:latin typeface="Times New Roman" panose="02020603050405020304" pitchFamily="18" charset="0"/>
                <a:cs typeface="Times New Roman" panose="02020603050405020304" pitchFamily="18" charset="0"/>
              </a:rPr>
              <a:t>Drawbacks</a:t>
            </a:r>
            <a:r>
              <a:rPr lang="en-US" sz="5600" b="0" i="0" dirty="0">
                <a:solidFill>
                  <a:srgbClr val="242424"/>
                </a:solidFill>
                <a:effectLst/>
                <a:latin typeface="Times New Roman" panose="02020603050405020304" pitchFamily="18" charset="0"/>
                <a:cs typeface="Times New Roman" panose="02020603050405020304" pitchFamily="18" charset="0"/>
              </a:rPr>
              <a:t>: These measures can be costly and may not cover all areas. They also do not address the root causes of harassment and violence</a:t>
            </a:r>
            <a:r>
              <a:rPr lang="en-US" sz="5600" dirty="0">
                <a:solidFill>
                  <a:srgbClr val="242424"/>
                </a:solidFill>
                <a:latin typeface="Times New Roman" panose="02020603050405020304" pitchFamily="18" charset="0"/>
                <a:cs typeface="Times New Roman" panose="02020603050405020304" pitchFamily="18" charset="0"/>
              </a:rPr>
              <a:t>.</a:t>
            </a:r>
            <a:endParaRPr lang="en-US" sz="5600" b="0" i="0" dirty="0">
              <a:solidFill>
                <a:srgbClr val="242424"/>
              </a:solidFill>
              <a:effectLst/>
              <a:latin typeface="Times New Roman" panose="02020603050405020304" pitchFamily="18" charset="0"/>
              <a:cs typeface="Times New Roman" panose="02020603050405020304" pitchFamily="18" charset="0"/>
            </a:endParaRPr>
          </a:p>
          <a:p>
            <a:pPr marL="457200" lvl="1" indent="0" algn="just">
              <a:spcBef>
                <a:spcPts val="750"/>
              </a:spcBef>
              <a:spcAft>
                <a:spcPts val="750"/>
              </a:spcAft>
              <a:buNone/>
            </a:pPr>
            <a:endParaRPr lang="en-US" sz="5600" b="0" i="0" dirty="0">
              <a:solidFill>
                <a:srgbClr val="242424"/>
              </a:solidFill>
              <a:effectLst/>
              <a:latin typeface="Times New Roman" panose="02020603050405020304" pitchFamily="18"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182707886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8970</TotalTime>
  <Words>1665</Words>
  <Application>Microsoft Office PowerPoint</Application>
  <PresentationFormat>Widescreen</PresentationFormat>
  <Paragraphs>137</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Times New Roman</vt:lpstr>
      <vt:lpstr>Verdana</vt:lpstr>
      <vt:lpstr>Wingdings</vt:lpstr>
      <vt:lpstr>Bioinformatics</vt:lpstr>
      <vt:lpstr> Community Based Reporting and Monitoring Tool for Women's Safety in Colleges/Universities </vt:lpstr>
      <vt:lpstr>Content</vt:lpstr>
      <vt:lpstr>Problem Statement Number: PSCS_88</vt:lpstr>
      <vt:lpstr>Problem Statement Number: PSCS_88</vt:lpstr>
      <vt:lpstr>Abstract</vt:lpstr>
      <vt:lpstr>Objectives</vt:lpstr>
      <vt:lpstr>Literature Review</vt:lpstr>
      <vt:lpstr>Literature Review</vt:lpstr>
      <vt:lpstr>Existing Methods - Drawbacks</vt:lpstr>
      <vt:lpstr>Existing Methods - Drawbacks</vt:lpstr>
      <vt:lpstr>Proposed Methods</vt:lpstr>
      <vt:lpstr>Architecture Diagram</vt:lpstr>
      <vt:lpstr>Hardware and Software Details</vt:lpstr>
      <vt:lpstr>Github Link</vt:lpstr>
      <vt:lpstr>Project Timeline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Akshay Kumar</cp:lastModifiedBy>
  <cp:revision>48</cp:revision>
  <dcterms:modified xsi:type="dcterms:W3CDTF">2025-04-25T07:29:52Z</dcterms:modified>
</cp:coreProperties>
</file>