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70fe21a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70fe21a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6ca08d6f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6ca08d6f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ca08d6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ca08d6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6ca08d6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6ca08d6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ca08d6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ca08d6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audience is unfamiliar with valorant, compare to basketball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ca08d6f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ca08d6f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6ca08d6f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6ca08d6f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6ca08d6f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6ca08d6f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ca08d6f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ca08d6f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idea behind this algorithm is that not all kills are created equal. Every fight is assigned a weight based on the situation in the round (how many people on each team are alive, if the kill was traded, the economic situation etc). That weight is added to the killer's kill contribution and subtracted from the victim's death contribution. Getting a kill in a 5v1 is weighted less than getting a kill in a 5v5.”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6ca08d6f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6ca08d6f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ca08d6f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ca08d6f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qualidea1217/valorant-pro-matches-since-april-2021/" TargetMode="External"/><Relationship Id="rId4" Type="http://schemas.openxmlformats.org/officeDocument/2006/relationships/hyperlink" Target="https://www.kaggle.com/datasets/qualidea1217/valorant-pro-matches-since-april-2021/" TargetMode="External"/><Relationship Id="rId5" Type="http://schemas.openxmlformats.org/officeDocument/2006/relationships/hyperlink" Target="https://www.vlr.gg/" TargetMode="External"/><Relationship Id="rId6" Type="http://schemas.openxmlformats.org/officeDocument/2006/relationships/image" Target="../media/image10.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Esports Data Analysis: Valorant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George Vo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183095" y="1854325"/>
            <a:ext cx="6500628" cy="1920350"/>
          </a:xfrm>
          <a:prstGeom prst="rect">
            <a:avLst/>
          </a:prstGeom>
          <a:noFill/>
          <a:ln>
            <a:noFill/>
          </a:ln>
        </p:spPr>
      </p:pic>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Cont.</a:t>
            </a:r>
            <a:endParaRPr/>
          </a:p>
        </p:txBody>
      </p:sp>
      <p:pic>
        <p:nvPicPr>
          <p:cNvPr id="150" name="Google Shape;150;p22"/>
          <p:cNvPicPr preferRelativeResize="0"/>
          <p:nvPr/>
        </p:nvPicPr>
        <p:blipFill>
          <a:blip r:embed="rId4">
            <a:alphaModFix/>
          </a:blip>
          <a:stretch>
            <a:fillRect/>
          </a:stretch>
        </p:blipFill>
        <p:spPr>
          <a:xfrm>
            <a:off x="7057525" y="64450"/>
            <a:ext cx="1562300" cy="5014600"/>
          </a:xfrm>
          <a:prstGeom prst="rect">
            <a:avLst/>
          </a:prstGeom>
          <a:noFill/>
          <a:ln>
            <a:noFill/>
          </a:ln>
        </p:spPr>
      </p:pic>
      <p:sp>
        <p:nvSpPr>
          <p:cNvPr id="151" name="Google Shape;151;p22"/>
          <p:cNvSpPr txBox="1"/>
          <p:nvPr>
            <p:ph idx="1" type="body"/>
          </p:nvPr>
        </p:nvSpPr>
        <p:spPr>
          <a:xfrm>
            <a:off x="311700" y="3917150"/>
            <a:ext cx="2159100" cy="501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random tree in forest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57" name="Google Shape;15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a:t>
            </a:r>
            <a:endParaRPr/>
          </a:p>
          <a:p>
            <a:pPr indent="-317500" lvl="1" marL="914400" rtl="0" algn="l">
              <a:spcBef>
                <a:spcPts val="0"/>
              </a:spcBef>
              <a:spcAft>
                <a:spcPts val="0"/>
              </a:spcAft>
              <a:buSzPts val="1400"/>
              <a:buChar char="○"/>
            </a:pPr>
            <a:r>
              <a:rPr lang="en"/>
              <a:t>Kill distance</a:t>
            </a:r>
            <a:endParaRPr/>
          </a:p>
          <a:p>
            <a:pPr indent="-317500" lvl="1" marL="914400" rtl="0" algn="l">
              <a:spcBef>
                <a:spcPts val="0"/>
              </a:spcBef>
              <a:spcAft>
                <a:spcPts val="0"/>
              </a:spcAft>
              <a:buSzPts val="1400"/>
              <a:buChar char="○"/>
            </a:pPr>
            <a:r>
              <a:rPr lang="en"/>
              <a:t>Utility usage</a:t>
            </a:r>
            <a:endParaRPr/>
          </a:p>
          <a:p>
            <a:pPr indent="-317500" lvl="1" marL="914400" rtl="0" algn="l">
              <a:spcBef>
                <a:spcPts val="0"/>
              </a:spcBef>
              <a:spcAft>
                <a:spcPts val="0"/>
              </a:spcAft>
              <a:buSzPts val="1400"/>
              <a:buChar char="○"/>
            </a:pPr>
            <a:r>
              <a:rPr lang="en"/>
              <a:t>Distance to cover</a:t>
            </a:r>
            <a:endParaRPr/>
          </a:p>
          <a:p>
            <a:pPr indent="-317500" lvl="1" marL="914400" rtl="0" algn="l">
              <a:spcBef>
                <a:spcPts val="0"/>
              </a:spcBef>
              <a:spcAft>
                <a:spcPts val="0"/>
              </a:spcAft>
              <a:buSzPts val="1400"/>
              <a:buChar char="○"/>
            </a:pPr>
            <a:r>
              <a:rPr lang="en"/>
              <a:t>Number of combatants involved in a fight, or distance to teammates (on both sides)</a:t>
            </a:r>
            <a:endParaRPr/>
          </a:p>
          <a:p>
            <a:pPr indent="-342900" lvl="0" marL="457200" rtl="0" algn="l">
              <a:spcBef>
                <a:spcPts val="0"/>
              </a:spcBef>
              <a:spcAft>
                <a:spcPts val="0"/>
              </a:spcAft>
              <a:buSzPts val="1800"/>
              <a:buChar char="●"/>
            </a:pPr>
            <a:r>
              <a:rPr lang="en"/>
              <a:t>Holistic approach</a:t>
            </a:r>
            <a:endParaRPr/>
          </a:p>
          <a:p>
            <a:pPr indent="-317500" lvl="1" marL="914400" rtl="0" algn="l">
              <a:spcBef>
                <a:spcPts val="0"/>
              </a:spcBef>
              <a:spcAft>
                <a:spcPts val="0"/>
              </a:spcAft>
              <a:buSzPts val="1400"/>
              <a:buChar char="○"/>
            </a:pPr>
            <a:r>
              <a:rPr lang="en"/>
              <a:t>Combinations of specific players</a:t>
            </a:r>
            <a:endParaRPr/>
          </a:p>
          <a:p>
            <a:pPr indent="-317500" lvl="1" marL="914400" rtl="0" algn="l">
              <a:spcBef>
                <a:spcPts val="0"/>
              </a:spcBef>
              <a:spcAft>
                <a:spcPts val="0"/>
              </a:spcAft>
              <a:buSzPts val="1400"/>
              <a:buChar char="○"/>
            </a:pPr>
            <a:r>
              <a:rPr lang="en"/>
              <a:t>Teamwide stats</a:t>
            </a:r>
            <a:endParaRPr/>
          </a:p>
          <a:p>
            <a:pPr indent="-317500" lvl="1" marL="914400" rtl="0" algn="l">
              <a:spcBef>
                <a:spcPts val="0"/>
              </a:spcBef>
              <a:spcAft>
                <a:spcPts val="0"/>
              </a:spcAft>
              <a:buSzPts val="1400"/>
              <a:buChar char="○"/>
            </a:pPr>
            <a:r>
              <a:rPr lang="en"/>
              <a:t>Past performance against specific players</a:t>
            </a:r>
            <a:endParaRPr/>
          </a:p>
          <a:p>
            <a:pPr indent="-342900" lvl="0" marL="457200" rtl="0" algn="l">
              <a:spcBef>
                <a:spcPts val="0"/>
              </a:spcBef>
              <a:spcAft>
                <a:spcPts val="0"/>
              </a:spcAft>
              <a:buSzPts val="1800"/>
              <a:buChar char="●"/>
            </a:pPr>
            <a:r>
              <a:rPr lang="en"/>
              <a:t>Predict score differential</a:t>
            </a:r>
            <a:endParaRPr/>
          </a:p>
          <a:p>
            <a:pPr indent="-342900" lvl="0" marL="457200" rtl="0" algn="l">
              <a:spcBef>
                <a:spcPts val="0"/>
              </a:spcBef>
              <a:spcAft>
                <a:spcPts val="0"/>
              </a:spcAft>
              <a:buSzPts val="1800"/>
              <a:buChar char="●"/>
            </a:pPr>
            <a:r>
              <a:rPr lang="en"/>
              <a:t>Edge cases</a:t>
            </a:r>
            <a:endParaRPr/>
          </a:p>
          <a:p>
            <a:pPr indent="-317500" lvl="1" marL="914400" rtl="0" algn="l">
              <a:spcBef>
                <a:spcPts val="0"/>
              </a:spcBef>
              <a:spcAft>
                <a:spcPts val="0"/>
              </a:spcAft>
              <a:buSzPts val="1400"/>
              <a:buChar char="○"/>
            </a:pPr>
            <a:r>
              <a:rPr lang="en"/>
              <a:t>Purposefully dying for economy boost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163" name="Google Shape;16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Advanced statistics, such as KAST% and Rating</a:t>
            </a:r>
            <a:endParaRPr/>
          </a:p>
          <a:p>
            <a:pPr indent="-342900" lvl="0" marL="457200" rtl="0" algn="l">
              <a:spcBef>
                <a:spcPts val="0"/>
              </a:spcBef>
              <a:spcAft>
                <a:spcPts val="0"/>
              </a:spcAft>
              <a:buSzPts val="1800"/>
              <a:buChar char="●"/>
            </a:pPr>
            <a:r>
              <a:rPr lang="en"/>
              <a:t>Some factors are difficult to quantify!</a:t>
            </a:r>
            <a:endParaRPr/>
          </a:p>
          <a:p>
            <a:pPr indent="-317500" lvl="1" marL="914400" rtl="0" algn="l">
              <a:spcBef>
                <a:spcPts val="0"/>
              </a:spcBef>
              <a:spcAft>
                <a:spcPts val="0"/>
              </a:spcAft>
              <a:buSzPts val="1400"/>
              <a:buChar char="○"/>
            </a:pPr>
            <a:r>
              <a:rPr lang="en"/>
              <a:t>Teamplay</a:t>
            </a:r>
            <a:endParaRPr/>
          </a:p>
          <a:p>
            <a:pPr indent="-317500" lvl="1" marL="914400" rtl="0" algn="l">
              <a:spcBef>
                <a:spcPts val="0"/>
              </a:spcBef>
              <a:spcAft>
                <a:spcPts val="0"/>
              </a:spcAft>
              <a:buSzPts val="1400"/>
              <a:buChar char="○"/>
            </a:pPr>
            <a:r>
              <a:rPr lang="en"/>
              <a:t>Strategies</a:t>
            </a:r>
            <a:endParaRPr/>
          </a:p>
          <a:p>
            <a:pPr indent="-317500" lvl="1" marL="914400" rtl="0" algn="l">
              <a:spcBef>
                <a:spcPts val="0"/>
              </a:spcBef>
              <a:spcAft>
                <a:spcPts val="0"/>
              </a:spcAft>
              <a:buSzPts val="1400"/>
              <a:buChar char="○"/>
            </a:pPr>
            <a:r>
              <a:rPr lang="en"/>
              <a:t>Protocols</a:t>
            </a:r>
            <a:endParaRPr/>
          </a:p>
          <a:p>
            <a:pPr indent="-317500" lvl="1" marL="914400" rtl="0" algn="l">
              <a:spcBef>
                <a:spcPts val="0"/>
              </a:spcBef>
              <a:spcAft>
                <a:spcPts val="0"/>
              </a:spcAft>
              <a:buSzPts val="1400"/>
              <a:buChar char="○"/>
            </a:pPr>
            <a:r>
              <a:rPr lang="en"/>
              <a:t>Counterstrategies</a:t>
            </a:r>
            <a:endParaRPr/>
          </a:p>
          <a:p>
            <a:pPr indent="-317500" lvl="1" marL="914400" rtl="0" algn="l">
              <a:spcBef>
                <a:spcPts val="0"/>
              </a:spcBef>
              <a:spcAft>
                <a:spcPts val="0"/>
              </a:spcAft>
              <a:buSzPts val="1400"/>
              <a:buChar char="○"/>
            </a:pPr>
            <a:r>
              <a:rPr lang="en"/>
              <a:t>In-Game Leader (IGL)</a:t>
            </a:r>
            <a:endParaRPr/>
          </a:p>
          <a:p>
            <a:pPr indent="-342900" lvl="0" marL="457200" rtl="0" algn="l">
              <a:spcBef>
                <a:spcPts val="0"/>
              </a:spcBef>
              <a:spcAft>
                <a:spcPts val="0"/>
              </a:spcAft>
              <a:buSzPts val="1800"/>
              <a:buChar char="●"/>
            </a:pPr>
            <a:r>
              <a:rPr lang="en"/>
              <a:t>Future questions</a:t>
            </a:r>
            <a:endParaRPr/>
          </a:p>
          <a:p>
            <a:pPr indent="-317500" lvl="1" marL="914400" rtl="0" algn="l">
              <a:spcBef>
                <a:spcPts val="0"/>
              </a:spcBef>
              <a:spcAft>
                <a:spcPts val="0"/>
              </a:spcAft>
              <a:buSzPts val="1400"/>
              <a:buChar char="○"/>
            </a:pPr>
            <a:r>
              <a:rPr lang="en"/>
              <a:t>Which statistics are the most important for specific agent roles?</a:t>
            </a:r>
            <a:endParaRPr/>
          </a:p>
          <a:p>
            <a:pPr indent="-317500" lvl="1" marL="914400" rtl="0" algn="l">
              <a:spcBef>
                <a:spcPts val="0"/>
              </a:spcBef>
              <a:spcAft>
                <a:spcPts val="0"/>
              </a:spcAft>
              <a:buSzPts val="1400"/>
              <a:buChar char="○"/>
            </a:pPr>
            <a:r>
              <a:rPr lang="en"/>
              <a:t>Which professional team will win the next world championship? </a:t>
            </a:r>
            <a:endParaRPr/>
          </a:p>
          <a:p>
            <a:pPr indent="-317500" lvl="1" marL="914400" rtl="0" algn="l">
              <a:spcBef>
                <a:spcPts val="0"/>
              </a:spcBef>
              <a:spcAft>
                <a:spcPts val="0"/>
              </a:spcAft>
              <a:buSzPts val="1400"/>
              <a:buChar char="○"/>
            </a:pPr>
            <a:r>
              <a:rPr lang="en"/>
              <a:t>What are each team/players’ statistical strengths and weaknesses?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W</a:t>
            </a:r>
            <a:r>
              <a:rPr lang="en"/>
              <a:t>hat</a:t>
            </a:r>
            <a:r>
              <a:rPr lang="en"/>
              <a:t> is Valorant?</a:t>
            </a:r>
            <a:endParaRPr/>
          </a:p>
        </p:txBody>
      </p:sp>
      <p:sp>
        <p:nvSpPr>
          <p:cNvPr id="92" name="Google Shape;92;p14"/>
          <p:cNvSpPr txBox="1"/>
          <p:nvPr>
            <p:ph idx="1" type="body"/>
          </p:nvPr>
        </p:nvSpPr>
        <p:spPr>
          <a:xfrm>
            <a:off x="311700" y="12177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Tactical first-person shooter (FPS)</a:t>
            </a:r>
            <a:endParaRPr/>
          </a:p>
          <a:p>
            <a:pPr indent="-342900" lvl="0" marL="457200" rtl="0" algn="l">
              <a:spcBef>
                <a:spcPts val="0"/>
              </a:spcBef>
              <a:spcAft>
                <a:spcPts val="0"/>
              </a:spcAft>
              <a:buSzPts val="1800"/>
              <a:buChar char="●"/>
            </a:pPr>
            <a:r>
              <a:rPr lang="en"/>
              <a:t>5 Attackers vs 5 Defenders</a:t>
            </a:r>
            <a:endParaRPr/>
          </a:p>
          <a:p>
            <a:pPr indent="-342900" lvl="0" marL="457200" rtl="0" algn="l">
              <a:spcBef>
                <a:spcPts val="0"/>
              </a:spcBef>
              <a:spcAft>
                <a:spcPts val="0"/>
              </a:spcAft>
              <a:buSzPts val="1800"/>
              <a:buChar char="●"/>
            </a:pPr>
            <a:r>
              <a:rPr lang="en"/>
              <a:t>Attackers must plant a bomb in the defenders’ territory, while defenders must prevent the bomb plant or defuse the bomb</a:t>
            </a:r>
            <a:endParaRPr/>
          </a:p>
          <a:p>
            <a:pPr indent="-342900" lvl="0" marL="457200" rtl="0" algn="l">
              <a:spcBef>
                <a:spcPts val="0"/>
              </a:spcBef>
              <a:spcAft>
                <a:spcPts val="0"/>
              </a:spcAft>
              <a:buSzPts val="1800"/>
              <a:buChar char="●"/>
            </a:pPr>
            <a:r>
              <a:rPr lang="en"/>
              <a:t>Agents </a:t>
            </a:r>
            <a:endParaRPr/>
          </a:p>
          <a:p>
            <a:pPr indent="-317500" lvl="1" marL="914400" rtl="0" algn="l">
              <a:spcBef>
                <a:spcPts val="0"/>
              </a:spcBef>
              <a:spcAft>
                <a:spcPts val="0"/>
              </a:spcAft>
              <a:buSzPts val="1400"/>
              <a:buChar char="○"/>
            </a:pPr>
            <a:r>
              <a:rPr lang="en"/>
              <a:t>Unique abilities and roles</a:t>
            </a:r>
            <a:endParaRPr/>
          </a:p>
          <a:p>
            <a:pPr indent="-317500" lvl="1" marL="914400" rtl="0" algn="l">
              <a:spcBef>
                <a:spcPts val="0"/>
              </a:spcBef>
              <a:spcAft>
                <a:spcPts val="0"/>
              </a:spcAft>
              <a:buSzPts val="1400"/>
              <a:buChar char="○"/>
            </a:pPr>
            <a:r>
              <a:rPr lang="en"/>
              <a:t>Ex: grenades, smokes, healing</a:t>
            </a:r>
            <a:endParaRPr/>
          </a:p>
          <a:p>
            <a:pPr indent="-342900" lvl="0" marL="457200" rtl="0" algn="l">
              <a:spcBef>
                <a:spcPts val="0"/>
              </a:spcBef>
              <a:spcAft>
                <a:spcPts val="0"/>
              </a:spcAft>
              <a:buSzPts val="1800"/>
              <a:buChar char="●"/>
            </a:pPr>
            <a:r>
              <a:rPr lang="en"/>
              <a:t>Economy</a:t>
            </a:r>
            <a:endParaRPr/>
          </a:p>
          <a:p>
            <a:pPr indent="-317500" lvl="1" marL="914400" rtl="0" algn="l">
              <a:spcBef>
                <a:spcPts val="0"/>
              </a:spcBef>
              <a:spcAft>
                <a:spcPts val="0"/>
              </a:spcAft>
              <a:buSzPts val="1400"/>
              <a:buChar char="○"/>
            </a:pPr>
            <a:r>
              <a:rPr lang="en"/>
              <a:t>In-game system </a:t>
            </a:r>
            <a:endParaRPr/>
          </a:p>
          <a:p>
            <a:pPr indent="-317500" lvl="1" marL="914400" rtl="0" algn="l">
              <a:spcBef>
                <a:spcPts val="0"/>
              </a:spcBef>
              <a:spcAft>
                <a:spcPts val="0"/>
              </a:spcAft>
              <a:buSzPts val="1400"/>
              <a:buChar char="○"/>
            </a:pPr>
            <a:r>
              <a:rPr lang="en"/>
              <a:t>Buy weapons, shields, abilities, etc.</a:t>
            </a:r>
            <a:endParaRPr/>
          </a:p>
        </p:txBody>
      </p:sp>
      <p:pic>
        <p:nvPicPr>
          <p:cNvPr id="93" name="Google Shape;93;p14"/>
          <p:cNvPicPr preferRelativeResize="0"/>
          <p:nvPr/>
        </p:nvPicPr>
        <p:blipFill>
          <a:blip r:embed="rId3">
            <a:alphaModFix/>
          </a:blip>
          <a:stretch>
            <a:fillRect/>
          </a:stretch>
        </p:blipFill>
        <p:spPr>
          <a:xfrm>
            <a:off x="4824525" y="2571750"/>
            <a:ext cx="4007775" cy="225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Predict Wins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t>
            </a:r>
            <a:r>
              <a:rPr lang="en"/>
              <a:t>ased on the player’s past performance data, can we predict if they will win</a:t>
            </a:r>
            <a:r>
              <a:rPr lang="en"/>
              <a:t> a Valorant pro match?</a:t>
            </a:r>
            <a:endParaRPr/>
          </a:p>
          <a:p>
            <a:pPr indent="-317500" lvl="1" marL="914400" rtl="0" algn="l">
              <a:spcBef>
                <a:spcPts val="0"/>
              </a:spcBef>
              <a:spcAft>
                <a:spcPts val="0"/>
              </a:spcAft>
              <a:buSzPts val="1400"/>
              <a:buChar char="○"/>
            </a:pPr>
            <a:r>
              <a:rPr lang="en"/>
              <a:t>Match outcomes</a:t>
            </a:r>
            <a:endParaRPr/>
          </a:p>
          <a:p>
            <a:pPr indent="-317500" lvl="1" marL="914400" rtl="0" algn="l">
              <a:spcBef>
                <a:spcPts val="0"/>
              </a:spcBef>
              <a:spcAft>
                <a:spcPts val="0"/>
              </a:spcAft>
              <a:buSzPts val="1400"/>
              <a:buChar char="○"/>
            </a:pPr>
            <a:r>
              <a:rPr lang="en"/>
              <a:t>Player stats: kills, deaths, assists, etc.</a:t>
            </a:r>
            <a:endParaRPr/>
          </a:p>
          <a:p>
            <a:pPr indent="-317500" lvl="1" marL="914400" rtl="0" algn="l">
              <a:spcBef>
                <a:spcPts val="0"/>
              </a:spcBef>
              <a:spcAft>
                <a:spcPts val="0"/>
              </a:spcAft>
              <a:buSzPts val="1400"/>
              <a:buChar char="○"/>
            </a:pPr>
            <a:r>
              <a:rPr lang="en"/>
              <a:t>Agent compositions</a:t>
            </a:r>
            <a:endParaRPr/>
          </a:p>
          <a:p>
            <a:pPr indent="-317500" lvl="1" marL="914400" rtl="0" algn="l">
              <a:spcBef>
                <a:spcPts val="0"/>
              </a:spcBef>
              <a:spcAft>
                <a:spcPts val="0"/>
              </a:spcAft>
              <a:buSzPts val="1400"/>
              <a:buChar char="○"/>
            </a:pPr>
            <a:r>
              <a:rPr lang="en"/>
              <a:t>Advanced </a:t>
            </a:r>
            <a:r>
              <a:rPr lang="en"/>
              <a:t>statistics*</a:t>
            </a:r>
            <a:endParaRPr/>
          </a:p>
          <a:p>
            <a:pPr indent="-342900" lvl="0" marL="457200" rtl="0" algn="l">
              <a:spcBef>
                <a:spcPts val="0"/>
              </a:spcBef>
              <a:spcAft>
                <a:spcPts val="0"/>
              </a:spcAft>
              <a:buSzPts val="1800"/>
              <a:buChar char="●"/>
            </a:pPr>
            <a:r>
              <a:rPr lang="en"/>
              <a:t>Stakeholders</a:t>
            </a:r>
            <a:endParaRPr/>
          </a:p>
          <a:p>
            <a:pPr indent="-317500" lvl="1" marL="914400" rtl="0" algn="l">
              <a:spcBef>
                <a:spcPts val="0"/>
              </a:spcBef>
              <a:spcAft>
                <a:spcPts val="0"/>
              </a:spcAft>
              <a:buSzPts val="1400"/>
              <a:buChar char="○"/>
            </a:pPr>
            <a:r>
              <a:rPr lang="en"/>
              <a:t>Players</a:t>
            </a:r>
            <a:endParaRPr/>
          </a:p>
          <a:p>
            <a:pPr indent="-317500" lvl="1" marL="914400" rtl="0" algn="l">
              <a:spcBef>
                <a:spcPts val="0"/>
              </a:spcBef>
              <a:spcAft>
                <a:spcPts val="0"/>
              </a:spcAft>
              <a:buSzPts val="1400"/>
              <a:buChar char="○"/>
            </a:pPr>
            <a:r>
              <a:rPr lang="en"/>
              <a:t>Coaches</a:t>
            </a:r>
            <a:endParaRPr/>
          </a:p>
          <a:p>
            <a:pPr indent="-317500" lvl="1" marL="914400" rtl="0" algn="l">
              <a:spcBef>
                <a:spcPts val="0"/>
              </a:spcBef>
              <a:spcAft>
                <a:spcPts val="0"/>
              </a:spcAft>
              <a:buSzPts val="1400"/>
              <a:buChar char="○"/>
            </a:pPr>
            <a:r>
              <a:rPr lang="en"/>
              <a:t>Analysts</a:t>
            </a:r>
            <a:endParaRPr/>
          </a:p>
          <a:p>
            <a:pPr indent="-317500" lvl="1" marL="914400" rtl="0" algn="l">
              <a:spcBef>
                <a:spcPts val="0"/>
              </a:spcBef>
              <a:spcAft>
                <a:spcPts val="0"/>
              </a:spcAft>
              <a:buSzPts val="1400"/>
              <a:buChar char="○"/>
            </a:pPr>
            <a:r>
              <a:rPr lang="en"/>
              <a:t>Esports betters</a:t>
            </a:r>
            <a:endParaRPr/>
          </a:p>
          <a:p>
            <a:pPr indent="-317500" lvl="1" marL="914400" rtl="0" algn="l">
              <a:spcBef>
                <a:spcPts val="0"/>
              </a:spcBef>
              <a:spcAft>
                <a:spcPts val="0"/>
              </a:spcAft>
              <a:buSzPts val="1400"/>
              <a:buChar char="○"/>
            </a:pPr>
            <a:r>
              <a:rPr lang="en"/>
              <a:t>Spectators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t>
            </a:r>
            <a:endParaRPr/>
          </a:p>
        </p:txBody>
      </p:sp>
      <p:sp>
        <p:nvSpPr>
          <p:cNvPr id="105" name="Google Shape;105;p16"/>
          <p:cNvSpPr txBox="1"/>
          <p:nvPr>
            <p:ph idx="1" type="body"/>
          </p:nvPr>
        </p:nvSpPr>
        <p:spPr>
          <a:xfrm>
            <a:off x="311700" y="1229875"/>
            <a:ext cx="49194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D</a:t>
            </a:r>
            <a:r>
              <a:rPr lang="en" u="sng">
                <a:solidFill>
                  <a:schemeClr val="hlink"/>
                </a:solidFill>
                <a:hlinkClick r:id="rId4"/>
              </a:rPr>
              <a:t>ataset</a:t>
            </a:r>
            <a:endParaRPr/>
          </a:p>
          <a:p>
            <a:pPr indent="-317500" lvl="1" marL="914400" rtl="0" algn="l">
              <a:spcBef>
                <a:spcPts val="0"/>
              </a:spcBef>
              <a:spcAft>
                <a:spcPts val="0"/>
              </a:spcAft>
              <a:buSzPts val="1400"/>
              <a:buChar char="○"/>
            </a:pPr>
            <a:r>
              <a:rPr lang="en"/>
              <a:t>Scraped from </a:t>
            </a:r>
            <a:r>
              <a:rPr lang="en" u="sng">
                <a:solidFill>
                  <a:schemeClr val="hlink"/>
                </a:solidFill>
                <a:hlinkClick r:id="rId5"/>
              </a:rPr>
              <a:t>vlr.gg</a:t>
            </a:r>
            <a:endParaRPr/>
          </a:p>
          <a:p>
            <a:pPr indent="-342900" lvl="0" marL="457200" rtl="0" algn="l">
              <a:spcBef>
                <a:spcPts val="0"/>
              </a:spcBef>
              <a:spcAft>
                <a:spcPts val="0"/>
              </a:spcAft>
              <a:buSzPts val="1800"/>
              <a:buChar char="●"/>
            </a:pPr>
            <a:r>
              <a:rPr lang="en"/>
              <a:t>~250k samples</a:t>
            </a:r>
            <a:endParaRPr/>
          </a:p>
          <a:p>
            <a:pPr indent="-317500" lvl="1" marL="914400" rtl="0" algn="l">
              <a:spcBef>
                <a:spcPts val="0"/>
              </a:spcBef>
              <a:spcAft>
                <a:spcPts val="0"/>
              </a:spcAft>
              <a:buSzPts val="1400"/>
              <a:buChar char="○"/>
            </a:pPr>
            <a:r>
              <a:rPr lang="en"/>
              <a:t>Each data point is a player’s performance data per match</a:t>
            </a:r>
            <a:endParaRPr/>
          </a:p>
          <a:p>
            <a:pPr indent="0" lvl="0" marL="457200" rtl="0" algn="l">
              <a:spcBef>
                <a:spcPts val="1200"/>
              </a:spcBef>
              <a:spcAft>
                <a:spcPts val="1200"/>
              </a:spcAft>
              <a:buNone/>
            </a:pPr>
            <a:r>
              <a:t/>
            </a:r>
            <a:endParaRPr/>
          </a:p>
        </p:txBody>
      </p:sp>
      <p:pic>
        <p:nvPicPr>
          <p:cNvPr id="106" name="Google Shape;106;p16"/>
          <p:cNvPicPr preferRelativeResize="0"/>
          <p:nvPr/>
        </p:nvPicPr>
        <p:blipFill>
          <a:blip r:embed="rId6">
            <a:alphaModFix/>
          </a:blip>
          <a:stretch>
            <a:fillRect/>
          </a:stretch>
        </p:blipFill>
        <p:spPr>
          <a:xfrm>
            <a:off x="1940148" y="3371348"/>
            <a:ext cx="6892151" cy="1493425"/>
          </a:xfrm>
          <a:prstGeom prst="rect">
            <a:avLst/>
          </a:prstGeom>
          <a:noFill/>
          <a:ln>
            <a:noFill/>
          </a:ln>
        </p:spPr>
      </p:pic>
      <p:pic>
        <p:nvPicPr>
          <p:cNvPr id="107" name="Google Shape;107;p16"/>
          <p:cNvPicPr preferRelativeResize="0"/>
          <p:nvPr/>
        </p:nvPicPr>
        <p:blipFill rotWithShape="1">
          <a:blip r:embed="rId7">
            <a:alphaModFix/>
          </a:blip>
          <a:srcRect b="0" l="0" r="33288" t="0"/>
          <a:stretch/>
        </p:blipFill>
        <p:spPr>
          <a:xfrm>
            <a:off x="5418887" y="318400"/>
            <a:ext cx="3413413" cy="305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t>
            </a:r>
            <a:r>
              <a:rPr lang="en"/>
              <a:t>rocessing</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Corrupt data</a:t>
            </a:r>
            <a:endParaRPr/>
          </a:p>
          <a:p>
            <a:pPr indent="-317500" lvl="1" marL="914400" rtl="0" algn="l">
              <a:spcBef>
                <a:spcPts val="0"/>
              </a:spcBef>
              <a:spcAft>
                <a:spcPts val="0"/>
              </a:spcAft>
              <a:buSzPts val="1400"/>
              <a:buChar char="○"/>
            </a:pPr>
            <a:r>
              <a:rPr lang="en"/>
              <a:t>Interesting outlier:</a:t>
            </a:r>
            <a:endParaRPr/>
          </a:p>
          <a:p>
            <a:pPr indent="-317500" lvl="2" marL="1371600" rtl="0" algn="l">
              <a:spcBef>
                <a:spcPts val="0"/>
              </a:spcBef>
              <a:spcAft>
                <a:spcPts val="0"/>
              </a:spcAft>
              <a:buSzPts val="1400"/>
              <a:buChar char="■"/>
            </a:pPr>
            <a:r>
              <a:rPr lang="en"/>
              <a:t>ACS &gt; 1,000 for a whole side during 13-0 scoreline</a:t>
            </a:r>
            <a:endParaRPr/>
          </a:p>
          <a:p>
            <a:pPr indent="-317500" lvl="2" marL="1371600" rtl="0" algn="l">
              <a:spcBef>
                <a:spcPts val="0"/>
              </a:spcBef>
              <a:spcAft>
                <a:spcPts val="0"/>
              </a:spcAft>
              <a:buSzPts val="1400"/>
              <a:buChar char="■"/>
            </a:pPr>
            <a:r>
              <a:rPr lang="en"/>
              <a:t>13 </a:t>
            </a:r>
            <a:r>
              <a:rPr lang="en"/>
              <a:t>occurrences</a:t>
            </a:r>
            <a:r>
              <a:rPr lang="en"/>
              <a:t> in ~250k samples</a:t>
            </a:r>
            <a:endParaRPr/>
          </a:p>
          <a:p>
            <a:pPr indent="-317500" lvl="1" marL="914400" rtl="0" algn="l">
              <a:spcBef>
                <a:spcPts val="0"/>
              </a:spcBef>
              <a:spcAft>
                <a:spcPts val="0"/>
              </a:spcAft>
              <a:buSzPts val="1400"/>
              <a:buChar char="○"/>
            </a:pPr>
            <a:r>
              <a:rPr lang="en"/>
              <a:t>Type casting</a:t>
            </a:r>
            <a:endParaRPr/>
          </a:p>
          <a:p>
            <a:pPr indent="-342900" lvl="0" marL="457200" rtl="0" algn="l">
              <a:spcBef>
                <a:spcPts val="0"/>
              </a:spcBef>
              <a:spcAft>
                <a:spcPts val="0"/>
              </a:spcAft>
              <a:buSzPts val="1800"/>
              <a:buChar char="●"/>
            </a:pPr>
            <a:r>
              <a:rPr lang="en"/>
              <a:t>Define win</a:t>
            </a:r>
            <a:endParaRPr/>
          </a:p>
          <a:p>
            <a:pPr indent="-317500" lvl="1" marL="914400" rtl="0" algn="l">
              <a:spcBef>
                <a:spcPts val="0"/>
              </a:spcBef>
              <a:spcAft>
                <a:spcPts val="0"/>
              </a:spcAft>
              <a:buSzPts val="1400"/>
              <a:buChar char="○"/>
            </a:pPr>
            <a:r>
              <a:rPr lang="en"/>
              <a:t>Winning team score &gt; Losing team score</a:t>
            </a:r>
            <a:endParaRPr/>
          </a:p>
          <a:p>
            <a:pPr indent="-317500" lvl="1" marL="914400" rtl="0" algn="l">
              <a:spcBef>
                <a:spcPts val="0"/>
              </a:spcBef>
              <a:spcAft>
                <a:spcPts val="0"/>
              </a:spcAft>
              <a:buSzPts val="1400"/>
              <a:buChar char="○"/>
            </a:pPr>
            <a:r>
              <a:rPr lang="en"/>
              <a:t>13-11, 13-0, 15-13 are the same win</a:t>
            </a:r>
            <a:endParaRPr/>
          </a:p>
          <a:p>
            <a:pPr indent="-342900" lvl="0" marL="457200" rtl="0" algn="l">
              <a:spcBef>
                <a:spcPts val="0"/>
              </a:spcBef>
              <a:spcAft>
                <a:spcPts val="0"/>
              </a:spcAft>
              <a:buSzPts val="1800"/>
              <a:buChar char="●"/>
            </a:pPr>
            <a:r>
              <a:rPr lang="en"/>
              <a:t>Encode categorical variables</a:t>
            </a:r>
            <a:endParaRPr/>
          </a:p>
          <a:p>
            <a:pPr indent="-317500" lvl="1" marL="914400" rtl="0" algn="l">
              <a:spcBef>
                <a:spcPts val="0"/>
              </a:spcBef>
              <a:spcAft>
                <a:spcPts val="0"/>
              </a:spcAft>
              <a:buSzPts val="1400"/>
              <a:buChar char="○"/>
            </a:pPr>
            <a:r>
              <a:rPr lang="en"/>
              <a:t>Map</a:t>
            </a:r>
            <a:endParaRPr/>
          </a:p>
          <a:p>
            <a:pPr indent="-317500" lvl="1" marL="914400" rtl="0" algn="l">
              <a:spcBef>
                <a:spcPts val="0"/>
              </a:spcBef>
              <a:spcAft>
                <a:spcPts val="0"/>
              </a:spcAft>
              <a:buSzPts val="1400"/>
              <a:buChar char="○"/>
            </a:pPr>
            <a:r>
              <a:rPr lang="en"/>
              <a:t>Player name</a:t>
            </a:r>
            <a:endParaRPr/>
          </a:p>
          <a:p>
            <a:pPr indent="-317500" lvl="1" marL="914400" rtl="0" algn="l">
              <a:spcBef>
                <a:spcPts val="0"/>
              </a:spcBef>
              <a:spcAft>
                <a:spcPts val="0"/>
              </a:spcAft>
              <a:buSzPts val="1400"/>
              <a:buChar char="○"/>
            </a:pPr>
            <a:r>
              <a:rPr lang="en"/>
              <a:t>Agent</a:t>
            </a:r>
            <a:endParaRPr/>
          </a:p>
          <a:p>
            <a:pPr indent="-342900" lvl="0" marL="457200" rtl="0" algn="l">
              <a:spcBef>
                <a:spcPts val="0"/>
              </a:spcBef>
              <a:spcAft>
                <a:spcPts val="0"/>
              </a:spcAft>
              <a:buSzPts val="1800"/>
              <a:buChar char="●"/>
            </a:pPr>
            <a:r>
              <a:rPr lang="en"/>
              <a:t>Standardizing data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pic>
        <p:nvPicPr>
          <p:cNvPr id="119" name="Google Shape;119;p18"/>
          <p:cNvPicPr preferRelativeResize="0"/>
          <p:nvPr/>
        </p:nvPicPr>
        <p:blipFill rotWithShape="1">
          <a:blip r:embed="rId3">
            <a:alphaModFix/>
          </a:blip>
          <a:srcRect b="0" l="25126" r="24690" t="0"/>
          <a:stretch/>
        </p:blipFill>
        <p:spPr>
          <a:xfrm>
            <a:off x="188300" y="1766725"/>
            <a:ext cx="4629325" cy="2238625"/>
          </a:xfrm>
          <a:prstGeom prst="rect">
            <a:avLst/>
          </a:prstGeom>
          <a:noFill/>
          <a:ln>
            <a:noFill/>
          </a:ln>
        </p:spPr>
      </p:pic>
      <p:pic>
        <p:nvPicPr>
          <p:cNvPr id="120" name="Google Shape;120;p18"/>
          <p:cNvPicPr preferRelativeResize="0"/>
          <p:nvPr/>
        </p:nvPicPr>
        <p:blipFill>
          <a:blip r:embed="rId4">
            <a:alphaModFix/>
          </a:blip>
          <a:stretch>
            <a:fillRect/>
          </a:stretch>
        </p:blipFill>
        <p:spPr>
          <a:xfrm>
            <a:off x="4817625" y="763175"/>
            <a:ext cx="4158575" cy="3684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 overall stats to focus on side-based stats</a:t>
            </a:r>
            <a:endParaRPr/>
          </a:p>
          <a:p>
            <a:pPr indent="-342900" lvl="0" marL="457200" rtl="0" algn="l">
              <a:spcBef>
                <a:spcPts val="0"/>
              </a:spcBef>
              <a:spcAft>
                <a:spcPts val="0"/>
              </a:spcAft>
              <a:buSzPts val="1800"/>
              <a:buChar char="●"/>
            </a:pPr>
            <a:r>
              <a:rPr lang="en"/>
              <a:t>Advanced player statistics</a:t>
            </a:r>
            <a:endParaRPr/>
          </a:p>
          <a:p>
            <a:pPr indent="-317500" lvl="1" marL="914400" rtl="0" algn="l">
              <a:spcBef>
                <a:spcPts val="0"/>
              </a:spcBef>
              <a:spcAft>
                <a:spcPts val="0"/>
              </a:spcAft>
              <a:buSzPts val="1400"/>
              <a:buChar char="○"/>
            </a:pPr>
            <a:r>
              <a:rPr lang="en"/>
              <a:t>KAST%</a:t>
            </a:r>
            <a:endParaRPr/>
          </a:p>
          <a:p>
            <a:pPr indent="-317500" lvl="1" marL="914400" rtl="0" algn="l">
              <a:spcBef>
                <a:spcPts val="0"/>
              </a:spcBef>
              <a:spcAft>
                <a:spcPts val="0"/>
              </a:spcAft>
              <a:buSzPts val="1400"/>
              <a:buChar char="○"/>
            </a:pPr>
            <a:r>
              <a:rPr lang="en"/>
              <a:t>Rating</a:t>
            </a:r>
            <a:endParaRPr/>
          </a:p>
          <a:p>
            <a:pPr indent="-342900" lvl="0" marL="457200" rtl="0" algn="l">
              <a:spcBef>
                <a:spcPts val="0"/>
              </a:spcBef>
              <a:spcAft>
                <a:spcPts val="0"/>
              </a:spcAft>
              <a:buSzPts val="1800"/>
              <a:buChar char="●"/>
            </a:pPr>
            <a:r>
              <a:rPr lang="en"/>
              <a:t>28 features </a:t>
            </a:r>
            <a:endParaRPr/>
          </a:p>
          <a:p>
            <a:pPr indent="-342900" lvl="0" marL="457200" rtl="0" algn="l">
              <a:spcBef>
                <a:spcPts val="0"/>
              </a:spcBef>
              <a:spcAft>
                <a:spcPts val="0"/>
              </a:spcAft>
              <a:buSzPts val="1800"/>
              <a:buChar char="●"/>
            </a:pPr>
            <a:r>
              <a:rPr lang="en"/>
              <a:t>Correlation between rating, ACS, kills</a:t>
            </a:r>
            <a:endParaRPr/>
          </a:p>
        </p:txBody>
      </p:sp>
      <p:pic>
        <p:nvPicPr>
          <p:cNvPr id="127" name="Google Shape;127;p19"/>
          <p:cNvPicPr preferRelativeResize="0"/>
          <p:nvPr/>
        </p:nvPicPr>
        <p:blipFill>
          <a:blip r:embed="rId3">
            <a:alphaModFix/>
          </a:blip>
          <a:stretch>
            <a:fillRect/>
          </a:stretch>
        </p:blipFill>
        <p:spPr>
          <a:xfrm>
            <a:off x="597488" y="3543300"/>
            <a:ext cx="7949025" cy="117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Multilayer Perceptron Classifier</a:t>
            </a:r>
            <a:endParaRPr/>
          </a:p>
        </p:txBody>
      </p:sp>
      <p:sp>
        <p:nvSpPr>
          <p:cNvPr id="133" name="Google Shape;133;p20"/>
          <p:cNvSpPr txBox="1"/>
          <p:nvPr>
            <p:ph idx="1" type="body"/>
          </p:nvPr>
        </p:nvSpPr>
        <p:spPr>
          <a:xfrm>
            <a:off x="311700" y="1229875"/>
            <a:ext cx="61782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Pros</a:t>
            </a:r>
            <a:endParaRPr/>
          </a:p>
          <a:p>
            <a:pPr indent="-317500" lvl="1" marL="914400" rtl="0" algn="l">
              <a:spcBef>
                <a:spcPts val="0"/>
              </a:spcBef>
              <a:spcAft>
                <a:spcPts val="0"/>
              </a:spcAft>
              <a:buSzPts val="1400"/>
              <a:buChar char="○"/>
            </a:pPr>
            <a:r>
              <a:rPr lang="en"/>
              <a:t>Versatile</a:t>
            </a:r>
            <a:endParaRPr/>
          </a:p>
          <a:p>
            <a:pPr indent="-317500" lvl="1" marL="914400" rtl="0" algn="l">
              <a:spcBef>
                <a:spcPts val="0"/>
              </a:spcBef>
              <a:spcAft>
                <a:spcPts val="0"/>
              </a:spcAft>
              <a:buSzPts val="1400"/>
              <a:buChar char="○"/>
            </a:pPr>
            <a:r>
              <a:rPr lang="en"/>
              <a:t>Complex linear relationships</a:t>
            </a:r>
            <a:endParaRPr/>
          </a:p>
          <a:p>
            <a:pPr indent="-317500" lvl="1" marL="914400" rtl="0" algn="l">
              <a:spcBef>
                <a:spcPts val="0"/>
              </a:spcBef>
              <a:spcAft>
                <a:spcPts val="0"/>
              </a:spcAft>
              <a:buSzPts val="1400"/>
              <a:buChar char="○"/>
            </a:pPr>
            <a:r>
              <a:rPr lang="en"/>
              <a:t>Large datasets</a:t>
            </a:r>
            <a:endParaRPr/>
          </a:p>
          <a:p>
            <a:pPr indent="-342900" lvl="0" marL="457200" rtl="0" algn="l">
              <a:spcBef>
                <a:spcPts val="0"/>
              </a:spcBef>
              <a:spcAft>
                <a:spcPts val="0"/>
              </a:spcAft>
              <a:buSzPts val="1800"/>
              <a:buChar char="●"/>
            </a:pPr>
            <a:r>
              <a:rPr lang="en"/>
              <a:t>Cons</a:t>
            </a:r>
            <a:endParaRPr/>
          </a:p>
          <a:p>
            <a:pPr indent="-317500" lvl="1" marL="914400" rtl="0" algn="l">
              <a:spcBef>
                <a:spcPts val="0"/>
              </a:spcBef>
              <a:spcAft>
                <a:spcPts val="0"/>
              </a:spcAft>
              <a:buSzPts val="1400"/>
              <a:buChar char="○"/>
            </a:pPr>
            <a:r>
              <a:rPr lang="en"/>
              <a:t>Overfitting</a:t>
            </a:r>
            <a:endParaRPr/>
          </a:p>
          <a:p>
            <a:pPr indent="-317500" lvl="1" marL="914400" rtl="0" algn="l">
              <a:spcBef>
                <a:spcPts val="0"/>
              </a:spcBef>
              <a:spcAft>
                <a:spcPts val="0"/>
              </a:spcAft>
              <a:buSzPts val="1400"/>
              <a:buChar char="○"/>
            </a:pPr>
            <a:r>
              <a:rPr lang="en"/>
              <a:t>Tuning</a:t>
            </a:r>
            <a:endParaRPr/>
          </a:p>
          <a:p>
            <a:pPr indent="-317500" lvl="1" marL="914400" rtl="0" algn="l">
              <a:spcBef>
                <a:spcPts val="0"/>
              </a:spcBef>
              <a:spcAft>
                <a:spcPts val="0"/>
              </a:spcAft>
              <a:buSzPts val="1400"/>
              <a:buChar char="○"/>
            </a:pPr>
            <a:r>
              <a:rPr lang="en"/>
              <a:t>Expensive</a:t>
            </a:r>
            <a:endParaRPr/>
          </a:p>
          <a:p>
            <a:pPr indent="-317500" lvl="1" marL="914400" rtl="0" algn="l">
              <a:spcBef>
                <a:spcPts val="0"/>
              </a:spcBef>
              <a:spcAft>
                <a:spcPts val="0"/>
              </a:spcAft>
              <a:buSzPts val="1400"/>
              <a:buChar char="○"/>
            </a:pPr>
            <a:r>
              <a:rPr lang="en"/>
              <a:t>Large datasets</a:t>
            </a:r>
            <a:endParaRPr/>
          </a:p>
          <a:p>
            <a:pPr indent="-317500" lvl="1" marL="914400" rtl="0" algn="l">
              <a:spcBef>
                <a:spcPts val="0"/>
              </a:spcBef>
              <a:spcAft>
                <a:spcPts val="0"/>
              </a:spcAft>
              <a:buSzPts val="1400"/>
              <a:buChar char="○"/>
            </a:pPr>
            <a:r>
              <a:rPr lang="en"/>
              <a:t>Blackbox</a:t>
            </a:r>
            <a:endParaRPr/>
          </a:p>
          <a:p>
            <a:pPr indent="0" lvl="0" marL="0" rtl="0" algn="l">
              <a:spcBef>
                <a:spcPts val="120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6489900" y="313078"/>
            <a:ext cx="2341800" cy="4630422"/>
          </a:xfrm>
          <a:prstGeom prst="rect">
            <a:avLst/>
          </a:prstGeom>
          <a:noFill/>
          <a:ln>
            <a:noFill/>
          </a:ln>
        </p:spPr>
      </p:pic>
      <p:pic>
        <p:nvPicPr>
          <p:cNvPr id="135" name="Google Shape;135;p20"/>
          <p:cNvPicPr preferRelativeResize="0"/>
          <p:nvPr/>
        </p:nvPicPr>
        <p:blipFill>
          <a:blip r:embed="rId4">
            <a:alphaModFix/>
          </a:blip>
          <a:stretch>
            <a:fillRect/>
          </a:stretch>
        </p:blipFill>
        <p:spPr>
          <a:xfrm>
            <a:off x="2276275" y="3760225"/>
            <a:ext cx="4045199" cy="118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Random Forest</a:t>
            </a:r>
            <a:endParaRPr/>
          </a:p>
        </p:txBody>
      </p:sp>
      <p:sp>
        <p:nvSpPr>
          <p:cNvPr id="141" name="Google Shape;141;p21"/>
          <p:cNvSpPr txBox="1"/>
          <p:nvPr>
            <p:ph idx="1" type="body"/>
          </p:nvPr>
        </p:nvSpPr>
        <p:spPr>
          <a:xfrm>
            <a:off x="311700" y="1229875"/>
            <a:ext cx="4967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Pros</a:t>
            </a:r>
            <a:endParaRPr/>
          </a:p>
          <a:p>
            <a:pPr indent="-317500" lvl="1" marL="914400" rtl="0" algn="l">
              <a:spcBef>
                <a:spcPts val="0"/>
              </a:spcBef>
              <a:spcAft>
                <a:spcPts val="0"/>
              </a:spcAft>
              <a:buSzPts val="1400"/>
              <a:buChar char="○"/>
            </a:pPr>
            <a:r>
              <a:rPr lang="en"/>
              <a:t>Less overfitting</a:t>
            </a:r>
            <a:endParaRPr/>
          </a:p>
          <a:p>
            <a:pPr indent="-317500" lvl="1" marL="914400" rtl="0" algn="l">
              <a:spcBef>
                <a:spcPts val="0"/>
              </a:spcBef>
              <a:spcAft>
                <a:spcPts val="0"/>
              </a:spcAft>
              <a:buSzPts val="1400"/>
              <a:buChar char="○"/>
            </a:pPr>
            <a:r>
              <a:rPr lang="en"/>
              <a:t>Feature importance</a:t>
            </a:r>
            <a:endParaRPr/>
          </a:p>
          <a:p>
            <a:pPr indent="-342900" lvl="0" marL="457200" rtl="0" algn="l">
              <a:spcBef>
                <a:spcPts val="0"/>
              </a:spcBef>
              <a:spcAft>
                <a:spcPts val="0"/>
              </a:spcAft>
              <a:buSzPts val="1800"/>
              <a:buChar char="●"/>
            </a:pPr>
            <a:r>
              <a:rPr lang="en"/>
              <a:t>Cons</a:t>
            </a:r>
            <a:endParaRPr/>
          </a:p>
          <a:p>
            <a:pPr indent="-317500" lvl="1" marL="914400" rtl="0" algn="l">
              <a:spcBef>
                <a:spcPts val="0"/>
              </a:spcBef>
              <a:spcAft>
                <a:spcPts val="0"/>
              </a:spcAft>
              <a:buSzPts val="1400"/>
              <a:buChar char="○"/>
            </a:pPr>
            <a:r>
              <a:rPr lang="en"/>
              <a:t>Interpretability</a:t>
            </a:r>
            <a:endParaRPr/>
          </a:p>
          <a:p>
            <a:pPr indent="-317500" lvl="1" marL="914400" rtl="0" algn="l">
              <a:spcBef>
                <a:spcPts val="0"/>
              </a:spcBef>
              <a:spcAft>
                <a:spcPts val="0"/>
              </a:spcAft>
              <a:buSzPts val="1400"/>
              <a:buChar char="○"/>
            </a:pPr>
            <a:r>
              <a:rPr lang="en"/>
              <a:t>Expensive</a:t>
            </a:r>
            <a:endParaRPr/>
          </a:p>
          <a:p>
            <a:pPr indent="-317500" lvl="1" marL="914400" rtl="0" algn="l">
              <a:spcBef>
                <a:spcPts val="0"/>
              </a:spcBef>
              <a:spcAft>
                <a:spcPts val="0"/>
              </a:spcAft>
              <a:buSzPts val="1400"/>
              <a:buChar char="○"/>
            </a:pPr>
            <a:r>
              <a:rPr lang="en"/>
              <a:t>Memory intensive</a:t>
            </a:r>
            <a:endParaRPr/>
          </a:p>
        </p:txBody>
      </p:sp>
      <p:pic>
        <p:nvPicPr>
          <p:cNvPr id="142" name="Google Shape;142;p21"/>
          <p:cNvPicPr preferRelativeResize="0"/>
          <p:nvPr/>
        </p:nvPicPr>
        <p:blipFill>
          <a:blip r:embed="rId3">
            <a:alphaModFix/>
          </a:blip>
          <a:stretch>
            <a:fillRect/>
          </a:stretch>
        </p:blipFill>
        <p:spPr>
          <a:xfrm>
            <a:off x="5662613" y="71425"/>
            <a:ext cx="3305175" cy="5000625"/>
          </a:xfrm>
          <a:prstGeom prst="rect">
            <a:avLst/>
          </a:prstGeom>
          <a:noFill/>
          <a:ln>
            <a:noFill/>
          </a:ln>
        </p:spPr>
      </p:pic>
      <p:pic>
        <p:nvPicPr>
          <p:cNvPr id="143" name="Google Shape;143;p21"/>
          <p:cNvPicPr preferRelativeResize="0"/>
          <p:nvPr/>
        </p:nvPicPr>
        <p:blipFill>
          <a:blip r:embed="rId4">
            <a:alphaModFix/>
          </a:blip>
          <a:stretch>
            <a:fillRect/>
          </a:stretch>
        </p:blipFill>
        <p:spPr>
          <a:xfrm>
            <a:off x="499725" y="3402163"/>
            <a:ext cx="4591050" cy="147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