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7" r:id="rId3"/>
    <p:sldId id="300" r:id="rId4"/>
    <p:sldId id="274" r:id="rId5"/>
    <p:sldId id="301" r:id="rId6"/>
    <p:sldId id="285" r:id="rId7"/>
    <p:sldId id="266" r:id="rId8"/>
    <p:sldId id="292" r:id="rId9"/>
    <p:sldId id="297" r:id="rId10"/>
    <p:sldId id="298" r:id="rId11"/>
    <p:sldId id="302" r:id="rId12"/>
    <p:sldId id="304" r:id="rId13"/>
    <p:sldId id="280" r:id="rId14"/>
  </p:sldIdLst>
  <p:sldSz cx="9144000" cy="5143500" type="screen16x9"/>
  <p:notesSz cx="6858000" cy="9144000"/>
  <p:embeddedFontLst>
    <p:embeddedFont>
      <p:font typeface="Lora" pitchFamily="2" charset="77"/>
      <p:regular r:id="rId16"/>
      <p:bold r:id="rId17"/>
      <p:italic r:id="rId18"/>
      <p:boldItalic r:id="rId19"/>
    </p:embeddedFont>
    <p:embeddedFont>
      <p:font typeface="Quattrocento Sans" panose="020B08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67"/>
    <p:restoredTop sz="71429"/>
  </p:normalViewPr>
  <p:slideViewPr>
    <p:cSldViewPr snapToGrid="0" snapToObjects="1">
      <p:cViewPr varScale="1">
        <p:scale>
          <a:sx n="118" d="100"/>
          <a:sy n="118"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zure/cortana-intelligence-energy-demand-forecasting" TargetMode="External"/><Relationship Id="rId3" Type="http://schemas.openxmlformats.org/officeDocument/2006/relationships/hyperlink" Target="https://www.ncdc.noaa.gov/societal-impacts/redti/USA" TargetMode="External"/><Relationship Id="rId7" Type="http://schemas.openxmlformats.org/officeDocument/2006/relationships/hyperlink" Target="https://machinelearningmastery.com/autoregression-models-time-series-forecasting-python/" TargetMode="External"/><Relationship Id="rId2" Type="http://schemas.openxmlformats.org/officeDocument/2006/relationships/hyperlink" Target="https://www.eia.gov/totalenergy/data/browser/?tbl=T02.01" TargetMode="External"/><Relationship Id="rId1" Type="http://schemas.openxmlformats.org/officeDocument/2006/relationships/slideLayout" Target="../slideLayouts/slideLayout2.xml"/><Relationship Id="rId6" Type="http://schemas.openxmlformats.org/officeDocument/2006/relationships/hyperlink" Target="https://github.com/Arronno/House-Prices--Advanced-Regression-Techniques-/blob/master/AI-0009-Report.ipynb" TargetMode="External"/><Relationship Id="rId5" Type="http://schemas.openxmlformats.org/officeDocument/2006/relationships/hyperlink" Target="https://machinelearningmastery.com/time-series-forecasting/" TargetMode="External"/><Relationship Id="rId4" Type="http://schemas.openxmlformats.org/officeDocument/2006/relationships/hyperlink" Target="https://www.eia.gov/totalenergy/data/browser/?tbl=T09.08#/?f=M" TargetMode="External"/><Relationship Id="rId9" Type="http://schemas.openxmlformats.org/officeDocument/2006/relationships/hyperlink" Target="https://www.programcreek.com/python/example/93778/sklearn.neural_network.MLPRegress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4" name="TextBox 3">
            <a:extLst>
              <a:ext uri="{FF2B5EF4-FFF2-40B4-BE49-F238E27FC236}">
                <a16:creationId xmlns:a16="http://schemas.microsoft.com/office/drawing/2014/main" id="{42FBC4DB-BEAB-FB48-BBE6-B9F89D8757D7}"/>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A496-A4FE-2545-A8BF-D6B8492F380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3B6E683-5892-8145-8ACD-8D14B88F7D12}"/>
              </a:ext>
            </a:extLst>
          </p:cNvPr>
          <p:cNvSpPr>
            <a:spLocks noGrp="1"/>
          </p:cNvSpPr>
          <p:nvPr>
            <p:ph type="body" idx="1"/>
          </p:nvPr>
        </p:nvSpPr>
        <p:spPr>
          <a:xfrm>
            <a:off x="1381249" y="1618700"/>
            <a:ext cx="7425293" cy="3231000"/>
          </a:xfrm>
        </p:spPr>
        <p:txBody>
          <a:bodyPr/>
          <a:lstStyle/>
          <a:p>
            <a:r>
              <a:rPr lang="en-US" sz="1200" dirty="0"/>
              <a:t>Solar Energy Consumption by the residential sector from </a:t>
            </a:r>
            <a:r>
              <a:rPr lang="en-US" sz="1200" dirty="0">
                <a:hlinkClick r:id="rId2"/>
              </a:rPr>
              <a:t>U.S. Energy Information Administration</a:t>
            </a:r>
            <a:endParaRPr lang="en-US" sz="1200" dirty="0"/>
          </a:p>
          <a:p>
            <a:r>
              <a:rPr lang="en-US" sz="1200" dirty="0"/>
              <a:t>Residential Energy Demand Temperature Index (REDTI) from </a:t>
            </a:r>
            <a:r>
              <a:rPr lang="en-US" sz="1200" dirty="0">
                <a:hlinkClick r:id="rId3"/>
              </a:rPr>
              <a:t>NOAA National Oceanic and Atmospheric Administration</a:t>
            </a:r>
            <a:endParaRPr lang="en-US" sz="1200" dirty="0"/>
          </a:p>
          <a:p>
            <a:r>
              <a:rPr lang="en-US" sz="1200" dirty="0"/>
              <a:t>Average Retail Price of Residential Electricity from </a:t>
            </a:r>
            <a:r>
              <a:rPr lang="en-US" sz="1200" dirty="0">
                <a:hlinkClick r:id="rId4"/>
              </a:rPr>
              <a:t>U.S. Energy Information Administration</a:t>
            </a:r>
            <a:endParaRPr lang="en-US" sz="1200" dirty="0"/>
          </a:p>
          <a:p>
            <a:r>
              <a:rPr lang="en-US" sz="1200" dirty="0"/>
              <a:t>Time Series concept: </a:t>
            </a:r>
            <a:r>
              <a:rPr lang="en-US" sz="1200" dirty="0">
                <a:hlinkClick r:id="rId5"/>
              </a:rPr>
              <a:t>https://machinelearningmastery.com/time-series-forecasting/</a:t>
            </a:r>
            <a:endParaRPr lang="en-US" sz="1200" dirty="0"/>
          </a:p>
          <a:p>
            <a:r>
              <a:rPr lang="en-US" sz="1200" dirty="0"/>
              <a:t>Data analysis study: </a:t>
            </a:r>
            <a:r>
              <a:rPr lang="en-US" sz="1200" dirty="0">
                <a:hlinkClick r:id="rId6"/>
              </a:rPr>
              <a:t>https://github.com/Arronno/House-Prices--Advanced-Regression-Techniques-/blob/master/AI-0009-Report.ipynb</a:t>
            </a:r>
            <a:endParaRPr lang="en-US" sz="1200" dirty="0"/>
          </a:p>
          <a:p>
            <a:r>
              <a:rPr lang="en-US" sz="1200" dirty="0"/>
              <a:t>Use of Autoregression: </a:t>
            </a:r>
            <a:r>
              <a:rPr lang="en-US" sz="1200" dirty="0">
                <a:hlinkClick r:id="rId7"/>
              </a:rPr>
              <a:t>https://machinelearningmastery.com/autoregression-models-time-series-forecasting-python/</a:t>
            </a:r>
            <a:endParaRPr lang="en-US" sz="1200" dirty="0"/>
          </a:p>
          <a:p>
            <a:r>
              <a:rPr lang="en-US" sz="1200" dirty="0"/>
              <a:t>Reference study: </a:t>
            </a:r>
            <a:r>
              <a:rPr lang="en-US" sz="1200" dirty="0">
                <a:hlinkClick r:id="rId8"/>
              </a:rPr>
              <a:t>https://github.com/Azure/cortana-intelligence-energy-demand-forecasting</a:t>
            </a:r>
            <a:endParaRPr lang="en-US" sz="1200" dirty="0"/>
          </a:p>
          <a:p>
            <a:r>
              <a:rPr lang="en-US" sz="1200" dirty="0"/>
              <a:t>Use of Multi Layer Perceptron Regressor: </a:t>
            </a:r>
            <a:r>
              <a:rPr lang="en-US" sz="1200" dirty="0">
                <a:hlinkClick r:id="rId9"/>
              </a:rPr>
              <a:t>https://www.programcreek.com/python/example/93778/sklearn.neural_network.MLPRegressor</a:t>
            </a:r>
            <a:endParaRPr lang="en-US" sz="1200" dirty="0"/>
          </a:p>
          <a:p>
            <a:r>
              <a:rPr lang="en-US" sz="1200" dirty="0"/>
              <a:t>Lag and Peek data manipulation credit Matthew Young from Crypto currency forecasting </a:t>
            </a:r>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64412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a:t>
            </a:r>
            <a:r>
              <a:rPr lang="en-US" sz="1800">
                <a:solidFill>
                  <a:schemeClr val="dk1"/>
                </a:solidFill>
              </a:rPr>
              <a:t>our full </a:t>
            </a:r>
            <a:r>
              <a:rPr lang="en-US" sz="1800" dirty="0">
                <a:solidFill>
                  <a:schemeClr val="dk1"/>
                </a:solidFill>
              </a:rPr>
              <a:t>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5" name="TextBox 4">
            <a:extLst>
              <a:ext uri="{FF2B5EF4-FFF2-40B4-BE49-F238E27FC236}">
                <a16:creationId xmlns:a16="http://schemas.microsoft.com/office/drawing/2014/main" id="{7DBA121E-B455-3A41-8C7C-75EE14EF115D}"/>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p>
          <a:p>
            <a:pPr lvl="1"/>
            <a:endParaRPr lang="en-US" sz="1800" dirty="0"/>
          </a:p>
          <a:p>
            <a:r>
              <a:rPr lang="en-US" sz="1800" dirty="0"/>
              <a:t>Feature Normalization</a:t>
            </a:r>
          </a:p>
          <a:p>
            <a:pPr lvl="1"/>
            <a:r>
              <a:rPr lang="en-US" sz="1600" dirty="0"/>
              <a:t>Using Log1</a:t>
            </a:r>
          </a:p>
          <a:p>
            <a:pPr lvl="1"/>
            <a:endParaRPr lang="en-US" sz="1800" dirty="0"/>
          </a:p>
          <a:p>
            <a:r>
              <a:rPr lang="en-US" sz="1800" dirty="0"/>
              <a:t>Feature Correlation</a:t>
            </a:r>
          </a:p>
          <a:p>
            <a:pPr lvl="1"/>
            <a:r>
              <a:rPr lang="en-US" sz="1600" dirty="0"/>
              <a:t>Heatmap with and without normalized features</a:t>
            </a:r>
          </a:p>
          <a:p>
            <a:pPr lvl="1"/>
            <a:r>
              <a:rPr lang="en-US" sz="1600" dirty="0"/>
              <a:t>Filtered most correlated</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r>
              <a:rPr lang="en-US" sz="1800" dirty="0"/>
              <a:t>Time series analysis</a:t>
            </a:r>
          </a:p>
          <a:p>
            <a:pPr lvl="1"/>
            <a:r>
              <a:rPr lang="en-US" sz="1600" dirty="0"/>
              <a:t>Persistence model</a:t>
            </a:r>
          </a:p>
          <a:p>
            <a:pPr lvl="1"/>
            <a:r>
              <a:rPr lang="en-US" sz="1600" dirty="0" err="1"/>
              <a:t>Autoregression</a:t>
            </a:r>
            <a:endParaRPr lang="en-US" sz="1600" dirty="0"/>
          </a:p>
          <a:p>
            <a:pPr lvl="1"/>
            <a:r>
              <a:rPr lang="en-US" sz="1600" dirty="0" err="1"/>
              <a:t>Autoregression</a:t>
            </a:r>
            <a:r>
              <a:rPr lang="en-US" sz="1600" dirty="0"/>
              <a:t> with history</a:t>
            </a:r>
          </a:p>
          <a:p>
            <a:pPr lvl="1"/>
            <a:endParaRPr lang="en-US" sz="1600" dirty="0"/>
          </a:p>
          <a:p>
            <a:pPr marL="457200" lvl="1" indent="-381000">
              <a:spcBef>
                <a:spcPts val="600"/>
              </a:spcBef>
              <a:buSzPts val="2400"/>
              <a:buFont typeface="Quattrocento Sans"/>
              <a:buChar char="◉"/>
            </a:pPr>
            <a:r>
              <a:rPr lang="en-US" sz="1800" dirty="0"/>
              <a:t>These models help describe the time series dataset</a:t>
            </a:r>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Regressor</a:t>
            </a:r>
          </a:p>
          <a:p>
            <a:pPr algn="just"/>
            <a:r>
              <a:rPr lang="en-US" sz="1800" i="1" dirty="0"/>
              <a:t>Random Forest Regressor</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858</Words>
  <Application>Microsoft Macintosh PowerPoint</Application>
  <PresentationFormat>On-screen Show (16:9)</PresentationFormat>
  <Paragraphs>112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Quattrocento Sans</vt:lpstr>
      <vt:lpstr>Lora</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References</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81</cp:revision>
  <dcterms:modified xsi:type="dcterms:W3CDTF">2018-07-25T15:05:25Z</dcterms:modified>
</cp:coreProperties>
</file>