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6" r:id="rId2"/>
    <p:sldId id="257" r:id="rId3"/>
    <p:sldId id="300" r:id="rId4"/>
    <p:sldId id="274" r:id="rId5"/>
    <p:sldId id="301" r:id="rId6"/>
    <p:sldId id="285" r:id="rId7"/>
    <p:sldId id="266" r:id="rId8"/>
    <p:sldId id="292" r:id="rId9"/>
    <p:sldId id="297" r:id="rId10"/>
    <p:sldId id="298" r:id="rId11"/>
    <p:sldId id="302" r:id="rId12"/>
    <p:sldId id="280" r:id="rId13"/>
  </p:sldIdLst>
  <p:sldSz cx="9144000" cy="5143500" type="screen16x9"/>
  <p:notesSz cx="6858000" cy="9144000"/>
  <p:embeddedFontLst>
    <p:embeddedFont>
      <p:font typeface="Lora" pitchFamily="2" charset="77"/>
      <p:regular r:id="rId15"/>
      <p:bold r:id="rId16"/>
      <p:italic r:id="rId17"/>
      <p:boldItalic r:id="rId18"/>
    </p:embeddedFont>
    <p:embeddedFont>
      <p:font typeface="Quattrocento Sans" panose="020B08020500000200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C6028D-F10A-436C-963D-15A5D2F25794}">
  <a:tblStyle styleId="{B6C6028D-F10A-436C-963D-15A5D2F2579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7"/>
    <p:restoredTop sz="71360"/>
  </p:normalViewPr>
  <p:slideViewPr>
    <p:cSldViewPr snapToGrid="0" snapToObjects="1">
      <p:cViewPr varScale="1">
        <p:scale>
          <a:sx n="118" d="100"/>
          <a:sy n="118"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tatsmodels.org/dev/generated/statsmodels.tsa.seasonal.seasonal_decompos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1520683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04803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br>
              <a:rPr lang="en-US" dirty="0"/>
            </a:b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90380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1" i="0" u="none" strike="noStrike" cap="none" dirty="0">
                <a:solidFill>
                  <a:srgbClr val="000000"/>
                </a:solidFill>
                <a:effectLst/>
                <a:latin typeface="Arial"/>
                <a:ea typeface="Arial"/>
                <a:cs typeface="Arial"/>
                <a:sym typeface="Arial"/>
              </a:rPr>
              <a:t>SFPD Releases 2017 Year-End Crime Statistics</a:t>
            </a:r>
          </a:p>
          <a:p>
            <a:pPr marL="0" lvl="0" indent="0">
              <a:spcBef>
                <a:spcPts val="0"/>
              </a:spcBef>
              <a:spcAft>
                <a:spcPts val="0"/>
              </a:spcAft>
              <a:buNone/>
            </a:pPr>
            <a:endParaRPr dirty="0"/>
          </a:p>
        </p:txBody>
      </p:sp>
    </p:spTree>
    <p:extLst>
      <p:ext uri="{BB962C8B-B14F-4D97-AF65-F5344CB8AC3E}">
        <p14:creationId xmlns:p14="http://schemas.microsoft.com/office/powerpoint/2010/main" val="2462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3195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 temporal series is an aggregate of four components: Level, Trend, Seasonality and Noise combining either additively or multiplicatively. All series have a level and noise and the trend and seasonality components are optional. </a:t>
            </a:r>
          </a:p>
          <a:p>
            <a:pPr fontAlgn="base"/>
            <a:r>
              <a:rPr lang="en-US" sz="1100" b="0" i="0" u="none" strike="noStrike" cap="none" dirty="0">
                <a:solidFill>
                  <a:srgbClr val="000000"/>
                </a:solidFill>
                <a:effectLst/>
                <a:latin typeface="Arial"/>
                <a:ea typeface="Arial"/>
                <a:cs typeface="Arial"/>
                <a:sym typeface="Arial"/>
              </a:rPr>
              <a:t>A multiplicative model is nonlinear. Changes increase or decrease over time. A nonlinear trend is a curved line. A non-linear seasonality has an increasing or decreasing frequency and/or amplitude over time.</a:t>
            </a:r>
          </a:p>
          <a:p>
            <a:pPr fontAlgn="base"/>
            <a:r>
              <a:rPr lang="en-US" sz="1100" b="0" i="0" u="none" strike="noStrike" cap="none" dirty="0">
                <a:solidFill>
                  <a:srgbClr val="000000"/>
                </a:solidFill>
                <a:effectLst/>
                <a:latin typeface="Arial"/>
                <a:ea typeface="Arial"/>
                <a:cs typeface="Arial"/>
                <a:sym typeface="Arial"/>
              </a:rPr>
              <a:t>We used the </a:t>
            </a:r>
            <a:r>
              <a:rPr lang="en-US" sz="1100" b="0" i="0" u="none" strike="noStrike" cap="none" dirty="0" err="1">
                <a:solidFill>
                  <a:srgbClr val="000000"/>
                </a:solidFill>
                <a:effectLst/>
                <a:latin typeface="Arial"/>
                <a:ea typeface="Arial"/>
                <a:cs typeface="Arial"/>
                <a:sym typeface="Arial"/>
              </a:rPr>
              <a:t>statsmodels</a:t>
            </a:r>
            <a:r>
              <a:rPr lang="en-US" sz="1100" b="0" i="0" u="none" strike="noStrike" cap="none" dirty="0">
                <a:solidFill>
                  <a:srgbClr val="000000"/>
                </a:solidFill>
                <a:effectLst/>
                <a:latin typeface="Arial"/>
                <a:ea typeface="Arial"/>
                <a:cs typeface="Arial"/>
                <a:sym typeface="Arial"/>
              </a:rPr>
              <a:t> library provides an implementation of the naive, or classical, decomposition method in a function called </a:t>
            </a:r>
            <a:r>
              <a:rPr lang="en-US" sz="1100" b="0" i="0" u="none" strike="noStrike" cap="none" dirty="0">
                <a:solidFill>
                  <a:srgbClr val="000000"/>
                </a:solidFill>
                <a:effectLst/>
                <a:latin typeface="Arial"/>
                <a:ea typeface="Arial"/>
                <a:cs typeface="Arial"/>
                <a:sym typeface="Arial"/>
                <a:hlinkClick r:id="rId3"/>
              </a:rPr>
              <a:t>seasonal_decompose()</a:t>
            </a:r>
            <a:endParaRPr lang="en-US" sz="1100" b="0" i="0" u="none" strike="noStrike" cap="none" dirty="0">
              <a:solidFill>
                <a:srgbClr val="000000"/>
              </a:solidFill>
              <a:effectLst/>
              <a:latin typeface="Arial"/>
              <a:ea typeface="Arial"/>
              <a:cs typeface="Arial"/>
              <a:sym typeface="Arial"/>
            </a:endParaRPr>
          </a:p>
          <a:p>
            <a:pPr fontAlgn="base"/>
            <a:endParaRPr lang="en-US" sz="1100" b="0" i="0" u="none" strike="noStrike" cap="none" dirty="0">
              <a:solidFill>
                <a:srgbClr val="000000"/>
              </a:solidFill>
              <a:effectLst/>
              <a:latin typeface="Arial"/>
              <a:ea typeface="Arial"/>
              <a:cs typeface="Arial"/>
              <a:sym typeface="Arial"/>
            </a:endParaRP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We used the seasonal decompose() function from the </a:t>
            </a:r>
            <a:r>
              <a:rPr lang="en-US" b="1" dirty="0" err="1"/>
              <a:t>statsmodel</a:t>
            </a:r>
            <a:r>
              <a:rPr lang="en-US" b="1" dirty="0"/>
              <a:t> library to generate the above. We  applied a multiplicative model since the crime </a:t>
            </a:r>
            <a:r>
              <a:rPr lang="en-US" b="1" dirty="0" err="1"/>
              <a:t>serie</a:t>
            </a:r>
            <a:r>
              <a:rPr lang="en-US" b="1" dirty="0"/>
              <a:t> present </a:t>
            </a:r>
            <a:r>
              <a:rPr lang="en-US" sz="1100" b="1" i="0" u="none" strike="noStrike" cap="none" dirty="0">
                <a:solidFill>
                  <a:srgbClr val="000000"/>
                </a:solidFill>
                <a:effectLst/>
                <a:latin typeface="Arial"/>
                <a:cs typeface="Arial"/>
                <a:sym typeface="Arial"/>
              </a:rPr>
              <a:t>a</a:t>
            </a:r>
            <a:r>
              <a:rPr lang="en-US" sz="1100" b="1" i="0" u="none" strike="noStrike" cap="none" dirty="0">
                <a:solidFill>
                  <a:srgbClr val="000000"/>
                </a:solidFill>
                <a:effectLst/>
                <a:latin typeface="Arial"/>
                <a:ea typeface="Arial"/>
                <a:cs typeface="Arial"/>
                <a:sym typeface="Arial"/>
              </a:rPr>
              <a:t> nonlinear trend and the </a:t>
            </a:r>
            <a:r>
              <a:rPr lang="en-US" b="1" dirty="0"/>
              <a:t>crime fluctuated over time. Based on trend, 2011 was the lowest crime level increasing considerably afterwards. 2011 became our base year to better understand the higher recent level of crime.</a:t>
            </a:r>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endParaRPr lang="en-US" b="1" dirty="0"/>
          </a:p>
          <a:p>
            <a:pPr marL="457200" marR="0" lvl="0" indent="-317500" algn="l" defTabSz="914400" rtl="0" eaLnBrk="1" fontAlgn="base" latinLnBrk="0" hangingPunct="1">
              <a:lnSpc>
                <a:spcPct val="100000"/>
              </a:lnSpc>
              <a:spcBef>
                <a:spcPts val="0"/>
              </a:spcBef>
              <a:spcAft>
                <a:spcPts val="0"/>
              </a:spcAft>
              <a:buClr>
                <a:srgbClr val="000000"/>
              </a:buClr>
              <a:buSzPts val="1400"/>
              <a:buFont typeface="Arial"/>
              <a:buChar char="●"/>
              <a:tabLst/>
              <a:defRPr/>
            </a:pPr>
            <a:r>
              <a:rPr lang="en-US" b="1" dirty="0"/>
              <a:t>Next we'll discuss the seasonality analysis</a:t>
            </a:r>
          </a:p>
        </p:txBody>
      </p:sp>
    </p:spTree>
    <p:extLst>
      <p:ext uri="{BB962C8B-B14F-4D97-AF65-F5344CB8AC3E}">
        <p14:creationId xmlns:p14="http://schemas.microsoft.com/office/powerpoint/2010/main" val="244514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0148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35246867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7" r:id="rId5"/>
    <p:sldLayoutId id="2147483659"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trapiya25/SF-Crime-Analysi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eia.gov/totalenergy/data/browser/?tbl=T02.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ia.gov/totalenergy/data/browser/?tbl=T09.08#/?f=M" TargetMode="External"/><Relationship Id="rId4" Type="http://schemas.openxmlformats.org/officeDocument/2006/relationships/hyperlink" Target="https://www.ncdc.noaa.gov/societal-impacts/redti/US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chinelearningmastery.com/time-series-forecasti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24036" y="1216156"/>
            <a:ext cx="6892312" cy="1159800"/>
          </a:xfrm>
          <a:prstGeom prst="rect">
            <a:avLst/>
          </a:prstGeom>
        </p:spPr>
        <p:txBody>
          <a:bodyPr spcFirstLastPara="1" wrap="square" lIns="91425" tIns="91425" rIns="91425" bIns="91425" anchor="b" anchorCtr="0">
            <a:noAutofit/>
          </a:bodyPr>
          <a:lstStyle/>
          <a:p>
            <a:pPr algn="ctr"/>
            <a:r>
              <a:rPr lang="en-US" sz="2800" dirty="0">
                <a:solidFill>
                  <a:srgbClr val="00B050"/>
                </a:solidFill>
              </a:rPr>
              <a:t>Forecast of Renewable Energy Consumption</a:t>
            </a:r>
            <a:br>
              <a:rPr lang="en-US" sz="2800" dirty="0"/>
            </a:br>
            <a:r>
              <a:rPr lang="en-US" sz="2000" i="1" dirty="0">
                <a:solidFill>
                  <a:schemeClr val="bg1">
                    <a:lumMod val="75000"/>
                  </a:schemeClr>
                </a:solidFill>
              </a:rPr>
              <a:t>Insight into </a:t>
            </a:r>
            <a:r>
              <a:rPr lang="en-US" sz="2800" dirty="0">
                <a:solidFill>
                  <a:srgbClr val="FFC000"/>
                </a:solidFill>
              </a:rPr>
              <a:t>Solar</a:t>
            </a:r>
            <a:br>
              <a:rPr lang="en-US" sz="2800" dirty="0"/>
            </a:br>
            <a:endParaRPr sz="2800" dirty="0"/>
          </a:p>
        </p:txBody>
      </p:sp>
      <p:pic>
        <p:nvPicPr>
          <p:cNvPr id="3" name="Picture 2">
            <a:extLst>
              <a:ext uri="{FF2B5EF4-FFF2-40B4-BE49-F238E27FC236}">
                <a16:creationId xmlns:a16="http://schemas.microsoft.com/office/drawing/2014/main" id="{F07F51C7-AAE7-4041-A429-4B896DE77B07}"/>
              </a:ext>
            </a:extLst>
          </p:cNvPr>
          <p:cNvPicPr>
            <a:picLocks noChangeAspect="1"/>
          </p:cNvPicPr>
          <p:nvPr/>
        </p:nvPicPr>
        <p:blipFill>
          <a:blip r:embed="rId3"/>
          <a:stretch>
            <a:fillRect/>
          </a:stretch>
        </p:blipFill>
        <p:spPr>
          <a:xfrm rot="1241063">
            <a:off x="760407" y="3255426"/>
            <a:ext cx="1400274" cy="824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a:cxnSpLocks/>
            <a:endCxn id="15" idx="2"/>
          </p:cNvCxnSpPr>
          <p:nvPr/>
        </p:nvCxnSpPr>
        <p:spPr>
          <a:xfrm>
            <a:off x="6450" y="548640"/>
            <a:ext cx="2371018"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Applications &amp; Tools </a:t>
            </a:r>
            <a:endParaRPr dirty="0"/>
          </a:p>
        </p:txBody>
      </p:sp>
      <p:cxnSp>
        <p:nvCxnSpPr>
          <p:cNvPr id="93" name="Shape 93"/>
          <p:cNvCxnSpPr>
            <a:cxnSpLocks/>
          </p:cNvCxnSpPr>
          <p:nvPr/>
        </p:nvCxnSpPr>
        <p:spPr>
          <a:xfrm>
            <a:off x="5708822" y="548640"/>
            <a:ext cx="3435078"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Font typeface="Arial"/>
              <a:buNone/>
            </a:pPr>
            <a:endParaRPr lang="en-US" dirty="0"/>
          </a:p>
          <a:p>
            <a:pPr marL="0" indent="0">
              <a:spcBef>
                <a:spcPts val="0"/>
              </a:spcBef>
              <a:buClr>
                <a:schemeClr val="dk1"/>
              </a:buClr>
              <a:buSzPts val="1100"/>
              <a:buNone/>
            </a:pPr>
            <a:r>
              <a:rPr lang="en-US" sz="2000" b="1" dirty="0">
                <a:solidFill>
                  <a:schemeClr val="dk1"/>
                </a:solidFill>
                <a:latin typeface="Lora"/>
              </a:rPr>
              <a:t>For exploration, dataset and model creation:</a:t>
            </a:r>
          </a:p>
          <a:p>
            <a:pPr marL="457200" lvl="1" indent="-381000">
              <a:spcBef>
                <a:spcPts val="600"/>
              </a:spcBef>
              <a:buSzPts val="2400"/>
              <a:buFont typeface="Quattrocento Sans"/>
              <a:buChar char="◉"/>
            </a:pPr>
            <a:r>
              <a:rPr lang="en-US" sz="1800" dirty="0" err="1"/>
              <a:t>Jupyter</a:t>
            </a:r>
            <a:r>
              <a:rPr lang="en-US" sz="1800" dirty="0"/>
              <a:t> Notebooks </a:t>
            </a:r>
          </a:p>
          <a:p>
            <a:pPr marL="457200" lvl="1" indent="-381000">
              <a:spcBef>
                <a:spcPts val="600"/>
              </a:spcBef>
              <a:buSzPts val="2400"/>
              <a:buFont typeface="Quattrocento Sans"/>
              <a:buChar char="◉"/>
            </a:pPr>
            <a:r>
              <a:rPr lang="en-US" sz="1800" dirty="0"/>
              <a:t>Python: Pandas, </a:t>
            </a:r>
            <a:r>
              <a:rPr lang="en-US" sz="1800" dirty="0" err="1"/>
              <a:t>Numpy</a:t>
            </a:r>
            <a:r>
              <a:rPr lang="en-US" sz="1800" dirty="0"/>
              <a:t>, </a:t>
            </a:r>
            <a:r>
              <a:rPr lang="en-US" sz="1800" dirty="0" err="1"/>
              <a:t>Matplotlib</a:t>
            </a:r>
            <a:r>
              <a:rPr lang="en-US" sz="1800" dirty="0"/>
              <a:t>, </a:t>
            </a:r>
            <a:r>
              <a:rPr lang="en-US" sz="1800" dirty="0" err="1"/>
              <a:t>Seaborn</a:t>
            </a:r>
            <a:r>
              <a:rPr lang="en-US" sz="1800" dirty="0"/>
              <a:t>, </a:t>
            </a:r>
            <a:r>
              <a:rPr lang="en-US" sz="1800" dirty="0" err="1"/>
              <a:t>Sckilearn</a:t>
            </a:r>
            <a:r>
              <a:rPr lang="en-US" sz="1800" dirty="0"/>
              <a:t>, </a:t>
            </a:r>
            <a:r>
              <a:rPr lang="en-US" sz="1800" dirty="0" err="1"/>
              <a:t>Statsmodels</a:t>
            </a:r>
            <a:endParaRPr lang="en-US" sz="1800" dirty="0"/>
          </a:p>
          <a:p>
            <a:pPr lvl="1"/>
            <a:endParaRPr lang="en-US" dirty="0"/>
          </a:p>
          <a:p>
            <a:pPr marL="0" indent="0">
              <a:spcBef>
                <a:spcPts val="0"/>
              </a:spcBef>
              <a:buClr>
                <a:schemeClr val="dk1"/>
              </a:buClr>
              <a:buSzPts val="1100"/>
              <a:buNone/>
            </a:pPr>
            <a:r>
              <a:rPr lang="en-US" sz="2000" b="1" dirty="0">
                <a:solidFill>
                  <a:schemeClr val="dk1"/>
                </a:solidFill>
                <a:latin typeface="Lora"/>
              </a:rPr>
              <a:t>For production, Interactive web page:</a:t>
            </a:r>
          </a:p>
          <a:p>
            <a:pPr marL="457200" lvl="1" indent="-381000">
              <a:spcBef>
                <a:spcPts val="600"/>
              </a:spcBef>
              <a:buSzPts val="2400"/>
              <a:buFont typeface="Quattrocento Sans"/>
              <a:buChar char="◉"/>
            </a:pPr>
            <a:r>
              <a:rPr lang="en-US" sz="1800" dirty="0"/>
              <a:t>Flask app</a:t>
            </a:r>
          </a:p>
          <a:p>
            <a:pPr lvl="1"/>
            <a:r>
              <a:rPr lang="en-US" sz="1600" dirty="0"/>
              <a:t>Html/</a:t>
            </a:r>
            <a:r>
              <a:rPr lang="en-US" sz="1600" dirty="0" err="1"/>
              <a:t>css</a:t>
            </a:r>
            <a:r>
              <a:rPr lang="en-US" sz="1600" dirty="0"/>
              <a:t>/bootstrap/</a:t>
            </a:r>
            <a:r>
              <a:rPr lang="en-US" sz="1600" dirty="0" err="1"/>
              <a:t>bootswatch</a:t>
            </a:r>
            <a:endParaRPr lang="en-US" sz="1600" dirty="0"/>
          </a:p>
          <a:p>
            <a:pPr lvl="1"/>
            <a:r>
              <a:rPr lang="en-US" sz="1600" dirty="0" err="1"/>
              <a:t>Javascript</a:t>
            </a:r>
            <a:endParaRPr lang="en-US" sz="1600" dirty="0"/>
          </a:p>
          <a:p>
            <a:pPr lvl="1"/>
            <a:r>
              <a:rPr lang="en-US" sz="1600" dirty="0" err="1"/>
              <a:t>Jsonify</a:t>
            </a:r>
            <a:r>
              <a:rPr lang="en-US" sz="1600" dirty="0"/>
              <a:t> (Get)</a:t>
            </a:r>
          </a:p>
          <a:p>
            <a:endParaRPr lang="en-US" sz="1800" dirty="0"/>
          </a:p>
        </p:txBody>
      </p:sp>
    </p:spTree>
    <p:extLst>
      <p:ext uri="{BB962C8B-B14F-4D97-AF65-F5344CB8AC3E}">
        <p14:creationId xmlns:p14="http://schemas.microsoft.com/office/powerpoint/2010/main" val="424505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2105050" y="1729946"/>
            <a:ext cx="4933800" cy="1327954"/>
          </a:xfrm>
          <a:prstGeom prst="rect">
            <a:avLst/>
          </a:prstGeom>
        </p:spPr>
        <p:txBody>
          <a:bodyPr spcFirstLastPara="1" wrap="square" lIns="91425" tIns="91425" rIns="91425" bIns="91425" anchor="b" anchorCtr="0">
            <a:noAutofit/>
          </a:bodyPr>
          <a:lstStyle/>
          <a:p>
            <a:pPr marL="76200" indent="0" fontAlgn="base">
              <a:buNone/>
            </a:pPr>
            <a:r>
              <a:rPr lang="en-US" sz="1800" i="0" dirty="0"/>
              <a:t>“</a:t>
            </a:r>
            <a:r>
              <a:rPr lang="en-US" sz="1800" dirty="0">
                <a:highlight>
                  <a:srgbClr val="FFCD00"/>
                </a:highlight>
              </a:rPr>
              <a:t>Time series </a:t>
            </a:r>
            <a:r>
              <a:rPr lang="en-US" sz="1800" i="0" dirty="0"/>
              <a:t>forecasting is an important area of machine learning that is </a:t>
            </a:r>
            <a:r>
              <a:rPr lang="en-US" sz="1800" dirty="0">
                <a:highlight>
                  <a:srgbClr val="FFCD00"/>
                </a:highlight>
              </a:rPr>
              <a:t>often neglected</a:t>
            </a:r>
            <a:r>
              <a:rPr lang="en-US" sz="1800" i="0" dirty="0"/>
              <a:t>. It is important because there are so many prediction problems that involve a time component. These problems are neglected because it is this </a:t>
            </a:r>
            <a:r>
              <a:rPr lang="en-US" sz="1800" dirty="0">
                <a:highlight>
                  <a:srgbClr val="FFCD00"/>
                </a:highlight>
              </a:rPr>
              <a:t>time component </a:t>
            </a:r>
            <a:r>
              <a:rPr lang="en-US" sz="1800" i="0" dirty="0"/>
              <a:t>that makes time series problems more </a:t>
            </a:r>
            <a:r>
              <a:rPr lang="en-US" sz="1800" dirty="0">
                <a:highlight>
                  <a:srgbClr val="FFCD00"/>
                </a:highlight>
              </a:rPr>
              <a:t>difficult to handle</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6012145" y="4338569"/>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98194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marL="0" lvl="0" indent="0" rtl="0">
              <a:spcBef>
                <a:spcPts val="600"/>
              </a:spcBef>
              <a:spcAft>
                <a:spcPts val="0"/>
              </a:spcAft>
              <a:buNone/>
            </a:pPr>
            <a:endParaRPr lang="en" sz="3600" b="1" i="1" dirty="0">
              <a:solidFill>
                <a:schemeClr val="dk1"/>
              </a:solidFill>
              <a:latin typeface="Lora"/>
              <a:sym typeface="Lora"/>
            </a:endParaRPr>
          </a:p>
          <a:p>
            <a:pPr marL="0" lvl="0" indent="0" rtl="0">
              <a:spcBef>
                <a:spcPts val="600"/>
              </a:spcBef>
              <a:spcAft>
                <a:spcPts val="0"/>
              </a:spcAft>
              <a:buNone/>
            </a:pPr>
            <a:r>
              <a:rPr lang="en-US" sz="1800" dirty="0">
                <a:solidFill>
                  <a:schemeClr val="dk1"/>
                </a:solidFill>
              </a:rPr>
              <a:t>You can find </a:t>
            </a:r>
            <a:r>
              <a:rPr lang="en-US" sz="1800">
                <a:solidFill>
                  <a:schemeClr val="dk1"/>
                </a:solidFill>
              </a:rPr>
              <a:t>our full </a:t>
            </a:r>
            <a:r>
              <a:rPr lang="en-US" sz="1800" dirty="0">
                <a:solidFill>
                  <a:schemeClr val="dk1"/>
                </a:solidFill>
              </a:rPr>
              <a:t>analysis at</a:t>
            </a:r>
          </a:p>
          <a:p>
            <a:pPr lvl="0" indent="-342900">
              <a:buSzPts val="1800"/>
            </a:pPr>
            <a:r>
              <a:rPr lang="en-US" sz="1600" dirty="0">
                <a:solidFill>
                  <a:schemeClr val="dk1"/>
                </a:solidFill>
                <a:hlinkClick r:id="rId3"/>
              </a:rPr>
              <a:t>https://github.com/gvo34/energy-solar</a:t>
            </a: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77" name="Shape 377"/>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a:t>Thanks!</a:t>
            </a:r>
            <a:endParaRPr sz="6000"/>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79" name="Shape 379"/>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txBox="1">
            <a:spLocks noGrp="1"/>
          </p:cNvSpPr>
          <p:nvPr>
            <p:ph type="title"/>
          </p:nvPr>
        </p:nvSpPr>
        <p:spPr>
          <a:xfrm>
            <a:off x="2264827" y="922668"/>
            <a:ext cx="2153060" cy="435600"/>
          </a:xfrm>
          <a:prstGeom prst="rect">
            <a:avLst/>
          </a:prstGeom>
        </p:spPr>
        <p:txBody>
          <a:bodyPr spcFirstLastPara="1" wrap="square" lIns="91425" tIns="91425" rIns="91425" bIns="91425" anchor="ctr" anchorCtr="0">
            <a:noAutofit/>
          </a:bodyPr>
          <a:lstStyle/>
          <a:p>
            <a:pPr lvl="0"/>
            <a:r>
              <a:rPr lang="en-US" dirty="0"/>
              <a:t>Summary of Goals</a:t>
            </a:r>
            <a:endParaRPr dirty="0"/>
          </a:p>
        </p:txBody>
      </p:sp>
      <p:grpSp>
        <p:nvGrpSpPr>
          <p:cNvPr id="77" name="Shape 77"/>
          <p:cNvGrpSpPr/>
          <p:nvPr/>
        </p:nvGrpSpPr>
        <p:grpSpPr>
          <a:xfrm>
            <a:off x="916458" y="1019750"/>
            <a:ext cx="214625" cy="214625"/>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2" name="Shape 82"/>
          <p:cNvSpPr txBox="1"/>
          <p:nvPr/>
        </p:nvSpPr>
        <p:spPr>
          <a:xfrm>
            <a:off x="1195896" y="1578150"/>
            <a:ext cx="3226800" cy="2207100"/>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a:highlight>
                  <a:srgbClr val="FFCD00"/>
                </a:highlight>
                <a:latin typeface="Quattrocento Sans"/>
              </a:rPr>
              <a:t>WHAT: </a:t>
            </a:r>
            <a:endParaRPr sz="1200" b="1" dirty="0">
              <a:highlight>
                <a:srgbClr val="FFCD00"/>
              </a:highlight>
              <a:latin typeface="Quattrocento Sans"/>
              <a:sym typeface="Quattrocento Sans"/>
            </a:endParaRPr>
          </a:p>
          <a:p>
            <a:pPr algn="just">
              <a:spcBef>
                <a:spcPts val="600"/>
              </a:spcBef>
              <a:buClr>
                <a:schemeClr val="dk1"/>
              </a:buClr>
              <a:buSzPts val="1100"/>
            </a:pPr>
            <a:r>
              <a:rPr lang="en-US" sz="1200" dirty="0">
                <a:latin typeface="Quattrocento Sans"/>
              </a:rPr>
              <a:t>The world of solar has advanced dramatically, solar clean energy is becoming more accessible every day. High residential electricity costs prompt homeowners to turn to solar for financial savings and environmental benefits.</a:t>
            </a:r>
          </a:p>
          <a:p>
            <a:pPr>
              <a:spcBef>
                <a:spcPts val="600"/>
              </a:spcBef>
              <a:buClr>
                <a:schemeClr val="dk1"/>
              </a:buClr>
              <a:buSzPts val="1100"/>
            </a:pPr>
            <a:r>
              <a:rPr lang="en-US" sz="1200" b="1" dirty="0">
                <a:highlight>
                  <a:srgbClr val="FFCD00"/>
                </a:highlight>
                <a:latin typeface="Quattrocento Sans"/>
              </a:rPr>
              <a:t>WHY:</a:t>
            </a:r>
            <a:r>
              <a:rPr lang="en-US" sz="1200" dirty="0">
                <a:latin typeface="Quattrocento Sans"/>
              </a:rPr>
              <a:t>  </a:t>
            </a:r>
          </a:p>
          <a:p>
            <a:pPr algn="just">
              <a:spcBef>
                <a:spcPts val="600"/>
              </a:spcBef>
              <a:buClr>
                <a:schemeClr val="dk1"/>
              </a:buClr>
              <a:buSzPts val="1100"/>
            </a:pPr>
            <a:r>
              <a:rPr lang="en-US" sz="1200" dirty="0">
                <a:latin typeface="Quattrocento Sans"/>
              </a:rPr>
              <a:t>These trends motivated us to take a closer look at residential solar energy consumption in the United States.</a:t>
            </a:r>
            <a:endParaRPr sz="1200" dirty="0">
              <a:latin typeface="Quattrocento Sans"/>
              <a:ea typeface="Quattrocento Sans"/>
              <a:cs typeface="Quattrocento Sans"/>
              <a:sym typeface="Quattrocento Sans"/>
            </a:endParaRPr>
          </a:p>
        </p:txBody>
      </p:sp>
      <p:sp>
        <p:nvSpPr>
          <p:cNvPr id="83" name="Shape 83"/>
          <p:cNvSpPr txBox="1"/>
          <p:nvPr/>
        </p:nvSpPr>
        <p:spPr>
          <a:xfrm>
            <a:off x="4760394" y="1578150"/>
            <a:ext cx="3761455" cy="22071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 sz="1200" b="1" dirty="0">
                <a:highlight>
                  <a:srgbClr val="FFCD00"/>
                </a:highlight>
                <a:latin typeface="Quattrocento Sans"/>
                <a:ea typeface="Quattrocento Sans"/>
                <a:cs typeface="Quattrocento Sans"/>
                <a:sym typeface="Quattrocento Sans"/>
              </a:rPr>
              <a:t>HOW: </a:t>
            </a:r>
          </a:p>
          <a:p>
            <a:pPr algn="just"/>
            <a:r>
              <a:rPr lang="en-US" sz="1200" dirty="0">
                <a:latin typeface="Quattrocento Sans"/>
              </a:rPr>
              <a:t>Exploration into Monthly Solar Energy using four distinct techniques:</a:t>
            </a:r>
          </a:p>
          <a:p>
            <a:pPr algn="just"/>
            <a:r>
              <a:rPr lang="en-US" sz="1000" i="1" dirty="0" err="1">
                <a:latin typeface="Quattrocento Sans"/>
              </a:rPr>
              <a:t>Autoregression</a:t>
            </a:r>
            <a:r>
              <a:rPr lang="en-US" sz="1000" i="1" dirty="0">
                <a:latin typeface="Quattrocento Sans"/>
              </a:rPr>
              <a:t> </a:t>
            </a:r>
          </a:p>
          <a:p>
            <a:pPr algn="just"/>
            <a:r>
              <a:rPr lang="en-US" sz="1000" i="1" dirty="0">
                <a:latin typeface="Quattrocento Sans"/>
              </a:rPr>
              <a:t>Linear Regression, </a:t>
            </a:r>
          </a:p>
          <a:p>
            <a:pPr algn="just"/>
            <a:r>
              <a:rPr lang="en-US" sz="1000" i="1" dirty="0">
                <a:latin typeface="Quattrocento Sans"/>
              </a:rPr>
              <a:t>Multi-layer Perceptron </a:t>
            </a:r>
            <a:r>
              <a:rPr lang="en-US" sz="1000" i="1" dirty="0" err="1">
                <a:latin typeface="Quattrocento Sans"/>
              </a:rPr>
              <a:t>Regressor</a:t>
            </a:r>
            <a:endParaRPr lang="en-US" sz="1000" i="1" dirty="0">
              <a:latin typeface="Quattrocento Sans"/>
            </a:endParaRPr>
          </a:p>
          <a:p>
            <a:pPr algn="just"/>
            <a:r>
              <a:rPr lang="en-US" sz="1000" i="1" dirty="0">
                <a:latin typeface="Quattrocento Sans"/>
              </a:rPr>
              <a:t>Random Forest </a:t>
            </a:r>
            <a:r>
              <a:rPr lang="en-US" sz="1000" i="1" dirty="0" err="1">
                <a:latin typeface="Quattrocento Sans"/>
              </a:rPr>
              <a:t>Regressor</a:t>
            </a:r>
            <a:endParaRPr lang="en-US" sz="1000" i="1" dirty="0">
              <a:latin typeface="Quattrocento Sans"/>
            </a:endParaRPr>
          </a:p>
          <a:p>
            <a:pPr lvl="1"/>
            <a:endParaRPr lang="en-US" sz="1200" dirty="0">
              <a:latin typeface="Quattrocento Sans"/>
            </a:endParaRPr>
          </a:p>
          <a:p>
            <a:pPr lvl="1"/>
            <a:r>
              <a:rPr lang="en-US" sz="1200" b="1" i="1" dirty="0">
                <a:highlight>
                  <a:srgbClr val="FFCD00"/>
                </a:highlight>
                <a:latin typeface="Quattrocento Sans"/>
              </a:rPr>
              <a:t>Solar Energy Trends: </a:t>
            </a:r>
          </a:p>
          <a:p>
            <a:pPr lvl="1"/>
            <a:r>
              <a:rPr lang="en-US" sz="1200" dirty="0">
                <a:latin typeface="Quattrocento Sans"/>
              </a:rPr>
              <a:t>Residential Solar Energy is exponentially increasing since 2012. The residential electricity price is highly correlated to the residential solar energy consumption. </a:t>
            </a:r>
            <a:endParaRPr sz="1200" dirty="0">
              <a:latin typeface="Quattrocento Sans"/>
              <a:ea typeface="Quattrocento Sans"/>
              <a:cs typeface="Quattrocento Sans"/>
              <a:sym typeface="Quattrocento Sans"/>
            </a:endParaRPr>
          </a:p>
        </p:txBody>
      </p:sp>
      <p:sp>
        <p:nvSpPr>
          <p:cNvPr id="84" name="Shape 84"/>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r>
              <a:rPr lang="en" sz="1100" b="1" i="1" dirty="0">
                <a:latin typeface="Lora"/>
                <a:ea typeface="Lora"/>
                <a:cs typeface="Lora"/>
                <a:sym typeface="Lora"/>
              </a:rPr>
              <a:t>More info about data </a:t>
            </a:r>
          </a:p>
          <a:p>
            <a:r>
              <a:rPr lang="en-US" sz="1000" dirty="0"/>
              <a:t>Solar Energy Consumption by the residential sector from </a:t>
            </a:r>
            <a:r>
              <a:rPr lang="en-US" sz="1000" dirty="0">
                <a:hlinkClick r:id="rId3"/>
              </a:rPr>
              <a:t>U.S. Energy Information Administration</a:t>
            </a:r>
            <a:endParaRPr lang="en-US" sz="1000" dirty="0"/>
          </a:p>
          <a:p>
            <a:r>
              <a:rPr lang="en-US" sz="1000" dirty="0"/>
              <a:t>Residential Energy Demand Temperature Index (REDTI) from </a:t>
            </a:r>
            <a:r>
              <a:rPr lang="en-US" sz="1000" dirty="0">
                <a:hlinkClick r:id="rId4"/>
              </a:rPr>
              <a:t>NOAA National Oceanic and Atmospheric Administration</a:t>
            </a:r>
            <a:endParaRPr lang="en-US" sz="1000" dirty="0"/>
          </a:p>
          <a:p>
            <a:r>
              <a:rPr lang="en-US" sz="1000" dirty="0"/>
              <a:t>Average Retail Price of Residential Electricity from </a:t>
            </a:r>
            <a:r>
              <a:rPr lang="en-US" sz="1000" dirty="0">
                <a:hlinkClick r:id="rId5"/>
              </a:rPr>
              <a:t>U.S. Energy Information Administration</a:t>
            </a:r>
            <a:endParaRPr lang="en-US" sz="1000" dirty="0"/>
          </a:p>
          <a:p>
            <a:pPr marL="0" lvl="0" indent="0" rtl="0">
              <a:spcBef>
                <a:spcPts val="1000"/>
              </a:spcBef>
              <a:spcAft>
                <a:spcPts val="0"/>
              </a:spcAft>
              <a:buNone/>
            </a:pPr>
            <a:endParaRPr sz="1100" i="1" dirty="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742306" y="2238000"/>
            <a:ext cx="5733536" cy="819900"/>
          </a:xfrm>
          <a:prstGeom prst="rect">
            <a:avLst/>
          </a:prstGeom>
        </p:spPr>
        <p:txBody>
          <a:bodyPr spcFirstLastPara="1" wrap="square" lIns="91425" tIns="91425" rIns="91425" bIns="91425" anchor="b" anchorCtr="0">
            <a:noAutofit/>
          </a:bodyPr>
          <a:lstStyle/>
          <a:p>
            <a:pPr marL="0" lvl="0" indent="0">
              <a:buNone/>
            </a:pPr>
            <a:r>
              <a:rPr lang="en-US" sz="1800" i="0" dirty="0"/>
              <a:t>“In descriptive modeling, or time series analysis, a time series is modeled to determine its components in terms of </a:t>
            </a:r>
            <a:r>
              <a:rPr lang="en-US" sz="1800" dirty="0">
                <a:highlight>
                  <a:srgbClr val="FFCD00"/>
                </a:highlight>
              </a:rPr>
              <a:t>seasonal</a:t>
            </a:r>
            <a:r>
              <a:rPr lang="en-US" sz="1800" i="0" dirty="0"/>
              <a:t> patterns, </a:t>
            </a:r>
            <a:r>
              <a:rPr lang="en-US" sz="1800" dirty="0">
                <a:highlight>
                  <a:srgbClr val="FFCD00"/>
                </a:highlight>
              </a:rPr>
              <a:t>trends</a:t>
            </a:r>
            <a:r>
              <a:rPr lang="en-US" sz="1800" i="0" dirty="0"/>
              <a:t> and relation to </a:t>
            </a:r>
            <a:r>
              <a:rPr lang="en-US" sz="1800" dirty="0">
                <a:highlight>
                  <a:srgbClr val="FFCD00"/>
                </a:highlight>
              </a:rPr>
              <a:t>external factors</a:t>
            </a:r>
            <a:r>
              <a:rPr lang="en-US" sz="1800" i="0" dirty="0"/>
              <a:t>. In contrast, time series forecasting uses the information in a time series (perhaps with additional information) to forecast future values of that series.”</a:t>
            </a:r>
          </a:p>
        </p:txBody>
      </p:sp>
      <p:sp>
        <p:nvSpPr>
          <p:cNvPr id="2" name="TextBox 1">
            <a:extLst>
              <a:ext uri="{FF2B5EF4-FFF2-40B4-BE49-F238E27FC236}">
                <a16:creationId xmlns:a16="http://schemas.microsoft.com/office/drawing/2014/main" id="{BD7E8E76-7794-1A41-8F82-841CDF8BAA30}"/>
              </a:ext>
            </a:extLst>
          </p:cNvPr>
          <p:cNvSpPr txBox="1"/>
          <p:nvPr/>
        </p:nvSpPr>
        <p:spPr>
          <a:xfrm>
            <a:off x="6633945" y="4523283"/>
            <a:ext cx="841897" cy="348203"/>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16663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11278" y="922668"/>
            <a:ext cx="3162747" cy="435600"/>
          </a:xfrm>
          <a:prstGeom prst="rect">
            <a:avLst/>
          </a:prstGeom>
        </p:spPr>
        <p:txBody>
          <a:bodyPr spcFirstLastPara="1" wrap="square" lIns="91425" tIns="91425" rIns="91425" bIns="91425" anchor="ctr" anchorCtr="0">
            <a:noAutofit/>
          </a:bodyPr>
          <a:lstStyle/>
          <a:p>
            <a:pPr lvl="0"/>
            <a:r>
              <a:rPr lang="en-US" dirty="0"/>
              <a:t>Data Exploration </a:t>
            </a:r>
            <a:br>
              <a:rPr lang="en-US" dirty="0"/>
            </a:br>
            <a:r>
              <a:rPr lang="en-US" sz="1400" dirty="0"/>
              <a:t>Defining Features </a:t>
            </a:r>
            <a:endParaRPr sz="1400" dirty="0"/>
          </a:p>
        </p:txBody>
      </p:sp>
      <p:grpSp>
        <p:nvGrpSpPr>
          <p:cNvPr id="316" name="Shape 316"/>
          <p:cNvGrpSpPr/>
          <p:nvPr/>
        </p:nvGrpSpPr>
        <p:grpSpPr>
          <a:xfrm>
            <a:off x="916458" y="1019750"/>
            <a:ext cx="214625" cy="214625"/>
            <a:chOff x="2594050" y="1631825"/>
            <a:chExt cx="439625" cy="439625"/>
          </a:xfrm>
        </p:grpSpPr>
        <p:sp>
          <p:nvSpPr>
            <p:cNvPr id="317" name="Shape 317"/>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FEF9023F-6266-284B-89E4-6F9A597054F8}"/>
              </a:ext>
            </a:extLst>
          </p:cNvPr>
          <p:cNvSpPr>
            <a:spLocks noGrp="1"/>
          </p:cNvSpPr>
          <p:nvPr>
            <p:ph type="body" idx="2"/>
          </p:nvPr>
        </p:nvSpPr>
        <p:spPr>
          <a:xfrm>
            <a:off x="4838960" y="1651075"/>
            <a:ext cx="3166521" cy="3122400"/>
          </a:xfrm>
        </p:spPr>
        <p:txBody>
          <a:bodyPr/>
          <a:lstStyle/>
          <a:p>
            <a:pPr marL="0" indent="0">
              <a:buNone/>
            </a:pPr>
            <a:r>
              <a:rPr lang="en-US" b="1" dirty="0">
                <a:highlight>
                  <a:srgbClr val="FFCD00"/>
                </a:highlight>
              </a:rPr>
              <a:t>Other features: </a:t>
            </a:r>
          </a:p>
          <a:p>
            <a:pPr marL="0" indent="0">
              <a:buNone/>
            </a:pPr>
            <a:endParaRPr lang="en-US" b="1" dirty="0">
              <a:highlight>
                <a:srgbClr val="FFCD00"/>
              </a:highlight>
            </a:endParaRPr>
          </a:p>
          <a:p>
            <a:pPr lvl="1"/>
            <a:r>
              <a:rPr lang="en-US" dirty="0"/>
              <a:t>Price</a:t>
            </a:r>
          </a:p>
          <a:p>
            <a:pPr lvl="1"/>
            <a:r>
              <a:rPr lang="en-US" dirty="0"/>
              <a:t>Total Energy consumption</a:t>
            </a:r>
          </a:p>
          <a:p>
            <a:pPr lvl="1"/>
            <a:r>
              <a:rPr lang="en-US" dirty="0"/>
              <a:t>Temperature Index</a:t>
            </a:r>
          </a:p>
          <a:p>
            <a:endParaRPr lang="en-US" dirty="0"/>
          </a:p>
        </p:txBody>
      </p:sp>
      <p:sp>
        <p:nvSpPr>
          <p:cNvPr id="5" name="Text Placeholder 4">
            <a:extLst>
              <a:ext uri="{FF2B5EF4-FFF2-40B4-BE49-F238E27FC236}">
                <a16:creationId xmlns:a16="http://schemas.microsoft.com/office/drawing/2014/main" id="{399C1B4F-8726-7F44-8411-ADEEF5E3792B}"/>
              </a:ext>
            </a:extLst>
          </p:cNvPr>
          <p:cNvSpPr>
            <a:spLocks noGrp="1"/>
          </p:cNvSpPr>
          <p:nvPr>
            <p:ph type="body" idx="1"/>
          </p:nvPr>
        </p:nvSpPr>
        <p:spPr>
          <a:xfrm>
            <a:off x="950046" y="1651075"/>
            <a:ext cx="3164754" cy="3122400"/>
          </a:xfrm>
        </p:spPr>
        <p:txBody>
          <a:bodyPr/>
          <a:lstStyle/>
          <a:p>
            <a:pPr marL="0" indent="0">
              <a:buNone/>
            </a:pPr>
            <a:r>
              <a:rPr lang="en-US" b="1" dirty="0">
                <a:highlight>
                  <a:srgbClr val="FFCD00"/>
                </a:highlight>
              </a:rPr>
              <a:t>Features on a time series</a:t>
            </a:r>
          </a:p>
          <a:p>
            <a:pPr marL="0" indent="0">
              <a:buNone/>
            </a:pPr>
            <a:endParaRPr lang="en-US" b="1" dirty="0">
              <a:highlight>
                <a:srgbClr val="FFCD00"/>
              </a:highlight>
            </a:endParaRPr>
          </a:p>
          <a:p>
            <a:pPr lvl="1"/>
            <a:r>
              <a:rPr lang="en-US" dirty="0"/>
              <a:t>Seasonality: </a:t>
            </a:r>
          </a:p>
          <a:p>
            <a:pPr lvl="2"/>
            <a:r>
              <a:rPr lang="en-US" dirty="0"/>
              <a:t>months</a:t>
            </a:r>
          </a:p>
          <a:p>
            <a:pPr lvl="1"/>
            <a:r>
              <a:rPr lang="en-US" dirty="0"/>
              <a:t>Serial dependency: </a:t>
            </a:r>
          </a:p>
          <a:p>
            <a:pPr lvl="2"/>
            <a:r>
              <a:rPr lang="en-US" dirty="0"/>
              <a:t>Lag</a:t>
            </a:r>
          </a:p>
          <a:p>
            <a:pPr lvl="2"/>
            <a:r>
              <a:rPr lang="en-US" dirty="0"/>
              <a:t>Peek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941764" y="1929355"/>
            <a:ext cx="4933800" cy="819900"/>
          </a:xfrm>
          <a:prstGeom prst="rect">
            <a:avLst/>
          </a:prstGeom>
        </p:spPr>
        <p:txBody>
          <a:bodyPr spcFirstLastPara="1" wrap="square" lIns="91425" tIns="91425" rIns="91425" bIns="91425" anchor="b" anchorCtr="0">
            <a:noAutofit/>
          </a:bodyPr>
          <a:lstStyle/>
          <a:p>
            <a:pPr marL="0" indent="0">
              <a:buNone/>
            </a:pPr>
            <a:r>
              <a:rPr lang="en-US" sz="1800" i="0" dirty="0"/>
              <a:t>“The main features of many time series are </a:t>
            </a:r>
            <a:r>
              <a:rPr lang="en-US" sz="1800" dirty="0">
                <a:highlight>
                  <a:srgbClr val="FFCD00"/>
                </a:highlight>
              </a:rPr>
              <a:t>trends</a:t>
            </a:r>
            <a:r>
              <a:rPr lang="en-US" sz="1800" i="0" dirty="0"/>
              <a:t> and </a:t>
            </a:r>
            <a:r>
              <a:rPr lang="en-US" sz="1800" dirty="0">
                <a:highlight>
                  <a:srgbClr val="FFCD00"/>
                </a:highlight>
              </a:rPr>
              <a:t>seasonal variations </a:t>
            </a:r>
            <a:r>
              <a:rPr lang="en-US" sz="1800" i="0" dirty="0"/>
              <a:t>… another important feature of most time series is that observations close together in time tend to be correlated (</a:t>
            </a:r>
            <a:r>
              <a:rPr lang="en-US" sz="1800" dirty="0">
                <a:highlight>
                  <a:srgbClr val="FFCD00"/>
                </a:highlight>
              </a:rPr>
              <a:t>serially dependent</a:t>
            </a:r>
            <a:r>
              <a:rPr lang="en-US" sz="1800" i="0" dirty="0"/>
              <a:t>)”</a:t>
            </a:r>
          </a:p>
        </p:txBody>
      </p:sp>
      <p:sp>
        <p:nvSpPr>
          <p:cNvPr id="2" name="TextBox 1">
            <a:extLst>
              <a:ext uri="{FF2B5EF4-FFF2-40B4-BE49-F238E27FC236}">
                <a16:creationId xmlns:a16="http://schemas.microsoft.com/office/drawing/2014/main" id="{BD7E8E76-7794-1A41-8F82-841CDF8BAA30}"/>
              </a:ext>
            </a:extLst>
          </p:cNvPr>
          <p:cNvSpPr txBox="1"/>
          <p:nvPr/>
        </p:nvSpPr>
        <p:spPr>
          <a:xfrm>
            <a:off x="6218973" y="4610712"/>
            <a:ext cx="841897" cy="261610"/>
          </a:xfrm>
          <a:prstGeom prst="rect">
            <a:avLst/>
          </a:prstGeom>
          <a:noFill/>
        </p:spPr>
        <p:txBody>
          <a:bodyPr wrap="none" rtlCol="0">
            <a:spAutoFit/>
          </a:bodyPr>
          <a:lstStyle/>
          <a:p>
            <a:r>
              <a:rPr lang="en-US" sz="1100" dirty="0">
                <a:latin typeface="Lora"/>
                <a:sym typeface="Lora"/>
                <a:hlinkClick r:id="rId3"/>
              </a:rPr>
              <a:t>Time Series</a:t>
            </a:r>
            <a:endParaRPr lang="en-US" sz="1100" dirty="0">
              <a:latin typeface="Lora"/>
              <a:sym typeface="Lora"/>
            </a:endParaRPr>
          </a:p>
        </p:txBody>
      </p:sp>
    </p:spTree>
    <p:extLst>
      <p:ext uri="{BB962C8B-B14F-4D97-AF65-F5344CB8AC3E}">
        <p14:creationId xmlns:p14="http://schemas.microsoft.com/office/powerpoint/2010/main" val="5809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361975" y="1233180"/>
            <a:ext cx="4173000" cy="36543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2000" b="1" dirty="0">
                <a:solidFill>
                  <a:schemeClr val="dk1"/>
                </a:solidFill>
                <a:latin typeface="Lora"/>
                <a:ea typeface="Lora"/>
                <a:cs typeface="Lora"/>
                <a:sym typeface="Lora"/>
              </a:rPr>
              <a:t>Data Cleanup</a:t>
            </a:r>
            <a:endParaRPr lang="en-US" dirty="0"/>
          </a:p>
          <a:p>
            <a:r>
              <a:rPr lang="en-US" sz="1800" dirty="0"/>
              <a:t>Time series analysis</a:t>
            </a:r>
          </a:p>
          <a:p>
            <a:pPr lvl="1"/>
            <a:r>
              <a:rPr lang="en-US" sz="1600" dirty="0"/>
              <a:t>Decompose</a:t>
            </a:r>
          </a:p>
          <a:p>
            <a:pPr lvl="1"/>
            <a:r>
              <a:rPr lang="en-US" sz="1600" dirty="0"/>
              <a:t>Auto correlation</a:t>
            </a:r>
          </a:p>
          <a:p>
            <a:pPr lvl="1"/>
            <a:r>
              <a:rPr lang="en-US" sz="1600" dirty="0"/>
              <a:t>Lag plot</a:t>
            </a:r>
          </a:p>
          <a:p>
            <a:pPr lvl="1"/>
            <a:endParaRPr lang="en-US" sz="1800" dirty="0"/>
          </a:p>
          <a:p>
            <a:r>
              <a:rPr lang="en-US" sz="1800" dirty="0"/>
              <a:t>Feature Normalization</a:t>
            </a:r>
          </a:p>
          <a:p>
            <a:pPr lvl="1"/>
            <a:r>
              <a:rPr lang="en-US" sz="1600" dirty="0"/>
              <a:t>Using Log1</a:t>
            </a:r>
          </a:p>
          <a:p>
            <a:pPr lvl="1"/>
            <a:endParaRPr lang="en-US" sz="1800" dirty="0"/>
          </a:p>
          <a:p>
            <a:r>
              <a:rPr lang="en-US" sz="1800" dirty="0"/>
              <a:t>Feature Correlation</a:t>
            </a:r>
          </a:p>
          <a:p>
            <a:pPr lvl="1"/>
            <a:r>
              <a:rPr lang="en-US" sz="1600" dirty="0"/>
              <a:t>Heatmap with and without normalized features</a:t>
            </a:r>
          </a:p>
          <a:p>
            <a:pPr lvl="1"/>
            <a:r>
              <a:rPr lang="en-US" sz="1600" dirty="0"/>
              <a:t>Filtered most correlated</a:t>
            </a:r>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 name="Picture 3">
            <a:extLst>
              <a:ext uri="{FF2B5EF4-FFF2-40B4-BE49-F238E27FC236}">
                <a16:creationId xmlns:a16="http://schemas.microsoft.com/office/drawing/2014/main" id="{E6504CEE-4392-8141-A16C-9D99163ADC43}"/>
              </a:ext>
            </a:extLst>
          </p:cNvPr>
          <p:cNvPicPr>
            <a:picLocks noChangeAspect="1"/>
          </p:cNvPicPr>
          <p:nvPr/>
        </p:nvPicPr>
        <p:blipFill>
          <a:blip r:embed="rId3"/>
          <a:stretch>
            <a:fillRect/>
          </a:stretch>
        </p:blipFill>
        <p:spPr>
          <a:xfrm>
            <a:off x="598394" y="451373"/>
            <a:ext cx="3415099" cy="3491977"/>
          </a:xfrm>
          <a:prstGeom prst="rect">
            <a:avLst/>
          </a:prstGeom>
          <a:ln>
            <a:noFill/>
          </a:ln>
          <a:effectLst>
            <a:softEdge rad="112500"/>
          </a:effectLst>
        </p:spPr>
      </p:pic>
    </p:spTree>
    <p:extLst>
      <p:ext uri="{BB962C8B-B14F-4D97-AF65-F5344CB8AC3E}">
        <p14:creationId xmlns:p14="http://schemas.microsoft.com/office/powerpoint/2010/main" val="329385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pic>
        <p:nvPicPr>
          <p:cNvPr id="8" name="Picture 7">
            <a:extLst>
              <a:ext uri="{FF2B5EF4-FFF2-40B4-BE49-F238E27FC236}">
                <a16:creationId xmlns:a16="http://schemas.microsoft.com/office/drawing/2014/main" id="{BCC35D04-46D1-414D-830B-24C561C05452}"/>
              </a:ext>
            </a:extLst>
          </p:cNvPr>
          <p:cNvPicPr>
            <a:picLocks noChangeAspect="1"/>
          </p:cNvPicPr>
          <p:nvPr/>
        </p:nvPicPr>
        <p:blipFill>
          <a:blip r:embed="rId4"/>
          <a:stretch>
            <a:fillRect/>
          </a:stretch>
        </p:blipFill>
        <p:spPr>
          <a:xfrm>
            <a:off x="0" y="0"/>
            <a:ext cx="9144000" cy="5154930"/>
          </a:xfrm>
          <a:prstGeom prst="rect">
            <a:avLst/>
          </a:prstGeom>
        </p:spPr>
      </p:pic>
      <p:pic>
        <p:nvPicPr>
          <p:cNvPr id="5" name="Picture 4">
            <a:extLst>
              <a:ext uri="{FF2B5EF4-FFF2-40B4-BE49-F238E27FC236}">
                <a16:creationId xmlns:a16="http://schemas.microsoft.com/office/drawing/2014/main" id="{FC5BEA3A-DA4F-4749-BA0B-2CEF085F74C3}"/>
              </a:ext>
            </a:extLst>
          </p:cNvPr>
          <p:cNvPicPr>
            <a:picLocks noChangeAspect="1"/>
          </p:cNvPicPr>
          <p:nvPr/>
        </p:nvPicPr>
        <p:blipFill>
          <a:blip r:embed="rId5"/>
          <a:stretch>
            <a:fillRect/>
          </a:stretch>
        </p:blipFill>
        <p:spPr>
          <a:xfrm>
            <a:off x="1" y="11430"/>
            <a:ext cx="9184820" cy="5143500"/>
          </a:xfrm>
          <a:prstGeom prst="rect">
            <a:avLst/>
          </a:prstGeom>
        </p:spPr>
      </p:pic>
      <p:pic>
        <p:nvPicPr>
          <p:cNvPr id="7" name="Picture 6">
            <a:extLst>
              <a:ext uri="{FF2B5EF4-FFF2-40B4-BE49-F238E27FC236}">
                <a16:creationId xmlns:a16="http://schemas.microsoft.com/office/drawing/2014/main" id="{66E2ABAF-E06C-CF41-BA4E-BEA5042A3000}"/>
              </a:ext>
            </a:extLst>
          </p:cNvPr>
          <p:cNvPicPr>
            <a:picLocks noChangeAspect="1"/>
          </p:cNvPicPr>
          <p:nvPr/>
        </p:nvPicPr>
        <p:blipFill>
          <a:blip r:embed="rId6"/>
          <a:stretch>
            <a:fillRect/>
          </a:stretch>
        </p:blipFill>
        <p:spPr>
          <a:xfrm>
            <a:off x="-1" y="0"/>
            <a:ext cx="9184821" cy="5143500"/>
          </a:xfrm>
          <a:prstGeom prst="rect">
            <a:avLst/>
          </a:prstGeom>
        </p:spPr>
      </p:pic>
      <p:sp>
        <p:nvSpPr>
          <p:cNvPr id="180" name="Shape 180"/>
          <p:cNvSpPr txBox="1">
            <a:spLocks noGrp="1"/>
          </p:cNvSpPr>
          <p:nvPr>
            <p:ph type="title" idx="4294967295"/>
          </p:nvPr>
        </p:nvSpPr>
        <p:spPr>
          <a:xfrm>
            <a:off x="5102270" y="1776341"/>
            <a:ext cx="3938860" cy="7496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i="1" dirty="0">
                <a:highlight>
                  <a:srgbClr val="FFCD00"/>
                </a:highlight>
              </a:rPr>
              <a:t>UNDERTANDING THE TREND</a:t>
            </a:r>
            <a:endParaRPr sz="2400" i="1" dirty="0">
              <a:highlight>
                <a:srgbClr val="FFCD00"/>
              </a:highlight>
            </a:endParaRPr>
          </a:p>
        </p:txBody>
      </p:sp>
      <p:sp>
        <p:nvSpPr>
          <p:cNvPr id="181" name="Shape 181"/>
          <p:cNvSpPr/>
          <p:nvPr/>
        </p:nvSpPr>
        <p:spPr>
          <a:xfrm>
            <a:off x="4465375" y="4440675"/>
            <a:ext cx="213248" cy="19146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90" name="Shape 90"/>
          <p:cNvCxnSpPr/>
          <p:nvPr/>
        </p:nvCxnSpPr>
        <p:spPr>
          <a:xfrm>
            <a:off x="6450" y="548640"/>
            <a:ext cx="2397300" cy="0"/>
          </a:xfrm>
          <a:prstGeom prst="straightConnector1">
            <a:avLst/>
          </a:prstGeom>
          <a:noFill/>
          <a:ln w="9525" cap="flat" cmpd="sng">
            <a:solidFill>
              <a:srgbClr val="CCCCCC"/>
            </a:solidFill>
            <a:prstDash val="solid"/>
            <a:round/>
            <a:headEnd type="none" w="med" len="med"/>
            <a:tailEnd type="none" w="med" len="med"/>
          </a:ln>
        </p:spPr>
      </p:cxnSp>
      <p:sp>
        <p:nvSpPr>
          <p:cNvPr id="92" name="Shape 92"/>
          <p:cNvSpPr txBox="1">
            <a:spLocks noGrp="1"/>
          </p:cNvSpPr>
          <p:nvPr>
            <p:ph type="ctrTitle" idx="4294967295"/>
          </p:nvPr>
        </p:nvSpPr>
        <p:spPr>
          <a:xfrm>
            <a:off x="3180990" y="325755"/>
            <a:ext cx="4908000" cy="445770"/>
          </a:xfrm>
          <a:prstGeom prst="rect">
            <a:avLst/>
          </a:prstGeom>
        </p:spPr>
        <p:txBody>
          <a:bodyPr spcFirstLastPara="1" wrap="square" lIns="91425" tIns="91425" rIns="91425" bIns="91425" anchor="ctr" anchorCtr="0">
            <a:noAutofit/>
          </a:bodyPr>
          <a:lstStyle/>
          <a:p>
            <a:pPr lvl="0"/>
            <a:r>
              <a:rPr lang="en-US" dirty="0"/>
              <a:t>Monthly Trend </a:t>
            </a:r>
            <a:endParaRPr dirty="0"/>
          </a:p>
        </p:txBody>
      </p:sp>
      <p:cxnSp>
        <p:nvCxnSpPr>
          <p:cNvPr id="93" name="Shape 93"/>
          <p:cNvCxnSpPr>
            <a:cxnSpLocks/>
          </p:cNvCxnSpPr>
          <p:nvPr/>
        </p:nvCxnSpPr>
        <p:spPr>
          <a:xfrm>
            <a:off x="4972050" y="548640"/>
            <a:ext cx="4171850" cy="0"/>
          </a:xfrm>
          <a:prstGeom prst="straightConnector1">
            <a:avLst/>
          </a:prstGeom>
          <a:noFill/>
          <a:ln w="9525" cap="flat" cmpd="sng">
            <a:solidFill>
              <a:srgbClr val="CCCCCC"/>
            </a:solidFill>
            <a:prstDash val="solid"/>
            <a:round/>
            <a:headEnd type="none" w="med" len="med"/>
            <a:tailEnd type="none" w="med" len="med"/>
          </a:ln>
        </p:spPr>
      </p:cxnSp>
      <p:sp>
        <p:nvSpPr>
          <p:cNvPr id="15" name="Shape 169">
            <a:extLst>
              <a:ext uri="{FF2B5EF4-FFF2-40B4-BE49-F238E27FC236}">
                <a16:creationId xmlns:a16="http://schemas.microsoft.com/office/drawing/2014/main" id="{3954410B-AC9A-7142-AF08-6FE722DCD995}"/>
              </a:ext>
            </a:extLst>
          </p:cNvPr>
          <p:cNvSpPr/>
          <p:nvPr/>
        </p:nvSpPr>
        <p:spPr>
          <a:xfrm>
            <a:off x="2377468" y="153540"/>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9" name="Shape 612">
            <a:extLst>
              <a:ext uri="{FF2B5EF4-FFF2-40B4-BE49-F238E27FC236}">
                <a16:creationId xmlns:a16="http://schemas.microsoft.com/office/drawing/2014/main" id="{CE9E6934-6AC7-1943-B93C-91BB5DDB2CF3}"/>
              </a:ext>
            </a:extLst>
          </p:cNvPr>
          <p:cNvGrpSpPr/>
          <p:nvPr/>
        </p:nvGrpSpPr>
        <p:grpSpPr>
          <a:xfrm>
            <a:off x="2592746" y="420516"/>
            <a:ext cx="369526" cy="268183"/>
            <a:chOff x="3932350" y="3714775"/>
            <a:chExt cx="439650" cy="319075"/>
          </a:xfrm>
        </p:grpSpPr>
        <p:sp>
          <p:nvSpPr>
            <p:cNvPr id="10" name="Shape 613">
              <a:extLst>
                <a:ext uri="{FF2B5EF4-FFF2-40B4-BE49-F238E27FC236}">
                  <a16:creationId xmlns:a16="http://schemas.microsoft.com/office/drawing/2014/main" id="{6A64DDDD-0C5C-E74A-9845-675B73A0F39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614">
              <a:extLst>
                <a:ext uri="{FF2B5EF4-FFF2-40B4-BE49-F238E27FC236}">
                  <a16:creationId xmlns:a16="http://schemas.microsoft.com/office/drawing/2014/main" id="{CFF824AC-C413-BD48-9ABD-F7A9423DC1F8}"/>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615">
              <a:extLst>
                <a:ext uri="{FF2B5EF4-FFF2-40B4-BE49-F238E27FC236}">
                  <a16:creationId xmlns:a16="http://schemas.microsoft.com/office/drawing/2014/main" id="{2A9C3A0B-5D83-4844-9339-5DF28D65A5D0}"/>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616">
              <a:extLst>
                <a:ext uri="{FF2B5EF4-FFF2-40B4-BE49-F238E27FC236}">
                  <a16:creationId xmlns:a16="http://schemas.microsoft.com/office/drawing/2014/main" id="{5A36DEDB-F8AF-5740-B7D3-9A234235D571}"/>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617">
              <a:extLst>
                <a:ext uri="{FF2B5EF4-FFF2-40B4-BE49-F238E27FC236}">
                  <a16:creationId xmlns:a16="http://schemas.microsoft.com/office/drawing/2014/main" id="{1A6C2B53-1189-3747-AE68-5B611687FD38}"/>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TextBox 1">
            <a:extLst>
              <a:ext uri="{FF2B5EF4-FFF2-40B4-BE49-F238E27FC236}">
                <a16:creationId xmlns:a16="http://schemas.microsoft.com/office/drawing/2014/main" id="{9253B381-F60D-594D-960E-60C0D9EB6371}"/>
              </a:ext>
            </a:extLst>
          </p:cNvPr>
          <p:cNvSpPr txBox="1"/>
          <p:nvPr/>
        </p:nvSpPr>
        <p:spPr>
          <a:xfrm>
            <a:off x="5459565" y="238539"/>
            <a:ext cx="2999539" cy="523220"/>
          </a:xfrm>
          <a:prstGeom prst="rect">
            <a:avLst/>
          </a:prstGeom>
          <a:noFill/>
        </p:spPr>
        <p:txBody>
          <a:bodyPr wrap="none" rtlCol="0">
            <a:spAutoFit/>
          </a:bodyPr>
          <a:lstStyle/>
          <a:p>
            <a:r>
              <a:rPr lang="en-US" dirty="0"/>
              <a:t>Dataset analysis: understand trend</a:t>
            </a:r>
          </a:p>
          <a:p>
            <a:endParaRPr lang="en-US" dirty="0"/>
          </a:p>
        </p:txBody>
      </p:sp>
      <p:sp>
        <p:nvSpPr>
          <p:cNvPr id="21" name="Shape 166">
            <a:extLst>
              <a:ext uri="{FF2B5EF4-FFF2-40B4-BE49-F238E27FC236}">
                <a16:creationId xmlns:a16="http://schemas.microsoft.com/office/drawing/2014/main" id="{CAB78906-F7D4-014C-B321-F689468F7C69}"/>
              </a:ext>
            </a:extLst>
          </p:cNvPr>
          <p:cNvSpPr txBox="1">
            <a:spLocks/>
          </p:cNvSpPr>
          <p:nvPr/>
        </p:nvSpPr>
        <p:spPr>
          <a:xfrm>
            <a:off x="976500" y="1166625"/>
            <a:ext cx="7756020" cy="365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solidFill>
                  <a:schemeClr val="dk1"/>
                </a:solidFill>
                <a:latin typeface="Lora"/>
              </a:rPr>
              <a:t>Model to describe our times series</a:t>
            </a:r>
          </a:p>
          <a:p>
            <a:pPr marL="0" indent="0">
              <a:spcBef>
                <a:spcPts val="0"/>
              </a:spcBef>
              <a:buClr>
                <a:schemeClr val="dk1"/>
              </a:buClr>
              <a:buSzPts val="1100"/>
              <a:buFont typeface="Arial"/>
              <a:buNone/>
            </a:pPr>
            <a:endParaRPr lang="en-US" dirty="0"/>
          </a:p>
          <a:p>
            <a:r>
              <a:rPr lang="en-US" sz="1800" dirty="0"/>
              <a:t>Time series analysis</a:t>
            </a:r>
          </a:p>
          <a:p>
            <a:pPr lvl="1"/>
            <a:r>
              <a:rPr lang="en-US" sz="1600" dirty="0"/>
              <a:t>Persistence model</a:t>
            </a:r>
          </a:p>
          <a:p>
            <a:pPr lvl="1"/>
            <a:r>
              <a:rPr lang="en-US" sz="1600" dirty="0" err="1"/>
              <a:t>Autoregression</a:t>
            </a:r>
            <a:endParaRPr lang="en-US" sz="1600" dirty="0"/>
          </a:p>
          <a:p>
            <a:pPr lvl="1"/>
            <a:r>
              <a:rPr lang="en-US" sz="1600" dirty="0" err="1"/>
              <a:t>Autoregression</a:t>
            </a:r>
            <a:r>
              <a:rPr lang="en-US" sz="1600" dirty="0"/>
              <a:t> with history</a:t>
            </a:r>
          </a:p>
          <a:p>
            <a:pPr lvl="1"/>
            <a:endParaRPr lang="en-US" sz="1600" dirty="0"/>
          </a:p>
          <a:p>
            <a:pPr marL="457200" lvl="1" indent="-381000">
              <a:spcBef>
                <a:spcPts val="600"/>
              </a:spcBef>
              <a:buSzPts val="2400"/>
              <a:buFont typeface="Quattrocento Sans"/>
              <a:buChar char="◉"/>
            </a:pPr>
            <a:r>
              <a:rPr lang="en-US" sz="1800" dirty="0"/>
              <a:t>These models help describe the time series dataset</a:t>
            </a:r>
          </a:p>
          <a:p>
            <a:pPr marL="457200" lvl="1" indent="-381000">
              <a:spcBef>
                <a:spcPts val="600"/>
              </a:spcBef>
              <a:buSzPts val="2400"/>
              <a:buFont typeface="Quattrocento Sans"/>
              <a:buChar char="◉"/>
            </a:pPr>
            <a:r>
              <a:rPr lang="en-US" sz="1800" dirty="0"/>
              <a:t>To identify the predictive model that best fits our time series, we leveraged a range of approaches, from the most simplistic to robust machine learning models.</a:t>
            </a:r>
          </a:p>
          <a:p>
            <a:endParaRPr lang="en-US" sz="1800" dirty="0"/>
          </a:p>
        </p:txBody>
      </p:sp>
    </p:spTree>
    <p:extLst>
      <p:ext uri="{BB962C8B-B14F-4D97-AF65-F5344CB8AC3E}">
        <p14:creationId xmlns:p14="http://schemas.microsoft.com/office/powerpoint/2010/main" val="64175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4294967295"/>
          </p:nvPr>
        </p:nvSpPr>
        <p:spPr>
          <a:xfrm>
            <a:off x="4909135" y="865628"/>
            <a:ext cx="4173000" cy="3654300"/>
          </a:xfrm>
          <a:prstGeom prst="rect">
            <a:avLst/>
          </a:prstGeom>
        </p:spPr>
        <p:txBody>
          <a:bodyPr spcFirstLastPara="1" wrap="square" lIns="91425" tIns="91425" rIns="91425" bIns="91425" anchor="ctr" anchorCtr="0">
            <a:noAutofit/>
          </a:bodyPr>
          <a:lstStyle/>
          <a:p>
            <a:pPr algn="just"/>
            <a:r>
              <a:rPr lang="en-US" sz="1800" i="1" dirty="0"/>
              <a:t>Linear Regression, </a:t>
            </a:r>
          </a:p>
          <a:p>
            <a:pPr algn="just"/>
            <a:r>
              <a:rPr lang="en-US" sz="1800" i="1" dirty="0"/>
              <a:t>Multi-layer Perceptron </a:t>
            </a:r>
            <a:r>
              <a:rPr lang="en-US" sz="1800" i="1" dirty="0" err="1"/>
              <a:t>Regressor</a:t>
            </a:r>
            <a:endParaRPr lang="en-US" sz="1800" i="1" dirty="0"/>
          </a:p>
          <a:p>
            <a:pPr algn="just"/>
            <a:r>
              <a:rPr lang="en-US" sz="1800" i="1" dirty="0"/>
              <a:t>Random Forest </a:t>
            </a:r>
            <a:r>
              <a:rPr lang="en-US" sz="1800" i="1" dirty="0" err="1"/>
              <a:t>Regressor</a:t>
            </a:r>
            <a:endParaRPr lang="en-US" sz="1800" i="1" dirty="0"/>
          </a:p>
          <a:p>
            <a:endParaRPr lang="en-US" sz="1800" dirty="0"/>
          </a:p>
        </p:txBody>
      </p:sp>
      <p:cxnSp>
        <p:nvCxnSpPr>
          <p:cNvPr id="167" name="Shape 167"/>
          <p:cNvCxnSpPr/>
          <p:nvPr/>
        </p:nvCxnSpPr>
        <p:spPr>
          <a:xfrm>
            <a:off x="-6450" y="1131725"/>
            <a:ext cx="9150600" cy="0"/>
          </a:xfrm>
          <a:prstGeom prst="straightConnector1">
            <a:avLst/>
          </a:prstGeom>
          <a:noFill/>
          <a:ln w="9525" cap="flat" cmpd="sng">
            <a:solidFill>
              <a:srgbClr val="CCCCCC"/>
            </a:solidFill>
            <a:prstDash val="solid"/>
            <a:round/>
            <a:headEnd type="none" w="med" len="med"/>
            <a:tailEnd type="none" w="med" len="med"/>
          </a:ln>
        </p:spPr>
      </p:cxnSp>
      <p:sp>
        <p:nvSpPr>
          <p:cNvPr id="169" name="Shape 169"/>
          <p:cNvSpPr/>
          <p:nvPr/>
        </p:nvSpPr>
        <p:spPr>
          <a:xfrm>
            <a:off x="8139875" y="735846"/>
            <a:ext cx="790200" cy="790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nvGrpSpPr>
          <p:cNvPr id="32" name="Shape 612">
            <a:extLst>
              <a:ext uri="{FF2B5EF4-FFF2-40B4-BE49-F238E27FC236}">
                <a16:creationId xmlns:a16="http://schemas.microsoft.com/office/drawing/2014/main" id="{410E87FE-EB30-F34A-B160-BC395DBD9528}"/>
              </a:ext>
            </a:extLst>
          </p:cNvPr>
          <p:cNvGrpSpPr/>
          <p:nvPr/>
        </p:nvGrpSpPr>
        <p:grpSpPr>
          <a:xfrm>
            <a:off x="8362999" y="973994"/>
            <a:ext cx="369526" cy="268183"/>
            <a:chOff x="3932350" y="3714775"/>
            <a:chExt cx="439650" cy="319075"/>
          </a:xfrm>
        </p:grpSpPr>
        <p:sp>
          <p:nvSpPr>
            <p:cNvPr id="33" name="Shape 613">
              <a:extLst>
                <a:ext uri="{FF2B5EF4-FFF2-40B4-BE49-F238E27FC236}">
                  <a16:creationId xmlns:a16="http://schemas.microsoft.com/office/drawing/2014/main" id="{C7CBD83A-06BE-2D46-82E1-D0A1167B3868}"/>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14">
              <a:extLst>
                <a:ext uri="{FF2B5EF4-FFF2-40B4-BE49-F238E27FC236}">
                  <a16:creationId xmlns:a16="http://schemas.microsoft.com/office/drawing/2014/main" id="{9CD8B909-006E-8E4B-BF95-8FABC5D498C1}"/>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15">
              <a:extLst>
                <a:ext uri="{FF2B5EF4-FFF2-40B4-BE49-F238E27FC236}">
                  <a16:creationId xmlns:a16="http://schemas.microsoft.com/office/drawing/2014/main" id="{19FB4A40-8A61-814D-95CD-EC5645248758}"/>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16">
              <a:extLst>
                <a:ext uri="{FF2B5EF4-FFF2-40B4-BE49-F238E27FC236}">
                  <a16:creationId xmlns:a16="http://schemas.microsoft.com/office/drawing/2014/main" id="{3E9AD749-134D-B545-BCEA-C4503C2A89F6}"/>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17">
              <a:extLst>
                <a:ext uri="{FF2B5EF4-FFF2-40B4-BE49-F238E27FC236}">
                  <a16:creationId xmlns:a16="http://schemas.microsoft.com/office/drawing/2014/main" id="{960B8776-A070-6047-968A-1D9CE9CE28ED}"/>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 name="TextBox 11">
            <a:extLst>
              <a:ext uri="{FF2B5EF4-FFF2-40B4-BE49-F238E27FC236}">
                <a16:creationId xmlns:a16="http://schemas.microsoft.com/office/drawing/2014/main" id="{DFF70669-3A7D-6847-9FDB-30D4D774644E}"/>
              </a:ext>
            </a:extLst>
          </p:cNvPr>
          <p:cNvSpPr txBox="1"/>
          <p:nvPr/>
        </p:nvSpPr>
        <p:spPr>
          <a:xfrm>
            <a:off x="4472087" y="679672"/>
            <a:ext cx="3401893" cy="400110"/>
          </a:xfrm>
          <a:prstGeom prst="rect">
            <a:avLst/>
          </a:prstGeom>
          <a:noFill/>
        </p:spPr>
        <p:txBody>
          <a:bodyPr wrap="none" rtlCol="0">
            <a:spAutoFit/>
          </a:bodyPr>
          <a:lstStyle/>
          <a:p>
            <a:r>
              <a:rPr lang="en-US" sz="2000" b="1" dirty="0">
                <a:solidFill>
                  <a:schemeClr val="dk1"/>
                </a:solidFill>
                <a:latin typeface="Lora"/>
                <a:sym typeface="Quattrocento Sans"/>
              </a:rPr>
              <a:t>Machine Learning: forecasting</a:t>
            </a:r>
          </a:p>
        </p:txBody>
      </p:sp>
      <p:pic>
        <p:nvPicPr>
          <p:cNvPr id="6" name="Picture 5">
            <a:extLst>
              <a:ext uri="{FF2B5EF4-FFF2-40B4-BE49-F238E27FC236}">
                <a16:creationId xmlns:a16="http://schemas.microsoft.com/office/drawing/2014/main" id="{A7B7C007-53B6-E841-B1D2-ECAB7C9F48CE}"/>
              </a:ext>
            </a:extLst>
          </p:cNvPr>
          <p:cNvPicPr>
            <a:picLocks noChangeAspect="1"/>
          </p:cNvPicPr>
          <p:nvPr/>
        </p:nvPicPr>
        <p:blipFill>
          <a:blip r:embed="rId3"/>
          <a:stretch>
            <a:fillRect/>
          </a:stretch>
        </p:blipFill>
        <p:spPr>
          <a:xfrm>
            <a:off x="215153" y="1292269"/>
            <a:ext cx="4601135" cy="2576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049210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TotalTime>
  <Words>720</Words>
  <Application>Microsoft Macintosh PowerPoint</Application>
  <PresentationFormat>On-screen Show (16:9)</PresentationFormat>
  <Paragraphs>100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Quattrocento Sans</vt:lpstr>
      <vt:lpstr>Lora</vt:lpstr>
      <vt:lpstr>Viola template</vt:lpstr>
      <vt:lpstr>Forecast of Renewable Energy Consumption Insight into Solar </vt:lpstr>
      <vt:lpstr>Summary of Goals</vt:lpstr>
      <vt:lpstr>PowerPoint Presentation</vt:lpstr>
      <vt:lpstr>Data Exploration  Defining Features </vt:lpstr>
      <vt:lpstr>PowerPoint Presentation</vt:lpstr>
      <vt:lpstr>PowerPoint Presentation</vt:lpstr>
      <vt:lpstr>UNDERTANDING THE TREND</vt:lpstr>
      <vt:lpstr>Monthly Trend </vt:lpstr>
      <vt:lpstr>PowerPoint Presentation</vt:lpstr>
      <vt:lpstr>Applications &amp; Tools </vt:lpstr>
      <vt:lpstr>PowerPoint Presentation</vt:lpstr>
      <vt:lpstr>Thanks!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from SFPD Crime Incident Reporting tle</dc:title>
  <cp:lastModifiedBy>Guirlyn Olivar</cp:lastModifiedBy>
  <cp:revision>78</cp:revision>
  <dcterms:modified xsi:type="dcterms:W3CDTF">2018-07-25T06:04:33Z</dcterms:modified>
</cp:coreProperties>
</file>