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62" r:id="rId5"/>
    <p:sldId id="265" r:id="rId6"/>
    <p:sldId id="267" r:id="rId7"/>
    <p:sldId id="269" r:id="rId8"/>
    <p:sldId id="270" r:id="rId9"/>
    <p:sldId id="298" r:id="rId10"/>
    <p:sldId id="275" r:id="rId11"/>
    <p:sldId id="280" r:id="rId12"/>
    <p:sldId id="289" r:id="rId13"/>
    <p:sldId id="291" r:id="rId14"/>
    <p:sldId id="268" r:id="rId15"/>
    <p:sldId id="27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F34"/>
    <a:srgbClr val="555759"/>
    <a:srgbClr val="FFA3A3"/>
    <a:srgbClr val="333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395" autoAdjust="0"/>
  </p:normalViewPr>
  <p:slideViewPr>
    <p:cSldViewPr snapToGrid="0" showGuides="1">
      <p:cViewPr varScale="1">
        <p:scale>
          <a:sx n="80" d="100"/>
          <a:sy n="80" d="100"/>
        </p:scale>
        <p:origin x="658" y="6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27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1320-1EFD-4700-B73F-9F8FB850D39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7429-B4D7-47A1-8A53-1CFE961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375" y="1122363"/>
            <a:ext cx="10644808" cy="1451872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5691"/>
            <a:ext cx="9144000" cy="1655762"/>
          </a:xfrm>
        </p:spPr>
        <p:txBody>
          <a:bodyPr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55374" y="2574235"/>
            <a:ext cx="10644809" cy="0"/>
          </a:xfrm>
          <a:prstGeom prst="line">
            <a:avLst/>
          </a:prstGeom>
          <a:ln w="63500">
            <a:solidFill>
              <a:srgbClr val="A31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3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103"/>
            <a:ext cx="10515600" cy="4745728"/>
          </a:xfrm>
        </p:spPr>
        <p:txBody>
          <a:bodyPr>
            <a:normAutofit/>
          </a:bodyPr>
          <a:lstStyle>
            <a:lvl1pPr marL="228600" indent="-228600">
              <a:buClr>
                <a:srgbClr val="A31F34"/>
              </a:buClr>
              <a:buFont typeface="Wingdings" panose="05000000000000000000" pitchFamily="2" charset="2"/>
              <a:buChar char="§"/>
              <a:defRPr sz="2400"/>
            </a:lvl1pPr>
            <a:lvl2pPr marL="685800" indent="-228600">
              <a:buClr>
                <a:srgbClr val="555759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157643"/>
            <a:ext cx="10515600" cy="0"/>
          </a:xfrm>
          <a:prstGeom prst="line">
            <a:avLst/>
          </a:prstGeom>
          <a:ln w="63500">
            <a:solidFill>
              <a:srgbClr val="A31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6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1924"/>
            <a:ext cx="5181600" cy="4945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1924"/>
            <a:ext cx="5181600" cy="4945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207340"/>
            <a:ext cx="10515600" cy="0"/>
          </a:xfrm>
          <a:prstGeom prst="line">
            <a:avLst/>
          </a:prstGeom>
          <a:ln w="44450">
            <a:solidFill>
              <a:srgbClr val="A31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7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1177522"/>
            <a:ext cx="10515600" cy="0"/>
          </a:xfrm>
          <a:prstGeom prst="line">
            <a:avLst/>
          </a:prstGeom>
          <a:ln w="44450">
            <a:solidFill>
              <a:srgbClr val="A31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A19A0-4969-4567-B793-2243160E8BE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1A5829-EBCB-46B3-9205-085D1A20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A19A0-4969-4567-B793-2243160E8BE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1A5829-EBCB-46B3-9205-085D1A20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7326"/>
            <a:ext cx="10515600" cy="473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7" y="6008614"/>
            <a:ext cx="1064343" cy="6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31F3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55759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58355"/>
            <a:ext cx="11111948" cy="14518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role of private equity/venture capital investors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on </a:t>
            </a:r>
            <a:r>
              <a:rPr lang="en-US" sz="2800" dirty="0">
                <a:solidFill>
                  <a:schemeClr val="tx1"/>
                </a:solidFill>
              </a:rPr>
              <a:t>portfolio firm earnings management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1551"/>
            <a:ext cx="9144000" cy="1655762"/>
          </a:xfrm>
        </p:spPr>
        <p:txBody>
          <a:bodyPr/>
          <a:lstStyle/>
          <a:p>
            <a:r>
              <a:rPr lang="en-US" b="1" dirty="0" smtClean="0"/>
              <a:t>Brian K. Baik</a:t>
            </a:r>
          </a:p>
          <a:p>
            <a:r>
              <a:rPr lang="en-US" sz="1800" b="0" dirty="0" smtClean="0"/>
              <a:t>MIT Sloan School of Management</a:t>
            </a:r>
          </a:p>
          <a:p>
            <a:r>
              <a:rPr lang="en-US" sz="1800" b="0" dirty="0" smtClean="0"/>
              <a:t>May 2020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7724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Cross-sectional tests</a:t>
            </a:r>
          </a:p>
          <a:p>
            <a:pPr lvl="1"/>
            <a:r>
              <a:rPr lang="en-US" sz="1800" dirty="0" smtClean="0"/>
              <a:t>Equity ownership/board seats/management</a:t>
            </a:r>
          </a:p>
          <a:p>
            <a:pPr lvl="1"/>
            <a:r>
              <a:rPr lang="en-US" sz="1800" dirty="0" smtClean="0"/>
              <a:t>GP experience/reputation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Consequences of EM</a:t>
            </a:r>
          </a:p>
          <a:p>
            <a:pPr lvl="1"/>
            <a:r>
              <a:rPr lang="en-US" sz="1800" dirty="0" smtClean="0"/>
              <a:t>Does REM work for future fundraising success?</a:t>
            </a:r>
          </a:p>
          <a:p>
            <a:pPr lvl="1"/>
            <a:r>
              <a:rPr lang="en-US" sz="1800" dirty="0" smtClean="0"/>
              <a:t>Brown et al. 2019: LPs look through fund overvaluation/manipulation</a:t>
            </a:r>
          </a:p>
        </p:txBody>
      </p:sp>
    </p:spTree>
    <p:extLst>
      <p:ext uri="{BB962C8B-B14F-4D97-AF65-F5344CB8AC3E}">
        <p14:creationId xmlns:p14="http://schemas.microsoft.com/office/powerpoint/2010/main" val="22337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641" y="2047954"/>
            <a:ext cx="10342747" cy="228222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6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74826" y="2242442"/>
          <a:ext cx="6980212" cy="773022"/>
        </p:xfrm>
        <a:graphic>
          <a:graphicData uri="http://schemas.openxmlformats.org/drawingml/2006/table">
            <a:tbl>
              <a:tblPr/>
              <a:tblGrid>
                <a:gridCol w="775579">
                  <a:extLst>
                    <a:ext uri="{9D8B030D-6E8A-4147-A177-3AD203B41FA5}">
                      <a16:colId xmlns:a16="http://schemas.microsoft.com/office/drawing/2014/main" val="3979865855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1557469296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3196905300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2711347339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414498926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2765794842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3294285730"/>
                    </a:ext>
                  </a:extLst>
                </a:gridCol>
                <a:gridCol w="775580">
                  <a:extLst>
                    <a:ext uri="{9D8B030D-6E8A-4147-A177-3AD203B41FA5}">
                      <a16:colId xmlns:a16="http://schemas.microsoft.com/office/drawing/2014/main" val="2907100754"/>
                    </a:ext>
                  </a:extLst>
                </a:gridCol>
                <a:gridCol w="775579">
                  <a:extLst>
                    <a:ext uri="{9D8B030D-6E8A-4147-A177-3AD203B41FA5}">
                      <a16:colId xmlns:a16="http://schemas.microsoft.com/office/drawing/2014/main" val="1326725406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17637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FUND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Investment phase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Divestment phase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55755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FUND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Marketing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wdUpDiag">
                      <a:fgClr>
                        <a:srgbClr val="FFFF99"/>
                      </a:fgClr>
                      <a:bgClr>
                        <a:schemeClr val="bg2">
                          <a:lumMod val="75000"/>
                        </a:schemeClr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Investment phase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378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586990" y="1571379"/>
            <a:ext cx="1040020" cy="671063"/>
            <a:chOff x="8376694" y="230539"/>
            <a:chExt cx="1148516" cy="511725"/>
          </a:xfrm>
        </p:grpSpPr>
        <p:sp>
          <p:nvSpPr>
            <p:cNvPr id="12" name="Rectangle 11"/>
            <p:cNvSpPr/>
            <p:nvPr/>
          </p:nvSpPr>
          <p:spPr>
            <a:xfrm>
              <a:off x="8376694" y="230539"/>
              <a:ext cx="1148516" cy="326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Close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927485" y="557517"/>
              <a:ext cx="5500" cy="184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7745555" y="3495346"/>
            <a:ext cx="1043265" cy="498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Close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V="1">
            <a:off x="7912971" y="3128206"/>
            <a:ext cx="367950" cy="340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US" dirty="0" smtClean="0"/>
              <a:t>Why is fundraising important for GPs?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18212" y="3311771"/>
            <a:ext cx="996457" cy="416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 Management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6650618" y="2765272"/>
            <a:ext cx="131647" cy="738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3170" y="303849"/>
            <a:ext cx="4421863" cy="5642513"/>
            <a:chOff x="483170" y="303849"/>
            <a:chExt cx="4421863" cy="5642513"/>
          </a:xfrm>
        </p:grpSpPr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70" y="303849"/>
              <a:ext cx="4421861" cy="8773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64"/>
            <a:stretch/>
          </p:blipFill>
          <p:spPr>
            <a:xfrm>
              <a:off x="483172" y="1181163"/>
              <a:ext cx="4421861" cy="476519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83170" y="2022761"/>
              <a:ext cx="1731381" cy="3348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170" y="4439017"/>
              <a:ext cx="4421863" cy="15073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31" y="303849"/>
            <a:ext cx="5105842" cy="6157494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82586"/>
            <a:ext cx="3146838" cy="27787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25381" y="3829926"/>
            <a:ext cx="3035685" cy="63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7988" y="809094"/>
            <a:ext cx="1833593" cy="1054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72219" y="5904029"/>
            <a:ext cx="3154681" cy="448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1402491"/>
            <a:ext cx="5257800" cy="2466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err="1" smtClean="0"/>
              <a:t>Preqin</a:t>
            </a:r>
            <a:endParaRPr lang="en-US" sz="2000" b="1" u="sng" dirty="0" smtClean="0"/>
          </a:p>
          <a:p>
            <a:r>
              <a:rPr lang="en-US" sz="2000" dirty="0" smtClean="0"/>
              <a:t>Global list of PE/VC transactions, GP fundraising information</a:t>
            </a:r>
          </a:p>
          <a:p>
            <a:r>
              <a:rPr lang="en-US" sz="2000" dirty="0" smtClean="0"/>
              <a:t>Sources from FOIA requests, media articles, GP contributions</a:t>
            </a:r>
            <a:endParaRPr lang="en-US" sz="20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483732"/>
            <a:ext cx="5257800" cy="1561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/>
              <a:t>FAME</a:t>
            </a:r>
          </a:p>
          <a:p>
            <a:r>
              <a:rPr lang="en-US" sz="2000" dirty="0" smtClean="0"/>
              <a:t>Portfolio firm financial statements</a:t>
            </a:r>
          </a:p>
          <a:p>
            <a:r>
              <a:rPr lang="en-US" sz="2000" dirty="0" err="1" smtClean="0"/>
              <a:t>BvD</a:t>
            </a:r>
            <a:r>
              <a:rPr lang="en-US" sz="2000" dirty="0" smtClean="0"/>
              <a:t> dataset – 3 million firm-year observations of UK public/private company financial statements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180951" y="3170844"/>
            <a:ext cx="2114341" cy="442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A31F34"/>
                </a:solidFill>
              </a:rPr>
              <a:t>Name match</a:t>
            </a:r>
            <a:endParaRPr lang="en-US" sz="2000" dirty="0">
              <a:solidFill>
                <a:srgbClr val="A31F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measure REM?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125"/>
                <a:ext cx="10515600" cy="206879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Regress each industry-year the following models:</a:t>
                </a:r>
              </a:p>
              <a:p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  <a:p>
                <a:pPr marL="0" indent="0" algn="ctr">
                  <a:buNone/>
                </a:pPr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𝐷𝑖𝑠𝑒𝑥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125"/>
                <a:ext cx="10515600" cy="2068797"/>
              </a:xfrm>
              <a:blipFill>
                <a:blip r:embed="rId2"/>
                <a:stretch>
                  <a:fillRect l="-522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317076" y="1964130"/>
            <a:ext cx="3151280" cy="1349883"/>
            <a:chOff x="8218112" y="4369505"/>
            <a:chExt cx="3151280" cy="1349883"/>
          </a:xfrm>
        </p:grpSpPr>
        <p:grpSp>
          <p:nvGrpSpPr>
            <p:cNvPr id="9" name="Group 8"/>
            <p:cNvGrpSpPr/>
            <p:nvPr/>
          </p:nvGrpSpPr>
          <p:grpSpPr>
            <a:xfrm>
              <a:off x="9174832" y="4369505"/>
              <a:ext cx="2194560" cy="552069"/>
              <a:chOff x="9174832" y="4369505"/>
              <a:chExt cx="2194560" cy="55206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74832" y="4446086"/>
                <a:ext cx="420624" cy="4754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595456" y="4369505"/>
                <a:ext cx="1773936" cy="475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↑ Residuals</a:t>
                </a:r>
              </a:p>
              <a:p>
                <a:r>
                  <a:rPr lang="en-US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↑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218112" y="5243900"/>
              <a:ext cx="2194560" cy="475488"/>
              <a:chOff x="8218112" y="5243900"/>
              <a:chExt cx="2194560" cy="4754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18112" y="5243900"/>
                <a:ext cx="420624" cy="4754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38736" y="5243900"/>
                <a:ext cx="1773936" cy="475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↓ Residuals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↑ REM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47" y="3408125"/>
            <a:ext cx="2598109" cy="30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5256" y="1294671"/>
            <a:ext cx="10512552" cy="271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</a:rPr>
              <a:t>GPs are under greater scrutiny during fundraising periods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Other factors may be more important for successful fundraising than portfolio firm performance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Decision of existing fund LPs to re-invest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Realized returns than unrealized portfolio firm performance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91928" y="5973351"/>
            <a:ext cx="899160" cy="3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hlinkClick r:id="rId2" action="ppaction://hlinksldjump"/>
              </a:rPr>
              <a:t>back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5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Research Question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PE/VC fund managers (GPs) influence the portfolio firms to engage in earnings management?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my paper do?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71756" y="2742548"/>
            <a:ext cx="1849120" cy="1260000"/>
            <a:chOff x="1391920" y="2448560"/>
            <a:chExt cx="1849120" cy="1260000"/>
          </a:xfrm>
          <a:solidFill>
            <a:schemeClr val="accent3">
              <a:lumMod val="75000"/>
            </a:schemeClr>
          </a:solidFill>
        </p:grpSpPr>
        <p:sp>
          <p:nvSpPr>
            <p:cNvPr id="29" name="Isosceles Triangle 28"/>
            <p:cNvSpPr/>
            <p:nvPr/>
          </p:nvSpPr>
          <p:spPr>
            <a:xfrm>
              <a:off x="1391920" y="2448560"/>
              <a:ext cx="1849120" cy="1260000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FFFFFF"/>
                </a:solidFill>
                <a:latin typeface="Garamond"/>
                <a:cs typeface="Garamon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93060" y="3125934"/>
              <a:ext cx="1244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Garamond"/>
                  <a:cs typeface="Garamond"/>
                </a:rPr>
                <a:t>FUND I</a:t>
              </a:r>
              <a:endParaRPr lang="en-US" sz="1000" b="1" dirty="0">
                <a:solidFill>
                  <a:srgbClr val="FFFFFF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64358" y="4011692"/>
            <a:ext cx="4476116" cy="1091204"/>
            <a:chOff x="2794510" y="4084844"/>
            <a:chExt cx="4476116" cy="1091204"/>
          </a:xfrm>
        </p:grpSpPr>
        <p:cxnSp>
          <p:nvCxnSpPr>
            <p:cNvPr id="18" name="Elbow Connector 17"/>
            <p:cNvCxnSpPr>
              <a:stCxn id="16" idx="0"/>
              <a:endCxn id="29" idx="3"/>
            </p:cNvCxnSpPr>
            <p:nvPr/>
          </p:nvCxnSpPr>
          <p:spPr>
            <a:xfrm rot="5400000" flipH="1" flipV="1">
              <a:off x="4849593" y="4260510"/>
              <a:ext cx="352540" cy="1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794510" y="4084844"/>
              <a:ext cx="4476116" cy="1091204"/>
              <a:chOff x="2794510" y="4084844"/>
              <a:chExt cx="4476116" cy="10912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794510" y="4437384"/>
                <a:ext cx="1291453" cy="73866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Portfolio Firm 1</a:t>
                </a:r>
                <a:endParaRPr lang="en-US" sz="900" b="1" dirty="0" smtClean="0">
                  <a:solidFill>
                    <a:srgbClr val="FFFFFF"/>
                  </a:solidFill>
                  <a:latin typeface="Garamond"/>
                  <a:cs typeface="Garamond"/>
                </a:endParaRPr>
              </a:p>
            </p:txBody>
          </p:sp>
          <p:cxnSp>
            <p:nvCxnSpPr>
              <p:cNvPr id="15" name="Elbow Connector 14"/>
              <p:cNvCxnSpPr>
                <a:stCxn id="14" idx="0"/>
                <a:endCxn id="29" idx="3"/>
              </p:cNvCxnSpPr>
              <p:nvPr/>
            </p:nvCxnSpPr>
            <p:spPr>
              <a:xfrm rot="5400000" flipH="1" flipV="1">
                <a:off x="4057082" y="3467999"/>
                <a:ext cx="352540" cy="1586231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4373075" y="4437384"/>
                <a:ext cx="1304368" cy="73866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Portfolio Firm 2</a:t>
                </a:r>
                <a:endParaRPr lang="en-US" sz="900" b="1" dirty="0" smtClean="0">
                  <a:solidFill>
                    <a:srgbClr val="FFFFFF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966258" y="4437384"/>
                <a:ext cx="1304368" cy="73866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Portfolio Firm 3</a:t>
                </a:r>
              </a:p>
            </p:txBody>
          </p:sp>
          <p:cxnSp>
            <p:nvCxnSpPr>
              <p:cNvPr id="19" name="Elbow Connector 18"/>
              <p:cNvCxnSpPr>
                <a:stCxn id="17" idx="0"/>
                <a:endCxn id="29" idx="3"/>
              </p:cNvCxnSpPr>
              <p:nvPr/>
            </p:nvCxnSpPr>
            <p:spPr>
              <a:xfrm rot="16200000" flipV="1">
                <a:off x="5646185" y="3465127"/>
                <a:ext cx="352540" cy="1591974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383398" y="4210168"/>
                <a:ext cx="6868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Garamond"/>
                    <a:cs typeface="Garamond"/>
                  </a:rPr>
                  <a:t>100%</a:t>
                </a:r>
                <a:endParaRPr lang="en-US" sz="1050" dirty="0">
                  <a:latin typeface="Garamond"/>
                  <a:cs typeface="Garamond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50307" y="4210168"/>
                <a:ext cx="5899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Garamond"/>
                    <a:cs typeface="Garamond"/>
                  </a:rPr>
                  <a:t>100%</a:t>
                </a:r>
                <a:endParaRPr lang="en-US" sz="1050" dirty="0">
                  <a:latin typeface="Garamond"/>
                  <a:cs typeface="Garamond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00793" y="4206551"/>
                <a:ext cx="597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Garamond"/>
                    <a:cs typeface="Garamond"/>
                  </a:rPr>
                  <a:t>100%</a:t>
                </a:r>
                <a:endParaRPr lang="en-US" sz="1050" dirty="0">
                  <a:latin typeface="Garamond"/>
                  <a:cs typeface="Garamond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03406" y="1608799"/>
            <a:ext cx="1785390" cy="1284900"/>
            <a:chOff x="4033558" y="1681951"/>
            <a:chExt cx="1785390" cy="1284900"/>
          </a:xfrm>
        </p:grpSpPr>
        <p:sp>
          <p:nvSpPr>
            <p:cNvPr id="10" name="Rectangle 9"/>
            <p:cNvSpPr/>
            <p:nvPr/>
          </p:nvSpPr>
          <p:spPr>
            <a:xfrm>
              <a:off x="4233988" y="1681951"/>
              <a:ext cx="1584960" cy="738664"/>
            </a:xfrm>
            <a:prstGeom prst="rect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Garamond"/>
                  <a:cs typeface="Garamond"/>
                </a:rPr>
                <a:t>GENERAL </a:t>
              </a:r>
              <a:r>
                <a:rPr lang="en-US" sz="1100" b="1" dirty="0" smtClean="0">
                  <a:solidFill>
                    <a:srgbClr val="FFFFFF"/>
                  </a:solidFill>
                  <a:latin typeface="Garamond"/>
                  <a:cs typeface="Garamond"/>
                </a:rPr>
                <a:t>PARTNER</a:t>
              </a:r>
              <a:endParaRPr lang="en-US" sz="1100" b="1" dirty="0">
                <a:solidFill>
                  <a:srgbClr val="FFFFFF"/>
                </a:solidFill>
                <a:latin typeface="Garamond"/>
                <a:cs typeface="Garamond"/>
              </a:endParaRPr>
            </a:p>
            <a:p>
              <a:pPr algn="ctr"/>
              <a:r>
                <a:rPr lang="en-US" sz="1000" b="1" dirty="0" smtClean="0">
                  <a:solidFill>
                    <a:srgbClr val="FFFFFF"/>
                  </a:solidFill>
                  <a:latin typeface="Garamond"/>
                  <a:cs typeface="Garamond"/>
                </a:rPr>
                <a:t>ABC GP LLC</a:t>
              </a:r>
            </a:p>
          </p:txBody>
        </p:sp>
        <p:cxnSp>
          <p:nvCxnSpPr>
            <p:cNvPr id="7" name="Straight Arrow Connector 6"/>
            <p:cNvCxnSpPr>
              <a:stCxn id="10" idx="2"/>
              <a:endCxn id="29" idx="0"/>
            </p:cNvCxnSpPr>
            <p:nvPr/>
          </p:nvCxnSpPr>
          <p:spPr>
            <a:xfrm>
              <a:off x="5026468" y="2420615"/>
              <a:ext cx="0" cy="404229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33558" y="2443631"/>
              <a:ext cx="10819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6600"/>
                  </a:solidFill>
                  <a:latin typeface="Garamond"/>
                  <a:cs typeface="Garamond"/>
                </a:rPr>
                <a:t>Fund 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Garamond"/>
                  <a:cs typeface="Garamond"/>
                </a:rPr>
                <a:t>Mgmt</a:t>
              </a:r>
              <a:endParaRPr lang="en-US" sz="1100" b="1" dirty="0">
                <a:solidFill>
                  <a:srgbClr val="006600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17316" y="1978131"/>
            <a:ext cx="2450066" cy="1580291"/>
            <a:chOff x="5647468" y="2051283"/>
            <a:chExt cx="2450066" cy="1580291"/>
          </a:xfrm>
        </p:grpSpPr>
        <p:sp>
          <p:nvSpPr>
            <p:cNvPr id="13" name="TextBox 12"/>
            <p:cNvSpPr txBox="1"/>
            <p:nvPr/>
          </p:nvSpPr>
          <p:spPr>
            <a:xfrm>
              <a:off x="6104200" y="2213650"/>
              <a:ext cx="19933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Garamond"/>
                  <a:cs typeface="Garamond"/>
                </a:rPr>
                <a:t>Management Fees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Garamond"/>
                  <a:cs typeface="Garamond"/>
                </a:rPr>
                <a:t>(2% of NAV)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Garamond"/>
                  <a:cs typeface="Garamond"/>
                </a:rPr>
                <a:t>Carried interest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Garamond"/>
                  <a:cs typeface="Garamond"/>
                </a:rPr>
                <a:t>(20% of realized returns)</a:t>
              </a:r>
            </a:p>
          </p:txBody>
        </p:sp>
        <p:cxnSp>
          <p:nvCxnSpPr>
            <p:cNvPr id="9" name="Elbow Connector 8"/>
            <p:cNvCxnSpPr>
              <a:stCxn id="30" idx="3"/>
              <a:endCxn id="10" idx="3"/>
            </p:cNvCxnSpPr>
            <p:nvPr/>
          </p:nvCxnSpPr>
          <p:spPr>
            <a:xfrm flipV="1">
              <a:off x="5647468" y="2051283"/>
              <a:ext cx="171480" cy="1580291"/>
            </a:xfrm>
            <a:prstGeom prst="bentConnector3">
              <a:avLst>
                <a:gd name="adj1" fmla="val 23331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99986" y="1628830"/>
            <a:ext cx="3772911" cy="1929593"/>
            <a:chOff x="630138" y="1701982"/>
            <a:chExt cx="3772911" cy="1929593"/>
          </a:xfrm>
        </p:grpSpPr>
        <p:cxnSp>
          <p:nvCxnSpPr>
            <p:cNvPr id="12" name="Elbow Connector 11"/>
            <p:cNvCxnSpPr>
              <a:stCxn id="30" idx="1"/>
              <a:endCxn id="27" idx="3"/>
            </p:cNvCxnSpPr>
            <p:nvPr/>
          </p:nvCxnSpPr>
          <p:spPr>
            <a:xfrm rot="10800000">
              <a:off x="3013488" y="2348562"/>
              <a:ext cx="1389561" cy="1283013"/>
            </a:xfrm>
            <a:prstGeom prst="bent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249388" y="1701982"/>
              <a:ext cx="1528198" cy="646579"/>
              <a:chOff x="1971441" y="1595577"/>
              <a:chExt cx="1528198" cy="646579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1971441" y="1595577"/>
                <a:ext cx="1528198" cy="646579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FFFF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13330" y="1870760"/>
                <a:ext cx="124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LP 1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e.g. MIT Endowment</a:t>
                </a:r>
                <a:endParaRPr lang="en-US" sz="900" dirty="0">
                  <a:solidFill>
                    <a:srgbClr val="FFFFFF"/>
                  </a:solidFill>
                  <a:latin typeface="Garamond"/>
                  <a:cs typeface="Garamond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138" y="1701982"/>
              <a:ext cx="1528198" cy="646579"/>
              <a:chOff x="1971441" y="1595577"/>
              <a:chExt cx="1528198" cy="646579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1971441" y="1595577"/>
                <a:ext cx="1528198" cy="646579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rgbClr val="FFFFFF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13330" y="1870760"/>
                <a:ext cx="124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LP 2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  <a:latin typeface="Garamond"/>
                    <a:cs typeface="Garamond"/>
                  </a:rPr>
                  <a:t>e.g. CalPERS</a:t>
                </a:r>
                <a:endParaRPr lang="en-US" sz="900" dirty="0">
                  <a:solidFill>
                    <a:srgbClr val="FFFFFF"/>
                  </a:solidFill>
                  <a:latin typeface="Garamond"/>
                  <a:cs typeface="Garamond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82355" y="3068913"/>
              <a:ext cx="1709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Garamond" panose="02020404030301010803" pitchFamily="18" charset="0"/>
                </a:rPr>
                <a:t>Capital Commitment</a:t>
              </a:r>
              <a:endParaRPr lang="en-US" sz="1400" b="1" dirty="0">
                <a:latin typeface="Garamond" panose="02020404030301010803" pitchFamily="18" charset="0"/>
              </a:endParaRPr>
            </a:p>
          </p:txBody>
        </p:sp>
        <p:cxnSp>
          <p:nvCxnSpPr>
            <p:cNvPr id="34" name="Elbow Connector 33"/>
            <p:cNvCxnSpPr>
              <a:stCxn id="30" idx="1"/>
              <a:endCxn id="26" idx="2"/>
            </p:cNvCxnSpPr>
            <p:nvPr/>
          </p:nvCxnSpPr>
          <p:spPr>
            <a:xfrm rot="10800000">
              <a:off x="1394238" y="2346498"/>
              <a:ext cx="3008811" cy="1285077"/>
            </a:xfrm>
            <a:prstGeom prst="bent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891528" y="1643748"/>
            <a:ext cx="2795450" cy="2358798"/>
            <a:chOff x="3843844" y="1716900"/>
            <a:chExt cx="2795450" cy="2358798"/>
          </a:xfrm>
        </p:grpSpPr>
        <p:grpSp>
          <p:nvGrpSpPr>
            <p:cNvPr id="45" name="Group 44"/>
            <p:cNvGrpSpPr/>
            <p:nvPr/>
          </p:nvGrpSpPr>
          <p:grpSpPr>
            <a:xfrm>
              <a:off x="3843844" y="2042139"/>
              <a:ext cx="2231296" cy="2033559"/>
              <a:chOff x="3843844" y="2042139"/>
              <a:chExt cx="2231296" cy="203355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226020" y="2815698"/>
                <a:ext cx="1849120" cy="1260000"/>
                <a:chOff x="4868190" y="2891056"/>
                <a:chExt cx="1849120" cy="12600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>
                  <a:off x="4868190" y="2891056"/>
                  <a:ext cx="1849120" cy="1260000"/>
                </a:xfrm>
                <a:prstGeom prst="triangle">
                  <a:avLst/>
                </a:prstGeom>
                <a:solidFill>
                  <a:srgbClr val="FFA3A3"/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rgbClr val="FFFFFF"/>
                    </a:solidFill>
                    <a:latin typeface="Garamond"/>
                    <a:cs typeface="Garamond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170539" y="3273893"/>
                  <a:ext cx="1244420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b="1" dirty="0" smtClean="0">
                    <a:latin typeface="Garamond"/>
                    <a:cs typeface="Garamond"/>
                  </a:endParaRPr>
                </a:p>
                <a:p>
                  <a:pPr algn="ctr"/>
                  <a:endParaRPr lang="en-US" sz="1050" b="1" dirty="0">
                    <a:latin typeface="Garamond"/>
                    <a:cs typeface="Garamond"/>
                  </a:endParaRPr>
                </a:p>
                <a:p>
                  <a:pPr algn="ctr"/>
                  <a:r>
                    <a:rPr lang="en-US" sz="1200" b="1" dirty="0" smtClean="0">
                      <a:latin typeface="Garamond"/>
                      <a:cs typeface="Garamond"/>
                    </a:rPr>
                    <a:t>FUND II</a:t>
                  </a:r>
                  <a:endParaRPr lang="en-US" sz="1050" b="1" dirty="0">
                    <a:latin typeface="Garamond"/>
                    <a:cs typeface="Garamond"/>
                  </a:endParaRPr>
                </a:p>
              </p:txBody>
            </p:sp>
          </p:grpSp>
          <p:cxnSp>
            <p:nvCxnSpPr>
              <p:cNvPr id="48" name="Elbow Connector 47"/>
              <p:cNvCxnSpPr>
                <a:endCxn id="49" idx="0"/>
              </p:cNvCxnSpPr>
              <p:nvPr/>
            </p:nvCxnSpPr>
            <p:spPr>
              <a:xfrm>
                <a:off x="3843844" y="2042139"/>
                <a:ext cx="1306736" cy="773559"/>
              </a:xfrm>
              <a:prstGeom prst="bentConnector2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951750" y="1716900"/>
              <a:ext cx="2687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Fundraising FUND II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32732" y="1978131"/>
            <a:ext cx="2539395" cy="1374807"/>
            <a:chOff x="2959580" y="1914123"/>
            <a:chExt cx="2539395" cy="1374807"/>
          </a:xfrm>
        </p:grpSpPr>
        <p:sp>
          <p:nvSpPr>
            <p:cNvPr id="52" name="TextBox 51"/>
            <p:cNvSpPr txBox="1"/>
            <p:nvPr/>
          </p:nvSpPr>
          <p:spPr>
            <a:xfrm>
              <a:off x="2959580" y="2119379"/>
              <a:ext cx="25393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A31F34"/>
                </a:buClr>
              </a:pP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Abnormal NAV increase</a:t>
              </a:r>
            </a:p>
            <a:p>
              <a:pPr>
                <a:buClr>
                  <a:srgbClr val="A31F34"/>
                </a:buClr>
              </a:pP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 manipulation?</a:t>
              </a:r>
            </a:p>
            <a:p>
              <a:pPr marL="285750" indent="-285750">
                <a:buClr>
                  <a:srgbClr val="A31F34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Jenkinson et al. 2013</a:t>
              </a:r>
            </a:p>
            <a:p>
              <a:pPr marL="285750" indent="-285750">
                <a:buClr>
                  <a:srgbClr val="A31F34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Barber &amp; Yasuda 2017</a:t>
              </a:r>
            </a:p>
            <a:p>
              <a:pPr marL="285750" indent="-285750">
                <a:buClr>
                  <a:srgbClr val="A31F34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Brown et al. 2019</a:t>
              </a:r>
            </a:p>
          </p:txBody>
        </p:sp>
        <p:cxnSp>
          <p:nvCxnSpPr>
            <p:cNvPr id="53" name="Elbow Connector 52"/>
            <p:cNvCxnSpPr>
              <a:endCxn id="52" idx="0"/>
            </p:cNvCxnSpPr>
            <p:nvPr/>
          </p:nvCxnSpPr>
          <p:spPr>
            <a:xfrm rot="10800000" flipV="1">
              <a:off x="4229278" y="1914123"/>
              <a:ext cx="1004138" cy="205256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36316" y="3562526"/>
            <a:ext cx="268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31F34"/>
              </a:buClr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Delay portfolio firm write-offs</a:t>
            </a:r>
          </a:p>
          <a:p>
            <a:pPr marL="285750" indent="-285750">
              <a:buClr>
                <a:srgbClr val="A31F34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Barber &amp; Yasuda 2017</a:t>
            </a:r>
          </a:p>
          <a:p>
            <a:pPr marL="285750" indent="-285750">
              <a:buClr>
                <a:srgbClr val="A31F34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Chakraborty &amp;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Ewens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</a:p>
        </p:txBody>
      </p:sp>
      <p:cxnSp>
        <p:nvCxnSpPr>
          <p:cNvPr id="55" name="Elbow Connector 54"/>
          <p:cNvCxnSpPr>
            <a:stCxn id="52" idx="1"/>
            <a:endCxn id="54" idx="0"/>
          </p:cNvCxnSpPr>
          <p:nvPr/>
        </p:nvCxnSpPr>
        <p:spPr>
          <a:xfrm rot="10800000" flipV="1">
            <a:off x="1878842" y="2768162"/>
            <a:ext cx="1153891" cy="794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89164" y="3302732"/>
            <a:ext cx="292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31F34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through managing earnings?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26971" y="5134793"/>
            <a:ext cx="1758462" cy="66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EBITDA: £100</a:t>
            </a:r>
          </a:p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EV/EBITDA: 10x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£1,000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71756" y="5143575"/>
            <a:ext cx="1802263" cy="66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EBITDA: £20</a:t>
            </a:r>
          </a:p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EV/EBITDA: 5x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£100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52976" y="5134793"/>
            <a:ext cx="1688123" cy="66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EBITDA: £50</a:t>
            </a:r>
          </a:p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EV/EBITDA: 8x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£400</a:t>
            </a:r>
          </a:p>
        </p:txBody>
      </p:sp>
    </p:spTree>
    <p:extLst>
      <p:ext uri="{BB962C8B-B14F-4D97-AF65-F5344CB8AC3E}">
        <p14:creationId xmlns:p14="http://schemas.microsoft.com/office/powerpoint/2010/main" val="32571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my question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Private equity literature – </a:t>
            </a:r>
            <a:r>
              <a:rPr lang="en-US" sz="2000" dirty="0" smtClean="0"/>
              <a:t>identifies PE/VC performance management at the </a:t>
            </a:r>
            <a:r>
              <a:rPr lang="en-US" sz="2000" i="1" dirty="0" smtClean="0"/>
              <a:t>portfolio firm</a:t>
            </a:r>
            <a:r>
              <a:rPr lang="en-US" sz="2000" dirty="0" smtClean="0"/>
              <a:t> level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Provide a case where institutional shareholders (GPs) demand earnings management, in contrast to prior findings</a:t>
            </a:r>
          </a:p>
          <a:p>
            <a:endParaRPr lang="en-US" sz="2000" dirty="0"/>
          </a:p>
          <a:p>
            <a:r>
              <a:rPr lang="en-US" sz="2000" dirty="0"/>
              <a:t>Enhance understanding of the relationship between private firms and their shareholders</a:t>
            </a:r>
          </a:p>
          <a:p>
            <a:pPr marL="512763" lvl="1"/>
            <a:r>
              <a:rPr lang="en-US" dirty="0"/>
              <a:t>Prior literature focuses on either comparing private firms to public firms, or debt contracting and private firm behavior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5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development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64775"/>
            <a:ext cx="10506456" cy="340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Theory predicts GPs have sufficient motivation to manage current fund performance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GPs often gain control of portfolio firms, by…</a:t>
            </a:r>
          </a:p>
          <a:p>
            <a:pPr marL="512763" lvl="1"/>
            <a:r>
              <a:rPr lang="en-US" dirty="0" smtClean="0">
                <a:solidFill>
                  <a:schemeClr val="tx1"/>
                </a:solidFill>
              </a:rPr>
              <a:t>taking significant equity ownership</a:t>
            </a:r>
          </a:p>
          <a:p>
            <a:pPr marL="512763" lvl="1"/>
            <a:r>
              <a:rPr lang="en-US" dirty="0" smtClean="0">
                <a:solidFill>
                  <a:schemeClr val="tx1"/>
                </a:solidFill>
              </a:rPr>
              <a:t>taking board memberships </a:t>
            </a:r>
          </a:p>
          <a:p>
            <a:pPr marL="512763" lvl="1"/>
            <a:r>
              <a:rPr lang="en-US" dirty="0" smtClean="0">
                <a:solidFill>
                  <a:schemeClr val="tx1"/>
                </a:solidFill>
              </a:rPr>
              <a:t>replacing existing management</a:t>
            </a:r>
          </a:p>
          <a:p>
            <a:pPr marL="284163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56438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H1: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When a GP is fundraising for their next fund, its portfolio firm engages in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earnings management.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9024" y="6108192"/>
            <a:ext cx="5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102"/>
                <a:ext cx="10515600" cy="5106129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𝐹𝑢𝑛𝑑𝑟𝑎𝑖𝑠𝑒𝐹𝑙𝑎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𝐶𝑜𝑛𝑡𝑟𝑜𝑙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: Real earnings mgmt. (REM) and accruals earnings management (AEM)</a:t>
                </a:r>
              </a:p>
              <a:p>
                <a:pPr marL="512763" lvl="1"/>
                <a:r>
                  <a:rPr lang="en-US" sz="1800" dirty="0" smtClean="0">
                    <a:solidFill>
                      <a:schemeClr val="tx1"/>
                    </a:solidFill>
                  </a:rPr>
                  <a:t>Abn. production costs (sales manipulation, overproduction)</a:t>
                </a:r>
              </a:p>
              <a:p>
                <a:pPr marL="512763" lvl="1"/>
                <a:r>
                  <a:rPr lang="en-US" sz="1800" b="0" dirty="0" smtClean="0">
                    <a:solidFill>
                      <a:schemeClr val="tx1"/>
                    </a:solidFill>
                  </a:rPr>
                  <a:t>Abn. Discretionary expenses (R&amp;D, SG&amp;A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512763" lvl="1"/>
                <a:r>
                  <a:rPr lang="en-US" sz="1800" b="0" dirty="0" smtClean="0">
                    <a:solidFill>
                      <a:schemeClr val="tx1"/>
                    </a:solidFill>
                  </a:rPr>
                  <a:t>Performance-matched </a:t>
                </a:r>
                <a:r>
                  <a:rPr lang="en-US" sz="1800" b="0" dirty="0" err="1" smtClean="0">
                    <a:solidFill>
                      <a:schemeClr val="tx1"/>
                    </a:solidFill>
                  </a:rPr>
                  <a:t>abn</a:t>
                </a:r>
                <a:r>
                  <a:rPr lang="en-US" sz="1800" b="0" dirty="0" smtClean="0">
                    <a:solidFill>
                      <a:schemeClr val="tx1"/>
                    </a:solidFill>
                  </a:rPr>
                  <a:t>. accruals</a:t>
                </a:r>
                <a:r>
                  <a:rPr lang="en-US" sz="1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18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𝐹𝑢𝑛𝑑𝑟𝑎𝑖𝑠𝑒𝐹𝑙𝑎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Equals </a:t>
                </a:r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if one or more GPs invested in firm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are fundraising at year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𝐶𝑜𝑛𝑡𝑟𝑜𝑙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Control for…</a:t>
                </a:r>
              </a:p>
              <a:p>
                <a:pPr marL="512763" lvl="1"/>
                <a:r>
                  <a:rPr lang="en-US" sz="1800" dirty="0" smtClean="0">
                    <a:solidFill>
                      <a:schemeClr val="tx1"/>
                    </a:solidFill>
                  </a:rPr>
                  <a:t>firm fundamentals (size, profitability, leverage, and growth opportunities)</a:t>
                </a:r>
              </a:p>
              <a:p>
                <a:pPr marL="512763" lvl="1"/>
                <a:r>
                  <a:rPr lang="en-US" sz="1800" dirty="0" smtClean="0">
                    <a:solidFill>
                      <a:schemeClr val="tx1"/>
                    </a:solidFill>
                  </a:rPr>
                  <a:t>auditors </a:t>
                </a: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Firm and year FE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102"/>
                <a:ext cx="10515600" cy="5106129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021824" y="6236995"/>
            <a:ext cx="1051560" cy="39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Eg</a:t>
            </a:r>
            <a:r>
              <a:rPr lang="en-US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ego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8649" y="2541840"/>
            <a:ext cx="1773936" cy="475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prod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1507" y="2819342"/>
            <a:ext cx="2064668" cy="475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disc.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↑ REM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8657" y="3105808"/>
            <a:ext cx="1773936" cy="475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values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 – Table 4 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0" y="1389094"/>
            <a:ext cx="5257800" cy="712834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GP fundraising event is associated with 2.6% higher abnormal production cost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096000" y="2271449"/>
            <a:ext cx="5257800" cy="2345436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No statistically significant relationship for abnormal discretionary expenses and accruals</a:t>
            </a:r>
          </a:p>
          <a:p>
            <a:pPr marL="457200" lvl="1"/>
            <a:r>
              <a:rPr lang="en-US" sz="1600" dirty="0" smtClean="0">
                <a:solidFill>
                  <a:schemeClr val="tx1"/>
                </a:solidFill>
              </a:rPr>
              <a:t>Both PE and VC associated with long-run innovation</a:t>
            </a:r>
          </a:p>
          <a:p>
            <a:pPr marL="457200" lvl="1"/>
            <a:r>
              <a:rPr lang="en-US" sz="1600" dirty="0" smtClean="0">
                <a:solidFill>
                  <a:schemeClr val="tx1"/>
                </a:solidFill>
              </a:rPr>
              <a:t>GPs may not be able to wind down long-run R&amp;D projects</a:t>
            </a:r>
          </a:p>
          <a:p>
            <a:pPr marL="457200" lvl="1"/>
            <a:r>
              <a:rPr lang="en-US" sz="1600" dirty="0" smtClean="0">
                <a:solidFill>
                  <a:schemeClr val="tx1"/>
                </a:solidFill>
              </a:rPr>
              <a:t>Accruals are easier to be detected when under scrutiny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3040"/>
              </p:ext>
            </p:extLst>
          </p:nvPr>
        </p:nvGraphicFramePr>
        <p:xfrm>
          <a:off x="838708" y="1448753"/>
          <a:ext cx="4383532" cy="4640580"/>
        </p:xfrm>
        <a:graphic>
          <a:graphicData uri="http://schemas.openxmlformats.org/drawingml/2006/table">
            <a:tbl>
              <a:tblPr/>
              <a:tblGrid>
                <a:gridCol w="1534332">
                  <a:extLst>
                    <a:ext uri="{9D8B030D-6E8A-4147-A177-3AD203B41FA5}">
                      <a16:colId xmlns:a16="http://schemas.microsoft.com/office/drawing/2014/main" val="2410125873"/>
                    </a:ext>
                  </a:extLst>
                </a:gridCol>
                <a:gridCol w="499094">
                  <a:extLst>
                    <a:ext uri="{9D8B030D-6E8A-4147-A177-3AD203B41FA5}">
                      <a16:colId xmlns:a16="http://schemas.microsoft.com/office/drawing/2014/main" val="3452005906"/>
                    </a:ext>
                  </a:extLst>
                </a:gridCol>
                <a:gridCol w="816704">
                  <a:extLst>
                    <a:ext uri="{9D8B030D-6E8A-4147-A177-3AD203B41FA5}">
                      <a16:colId xmlns:a16="http://schemas.microsoft.com/office/drawing/2014/main" val="2085890998"/>
                    </a:ext>
                  </a:extLst>
                </a:gridCol>
                <a:gridCol w="766701">
                  <a:extLst>
                    <a:ext uri="{9D8B030D-6E8A-4147-A177-3AD203B41FA5}">
                      <a16:colId xmlns:a16="http://schemas.microsoft.com/office/drawing/2014/main" val="2911618828"/>
                    </a:ext>
                  </a:extLst>
                </a:gridCol>
                <a:gridCol w="766701">
                  <a:extLst>
                    <a:ext uri="{9D8B030D-6E8A-4147-A177-3AD203B41FA5}">
                      <a16:colId xmlns:a16="http://schemas.microsoft.com/office/drawing/2014/main" val="1308796628"/>
                    </a:ext>
                  </a:extLst>
                </a:gridCol>
              </a:tblGrid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Prod 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Disc Exp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Accruals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32492"/>
                  </a:ext>
                </a:extLst>
              </a:tr>
              <a:tr h="214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Pr.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47512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err="1" smtClean="0">
                          <a:effectLst/>
                          <a:latin typeface="Arial" panose="020B0604020202020204" pitchFamily="34" charset="0"/>
                        </a:rPr>
                        <a:t>FundraiseFlag</a:t>
                      </a:r>
                      <a:endParaRPr lang="en-US" sz="14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+,-,+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0.026**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69737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(2.50)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(-1.02)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(-1.30)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62831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ln(Total Assets)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0.043***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66024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(3.75)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(1.30)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(1.61)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65412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ROA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-0.190***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-0.593***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56997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(-4.60)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(-8.08)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(-0.08)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9286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Leverage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0.037**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-0.071**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07694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(2.51)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(-1.09)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(-2.36)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02939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Chg_sales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0.397***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-0.033*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15459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(-0.22)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(22.63)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(-1.74)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668846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Big4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0.053*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559250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(-0.91)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(1.73)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(0.82)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06482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ln(Age)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-0.107***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841187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(-2.59)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(1.38)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(-0.68)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942194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5,339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5,339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5,339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685809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R-squared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0.796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0.791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27472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Firm FE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6253"/>
                  </a:ext>
                </a:extLst>
              </a:tr>
              <a:tr h="205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Year 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686838"/>
                  </a:ext>
                </a:extLst>
              </a:tr>
              <a:tr h="214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Industry x 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697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39626" y="1889760"/>
            <a:ext cx="697653" cy="45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 1: Can the results be driven by performance?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648444" y="1435203"/>
            <a:ext cx="4705356" cy="447253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>
                <a:solidFill>
                  <a:schemeClr val="tx1"/>
                </a:solidFill>
              </a:rPr>
              <a:t>Concern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Higher abnormal production costs may just be occurring from better portfolio firm performance</a:t>
            </a:r>
          </a:p>
          <a:p>
            <a:endParaRPr lang="en-US" sz="1400" dirty="0" smtClean="0"/>
          </a:p>
          <a:p>
            <a:pPr marL="0" indent="0" algn="ctr">
              <a:buNone/>
            </a:pPr>
            <a:r>
              <a:rPr lang="en-US" sz="1800" b="1" u="sng" dirty="0" smtClean="0">
                <a:solidFill>
                  <a:schemeClr val="tx1"/>
                </a:solidFill>
              </a:rPr>
              <a:t>Results stronger for weaker firms</a:t>
            </a:r>
            <a:endParaRPr lang="en-US" sz="1800" b="1" u="sng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Interact </a:t>
            </a:r>
            <a:r>
              <a:rPr lang="en-US" sz="1800" i="1" dirty="0" err="1" smtClean="0">
                <a:solidFill>
                  <a:schemeClr val="tx1"/>
                </a:solidFill>
              </a:rPr>
              <a:t>FundraiseFlag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i="1" dirty="0" err="1" smtClean="0">
                <a:solidFill>
                  <a:schemeClr val="tx1"/>
                </a:solidFill>
              </a:rPr>
              <a:t>NegSE</a:t>
            </a:r>
            <a:r>
              <a:rPr lang="en-US" sz="1800" dirty="0" smtClean="0">
                <a:solidFill>
                  <a:schemeClr val="tx1"/>
                </a:solidFill>
              </a:rPr>
              <a:t>, an indicator for negative SE firms </a:t>
            </a:r>
          </a:p>
          <a:p>
            <a:r>
              <a:rPr lang="en-US" sz="1800" i="1" dirty="0" err="1" smtClean="0">
                <a:solidFill>
                  <a:schemeClr val="tx1"/>
                </a:solidFill>
              </a:rPr>
              <a:t>NegSE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firms have 6.5pp higher </a:t>
            </a:r>
            <a:r>
              <a:rPr lang="en-US" sz="1800" dirty="0" err="1" smtClean="0">
                <a:solidFill>
                  <a:schemeClr val="tx1"/>
                </a:solidFill>
              </a:rPr>
              <a:t>abn</a:t>
            </a:r>
            <a:r>
              <a:rPr lang="en-US" sz="1800" dirty="0" smtClean="0">
                <a:solidFill>
                  <a:schemeClr val="tx1"/>
                </a:solidFill>
              </a:rPr>
              <a:t>. Production costs and 9.9pp lower </a:t>
            </a:r>
            <a:r>
              <a:rPr lang="en-US" sz="1800" dirty="0" err="1" smtClean="0">
                <a:solidFill>
                  <a:schemeClr val="tx1"/>
                </a:solidFill>
              </a:rPr>
              <a:t>abn</a:t>
            </a:r>
            <a:r>
              <a:rPr lang="en-US" sz="1800" dirty="0" smtClean="0">
                <a:solidFill>
                  <a:schemeClr val="tx1"/>
                </a:solidFill>
              </a:rPr>
              <a:t>. disc. expenses</a:t>
            </a:r>
          </a:p>
          <a:p>
            <a:pPr algn="ctr"/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22828"/>
              </p:ext>
            </p:extLst>
          </p:nvPr>
        </p:nvGraphicFramePr>
        <p:xfrm>
          <a:off x="838199" y="1435203"/>
          <a:ext cx="4702388" cy="3093720"/>
        </p:xfrm>
        <a:graphic>
          <a:graphicData uri="http://schemas.openxmlformats.org/drawingml/2006/table">
            <a:tbl>
              <a:tblPr/>
              <a:tblGrid>
                <a:gridCol w="1967527">
                  <a:extLst>
                    <a:ext uri="{9D8B030D-6E8A-4147-A177-3AD203B41FA5}">
                      <a16:colId xmlns:a16="http://schemas.microsoft.com/office/drawing/2014/main" val="1787160093"/>
                    </a:ext>
                  </a:extLst>
                </a:gridCol>
                <a:gridCol w="964088">
                  <a:extLst>
                    <a:ext uri="{9D8B030D-6E8A-4147-A177-3AD203B41FA5}">
                      <a16:colId xmlns:a16="http://schemas.microsoft.com/office/drawing/2014/main" val="1002121805"/>
                    </a:ext>
                  </a:extLst>
                </a:gridCol>
                <a:gridCol w="865711">
                  <a:extLst>
                    <a:ext uri="{9D8B030D-6E8A-4147-A177-3AD203B41FA5}">
                      <a16:colId xmlns:a16="http://schemas.microsoft.com/office/drawing/2014/main" val="4260851525"/>
                    </a:ext>
                  </a:extLst>
                </a:gridCol>
                <a:gridCol w="905062">
                  <a:extLst>
                    <a:ext uri="{9D8B030D-6E8A-4147-A177-3AD203B41FA5}">
                      <a16:colId xmlns:a16="http://schemas.microsoft.com/office/drawing/2014/main" val="2541691297"/>
                    </a:ext>
                  </a:extLst>
                </a:gridCol>
              </a:tblGrid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 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Disc Exp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Accruals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64817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05813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err="1">
                          <a:effectLst/>
                          <a:latin typeface="Arial" panose="020B0604020202020204" pitchFamily="34" charset="0"/>
                        </a:rPr>
                        <a:t>FundraiseFlag</a:t>
                      </a:r>
                      <a:r>
                        <a:rPr lang="en-US" sz="1400" b="0" i="1" u="none" strike="noStrike" dirty="0">
                          <a:effectLst/>
                          <a:latin typeface="Arial" panose="020B0604020202020204" pitchFamily="34" charset="0"/>
                        </a:rPr>
                        <a:t> x </a:t>
                      </a:r>
                      <a:r>
                        <a:rPr lang="en-US" sz="1400" b="0" i="1" u="none" strike="noStrike" dirty="0" err="1">
                          <a:effectLst/>
                          <a:latin typeface="Arial" panose="020B0604020202020204" pitchFamily="34" charset="0"/>
                        </a:rPr>
                        <a:t>NegSE</a:t>
                      </a:r>
                      <a:endParaRPr lang="en-US" sz="14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0.065**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0.099**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37161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(2.10)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(-1.96)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(1.12)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77932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FundraiseFlag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-0.044*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32961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(1.57)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(0.18)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(-1.76)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379228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NegSE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0.068*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-0.206***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60671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(-0.56)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(1.74)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(-3.89)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027780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5,339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5,339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5,339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470570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R-squared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0.796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0.791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0.253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402511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Controls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78757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Firm FE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77190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Year 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469"/>
                  </a:ext>
                </a:extLst>
              </a:tr>
              <a:tr h="184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Industry x 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343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199" y="1874454"/>
            <a:ext cx="4702388" cy="451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 2: Isn’t this what GPs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110271"/>
              </p:ext>
            </p:extLst>
          </p:nvPr>
        </p:nvGraphicFramePr>
        <p:xfrm>
          <a:off x="838194" y="1449123"/>
          <a:ext cx="4363728" cy="2209800"/>
        </p:xfrm>
        <a:graphic>
          <a:graphicData uri="http://schemas.openxmlformats.org/drawingml/2006/table">
            <a:tbl>
              <a:tblPr/>
              <a:tblGrid>
                <a:gridCol w="1090932">
                  <a:extLst>
                    <a:ext uri="{9D8B030D-6E8A-4147-A177-3AD203B41FA5}">
                      <a16:colId xmlns:a16="http://schemas.microsoft.com/office/drawing/2014/main" val="4134600815"/>
                    </a:ext>
                  </a:extLst>
                </a:gridCol>
                <a:gridCol w="1090932">
                  <a:extLst>
                    <a:ext uri="{9D8B030D-6E8A-4147-A177-3AD203B41FA5}">
                      <a16:colId xmlns:a16="http://schemas.microsoft.com/office/drawing/2014/main" val="3073266278"/>
                    </a:ext>
                  </a:extLst>
                </a:gridCol>
                <a:gridCol w="1090932">
                  <a:extLst>
                    <a:ext uri="{9D8B030D-6E8A-4147-A177-3AD203B41FA5}">
                      <a16:colId xmlns:a16="http://schemas.microsoft.com/office/drawing/2014/main" val="3059279780"/>
                    </a:ext>
                  </a:extLst>
                </a:gridCol>
                <a:gridCol w="1090932">
                  <a:extLst>
                    <a:ext uri="{9D8B030D-6E8A-4147-A177-3AD203B41FA5}">
                      <a16:colId xmlns:a16="http://schemas.microsoft.com/office/drawing/2014/main" val="412507514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Disc exp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Accruals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794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446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effectLst/>
                          <a:latin typeface="Arial" panose="020B0604020202020204" pitchFamily="34" charset="0"/>
                        </a:rPr>
                        <a:t>Post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-0.011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0.039***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0.049**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9604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(-0.86)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(2.76)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(2.10)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2464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8,724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8,724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8,724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4413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R-squared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0.757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0.780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0.236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1453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Controls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843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Firm FE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527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Year 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2851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Industry x 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317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648444" y="1435203"/>
            <a:ext cx="4705356" cy="447253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1F34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55759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333E4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 smtClean="0">
                <a:solidFill>
                  <a:schemeClr val="tx1"/>
                </a:solidFill>
              </a:rPr>
              <a:t>Concern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GPs could be accelerating </a:t>
            </a:r>
            <a:r>
              <a:rPr lang="en-US" sz="1800" dirty="0" smtClean="0">
                <a:solidFill>
                  <a:schemeClr val="tx1"/>
                </a:solidFill>
              </a:rPr>
              <a:t>production/reducing disc. expenses </a:t>
            </a:r>
            <a:r>
              <a:rPr lang="en-US" sz="1800" dirty="0" smtClean="0">
                <a:solidFill>
                  <a:schemeClr val="tx1"/>
                </a:solidFill>
              </a:rPr>
              <a:t>once they take ownership of the portfolio </a:t>
            </a:r>
            <a:r>
              <a:rPr lang="en-US" sz="1800" dirty="0" smtClean="0">
                <a:solidFill>
                  <a:schemeClr val="tx1"/>
                </a:solidFill>
              </a:rPr>
              <a:t>firm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Possibly capturing “what PE/VCs are good at”</a:t>
            </a:r>
          </a:p>
          <a:p>
            <a:endParaRPr lang="en-US" sz="1400" dirty="0" smtClean="0"/>
          </a:p>
          <a:p>
            <a:pPr marL="0" indent="0" algn="ctr">
              <a:buNone/>
            </a:pPr>
            <a:r>
              <a:rPr lang="en-US" sz="1800" b="1" u="sng" dirty="0" smtClean="0">
                <a:solidFill>
                  <a:schemeClr val="tx1"/>
                </a:solidFill>
              </a:rPr>
              <a:t>Effects of GP ownership on EM</a:t>
            </a:r>
            <a:endParaRPr lang="en-US" sz="1800" b="1" u="sng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Regress EM measures on </a:t>
            </a:r>
            <a:r>
              <a:rPr lang="en-US" sz="1800" i="1" dirty="0" smtClean="0">
                <a:solidFill>
                  <a:schemeClr val="tx1"/>
                </a:solidFill>
              </a:rPr>
              <a:t>Post</a:t>
            </a:r>
            <a:r>
              <a:rPr lang="en-US" sz="1800" dirty="0" smtClean="0">
                <a:solidFill>
                  <a:schemeClr val="tx1"/>
                </a:solidFill>
              </a:rPr>
              <a:t>, to examine the effects of PE/VC ownership on EM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REM decreases post GP ownership; thus REM does not seem to be what PE/VCs do in normal times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2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11393</TotalTime>
  <Words>965</Words>
  <Application>Microsoft Office PowerPoint</Application>
  <PresentationFormat>Widescreen</PresentationFormat>
  <Paragraphs>328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Times New Roman</vt:lpstr>
      <vt:lpstr>Wingdings</vt:lpstr>
      <vt:lpstr>Office Theme</vt:lpstr>
      <vt:lpstr>The role of private equity/venture capital investors  on portfolio firm earnings management</vt:lpstr>
      <vt:lpstr>Research Question</vt:lpstr>
      <vt:lpstr>What does my paper do?</vt:lpstr>
      <vt:lpstr>Why is my question important?</vt:lpstr>
      <vt:lpstr>Hypothesis development</vt:lpstr>
      <vt:lpstr>Research design</vt:lpstr>
      <vt:lpstr>Main results – Table 4 </vt:lpstr>
      <vt:lpstr>Concern 1: Can the results be driven by performance?</vt:lpstr>
      <vt:lpstr>Concern 2: Isn’t this what GPs do?</vt:lpstr>
      <vt:lpstr>Next steps</vt:lpstr>
      <vt:lpstr>PowerPoint Presentation</vt:lpstr>
      <vt:lpstr>Why is fundraising important for GPs?</vt:lpstr>
      <vt:lpstr>PowerPoint Presentation</vt:lpstr>
      <vt:lpstr>Data</vt:lpstr>
      <vt:lpstr>How do I measure REM?</vt:lpstr>
      <vt:lpstr>Null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Baik</dc:creator>
  <cp:lastModifiedBy>Brian Baik</cp:lastModifiedBy>
  <cp:revision>129</cp:revision>
  <dcterms:created xsi:type="dcterms:W3CDTF">2019-11-26T15:28:34Z</dcterms:created>
  <dcterms:modified xsi:type="dcterms:W3CDTF">2020-05-25T13:33:05Z</dcterms:modified>
</cp:coreProperties>
</file>