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32"/>
  </p:notesMasterIdLst>
  <p:sldIdLst>
    <p:sldId id="257" r:id="rId2"/>
    <p:sldId id="263" r:id="rId3"/>
    <p:sldId id="259" r:id="rId4"/>
    <p:sldId id="264" r:id="rId5"/>
    <p:sldId id="300" r:id="rId6"/>
    <p:sldId id="265" r:id="rId7"/>
    <p:sldId id="266" r:id="rId8"/>
    <p:sldId id="299" r:id="rId9"/>
    <p:sldId id="291" r:id="rId10"/>
    <p:sldId id="295" r:id="rId11"/>
    <p:sldId id="320" r:id="rId12"/>
    <p:sldId id="296" r:id="rId13"/>
    <p:sldId id="297" r:id="rId14"/>
    <p:sldId id="269" r:id="rId15"/>
    <p:sldId id="261" r:id="rId16"/>
    <p:sldId id="271" r:id="rId17"/>
    <p:sldId id="298" r:id="rId18"/>
    <p:sldId id="273" r:id="rId19"/>
    <p:sldId id="274" r:id="rId20"/>
    <p:sldId id="275" r:id="rId21"/>
    <p:sldId id="276" r:id="rId22"/>
    <p:sldId id="277" r:id="rId23"/>
    <p:sldId id="278" r:id="rId24"/>
    <p:sldId id="279" r:id="rId25"/>
    <p:sldId id="289" r:id="rId26"/>
    <p:sldId id="281" r:id="rId27"/>
    <p:sldId id="280" r:id="rId28"/>
    <p:sldId id="282" r:id="rId29"/>
    <p:sldId id="272"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74694" autoAdjust="0"/>
  </p:normalViewPr>
  <p:slideViewPr>
    <p:cSldViewPr snapToGrid="0">
      <p:cViewPr varScale="1">
        <p:scale>
          <a:sx n="59" d="100"/>
          <a:sy n="59" d="100"/>
        </p:scale>
        <p:origin x="8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27ECBEAB-DA5A-4360-80D5-6AEBE7EA9790}">
      <dgm:prSet/>
      <dgm:spPr/>
      <dgm:t>
        <a:bodyPr/>
        <a:lstStyle/>
        <a:p>
          <a:r>
            <a:rPr lang="en-US" dirty="0"/>
            <a:t>Background</a:t>
          </a:r>
        </a:p>
      </dgm:t>
    </dgm:pt>
    <dgm:pt modelId="{14D1B413-5DB8-4259-A789-9909B58A2865}" type="parTrans" cxnId="{687939EB-6FFC-4DBA-9AE8-DACA8A7A333A}">
      <dgm:prSet/>
      <dgm:spPr/>
    </dgm:pt>
    <dgm:pt modelId="{1EF0667F-82B2-4BD1-89E4-301CFEEB77AA}" type="sibTrans" cxnId="{687939EB-6FFC-4DBA-9AE8-DACA8A7A333A}">
      <dgm:prSet/>
      <dgm:spPr/>
    </dgm:pt>
    <dgm:pt modelId="{2647EF3F-F3DA-4D30-983B-F02C0663C3E8}">
      <dgm:prSet/>
      <dgm:spPr/>
      <dgm:t>
        <a:bodyPr/>
        <a:lstStyle/>
        <a:p>
          <a:r>
            <a:rPr lang="en-US" dirty="0" err="1"/>
            <a:t>Bcvbcbv</a:t>
          </a:r>
          <a:endParaRPr lang="en-US" dirty="0"/>
        </a:p>
      </dgm:t>
    </dgm:pt>
    <dgm:pt modelId="{3B31F65B-9554-4421-A744-7C8E1F604532}" type="parTrans" cxnId="{0D94E993-7DF2-40D8-9EA0-2EFE88F0AACA}">
      <dgm:prSet/>
      <dgm:spPr/>
    </dgm:pt>
    <dgm:pt modelId="{43B5A859-5B55-4DF4-AA1D-A26B3B061AE1}" type="sibTrans" cxnId="{0D94E993-7DF2-40D8-9EA0-2EFE88F0AACA}">
      <dgm:prSet/>
      <dgm:spPr/>
    </dgm:pt>
    <dgm:pt modelId="{43FFBBA8-21DD-4F3B-AB48-558824DF9257}">
      <dgm:prSet/>
      <dgm:spPr/>
      <dgm:t>
        <a:bodyPr/>
        <a:lstStyle/>
        <a:p>
          <a:r>
            <a:rPr lang="en-US" dirty="0" err="1"/>
            <a:t>Bcvbcv</a:t>
          </a:r>
          <a:endParaRPr lang="en-US" dirty="0"/>
        </a:p>
      </dgm:t>
    </dgm:pt>
    <dgm:pt modelId="{23D6BB07-0139-4465-BA22-5D7C77F0CA18}" type="parTrans" cxnId="{F66A49D2-A25A-4084-96C1-59405A9109CA}">
      <dgm:prSet/>
      <dgm:spPr/>
    </dgm:pt>
    <dgm:pt modelId="{B1B3E8DE-AD4E-4842-8192-CC504DEC8AF9}" type="sibTrans" cxnId="{F66A49D2-A25A-4084-96C1-59405A9109CA}">
      <dgm:prSet/>
      <dgm:spPr/>
    </dgm:pt>
    <dgm:pt modelId="{55B1A59E-7872-416F-AF50-CC0BD83EE3EC}">
      <dgm:prSet/>
      <dgm:spPr/>
      <dgm:t>
        <a:bodyPr/>
        <a:lstStyle/>
        <a:p>
          <a:r>
            <a:rPr lang="en-US" dirty="0" err="1"/>
            <a:t>Bcvbcb</a:t>
          </a:r>
          <a:endParaRPr lang="en-US" dirty="0"/>
        </a:p>
      </dgm:t>
    </dgm:pt>
    <dgm:pt modelId="{0A93DB09-922E-48F7-975F-CDE764CBDE2C}" type="parTrans" cxnId="{E514D481-A0A1-44DC-ACEC-D829141CACE9}">
      <dgm:prSet/>
      <dgm:spPr/>
    </dgm:pt>
    <dgm:pt modelId="{37E1853A-B3E0-462A-87A5-F2F71E7282C7}" type="sibTrans" cxnId="{E514D481-A0A1-44DC-ACEC-D829141CACE9}">
      <dgm:prSet/>
      <dgm:spPr/>
    </dgm:pt>
    <dgm:pt modelId="{67EB5330-814E-4888-8ADD-BF43F05C3A90}">
      <dgm:prSet/>
      <dgm:spPr/>
      <dgm:t>
        <a:bodyPr/>
        <a:lstStyle/>
        <a:p>
          <a:r>
            <a:rPr lang="en-US" dirty="0" err="1"/>
            <a:t>Bcvcbvc</a:t>
          </a:r>
          <a:endParaRPr lang="en-US" dirty="0"/>
        </a:p>
      </dgm:t>
    </dgm:pt>
    <dgm:pt modelId="{3031727D-2307-476E-9C49-B7B1435B6A7A}" type="parTrans" cxnId="{186CAFD8-E303-408D-AE8B-5FA26AA8AB4C}">
      <dgm:prSet/>
      <dgm:spPr/>
    </dgm:pt>
    <dgm:pt modelId="{4B643718-25BE-4365-A036-4381F369FCA1}" type="sibTrans" cxnId="{186CAFD8-E303-408D-AE8B-5FA26AA8AB4C}">
      <dgm:prSet/>
      <dgm:spPr/>
    </dgm:pt>
    <dgm:pt modelId="{36A6F5C9-4FDB-44EC-B8FC-81A0836032DE}">
      <dgm:prSet/>
      <dgm:spPr/>
      <dgm:t>
        <a:bodyPr/>
        <a:lstStyle/>
        <a:p>
          <a:r>
            <a:rPr lang="en-US" dirty="0" err="1"/>
            <a:t>cbvbcb</a:t>
          </a:r>
          <a:endParaRPr lang="en-US" dirty="0"/>
        </a:p>
      </dgm:t>
    </dgm:pt>
    <dgm:pt modelId="{150B54E1-E73B-445C-A285-42FB6F6156A0}" type="parTrans" cxnId="{4AA1141E-8B60-445F-B098-D33A31373E35}">
      <dgm:prSet/>
      <dgm:spPr/>
    </dgm:pt>
    <dgm:pt modelId="{D2F2903B-3108-4272-B9E8-EA61A7CDCFCB}" type="sibTrans" cxnId="{4AA1141E-8B60-445F-B098-D33A31373E35}">
      <dgm:prSet/>
      <dgm:spPr/>
    </dgm:pt>
    <dgm:pt modelId="{AB52B3CC-6563-466D-BFC3-9B6B5AFA0881}" type="pres">
      <dgm:prSet presAssocID="{6A70FD8F-0050-42E3-8B3A-6ED7CFB9852E}" presName="Name0" presStyleCnt="0">
        <dgm:presLayoutVars>
          <dgm:chMax/>
          <dgm:chPref/>
          <dgm:animLvl val="lvl"/>
        </dgm:presLayoutVars>
      </dgm:prSet>
      <dgm:spPr/>
    </dgm:pt>
    <dgm:pt modelId="{0ED1F0B2-D928-4503-982B-FF0F57E2B108}" type="pres">
      <dgm:prSet presAssocID="{27ECBEAB-DA5A-4360-80D5-6AEBE7EA9790}" presName="composite1" presStyleCnt="0"/>
      <dgm:spPr/>
    </dgm:pt>
    <dgm:pt modelId="{F11038AE-9DA2-46CD-8854-64A47B2352CC}" type="pres">
      <dgm:prSet presAssocID="{27ECBEAB-DA5A-4360-80D5-6AEBE7EA9790}" presName="parent1" presStyleLbl="alignNode1" presStyleIdx="0" presStyleCnt="6">
        <dgm:presLayoutVars>
          <dgm:chMax val="1"/>
          <dgm:chPref val="1"/>
          <dgm:bulletEnabled val="1"/>
        </dgm:presLayoutVars>
      </dgm:prSet>
      <dgm:spPr/>
    </dgm:pt>
    <dgm:pt modelId="{AC3EC9F3-C38D-44F6-A784-2D170E6F9BE0}" type="pres">
      <dgm:prSet presAssocID="{27ECBEAB-DA5A-4360-80D5-6AEBE7EA9790}" presName="Childtext1" presStyleLbl="revTx" presStyleIdx="0" presStyleCnt="6">
        <dgm:presLayoutVars>
          <dgm:bulletEnabled val="1"/>
        </dgm:presLayoutVars>
      </dgm:prSet>
      <dgm:spPr/>
    </dgm:pt>
    <dgm:pt modelId="{6DB5753B-5242-4416-B6E5-F7851149238C}" type="pres">
      <dgm:prSet presAssocID="{27ECBEAB-DA5A-4360-80D5-6AEBE7EA9790}" presName="ConnectLine1" presStyleLbl="sibTrans1D1" presStyleIdx="0" presStyleCnt="6"/>
      <dgm:spPr>
        <a:noFill/>
        <a:ln w="12700" cap="rnd" cmpd="sng" algn="ctr">
          <a:solidFill>
            <a:schemeClr val="accent1">
              <a:shade val="90000"/>
              <a:hueOff val="0"/>
              <a:satOff val="0"/>
              <a:lumOff val="0"/>
              <a:alphaOff val="0"/>
            </a:schemeClr>
          </a:solidFill>
          <a:prstDash val="dash"/>
        </a:ln>
        <a:effectLst/>
      </dgm:spPr>
    </dgm:pt>
    <dgm:pt modelId="{93906847-CA50-4F81-99A9-CC8BBD4FB922}" type="pres">
      <dgm:prSet presAssocID="{27ECBEAB-DA5A-4360-80D5-6AEBE7EA9790}" presName="ConnectLineEnd1" presStyleLbl="lnNode1" presStyleIdx="0" presStyleCnt="6"/>
      <dgm:spPr/>
    </dgm:pt>
    <dgm:pt modelId="{04F61401-DEF0-4884-8926-35EBCC05C2ED}" type="pres">
      <dgm:prSet presAssocID="{27ECBEAB-DA5A-4360-80D5-6AEBE7EA9790}" presName="EmptyPane1" presStyleCnt="0"/>
      <dgm:spPr/>
    </dgm:pt>
    <dgm:pt modelId="{89A0D0E1-11DC-4268-84BF-55C2F7C9EED1}" type="pres">
      <dgm:prSet presAssocID="{1EF0667F-82B2-4BD1-89E4-301CFEEB77AA}" presName="spaceBetweenRectangles1" presStyleCnt="0"/>
      <dgm:spPr/>
    </dgm:pt>
    <dgm:pt modelId="{0F190344-729D-4871-A892-E2C19A16BC90}" type="pres">
      <dgm:prSet presAssocID="{2647EF3F-F3DA-4D30-983B-F02C0663C3E8}" presName="composite1" presStyleCnt="0"/>
      <dgm:spPr/>
    </dgm:pt>
    <dgm:pt modelId="{5928EFF2-F3CB-4CFE-A96E-678DF7934287}" type="pres">
      <dgm:prSet presAssocID="{2647EF3F-F3DA-4D30-983B-F02C0663C3E8}" presName="parent1" presStyleLbl="alignNode1" presStyleIdx="1" presStyleCnt="6">
        <dgm:presLayoutVars>
          <dgm:chMax val="1"/>
          <dgm:chPref val="1"/>
          <dgm:bulletEnabled val="1"/>
        </dgm:presLayoutVars>
      </dgm:prSet>
      <dgm:spPr/>
    </dgm:pt>
    <dgm:pt modelId="{41770D74-C77B-4EDD-8144-E503A647F90B}" type="pres">
      <dgm:prSet presAssocID="{2647EF3F-F3DA-4D30-983B-F02C0663C3E8}" presName="Childtext1" presStyleLbl="revTx" presStyleIdx="1" presStyleCnt="6">
        <dgm:presLayoutVars>
          <dgm:bulletEnabled val="1"/>
        </dgm:presLayoutVars>
      </dgm:prSet>
      <dgm:spPr/>
    </dgm:pt>
    <dgm:pt modelId="{9424135D-D70D-47BA-A021-480EEC183BC3}" type="pres">
      <dgm:prSet presAssocID="{2647EF3F-F3DA-4D30-983B-F02C0663C3E8}" presName="ConnectLine1" presStyleLbl="sibTrans1D1" presStyleIdx="1" presStyleCnt="6"/>
      <dgm:spPr>
        <a:noFill/>
        <a:ln w="12700" cap="rnd" cmpd="sng" algn="ctr">
          <a:solidFill>
            <a:schemeClr val="accent1">
              <a:shade val="90000"/>
              <a:hueOff val="89242"/>
              <a:satOff val="-1720"/>
              <a:lumOff val="5625"/>
              <a:alphaOff val="0"/>
            </a:schemeClr>
          </a:solidFill>
          <a:prstDash val="dash"/>
        </a:ln>
        <a:effectLst/>
      </dgm:spPr>
    </dgm:pt>
    <dgm:pt modelId="{F75473A3-F62F-4822-91A8-26FC50B14241}" type="pres">
      <dgm:prSet presAssocID="{2647EF3F-F3DA-4D30-983B-F02C0663C3E8}" presName="ConnectLineEnd1" presStyleLbl="lnNode1" presStyleIdx="1" presStyleCnt="6"/>
      <dgm:spPr/>
    </dgm:pt>
    <dgm:pt modelId="{52600980-B6AA-4ED7-8BEB-F883B4044FC3}" type="pres">
      <dgm:prSet presAssocID="{2647EF3F-F3DA-4D30-983B-F02C0663C3E8}" presName="EmptyPane1" presStyleCnt="0"/>
      <dgm:spPr/>
    </dgm:pt>
    <dgm:pt modelId="{D7012B9F-F9AF-403E-868C-D47CA27C5198}" type="pres">
      <dgm:prSet presAssocID="{43B5A859-5B55-4DF4-AA1D-A26B3B061AE1}" presName="spaceBetweenRectangles1" presStyleCnt="0"/>
      <dgm:spPr/>
    </dgm:pt>
    <dgm:pt modelId="{6779CB7A-35B5-44B5-9DFF-E87F1B993625}" type="pres">
      <dgm:prSet presAssocID="{43FFBBA8-21DD-4F3B-AB48-558824DF9257}" presName="composite1" presStyleCnt="0"/>
      <dgm:spPr/>
    </dgm:pt>
    <dgm:pt modelId="{12BF5512-CBAF-43F3-91C7-F8D882F41244}" type="pres">
      <dgm:prSet presAssocID="{43FFBBA8-21DD-4F3B-AB48-558824DF9257}" presName="parent1" presStyleLbl="alignNode1" presStyleIdx="2" presStyleCnt="6">
        <dgm:presLayoutVars>
          <dgm:chMax val="1"/>
          <dgm:chPref val="1"/>
          <dgm:bulletEnabled val="1"/>
        </dgm:presLayoutVars>
      </dgm:prSet>
      <dgm:spPr/>
    </dgm:pt>
    <dgm:pt modelId="{7E70880A-2916-43D5-A88A-E42F61BC020A}" type="pres">
      <dgm:prSet presAssocID="{43FFBBA8-21DD-4F3B-AB48-558824DF9257}" presName="Childtext1" presStyleLbl="revTx" presStyleIdx="2" presStyleCnt="6">
        <dgm:presLayoutVars>
          <dgm:bulletEnabled val="1"/>
        </dgm:presLayoutVars>
      </dgm:prSet>
      <dgm:spPr/>
    </dgm:pt>
    <dgm:pt modelId="{D2EE309A-75D8-4695-A9FE-6EB7F36CDCF4}" type="pres">
      <dgm:prSet presAssocID="{43FFBBA8-21DD-4F3B-AB48-558824DF9257}" presName="ConnectLine1" presStyleLbl="sibTrans1D1" presStyleIdx="2" presStyleCnt="6"/>
      <dgm:spPr>
        <a:noFill/>
        <a:ln w="12700" cap="rnd" cmpd="sng" algn="ctr">
          <a:solidFill>
            <a:schemeClr val="accent1">
              <a:shade val="90000"/>
              <a:hueOff val="178485"/>
              <a:satOff val="-3441"/>
              <a:lumOff val="11250"/>
              <a:alphaOff val="0"/>
            </a:schemeClr>
          </a:solidFill>
          <a:prstDash val="dash"/>
        </a:ln>
        <a:effectLst/>
      </dgm:spPr>
    </dgm:pt>
    <dgm:pt modelId="{94FB0188-E55B-4468-9043-A98C2111248D}" type="pres">
      <dgm:prSet presAssocID="{43FFBBA8-21DD-4F3B-AB48-558824DF9257}" presName="ConnectLineEnd1" presStyleLbl="lnNode1" presStyleIdx="2" presStyleCnt="6"/>
      <dgm:spPr/>
    </dgm:pt>
    <dgm:pt modelId="{1CF4E967-DEA1-4FA6-A9DC-E4856095CBC2}" type="pres">
      <dgm:prSet presAssocID="{43FFBBA8-21DD-4F3B-AB48-558824DF9257}" presName="EmptyPane1" presStyleCnt="0"/>
      <dgm:spPr/>
    </dgm:pt>
    <dgm:pt modelId="{ED9F08C1-7145-4591-BD90-4175C94D1597}" type="pres">
      <dgm:prSet presAssocID="{B1B3E8DE-AD4E-4842-8192-CC504DEC8AF9}" presName="spaceBetweenRectangles1" presStyleCnt="0"/>
      <dgm:spPr/>
    </dgm:pt>
    <dgm:pt modelId="{FFA860AC-EFC5-4D08-A313-D4CC5F5D59BE}" type="pres">
      <dgm:prSet presAssocID="{55B1A59E-7872-416F-AF50-CC0BD83EE3EC}" presName="composite1" presStyleCnt="0"/>
      <dgm:spPr/>
    </dgm:pt>
    <dgm:pt modelId="{AC923548-E78D-49B6-B1AC-7EC27F7A5E19}" type="pres">
      <dgm:prSet presAssocID="{55B1A59E-7872-416F-AF50-CC0BD83EE3EC}" presName="parent1" presStyleLbl="alignNode1" presStyleIdx="3" presStyleCnt="6">
        <dgm:presLayoutVars>
          <dgm:chMax val="1"/>
          <dgm:chPref val="1"/>
          <dgm:bulletEnabled val="1"/>
        </dgm:presLayoutVars>
      </dgm:prSet>
      <dgm:spPr/>
    </dgm:pt>
    <dgm:pt modelId="{E2C4E68E-58C6-430D-A4A7-1EA67CFA6AD4}" type="pres">
      <dgm:prSet presAssocID="{55B1A59E-7872-416F-AF50-CC0BD83EE3EC}" presName="Childtext1" presStyleLbl="revTx" presStyleIdx="3" presStyleCnt="6">
        <dgm:presLayoutVars>
          <dgm:bulletEnabled val="1"/>
        </dgm:presLayoutVars>
      </dgm:prSet>
      <dgm:spPr/>
    </dgm:pt>
    <dgm:pt modelId="{6F8F8CFF-2F17-4206-A122-061C918B1EF4}" type="pres">
      <dgm:prSet presAssocID="{55B1A59E-7872-416F-AF50-CC0BD83EE3EC}" presName="ConnectLine1" presStyleLbl="sibTrans1D1" presStyleIdx="3" presStyleCnt="6"/>
      <dgm:spPr>
        <a:noFill/>
        <a:ln w="12700" cap="rnd" cmpd="sng" algn="ctr">
          <a:solidFill>
            <a:schemeClr val="accent1">
              <a:shade val="90000"/>
              <a:hueOff val="267727"/>
              <a:satOff val="-5161"/>
              <a:lumOff val="16874"/>
              <a:alphaOff val="0"/>
            </a:schemeClr>
          </a:solidFill>
          <a:prstDash val="dash"/>
        </a:ln>
        <a:effectLst/>
      </dgm:spPr>
    </dgm:pt>
    <dgm:pt modelId="{FD41E8D7-D290-4D23-A215-30683337D5C7}" type="pres">
      <dgm:prSet presAssocID="{55B1A59E-7872-416F-AF50-CC0BD83EE3EC}" presName="ConnectLineEnd1" presStyleLbl="lnNode1" presStyleIdx="3" presStyleCnt="6"/>
      <dgm:spPr/>
    </dgm:pt>
    <dgm:pt modelId="{47AA5397-F7EE-4708-A313-52321EFAD544}" type="pres">
      <dgm:prSet presAssocID="{55B1A59E-7872-416F-AF50-CC0BD83EE3EC}" presName="EmptyPane1" presStyleCnt="0"/>
      <dgm:spPr/>
    </dgm:pt>
    <dgm:pt modelId="{267B5504-B042-493E-9FAA-826353D4EF21}" type="pres">
      <dgm:prSet presAssocID="{37E1853A-B3E0-462A-87A5-F2F71E7282C7}" presName="spaceBetweenRectangles1" presStyleCnt="0"/>
      <dgm:spPr/>
    </dgm:pt>
    <dgm:pt modelId="{16EBA40B-8F48-4971-92EA-9D02975B24C1}" type="pres">
      <dgm:prSet presAssocID="{67EB5330-814E-4888-8ADD-BF43F05C3A90}" presName="composite1" presStyleCnt="0"/>
      <dgm:spPr/>
    </dgm:pt>
    <dgm:pt modelId="{A0EC7EAA-BB39-47E9-82FE-F2625D109062}" type="pres">
      <dgm:prSet presAssocID="{67EB5330-814E-4888-8ADD-BF43F05C3A90}" presName="parent1" presStyleLbl="alignNode1" presStyleIdx="4" presStyleCnt="6">
        <dgm:presLayoutVars>
          <dgm:chMax val="1"/>
          <dgm:chPref val="1"/>
          <dgm:bulletEnabled val="1"/>
        </dgm:presLayoutVars>
      </dgm:prSet>
      <dgm:spPr/>
    </dgm:pt>
    <dgm:pt modelId="{02FC9E37-FEB3-45ED-B158-F2A3BB4E59E3}" type="pres">
      <dgm:prSet presAssocID="{67EB5330-814E-4888-8ADD-BF43F05C3A90}" presName="Childtext1" presStyleLbl="revTx" presStyleIdx="4" presStyleCnt="6">
        <dgm:presLayoutVars>
          <dgm:bulletEnabled val="1"/>
        </dgm:presLayoutVars>
      </dgm:prSet>
      <dgm:spPr/>
    </dgm:pt>
    <dgm:pt modelId="{AD44A897-AACD-4654-8CBE-5DED341F6D2D}" type="pres">
      <dgm:prSet presAssocID="{67EB5330-814E-4888-8ADD-BF43F05C3A90}" presName="ConnectLine1" presStyleLbl="sibTrans1D1" presStyleIdx="4" presStyleCnt="6"/>
      <dgm:spPr>
        <a:noFill/>
        <a:ln w="12700" cap="rnd" cmpd="sng" algn="ctr">
          <a:solidFill>
            <a:schemeClr val="accent1">
              <a:shade val="90000"/>
              <a:hueOff val="356969"/>
              <a:satOff val="-6882"/>
              <a:lumOff val="22499"/>
              <a:alphaOff val="0"/>
            </a:schemeClr>
          </a:solidFill>
          <a:prstDash val="dash"/>
        </a:ln>
        <a:effectLst/>
      </dgm:spPr>
    </dgm:pt>
    <dgm:pt modelId="{5785C254-0045-44F0-95E2-C901CD8DD4BA}" type="pres">
      <dgm:prSet presAssocID="{67EB5330-814E-4888-8ADD-BF43F05C3A90}" presName="ConnectLineEnd1" presStyleLbl="lnNode1" presStyleIdx="4" presStyleCnt="6"/>
      <dgm:spPr/>
    </dgm:pt>
    <dgm:pt modelId="{B8D27149-1C1C-4EA6-B975-A8A1B367D8AF}" type="pres">
      <dgm:prSet presAssocID="{67EB5330-814E-4888-8ADD-BF43F05C3A90}" presName="EmptyPane1" presStyleCnt="0"/>
      <dgm:spPr/>
    </dgm:pt>
    <dgm:pt modelId="{E1AAB631-6CEB-4670-BC42-487DC3409BE4}" type="pres">
      <dgm:prSet presAssocID="{4B643718-25BE-4365-A036-4381F369FCA1}" presName="spaceBetweenRectangles1" presStyleCnt="0"/>
      <dgm:spPr/>
    </dgm:pt>
    <dgm:pt modelId="{927E84C4-EC2B-484C-9464-FA7D25B07537}" type="pres">
      <dgm:prSet presAssocID="{36A6F5C9-4FDB-44EC-B8FC-81A0836032DE}" presName="composite1" presStyleCnt="0"/>
      <dgm:spPr/>
    </dgm:pt>
    <dgm:pt modelId="{AC554FF9-4409-4D3B-94EA-99384EBDF669}" type="pres">
      <dgm:prSet presAssocID="{36A6F5C9-4FDB-44EC-B8FC-81A0836032DE}" presName="parent1" presStyleLbl="alignNode1" presStyleIdx="5" presStyleCnt="6">
        <dgm:presLayoutVars>
          <dgm:chMax val="1"/>
          <dgm:chPref val="1"/>
          <dgm:bulletEnabled val="1"/>
        </dgm:presLayoutVars>
      </dgm:prSet>
      <dgm:spPr/>
    </dgm:pt>
    <dgm:pt modelId="{8FCF427C-24D8-4BF0-A24C-3B77E0FAEE13}" type="pres">
      <dgm:prSet presAssocID="{36A6F5C9-4FDB-44EC-B8FC-81A0836032DE}" presName="Childtext1" presStyleLbl="revTx" presStyleIdx="5" presStyleCnt="6">
        <dgm:presLayoutVars>
          <dgm:bulletEnabled val="1"/>
        </dgm:presLayoutVars>
      </dgm:prSet>
      <dgm:spPr/>
    </dgm:pt>
    <dgm:pt modelId="{50C84B8C-A21A-4719-A78E-4F899E06632C}" type="pres">
      <dgm:prSet presAssocID="{36A6F5C9-4FDB-44EC-B8FC-81A0836032DE}" presName="ConnectLine1" presStyleLbl="sibTrans1D1" presStyleIdx="5" presStyleCnt="6"/>
      <dgm:spPr>
        <a:noFill/>
        <a:ln w="12700" cap="rnd" cmpd="sng" algn="ctr">
          <a:solidFill>
            <a:schemeClr val="accent1">
              <a:shade val="90000"/>
              <a:hueOff val="446212"/>
              <a:satOff val="-8602"/>
              <a:lumOff val="28124"/>
              <a:alphaOff val="0"/>
            </a:schemeClr>
          </a:solidFill>
          <a:prstDash val="dash"/>
        </a:ln>
        <a:effectLst/>
      </dgm:spPr>
    </dgm:pt>
    <dgm:pt modelId="{D29A123F-A411-456E-81AA-DCA5D3F787E7}" type="pres">
      <dgm:prSet presAssocID="{36A6F5C9-4FDB-44EC-B8FC-81A0836032DE}" presName="ConnectLineEnd1" presStyleLbl="lnNode1" presStyleIdx="5" presStyleCnt="6"/>
      <dgm:spPr/>
    </dgm:pt>
    <dgm:pt modelId="{DCC6267C-2894-4BAF-ADBF-465271024546}" type="pres">
      <dgm:prSet presAssocID="{36A6F5C9-4FDB-44EC-B8FC-81A0836032DE}" presName="EmptyPane1" presStyleCnt="0"/>
      <dgm:spPr/>
    </dgm:pt>
  </dgm:ptLst>
  <dgm:cxnLst>
    <dgm:cxn modelId="{7A6F2212-BDFB-4D26-A352-705257F3153A}" type="presOf" srcId="{43FFBBA8-21DD-4F3B-AB48-558824DF9257}" destId="{12BF5512-CBAF-43F3-91C7-F8D882F41244}"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B831A81B-BEC8-435B-A88A-D66DA67B009D}" type="presOf" srcId="{27ECBEAB-DA5A-4360-80D5-6AEBE7EA9790}" destId="{F11038AE-9DA2-46CD-8854-64A47B2352CC}" srcOrd="0" destOrd="0" presId="urn:microsoft.com/office/officeart/2016/7/layout/RoundedRectangleTimeline"/>
    <dgm:cxn modelId="{4AA1141E-8B60-445F-B098-D33A31373E35}" srcId="{6A70FD8F-0050-42E3-8B3A-6ED7CFB9852E}" destId="{36A6F5C9-4FDB-44EC-B8FC-81A0836032DE}" srcOrd="5" destOrd="0" parTransId="{150B54E1-E73B-445C-A285-42FB6F6156A0}" sibTransId="{D2F2903B-3108-4272-B9E8-EA61A7CDCFCB}"/>
    <dgm:cxn modelId="{C9DB025E-714B-4AA2-9F29-6A08EEF72CA1}" type="presOf" srcId="{67EB5330-814E-4888-8ADD-BF43F05C3A90}" destId="{A0EC7EAA-BB39-47E9-82FE-F2625D109062}" srcOrd="0" destOrd="0" presId="urn:microsoft.com/office/officeart/2016/7/layout/RoundedRectangleTimeline"/>
    <dgm:cxn modelId="{1095C25E-F01C-4F03-B3F8-C6D83D70907D}" type="presOf" srcId="{36A6F5C9-4FDB-44EC-B8FC-81A0836032DE}" destId="{AC554FF9-4409-4D3B-94EA-99384EBDF669}" srcOrd="0" destOrd="0" presId="urn:microsoft.com/office/officeart/2016/7/layout/RoundedRectangleTimeline"/>
    <dgm:cxn modelId="{E514D481-A0A1-44DC-ACEC-D829141CACE9}" srcId="{6A70FD8F-0050-42E3-8B3A-6ED7CFB9852E}" destId="{55B1A59E-7872-416F-AF50-CC0BD83EE3EC}" srcOrd="3" destOrd="0" parTransId="{0A93DB09-922E-48F7-975F-CDE764CBDE2C}" sibTransId="{37E1853A-B3E0-462A-87A5-F2F71E7282C7}"/>
    <dgm:cxn modelId="{0D94E993-7DF2-40D8-9EA0-2EFE88F0AACA}" srcId="{6A70FD8F-0050-42E3-8B3A-6ED7CFB9852E}" destId="{2647EF3F-F3DA-4D30-983B-F02C0663C3E8}" srcOrd="1" destOrd="0" parTransId="{3B31F65B-9554-4421-A744-7C8E1F604532}" sibTransId="{43B5A859-5B55-4DF4-AA1D-A26B3B061AE1}"/>
    <dgm:cxn modelId="{F66A49D2-A25A-4084-96C1-59405A9109CA}" srcId="{6A70FD8F-0050-42E3-8B3A-6ED7CFB9852E}" destId="{43FFBBA8-21DD-4F3B-AB48-558824DF9257}" srcOrd="2" destOrd="0" parTransId="{23D6BB07-0139-4465-BA22-5D7C77F0CA18}" sibTransId="{B1B3E8DE-AD4E-4842-8192-CC504DEC8AF9}"/>
    <dgm:cxn modelId="{186CAFD8-E303-408D-AE8B-5FA26AA8AB4C}" srcId="{6A70FD8F-0050-42E3-8B3A-6ED7CFB9852E}" destId="{67EB5330-814E-4888-8ADD-BF43F05C3A90}" srcOrd="4" destOrd="0" parTransId="{3031727D-2307-476E-9C49-B7B1435B6A7A}" sibTransId="{4B643718-25BE-4365-A036-4381F369FCA1}"/>
    <dgm:cxn modelId="{6B9A34DB-3E15-45EC-B559-8551BD3949BD}" type="presOf" srcId="{2647EF3F-F3DA-4D30-983B-F02C0663C3E8}" destId="{5928EFF2-F3CB-4CFE-A96E-678DF7934287}" srcOrd="0" destOrd="0" presId="urn:microsoft.com/office/officeart/2016/7/layout/RoundedRectangleTimeline"/>
    <dgm:cxn modelId="{687939EB-6FFC-4DBA-9AE8-DACA8A7A333A}" srcId="{6A70FD8F-0050-42E3-8B3A-6ED7CFB9852E}" destId="{27ECBEAB-DA5A-4360-80D5-6AEBE7EA9790}" srcOrd="0" destOrd="0" parTransId="{14D1B413-5DB8-4259-A789-9909B58A2865}" sibTransId="{1EF0667F-82B2-4BD1-89E4-301CFEEB77AA}"/>
    <dgm:cxn modelId="{5FEF7EF9-AD2F-4CB2-86EA-5F704E405BB4}" type="presOf" srcId="{55B1A59E-7872-416F-AF50-CC0BD83EE3EC}" destId="{AC923548-E78D-49B6-B1AC-7EC27F7A5E19}" srcOrd="0" destOrd="0" presId="urn:microsoft.com/office/officeart/2016/7/layout/RoundedRectangleTimeline"/>
    <dgm:cxn modelId="{3C5596F8-CADA-460E-B3F3-2F71D3D3399F}" type="presParOf" srcId="{AB52B3CC-6563-466D-BFC3-9B6B5AFA0881}" destId="{0ED1F0B2-D928-4503-982B-FF0F57E2B108}" srcOrd="0" destOrd="0" presId="urn:microsoft.com/office/officeart/2016/7/layout/RoundedRectangleTimeline"/>
    <dgm:cxn modelId="{6B77E3FD-793D-4019-AC5B-98A18A23A6E6}" type="presParOf" srcId="{0ED1F0B2-D928-4503-982B-FF0F57E2B108}" destId="{F11038AE-9DA2-46CD-8854-64A47B2352CC}" srcOrd="0" destOrd="0" presId="urn:microsoft.com/office/officeart/2016/7/layout/RoundedRectangleTimeline"/>
    <dgm:cxn modelId="{30B28BCD-5DE9-43D8-BF96-C60EE7E93E0B}" type="presParOf" srcId="{0ED1F0B2-D928-4503-982B-FF0F57E2B108}" destId="{AC3EC9F3-C38D-44F6-A784-2D170E6F9BE0}" srcOrd="1" destOrd="0" presId="urn:microsoft.com/office/officeart/2016/7/layout/RoundedRectangleTimeline"/>
    <dgm:cxn modelId="{8864B227-EB64-404A-8825-C0E8469E84D5}" type="presParOf" srcId="{0ED1F0B2-D928-4503-982B-FF0F57E2B108}" destId="{6DB5753B-5242-4416-B6E5-F7851149238C}" srcOrd="2" destOrd="0" presId="urn:microsoft.com/office/officeart/2016/7/layout/RoundedRectangleTimeline"/>
    <dgm:cxn modelId="{703A7EA2-7C50-411C-930F-E2302D9D9812}" type="presParOf" srcId="{0ED1F0B2-D928-4503-982B-FF0F57E2B108}" destId="{93906847-CA50-4F81-99A9-CC8BBD4FB922}" srcOrd="3" destOrd="0" presId="urn:microsoft.com/office/officeart/2016/7/layout/RoundedRectangleTimeline"/>
    <dgm:cxn modelId="{D73BF24C-DF8A-4C56-BE13-6A69F2ABC8F6}" type="presParOf" srcId="{0ED1F0B2-D928-4503-982B-FF0F57E2B108}" destId="{04F61401-DEF0-4884-8926-35EBCC05C2ED}" srcOrd="4" destOrd="0" presId="urn:microsoft.com/office/officeart/2016/7/layout/RoundedRectangleTimeline"/>
    <dgm:cxn modelId="{1D91A8B5-7F58-4EE7-9941-AED1314A7877}" type="presParOf" srcId="{AB52B3CC-6563-466D-BFC3-9B6B5AFA0881}" destId="{89A0D0E1-11DC-4268-84BF-55C2F7C9EED1}" srcOrd="1" destOrd="0" presId="urn:microsoft.com/office/officeart/2016/7/layout/RoundedRectangleTimeline"/>
    <dgm:cxn modelId="{B6B7DDFA-E824-42DE-AA53-9CB35D606A99}" type="presParOf" srcId="{AB52B3CC-6563-466D-BFC3-9B6B5AFA0881}" destId="{0F190344-729D-4871-A892-E2C19A16BC90}" srcOrd="2" destOrd="0" presId="urn:microsoft.com/office/officeart/2016/7/layout/RoundedRectangleTimeline"/>
    <dgm:cxn modelId="{D335AE57-C24C-4DDF-A08E-797D9E9BF585}" type="presParOf" srcId="{0F190344-729D-4871-A892-E2C19A16BC90}" destId="{5928EFF2-F3CB-4CFE-A96E-678DF7934287}" srcOrd="0" destOrd="0" presId="urn:microsoft.com/office/officeart/2016/7/layout/RoundedRectangleTimeline"/>
    <dgm:cxn modelId="{60135E40-69C5-4736-9637-22EA0FBF4FBC}" type="presParOf" srcId="{0F190344-729D-4871-A892-E2C19A16BC90}" destId="{41770D74-C77B-4EDD-8144-E503A647F90B}" srcOrd="1" destOrd="0" presId="urn:microsoft.com/office/officeart/2016/7/layout/RoundedRectangleTimeline"/>
    <dgm:cxn modelId="{9D3AFC07-5E06-4288-80B4-9B9BBDD63D13}" type="presParOf" srcId="{0F190344-729D-4871-A892-E2C19A16BC90}" destId="{9424135D-D70D-47BA-A021-480EEC183BC3}" srcOrd="2" destOrd="0" presId="urn:microsoft.com/office/officeart/2016/7/layout/RoundedRectangleTimeline"/>
    <dgm:cxn modelId="{E012E00F-B0F3-4A1F-8FD3-D4D2649990EE}" type="presParOf" srcId="{0F190344-729D-4871-A892-E2C19A16BC90}" destId="{F75473A3-F62F-4822-91A8-26FC50B14241}" srcOrd="3" destOrd="0" presId="urn:microsoft.com/office/officeart/2016/7/layout/RoundedRectangleTimeline"/>
    <dgm:cxn modelId="{FDA14113-4D0B-4353-B234-6B8C66BE6CBE}" type="presParOf" srcId="{0F190344-729D-4871-A892-E2C19A16BC90}" destId="{52600980-B6AA-4ED7-8BEB-F883B4044FC3}" srcOrd="4" destOrd="0" presId="urn:microsoft.com/office/officeart/2016/7/layout/RoundedRectangleTimeline"/>
    <dgm:cxn modelId="{70E5AA69-9FA4-489B-B3BD-4B42E26C8477}" type="presParOf" srcId="{AB52B3CC-6563-466D-BFC3-9B6B5AFA0881}" destId="{D7012B9F-F9AF-403E-868C-D47CA27C5198}" srcOrd="3" destOrd="0" presId="urn:microsoft.com/office/officeart/2016/7/layout/RoundedRectangleTimeline"/>
    <dgm:cxn modelId="{C5324731-893F-4C54-BFA2-6C96E7D6BA73}" type="presParOf" srcId="{AB52B3CC-6563-466D-BFC3-9B6B5AFA0881}" destId="{6779CB7A-35B5-44B5-9DFF-E87F1B993625}" srcOrd="4" destOrd="0" presId="urn:microsoft.com/office/officeart/2016/7/layout/RoundedRectangleTimeline"/>
    <dgm:cxn modelId="{9294305F-FF10-41DC-8026-F0C3C009B035}" type="presParOf" srcId="{6779CB7A-35B5-44B5-9DFF-E87F1B993625}" destId="{12BF5512-CBAF-43F3-91C7-F8D882F41244}" srcOrd="0" destOrd="0" presId="urn:microsoft.com/office/officeart/2016/7/layout/RoundedRectangleTimeline"/>
    <dgm:cxn modelId="{923F574D-52F3-4B8B-94C4-775967C6E521}" type="presParOf" srcId="{6779CB7A-35B5-44B5-9DFF-E87F1B993625}" destId="{7E70880A-2916-43D5-A88A-E42F61BC020A}" srcOrd="1" destOrd="0" presId="urn:microsoft.com/office/officeart/2016/7/layout/RoundedRectangleTimeline"/>
    <dgm:cxn modelId="{411A9827-C6B7-49E5-B71B-124D2C1F5189}" type="presParOf" srcId="{6779CB7A-35B5-44B5-9DFF-E87F1B993625}" destId="{D2EE309A-75D8-4695-A9FE-6EB7F36CDCF4}" srcOrd="2" destOrd="0" presId="urn:microsoft.com/office/officeart/2016/7/layout/RoundedRectangleTimeline"/>
    <dgm:cxn modelId="{B4C3724B-849A-4F80-8698-31174C54CEA4}" type="presParOf" srcId="{6779CB7A-35B5-44B5-9DFF-E87F1B993625}" destId="{94FB0188-E55B-4468-9043-A98C2111248D}" srcOrd="3" destOrd="0" presId="urn:microsoft.com/office/officeart/2016/7/layout/RoundedRectangleTimeline"/>
    <dgm:cxn modelId="{F9FD942E-8605-4679-B705-37FF670D4B12}" type="presParOf" srcId="{6779CB7A-35B5-44B5-9DFF-E87F1B993625}" destId="{1CF4E967-DEA1-4FA6-A9DC-E4856095CBC2}" srcOrd="4" destOrd="0" presId="urn:microsoft.com/office/officeart/2016/7/layout/RoundedRectangleTimeline"/>
    <dgm:cxn modelId="{C75470E2-06B5-4485-9867-AE418295646F}" type="presParOf" srcId="{AB52B3CC-6563-466D-BFC3-9B6B5AFA0881}" destId="{ED9F08C1-7145-4591-BD90-4175C94D1597}" srcOrd="5" destOrd="0" presId="urn:microsoft.com/office/officeart/2016/7/layout/RoundedRectangleTimeline"/>
    <dgm:cxn modelId="{E27AF2C1-504F-40C2-9A5D-C9D0F1413766}" type="presParOf" srcId="{AB52B3CC-6563-466D-BFC3-9B6B5AFA0881}" destId="{FFA860AC-EFC5-4D08-A313-D4CC5F5D59BE}" srcOrd="6" destOrd="0" presId="urn:microsoft.com/office/officeart/2016/7/layout/RoundedRectangleTimeline"/>
    <dgm:cxn modelId="{04BC7F58-FFB1-43FF-9AE8-07AD3FEA6E4D}" type="presParOf" srcId="{FFA860AC-EFC5-4D08-A313-D4CC5F5D59BE}" destId="{AC923548-E78D-49B6-B1AC-7EC27F7A5E19}" srcOrd="0" destOrd="0" presId="urn:microsoft.com/office/officeart/2016/7/layout/RoundedRectangleTimeline"/>
    <dgm:cxn modelId="{E88C4354-C023-4F1C-853C-81607E174866}" type="presParOf" srcId="{FFA860AC-EFC5-4D08-A313-D4CC5F5D59BE}" destId="{E2C4E68E-58C6-430D-A4A7-1EA67CFA6AD4}" srcOrd="1" destOrd="0" presId="urn:microsoft.com/office/officeart/2016/7/layout/RoundedRectangleTimeline"/>
    <dgm:cxn modelId="{871D5941-A320-4865-BF09-19D68940F397}" type="presParOf" srcId="{FFA860AC-EFC5-4D08-A313-D4CC5F5D59BE}" destId="{6F8F8CFF-2F17-4206-A122-061C918B1EF4}" srcOrd="2" destOrd="0" presId="urn:microsoft.com/office/officeart/2016/7/layout/RoundedRectangleTimeline"/>
    <dgm:cxn modelId="{9FA2ACA6-1A14-4E46-9199-427BF90E259A}" type="presParOf" srcId="{FFA860AC-EFC5-4D08-A313-D4CC5F5D59BE}" destId="{FD41E8D7-D290-4D23-A215-30683337D5C7}" srcOrd="3" destOrd="0" presId="urn:microsoft.com/office/officeart/2016/7/layout/RoundedRectangleTimeline"/>
    <dgm:cxn modelId="{2A3F3EA7-D7D4-4B0D-9957-8568A1B5E503}" type="presParOf" srcId="{FFA860AC-EFC5-4D08-A313-D4CC5F5D59BE}" destId="{47AA5397-F7EE-4708-A313-52321EFAD544}" srcOrd="4" destOrd="0" presId="urn:microsoft.com/office/officeart/2016/7/layout/RoundedRectangleTimeline"/>
    <dgm:cxn modelId="{CE563261-2524-465E-ABA5-0B8F9A3779C3}" type="presParOf" srcId="{AB52B3CC-6563-466D-BFC3-9B6B5AFA0881}" destId="{267B5504-B042-493E-9FAA-826353D4EF21}" srcOrd="7" destOrd="0" presId="urn:microsoft.com/office/officeart/2016/7/layout/RoundedRectangleTimeline"/>
    <dgm:cxn modelId="{433A1D63-B7DA-485C-960D-74FDA872BE10}" type="presParOf" srcId="{AB52B3CC-6563-466D-BFC3-9B6B5AFA0881}" destId="{16EBA40B-8F48-4971-92EA-9D02975B24C1}" srcOrd="8" destOrd="0" presId="urn:microsoft.com/office/officeart/2016/7/layout/RoundedRectangleTimeline"/>
    <dgm:cxn modelId="{2D5333BC-2FE9-4B43-992A-C95B7DCAA5AF}" type="presParOf" srcId="{16EBA40B-8F48-4971-92EA-9D02975B24C1}" destId="{A0EC7EAA-BB39-47E9-82FE-F2625D109062}" srcOrd="0" destOrd="0" presId="urn:microsoft.com/office/officeart/2016/7/layout/RoundedRectangleTimeline"/>
    <dgm:cxn modelId="{F96190C2-AAE1-46B6-A924-CB25E482376A}" type="presParOf" srcId="{16EBA40B-8F48-4971-92EA-9D02975B24C1}" destId="{02FC9E37-FEB3-45ED-B158-F2A3BB4E59E3}" srcOrd="1" destOrd="0" presId="urn:microsoft.com/office/officeart/2016/7/layout/RoundedRectangleTimeline"/>
    <dgm:cxn modelId="{D863A795-8044-46F2-88D1-C59762CC473F}" type="presParOf" srcId="{16EBA40B-8F48-4971-92EA-9D02975B24C1}" destId="{AD44A897-AACD-4654-8CBE-5DED341F6D2D}" srcOrd="2" destOrd="0" presId="urn:microsoft.com/office/officeart/2016/7/layout/RoundedRectangleTimeline"/>
    <dgm:cxn modelId="{DA1817AA-EF9B-48F2-898D-352CF0602C6D}" type="presParOf" srcId="{16EBA40B-8F48-4971-92EA-9D02975B24C1}" destId="{5785C254-0045-44F0-95E2-C901CD8DD4BA}" srcOrd="3" destOrd="0" presId="urn:microsoft.com/office/officeart/2016/7/layout/RoundedRectangleTimeline"/>
    <dgm:cxn modelId="{A122002F-820D-4927-BEF2-E812F1368A5C}" type="presParOf" srcId="{16EBA40B-8F48-4971-92EA-9D02975B24C1}" destId="{B8D27149-1C1C-4EA6-B975-A8A1B367D8AF}" srcOrd="4" destOrd="0" presId="urn:microsoft.com/office/officeart/2016/7/layout/RoundedRectangleTimeline"/>
    <dgm:cxn modelId="{2F0A0E44-4E55-4CCE-9A57-07A18100E3B3}" type="presParOf" srcId="{AB52B3CC-6563-466D-BFC3-9B6B5AFA0881}" destId="{E1AAB631-6CEB-4670-BC42-487DC3409BE4}" srcOrd="9" destOrd="0" presId="urn:microsoft.com/office/officeart/2016/7/layout/RoundedRectangleTimeline"/>
    <dgm:cxn modelId="{B7958C71-8E23-49F7-9BCA-2BE7CFB09FC4}" type="presParOf" srcId="{AB52B3CC-6563-466D-BFC3-9B6B5AFA0881}" destId="{927E84C4-EC2B-484C-9464-FA7D25B07537}" srcOrd="10" destOrd="0" presId="urn:microsoft.com/office/officeart/2016/7/layout/RoundedRectangleTimeline"/>
    <dgm:cxn modelId="{D5654469-939F-417B-8CE6-7181A7208113}" type="presParOf" srcId="{927E84C4-EC2B-484C-9464-FA7D25B07537}" destId="{AC554FF9-4409-4D3B-94EA-99384EBDF669}" srcOrd="0" destOrd="0" presId="urn:microsoft.com/office/officeart/2016/7/layout/RoundedRectangleTimeline"/>
    <dgm:cxn modelId="{BA9F2FDC-08A7-4587-BDC4-E574BB2EC1E7}" type="presParOf" srcId="{927E84C4-EC2B-484C-9464-FA7D25B07537}" destId="{8FCF427C-24D8-4BF0-A24C-3B77E0FAEE13}" srcOrd="1" destOrd="0" presId="urn:microsoft.com/office/officeart/2016/7/layout/RoundedRectangleTimeline"/>
    <dgm:cxn modelId="{C5F2A893-2DC2-4E36-B5EA-D56993E1C796}" type="presParOf" srcId="{927E84C4-EC2B-484C-9464-FA7D25B07537}" destId="{50C84B8C-A21A-4719-A78E-4F899E06632C}" srcOrd="2" destOrd="0" presId="urn:microsoft.com/office/officeart/2016/7/layout/RoundedRectangleTimeline"/>
    <dgm:cxn modelId="{1D230EF5-EA1E-4142-BCD8-4959F6D3D412}" type="presParOf" srcId="{927E84C4-EC2B-484C-9464-FA7D25B07537}" destId="{D29A123F-A411-456E-81AA-DCA5D3F787E7}" srcOrd="3" destOrd="0" presId="urn:microsoft.com/office/officeart/2016/7/layout/RoundedRectangleTimeline"/>
    <dgm:cxn modelId="{15B4B373-9B87-45C4-9240-6E0999D43E27}" type="presParOf" srcId="{927E84C4-EC2B-484C-9464-FA7D25B07537}" destId="{DCC6267C-2894-4BAF-ADBF-465271024546}"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038AE-9DA2-46CD-8854-64A47B2352CC}">
      <dsp:nvSpPr>
        <dsp:cNvPr id="0" name=""/>
        <dsp:cNvSpPr/>
      </dsp:nvSpPr>
      <dsp:spPr>
        <a:xfrm rot="16200000">
          <a:off x="1131574" y="1644445"/>
          <a:ext cx="494338" cy="1654492"/>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Background</a:t>
          </a:r>
        </a:p>
      </dsp:txBody>
      <dsp:txXfrm rot="5400000">
        <a:off x="575629" y="2248654"/>
        <a:ext cx="1630360" cy="446074"/>
      </dsp:txXfrm>
    </dsp:sp>
    <dsp:sp modelId="{AC3EC9F3-C38D-44F6-A784-2D170E6F9BE0}">
      <dsp:nvSpPr>
        <dsp:cNvPr id="0" name=""/>
        <dsp:cNvSpPr/>
      </dsp:nvSpPr>
      <dsp:spPr>
        <a:xfrm>
          <a:off x="0"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DB5753B-5242-4416-B6E5-F7851149238C}">
      <dsp:nvSpPr>
        <dsp:cNvPr id="0" name=""/>
        <dsp:cNvSpPr/>
      </dsp:nvSpPr>
      <dsp:spPr>
        <a:xfrm>
          <a:off x="1378743" y="1829052"/>
          <a:ext cx="0" cy="395470"/>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3906847-CA50-4F81-99A9-CC8BBD4FB922}">
      <dsp:nvSpPr>
        <dsp:cNvPr id="0" name=""/>
        <dsp:cNvSpPr/>
      </dsp:nvSpPr>
      <dsp:spPr>
        <a:xfrm>
          <a:off x="1329309" y="1730184"/>
          <a:ext cx="98867" cy="9886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8EFF2-F3CB-4CFE-A96E-678DF7934287}">
      <dsp:nvSpPr>
        <dsp:cNvPr id="0" name=""/>
        <dsp:cNvSpPr/>
      </dsp:nvSpPr>
      <dsp:spPr>
        <a:xfrm>
          <a:off x="2205990" y="2224522"/>
          <a:ext cx="1654492" cy="494338"/>
        </a:xfrm>
        <a:prstGeom prst="rect">
          <a:avLst/>
        </a:prstGeom>
        <a:solidFill>
          <a:schemeClr val="accent1">
            <a:shade val="80000"/>
            <a:hueOff val="89238"/>
            <a:satOff val="-1812"/>
            <a:lumOff val="6135"/>
            <a:alphaOff val="0"/>
          </a:schemeClr>
        </a:solidFill>
        <a:ln w="22225" cap="rnd" cmpd="sng" algn="ctr">
          <a:solidFill>
            <a:schemeClr val="accent1">
              <a:shade val="80000"/>
              <a:hueOff val="89238"/>
              <a:satOff val="-1812"/>
              <a:lumOff val="61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Bcvbcbv</a:t>
          </a:r>
          <a:endParaRPr lang="en-US" sz="1500" kern="1200" dirty="0"/>
        </a:p>
      </dsp:txBody>
      <dsp:txXfrm>
        <a:off x="2205990" y="2224522"/>
        <a:ext cx="1654492" cy="494338"/>
      </dsp:txXfrm>
    </dsp:sp>
    <dsp:sp modelId="{41770D74-C77B-4EDD-8144-E503A647F90B}">
      <dsp:nvSpPr>
        <dsp:cNvPr id="0" name=""/>
        <dsp:cNvSpPr/>
      </dsp:nvSpPr>
      <dsp:spPr>
        <a:xfrm>
          <a:off x="165449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9424135D-D70D-47BA-A021-480EEC183BC3}">
      <dsp:nvSpPr>
        <dsp:cNvPr id="0" name=""/>
        <dsp:cNvSpPr/>
      </dsp:nvSpPr>
      <dsp:spPr>
        <a:xfrm>
          <a:off x="3033236" y="2718861"/>
          <a:ext cx="0" cy="395470"/>
        </a:xfrm>
        <a:prstGeom prst="line">
          <a:avLst/>
        </a:prstGeom>
        <a:noFill/>
        <a:ln w="12700" cap="rnd" cmpd="sng" algn="ctr">
          <a:solidFill>
            <a:schemeClr val="accent1">
              <a:shade val="90000"/>
              <a:hueOff val="89242"/>
              <a:satOff val="-1720"/>
              <a:lumOff val="5625"/>
              <a:alphaOff val="0"/>
            </a:schemeClr>
          </a:solidFill>
          <a:prstDash val="dash"/>
        </a:ln>
        <a:effectLst/>
      </dsp:spPr>
      <dsp:style>
        <a:lnRef idx="1">
          <a:scrgbClr r="0" g="0" b="0"/>
        </a:lnRef>
        <a:fillRef idx="0">
          <a:scrgbClr r="0" g="0" b="0"/>
        </a:fillRef>
        <a:effectRef idx="0">
          <a:scrgbClr r="0" g="0" b="0"/>
        </a:effectRef>
        <a:fontRef idx="minor"/>
      </dsp:style>
    </dsp:sp>
    <dsp:sp modelId="{F75473A3-F62F-4822-91A8-26FC50B14241}">
      <dsp:nvSpPr>
        <dsp:cNvPr id="0" name=""/>
        <dsp:cNvSpPr/>
      </dsp:nvSpPr>
      <dsp:spPr>
        <a:xfrm>
          <a:off x="2983802" y="3114331"/>
          <a:ext cx="98867" cy="98867"/>
        </a:xfrm>
        <a:prstGeom prst="ellipse">
          <a:avLst/>
        </a:prstGeom>
        <a:solidFill>
          <a:schemeClr val="accent1">
            <a:shade val="80000"/>
            <a:hueOff val="89238"/>
            <a:satOff val="-1812"/>
            <a:lumOff val="61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F5512-CBAF-43F3-91C7-F8D882F41244}">
      <dsp:nvSpPr>
        <dsp:cNvPr id="0" name=""/>
        <dsp:cNvSpPr/>
      </dsp:nvSpPr>
      <dsp:spPr>
        <a:xfrm>
          <a:off x="3860482" y="2224522"/>
          <a:ext cx="1654492" cy="494338"/>
        </a:xfrm>
        <a:prstGeom prst="rect">
          <a:avLst/>
        </a:prstGeom>
        <a:solidFill>
          <a:schemeClr val="accent1">
            <a:shade val="80000"/>
            <a:hueOff val="178477"/>
            <a:satOff val="-3623"/>
            <a:lumOff val="12271"/>
            <a:alphaOff val="0"/>
          </a:schemeClr>
        </a:solidFill>
        <a:ln w="22225" cap="rnd" cmpd="sng" algn="ctr">
          <a:solidFill>
            <a:schemeClr val="accent1">
              <a:shade val="80000"/>
              <a:hueOff val="178477"/>
              <a:satOff val="-3623"/>
              <a:lumOff val="1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Bcvbcv</a:t>
          </a:r>
          <a:endParaRPr lang="en-US" sz="1500" kern="1200" dirty="0"/>
        </a:p>
      </dsp:txBody>
      <dsp:txXfrm>
        <a:off x="3860482" y="2224522"/>
        <a:ext cx="1654492" cy="494338"/>
      </dsp:txXfrm>
    </dsp:sp>
    <dsp:sp modelId="{7E70880A-2916-43D5-A88A-E42F61BC020A}">
      <dsp:nvSpPr>
        <dsp:cNvPr id="0" name=""/>
        <dsp:cNvSpPr/>
      </dsp:nvSpPr>
      <dsp:spPr>
        <a:xfrm>
          <a:off x="3308985"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D2EE309A-75D8-4695-A9FE-6EB7F36CDCF4}">
      <dsp:nvSpPr>
        <dsp:cNvPr id="0" name=""/>
        <dsp:cNvSpPr/>
      </dsp:nvSpPr>
      <dsp:spPr>
        <a:xfrm>
          <a:off x="4687728" y="1829052"/>
          <a:ext cx="0" cy="395470"/>
        </a:xfrm>
        <a:prstGeom prst="line">
          <a:avLst/>
        </a:prstGeom>
        <a:noFill/>
        <a:ln w="12700" cap="rnd" cmpd="sng" algn="ctr">
          <a:solidFill>
            <a:schemeClr val="accent1">
              <a:shade val="90000"/>
              <a:hueOff val="178485"/>
              <a:satOff val="-3441"/>
              <a:lumOff val="11250"/>
              <a:alphaOff val="0"/>
            </a:schemeClr>
          </a:solidFill>
          <a:prstDash val="dash"/>
        </a:ln>
        <a:effectLst/>
      </dsp:spPr>
      <dsp:style>
        <a:lnRef idx="1">
          <a:scrgbClr r="0" g="0" b="0"/>
        </a:lnRef>
        <a:fillRef idx="0">
          <a:scrgbClr r="0" g="0" b="0"/>
        </a:fillRef>
        <a:effectRef idx="0">
          <a:scrgbClr r="0" g="0" b="0"/>
        </a:effectRef>
        <a:fontRef idx="minor"/>
      </dsp:style>
    </dsp:sp>
    <dsp:sp modelId="{94FB0188-E55B-4468-9043-A98C2111248D}">
      <dsp:nvSpPr>
        <dsp:cNvPr id="0" name=""/>
        <dsp:cNvSpPr/>
      </dsp:nvSpPr>
      <dsp:spPr>
        <a:xfrm>
          <a:off x="4638294" y="1730184"/>
          <a:ext cx="98867" cy="98867"/>
        </a:xfrm>
        <a:prstGeom prst="ellipse">
          <a:avLst/>
        </a:prstGeom>
        <a:solidFill>
          <a:schemeClr val="accent1">
            <a:shade val="80000"/>
            <a:hueOff val="178477"/>
            <a:satOff val="-3623"/>
            <a:lumOff val="122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23548-E78D-49B6-B1AC-7EC27F7A5E19}">
      <dsp:nvSpPr>
        <dsp:cNvPr id="0" name=""/>
        <dsp:cNvSpPr/>
      </dsp:nvSpPr>
      <dsp:spPr>
        <a:xfrm>
          <a:off x="5514975" y="2224522"/>
          <a:ext cx="1654492" cy="494338"/>
        </a:xfrm>
        <a:prstGeom prst="rect">
          <a:avLst/>
        </a:prstGeom>
        <a:solidFill>
          <a:schemeClr val="accent1">
            <a:shade val="80000"/>
            <a:hueOff val="267715"/>
            <a:satOff val="-5435"/>
            <a:lumOff val="18406"/>
            <a:alphaOff val="0"/>
          </a:schemeClr>
        </a:solidFill>
        <a:ln w="22225" cap="rnd" cmpd="sng" algn="ctr">
          <a:solidFill>
            <a:schemeClr val="accent1">
              <a:shade val="80000"/>
              <a:hueOff val="267715"/>
              <a:satOff val="-5435"/>
              <a:lumOff val="184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a:t>
          </a:r>
          <a:endParaRPr lang="en-US" sz="1500" kern="1200" dirty="0"/>
        </a:p>
      </dsp:txBody>
      <dsp:txXfrm>
        <a:off x="5514975" y="2224522"/>
        <a:ext cx="1654492" cy="494338"/>
      </dsp:txXfrm>
    </dsp:sp>
    <dsp:sp modelId="{E2C4E68E-58C6-430D-A4A7-1EA67CFA6AD4}">
      <dsp:nvSpPr>
        <dsp:cNvPr id="0" name=""/>
        <dsp:cNvSpPr/>
      </dsp:nvSpPr>
      <dsp:spPr>
        <a:xfrm>
          <a:off x="4963477"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F8F8CFF-2F17-4206-A122-061C918B1EF4}">
      <dsp:nvSpPr>
        <dsp:cNvPr id="0" name=""/>
        <dsp:cNvSpPr/>
      </dsp:nvSpPr>
      <dsp:spPr>
        <a:xfrm>
          <a:off x="6342221" y="2718861"/>
          <a:ext cx="0" cy="395470"/>
        </a:xfrm>
        <a:prstGeom prst="line">
          <a:avLst/>
        </a:prstGeom>
        <a:noFill/>
        <a:ln w="12700" cap="rnd" cmpd="sng" algn="ctr">
          <a:solidFill>
            <a:schemeClr val="accent1">
              <a:shade val="90000"/>
              <a:hueOff val="267727"/>
              <a:satOff val="-5161"/>
              <a:lumOff val="16874"/>
              <a:alphaOff val="0"/>
            </a:schemeClr>
          </a:solidFill>
          <a:prstDash val="dash"/>
        </a:ln>
        <a:effectLst/>
      </dsp:spPr>
      <dsp:style>
        <a:lnRef idx="1">
          <a:scrgbClr r="0" g="0" b="0"/>
        </a:lnRef>
        <a:fillRef idx="0">
          <a:scrgbClr r="0" g="0" b="0"/>
        </a:fillRef>
        <a:effectRef idx="0">
          <a:scrgbClr r="0" g="0" b="0"/>
        </a:effectRef>
        <a:fontRef idx="minor"/>
      </dsp:style>
    </dsp:sp>
    <dsp:sp modelId="{FD41E8D7-D290-4D23-A215-30683337D5C7}">
      <dsp:nvSpPr>
        <dsp:cNvPr id="0" name=""/>
        <dsp:cNvSpPr/>
      </dsp:nvSpPr>
      <dsp:spPr>
        <a:xfrm>
          <a:off x="6292787" y="3114331"/>
          <a:ext cx="98867" cy="98867"/>
        </a:xfrm>
        <a:prstGeom prst="ellipse">
          <a:avLst/>
        </a:prstGeom>
        <a:solidFill>
          <a:schemeClr val="accent1">
            <a:shade val="80000"/>
            <a:hueOff val="267715"/>
            <a:satOff val="-5435"/>
            <a:lumOff val="184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C7EAA-BB39-47E9-82FE-F2625D109062}">
      <dsp:nvSpPr>
        <dsp:cNvPr id="0" name=""/>
        <dsp:cNvSpPr/>
      </dsp:nvSpPr>
      <dsp:spPr>
        <a:xfrm>
          <a:off x="7169467" y="2224522"/>
          <a:ext cx="1654492" cy="494338"/>
        </a:xfrm>
        <a:prstGeom prst="rect">
          <a:avLst/>
        </a:prstGeom>
        <a:solidFill>
          <a:schemeClr val="accent1">
            <a:shade val="80000"/>
            <a:hueOff val="356953"/>
            <a:satOff val="-7246"/>
            <a:lumOff val="24542"/>
            <a:alphaOff val="0"/>
          </a:schemeClr>
        </a:solidFill>
        <a:ln w="22225" cap="rnd" cmpd="sng" algn="ctr">
          <a:solidFill>
            <a:schemeClr val="accent1">
              <a:shade val="80000"/>
              <a:hueOff val="356953"/>
              <a:satOff val="-7246"/>
              <a:lumOff val="245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Bcvcbvc</a:t>
          </a:r>
          <a:endParaRPr lang="en-US" sz="1500" kern="1200" dirty="0"/>
        </a:p>
      </dsp:txBody>
      <dsp:txXfrm>
        <a:off x="7169467" y="2224522"/>
        <a:ext cx="1654492" cy="494338"/>
      </dsp:txXfrm>
    </dsp:sp>
    <dsp:sp modelId="{02FC9E37-FEB3-45ED-B158-F2A3BB4E59E3}">
      <dsp:nvSpPr>
        <dsp:cNvPr id="0" name=""/>
        <dsp:cNvSpPr/>
      </dsp:nvSpPr>
      <dsp:spPr>
        <a:xfrm>
          <a:off x="6617969"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AD44A897-AACD-4654-8CBE-5DED341F6D2D}">
      <dsp:nvSpPr>
        <dsp:cNvPr id="0" name=""/>
        <dsp:cNvSpPr/>
      </dsp:nvSpPr>
      <dsp:spPr>
        <a:xfrm>
          <a:off x="7996713" y="1829052"/>
          <a:ext cx="0" cy="395470"/>
        </a:xfrm>
        <a:prstGeom prst="line">
          <a:avLst/>
        </a:prstGeom>
        <a:noFill/>
        <a:ln w="12700" cap="rnd" cmpd="sng" algn="ctr">
          <a:solidFill>
            <a:schemeClr val="accent1">
              <a:shade val="90000"/>
              <a:hueOff val="356969"/>
              <a:satOff val="-6882"/>
              <a:lumOff val="22499"/>
              <a:alphaOff val="0"/>
            </a:schemeClr>
          </a:solidFill>
          <a:prstDash val="dash"/>
        </a:ln>
        <a:effectLst/>
      </dsp:spPr>
      <dsp:style>
        <a:lnRef idx="1">
          <a:scrgbClr r="0" g="0" b="0"/>
        </a:lnRef>
        <a:fillRef idx="0">
          <a:scrgbClr r="0" g="0" b="0"/>
        </a:fillRef>
        <a:effectRef idx="0">
          <a:scrgbClr r="0" g="0" b="0"/>
        </a:effectRef>
        <a:fontRef idx="minor"/>
      </dsp:style>
    </dsp:sp>
    <dsp:sp modelId="{5785C254-0045-44F0-95E2-C901CD8DD4BA}">
      <dsp:nvSpPr>
        <dsp:cNvPr id="0" name=""/>
        <dsp:cNvSpPr/>
      </dsp:nvSpPr>
      <dsp:spPr>
        <a:xfrm>
          <a:off x="7947279" y="1730184"/>
          <a:ext cx="98867" cy="98867"/>
        </a:xfrm>
        <a:prstGeom prst="ellipse">
          <a:avLst/>
        </a:prstGeom>
        <a:solidFill>
          <a:schemeClr val="accent1">
            <a:shade val="80000"/>
            <a:hueOff val="356953"/>
            <a:satOff val="-7246"/>
            <a:lumOff val="2454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54FF9-4409-4D3B-94EA-99384EBDF669}">
      <dsp:nvSpPr>
        <dsp:cNvPr id="0" name=""/>
        <dsp:cNvSpPr/>
      </dsp:nvSpPr>
      <dsp:spPr>
        <a:xfrm rot="5400000">
          <a:off x="9404037" y="1644445"/>
          <a:ext cx="494338" cy="1654492"/>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cbvbcb</a:t>
          </a:r>
          <a:endParaRPr lang="en-US" sz="1500" kern="1200" dirty="0"/>
        </a:p>
      </dsp:txBody>
      <dsp:txXfrm rot="-5400000">
        <a:off x="8823960" y="2248654"/>
        <a:ext cx="1630360" cy="446074"/>
      </dsp:txXfrm>
    </dsp:sp>
    <dsp:sp modelId="{8FCF427C-24D8-4BF0-A24C-3B77E0FAEE13}">
      <dsp:nvSpPr>
        <dsp:cNvPr id="0" name=""/>
        <dsp:cNvSpPr/>
      </dsp:nvSpPr>
      <dsp:spPr>
        <a:xfrm>
          <a:off x="827246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50C84B8C-A21A-4719-A78E-4F899E06632C}">
      <dsp:nvSpPr>
        <dsp:cNvPr id="0" name=""/>
        <dsp:cNvSpPr/>
      </dsp:nvSpPr>
      <dsp:spPr>
        <a:xfrm>
          <a:off x="9651206" y="2718861"/>
          <a:ext cx="0" cy="395470"/>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29A123F-A411-456E-81AA-DCA5D3F787E7}">
      <dsp:nvSpPr>
        <dsp:cNvPr id="0" name=""/>
        <dsp:cNvSpPr/>
      </dsp:nvSpPr>
      <dsp:spPr>
        <a:xfrm>
          <a:off x="9601772" y="3114331"/>
          <a:ext cx="98867" cy="9886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3F861-AFBE-4F62-8C02-F695CA32B5EA}" type="datetimeFigureOut">
              <a:rPr lang="en-US" smtClean="0"/>
              <a:t>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7BE7F-BC35-4461-B4E2-8102115FC3EE}" type="slidenum">
              <a:rPr lang="en-US" smtClean="0"/>
              <a:t>‹#›</a:t>
            </a:fld>
            <a:endParaRPr lang="en-US"/>
          </a:p>
        </p:txBody>
      </p:sp>
    </p:spTree>
    <p:extLst>
      <p:ext uri="{BB962C8B-B14F-4D97-AF65-F5344CB8AC3E}">
        <p14:creationId xmlns:p14="http://schemas.microsoft.com/office/powerpoint/2010/main" val="102027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2</a:t>
            </a:fld>
            <a:endParaRPr lang="en-US"/>
          </a:p>
        </p:txBody>
      </p:sp>
    </p:spTree>
    <p:extLst>
      <p:ext uri="{BB962C8B-B14F-4D97-AF65-F5344CB8AC3E}">
        <p14:creationId xmlns:p14="http://schemas.microsoft.com/office/powerpoint/2010/main" val="367609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14</a:t>
            </a:fld>
            <a:endParaRPr lang="en-US"/>
          </a:p>
        </p:txBody>
      </p:sp>
    </p:spTree>
    <p:extLst>
      <p:ext uri="{BB962C8B-B14F-4D97-AF65-F5344CB8AC3E}">
        <p14:creationId xmlns:p14="http://schemas.microsoft.com/office/powerpoint/2010/main" val="12044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155B3B7-C19C-4EE0-B97D-BF50F605ED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A1CFC54F-268B-42D1-9CE1-7B77FD73C366}" type="slidenum">
              <a:rPr lang="ar-SA" altLang="en-US" smtClean="0"/>
              <a:pPr algn="l">
                <a:spcBef>
                  <a:spcPct val="0"/>
                </a:spcBef>
              </a:pPr>
              <a:t>16</a:t>
            </a:fld>
            <a:endParaRPr lang="en-US" altLang="en-US"/>
          </a:p>
        </p:txBody>
      </p:sp>
      <p:sp>
        <p:nvSpPr>
          <p:cNvPr id="28675" name="Rectangle 2">
            <a:extLst>
              <a:ext uri="{FF2B5EF4-FFF2-40B4-BE49-F238E27FC236}">
                <a16:creationId xmlns:a16="http://schemas.microsoft.com/office/drawing/2014/main" id="{46FDA8D4-1A7E-406A-BDA2-E92649E1F32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61C4516E-DCB4-4FBB-9DFF-9AB6B9449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Our opinion about  transform algorithm quality based on several measures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EF24B9B-10AD-47C6-BF7D-FD89EA10EA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EB286D0-E2F7-4CB3-A917-ED9140693ADA}" type="slidenum">
              <a:rPr lang="ar-SA" altLang="en-US" smtClean="0"/>
              <a:pPr algn="l">
                <a:spcBef>
                  <a:spcPct val="0"/>
                </a:spcBef>
              </a:pPr>
              <a:t>17</a:t>
            </a:fld>
            <a:endParaRPr lang="en-US" altLang="en-US"/>
          </a:p>
        </p:txBody>
      </p:sp>
      <p:sp>
        <p:nvSpPr>
          <p:cNvPr id="30723" name="Rectangle 2">
            <a:extLst>
              <a:ext uri="{FF2B5EF4-FFF2-40B4-BE49-F238E27FC236}">
                <a16:creationId xmlns:a16="http://schemas.microsoft.com/office/drawing/2014/main" id="{30FBAA6C-7AE6-4A1F-A52E-BE648F3BC70A}"/>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F10FA816-F25E-4E79-9368-10FEA7F49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name of proposed algorithm is abbreviation of …</a:t>
            </a:r>
          </a:p>
          <a:p>
            <a:pPr algn="l" rtl="0" eaLnBrk="1" hangingPunct="1"/>
            <a:r>
              <a:rPr lang="en-US" altLang="en-US"/>
              <a:t>The qualities are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6A5901E-A8A1-4061-8999-7DA1064EBF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E3EFF01-EEB7-4D22-8ACC-ABA8BBBAE3E3}" type="slidenum">
              <a:rPr lang="ar-SA" altLang="en-US" smtClean="0"/>
              <a:pPr algn="l">
                <a:spcBef>
                  <a:spcPct val="0"/>
                </a:spcBef>
              </a:pPr>
              <a:t>18</a:t>
            </a:fld>
            <a:endParaRPr lang="en-US" altLang="en-US"/>
          </a:p>
        </p:txBody>
      </p:sp>
      <p:sp>
        <p:nvSpPr>
          <p:cNvPr id="32771" name="Rectangle 2">
            <a:extLst>
              <a:ext uri="{FF2B5EF4-FFF2-40B4-BE49-F238E27FC236}">
                <a16:creationId xmlns:a16="http://schemas.microsoft.com/office/drawing/2014/main" id="{D4A074B6-8158-450C-A0ED-CC8E501069D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AFDE8147-1DB0-496D-9206-F7C30F2B9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I’ll start by demonstrating the main ideas in 2D …</a:t>
            </a:r>
          </a:p>
          <a:p>
            <a:pPr algn="l" rtl="0" eaLnBrk="1" hangingPunct="1"/>
            <a:r>
              <a:rPr lang="en-US" altLang="en-US"/>
              <a:t>The distribution of weights for line integral is similar for parallel  line segments up to appropriate shifts</a:t>
            </a:r>
            <a:endParaRPr lang="el-G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69F7059-0E30-4411-919C-16D49C723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0219DED4-DB29-4943-A080-6FB66DA83448}" type="slidenum">
              <a:rPr lang="ar-SA" altLang="en-US" smtClean="0"/>
              <a:pPr algn="l">
                <a:spcBef>
                  <a:spcPct val="0"/>
                </a:spcBef>
              </a:pPr>
              <a:t>19</a:t>
            </a:fld>
            <a:endParaRPr lang="en-US" altLang="en-US"/>
          </a:p>
        </p:txBody>
      </p:sp>
      <p:sp>
        <p:nvSpPr>
          <p:cNvPr id="34819" name="Rectangle 2">
            <a:extLst>
              <a:ext uri="{FF2B5EF4-FFF2-40B4-BE49-F238E27FC236}">
                <a16:creationId xmlns:a16="http://schemas.microsoft.com/office/drawing/2014/main" id="{E534A9CA-668A-46A1-A356-550C09D1B50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26B5FF25-A9AD-4E5F-8159-F53762917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Note that weighted sum of all columns results in array of X-ray coefficients corresponding to parallel set of lines</a:t>
            </a:r>
            <a:endParaRPr lang="el-G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5BAA0D-D680-4A94-AC98-5B422E902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62CBF6B-FF86-4EEF-9AC3-845605972914}" type="slidenum">
              <a:rPr lang="ar-SA" altLang="en-US"/>
              <a:pPr algn="l">
                <a:spcBef>
                  <a:spcPct val="0"/>
                </a:spcBef>
              </a:pPr>
              <a:t>20</a:t>
            </a:fld>
            <a:endParaRPr lang="en-US" altLang="en-US"/>
          </a:p>
        </p:txBody>
      </p:sp>
      <p:sp>
        <p:nvSpPr>
          <p:cNvPr id="48131" name="Rectangle 2">
            <a:extLst>
              <a:ext uri="{FF2B5EF4-FFF2-40B4-BE49-F238E27FC236}">
                <a16:creationId xmlns:a16="http://schemas.microsoft.com/office/drawing/2014/main" id="{D4B2760C-9780-4A4F-8DBC-B58A4734FA7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69B0F6E-3D45-4C90-B594-F7B29C532C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So this is the idea , now I will explain algorithm formally </a:t>
            </a:r>
          </a:p>
          <a:p>
            <a:pPr algn="l" rtl="0" eaLnBrk="1" hangingPunct="1"/>
            <a:r>
              <a:rPr lang="en-US" altLang="en-US"/>
              <a:t>First we calculate intersections of line segments with grid planes, we analyze intersections of line with zero intercept …</a:t>
            </a:r>
          </a:p>
          <a:p>
            <a:pPr algn="l" rtl="0" eaLnBrk="1" hangingPunct="1"/>
            <a:r>
              <a:rPr lang="en-US" altLang="en-US"/>
              <a:t>So we will know for each column if to make shift and weight to multiply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AAA43FE-2E54-47DF-8AE5-D8620CC970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CCF6BAB-D46F-4ECB-AB24-10C0F94A92D6}" type="slidenum">
              <a:rPr lang="ar-SA" altLang="en-US"/>
              <a:pPr algn="l">
                <a:spcBef>
                  <a:spcPct val="0"/>
                </a:spcBef>
              </a:pPr>
              <a:t>21</a:t>
            </a:fld>
            <a:endParaRPr lang="en-US" altLang="en-US"/>
          </a:p>
        </p:txBody>
      </p:sp>
      <p:sp>
        <p:nvSpPr>
          <p:cNvPr id="50179" name="Rectangle 2">
            <a:extLst>
              <a:ext uri="{FF2B5EF4-FFF2-40B4-BE49-F238E27FC236}">
                <a16:creationId xmlns:a16="http://schemas.microsoft.com/office/drawing/2014/main" id="{8481C0DC-D6AC-4503-8437-739CFFCD0E9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F863252-A402-48E5-8DE8-E7A7FDFCB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dirty="0"/>
              <a:t>The same idea in 3D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3FCAAF4-2BA1-459C-9A28-E0E30ED8B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DC4E96A-F04B-469A-B12B-35B1D5259212}" type="slidenum">
              <a:rPr lang="ar-SA" altLang="en-US"/>
              <a:pPr algn="l">
                <a:spcBef>
                  <a:spcPct val="0"/>
                </a:spcBef>
              </a:pPr>
              <a:t>22</a:t>
            </a:fld>
            <a:endParaRPr lang="en-US" altLang="en-US"/>
          </a:p>
        </p:txBody>
      </p:sp>
      <p:sp>
        <p:nvSpPr>
          <p:cNvPr id="52227" name="Rectangle 2">
            <a:extLst>
              <a:ext uri="{FF2B5EF4-FFF2-40B4-BE49-F238E27FC236}">
                <a16:creationId xmlns:a16="http://schemas.microsoft.com/office/drawing/2014/main" id="{441D0DF7-188C-473C-A143-37604A28CEC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7C085ED-8F73-4018-9706-D38005A1CA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algebraic form of algorithm</a:t>
            </a:r>
          </a:p>
          <a:p>
            <a:pPr algn="l" rtl="0" eaLnBrk="1" hangingPunct="1"/>
            <a:endParaRPr lang="en-US" altLang="en-US"/>
          </a:p>
          <a:p>
            <a:pPr algn="l" rtl="0" eaLnBrk="1" hangingPunct="1"/>
            <a:r>
              <a:rPr lang="en-US" altLang="en-US"/>
              <a:t>Where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60B22FF-7D50-406A-8EE4-AF07A3F00B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AC0372E-3795-456A-964B-587F31EF4898}" type="slidenum">
              <a:rPr lang="ar-SA" altLang="en-US" smtClean="0"/>
              <a:pPr algn="l">
                <a:spcBef>
                  <a:spcPct val="0"/>
                </a:spcBef>
              </a:pPr>
              <a:t>23</a:t>
            </a:fld>
            <a:endParaRPr lang="en-US" altLang="en-US"/>
          </a:p>
        </p:txBody>
      </p:sp>
      <p:sp>
        <p:nvSpPr>
          <p:cNvPr id="36867" name="Rectangle 2">
            <a:extLst>
              <a:ext uri="{FF2B5EF4-FFF2-40B4-BE49-F238E27FC236}">
                <a16:creationId xmlns:a16="http://schemas.microsoft.com/office/drawing/2014/main" id="{5324A208-1339-46A5-A172-23F45182BFE0}"/>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5DE4AEF-D6B5-40CA-984F-28D1D723E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Theoretically  O(log n) against O(n) , but in fact algorithm is comparative with FSS up to very high practical data cubes.</a:t>
            </a:r>
          </a:p>
          <a:p>
            <a:pPr algn="l" rtl="0" eaLnBrk="1" hangingPunct="1"/>
            <a:r>
              <a:rPr lang="en-US" altLang="en-US"/>
              <a:t>Due to serial access, simplicity. </a:t>
            </a:r>
          </a:p>
          <a:p>
            <a:pPr algn="l" rtl="0" eaLnBrk="1" hangingPunct="1"/>
            <a:r>
              <a:rPr lang="en-US" altLang="en-US"/>
              <a:t>Pentium III , 1Gb speed , 512 Mb RAM, 512 KB CASH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7AA8565-AA7D-41AF-82BF-C49CCB175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1C026774-4789-4EB1-BB5D-BC2351E6D7DF}" type="slidenum">
              <a:rPr lang="ar-SA" altLang="en-US" smtClean="0"/>
              <a:pPr algn="l">
                <a:spcBef>
                  <a:spcPct val="0"/>
                </a:spcBef>
              </a:pPr>
              <a:t>24</a:t>
            </a:fld>
            <a:endParaRPr lang="en-US" altLang="en-US"/>
          </a:p>
        </p:txBody>
      </p:sp>
      <p:sp>
        <p:nvSpPr>
          <p:cNvPr id="38915" name="Rectangle 2">
            <a:extLst>
              <a:ext uri="{FF2B5EF4-FFF2-40B4-BE49-F238E27FC236}">
                <a16:creationId xmlns:a16="http://schemas.microsoft.com/office/drawing/2014/main" id="{9E4AE944-A957-407C-9985-E664E2B570B9}"/>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3BCC092B-52F1-44ED-BD2E-D70965B86C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3</a:t>
            </a:fld>
            <a:endParaRPr lang="en-US"/>
          </a:p>
        </p:txBody>
      </p:sp>
    </p:spTree>
    <p:extLst>
      <p:ext uri="{BB962C8B-B14F-4D97-AF65-F5344CB8AC3E}">
        <p14:creationId xmlns:p14="http://schemas.microsoft.com/office/powerpoint/2010/main" val="2655867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736E5E7-4E87-4C02-B016-588BC21EB1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5465F80A-99AD-4DAE-B9FE-28DFBC7B0AF2}" type="slidenum">
              <a:rPr lang="ar-SA" altLang="en-US" smtClean="0"/>
              <a:pPr algn="l">
                <a:spcBef>
                  <a:spcPct val="0"/>
                </a:spcBef>
              </a:pPr>
              <a:t>26</a:t>
            </a:fld>
            <a:endParaRPr lang="en-US" altLang="en-US"/>
          </a:p>
        </p:txBody>
      </p:sp>
      <p:sp>
        <p:nvSpPr>
          <p:cNvPr id="41987" name="Rectangle 2">
            <a:extLst>
              <a:ext uri="{FF2B5EF4-FFF2-40B4-BE49-F238E27FC236}">
                <a16:creationId xmlns:a16="http://schemas.microsoft.com/office/drawing/2014/main" id="{DCE64F73-7451-4319-8840-769968975CB5}"/>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7BE93813-A9F8-4E8C-BAA8-E74517280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182ED5E-0EA6-4127-B020-2BCBF048A6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8B43685-65F9-4C26-BE1F-25B59C8FC04B}" type="slidenum">
              <a:rPr lang="ar-SA" altLang="en-US" smtClean="0"/>
              <a:pPr algn="l">
                <a:spcBef>
                  <a:spcPct val="0"/>
                </a:spcBef>
              </a:pPr>
              <a:t>28</a:t>
            </a:fld>
            <a:endParaRPr lang="en-US" altLang="en-US"/>
          </a:p>
        </p:txBody>
      </p:sp>
      <p:sp>
        <p:nvSpPr>
          <p:cNvPr id="45059" name="Rectangle 2">
            <a:extLst>
              <a:ext uri="{FF2B5EF4-FFF2-40B4-BE49-F238E27FC236}">
                <a16:creationId xmlns:a16="http://schemas.microsoft.com/office/drawing/2014/main" id="{4B8E93C0-99C2-40F3-9BDD-80C526346B71}"/>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DB6BCE-48E9-4256-8669-5EF895CDB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29</a:t>
            </a:fld>
            <a:endParaRPr lang="en-US"/>
          </a:p>
        </p:txBody>
      </p:sp>
    </p:spTree>
    <p:extLst>
      <p:ext uri="{BB962C8B-B14F-4D97-AF65-F5344CB8AC3E}">
        <p14:creationId xmlns:p14="http://schemas.microsoft.com/office/powerpoint/2010/main" val="408124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in 3D</a:t>
            </a:r>
          </a:p>
        </p:txBody>
      </p:sp>
      <p:sp>
        <p:nvSpPr>
          <p:cNvPr id="4" name="Slide Number Placeholder 3"/>
          <p:cNvSpPr>
            <a:spLocks noGrp="1"/>
          </p:cNvSpPr>
          <p:nvPr>
            <p:ph type="sldNum" sz="quarter" idx="5"/>
          </p:nvPr>
        </p:nvSpPr>
        <p:spPr/>
        <p:txBody>
          <a:bodyPr/>
          <a:lstStyle/>
          <a:p>
            <a:fld id="{E817BE7F-BC35-4461-B4E2-8102115FC3EE}" type="slidenum">
              <a:rPr lang="en-US" smtClean="0"/>
              <a:t>4</a:t>
            </a:fld>
            <a:endParaRPr lang="en-US"/>
          </a:p>
        </p:txBody>
      </p:sp>
    </p:spTree>
    <p:extLst>
      <p:ext uri="{BB962C8B-B14F-4D97-AF65-F5344CB8AC3E}">
        <p14:creationId xmlns:p14="http://schemas.microsoft.com/office/powerpoint/2010/main" val="186760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6</a:t>
            </a:fld>
            <a:endParaRPr lang="en-US"/>
          </a:p>
        </p:txBody>
      </p:sp>
    </p:spTree>
    <p:extLst>
      <p:ext uri="{BB962C8B-B14F-4D97-AF65-F5344CB8AC3E}">
        <p14:creationId xmlns:p14="http://schemas.microsoft.com/office/powerpoint/2010/main" val="21135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7</a:t>
            </a:fld>
            <a:endParaRPr lang="en-US"/>
          </a:p>
        </p:txBody>
      </p:sp>
    </p:spTree>
    <p:extLst>
      <p:ext uri="{BB962C8B-B14F-4D97-AF65-F5344CB8AC3E}">
        <p14:creationId xmlns:p14="http://schemas.microsoft.com/office/powerpoint/2010/main" val="88931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77637B8-6FE8-43E0-96F9-E98BBF6D36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7E1B4E1-769B-4792-AF46-18911D5E646B}" type="slidenum">
              <a:rPr lang="ar-SA" altLang="en-US" smtClean="0"/>
              <a:pPr algn="l">
                <a:spcBef>
                  <a:spcPct val="0"/>
                </a:spcBef>
              </a:pPr>
              <a:t>8</a:t>
            </a:fld>
            <a:endParaRPr lang="en-US" altLang="en-US"/>
          </a:p>
        </p:txBody>
      </p:sp>
      <p:sp>
        <p:nvSpPr>
          <p:cNvPr id="6147" name="Rectangle 2">
            <a:extLst>
              <a:ext uri="{FF2B5EF4-FFF2-40B4-BE49-F238E27FC236}">
                <a16:creationId xmlns:a16="http://schemas.microsoft.com/office/drawing/2014/main" id="{45472E1B-A705-4BA5-A354-F228078BE535}"/>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8B294D-C970-4F47-B5D6-C94A88438A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801098B-BC34-4762-9DEC-B0902075AA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9F67093-0FEC-4EF5-B5E0-4390F9167AF6}" type="slidenum">
              <a:rPr lang="ar-SA" altLang="en-US" smtClean="0"/>
              <a:pPr algn="l">
                <a:spcBef>
                  <a:spcPct val="0"/>
                </a:spcBef>
              </a:pPr>
              <a:t>10</a:t>
            </a:fld>
            <a:endParaRPr lang="en-US" altLang="en-US"/>
          </a:p>
        </p:txBody>
      </p:sp>
      <p:sp>
        <p:nvSpPr>
          <p:cNvPr id="9219" name="Rectangle 2">
            <a:extLst>
              <a:ext uri="{FF2B5EF4-FFF2-40B4-BE49-F238E27FC236}">
                <a16:creationId xmlns:a16="http://schemas.microsoft.com/office/drawing/2014/main" id="{4BCD38E0-5695-44C0-890F-CED3C86A4763}"/>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A6F52D07-8681-4EAA-9AF2-38C8B5BEF8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Another aspect is choosing expressive set and parameterization of line segments for line integration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269760B-E013-4A0A-917E-D9E4F27AF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25A312F7-12CE-494C-82E1-C1A2A42931B3}" type="slidenum">
              <a:rPr lang="ar-SA" altLang="en-US" smtClean="0"/>
              <a:pPr algn="l">
                <a:spcBef>
                  <a:spcPct val="0"/>
                </a:spcBef>
              </a:pPr>
              <a:t>12</a:t>
            </a:fld>
            <a:endParaRPr lang="en-US" altLang="en-US"/>
          </a:p>
        </p:txBody>
      </p:sp>
      <p:sp>
        <p:nvSpPr>
          <p:cNvPr id="11267" name="Rectangle 2">
            <a:extLst>
              <a:ext uri="{FF2B5EF4-FFF2-40B4-BE49-F238E27FC236}">
                <a16:creationId xmlns:a16="http://schemas.microsoft.com/office/drawing/2014/main" id="{D9580B7A-C8AC-4D3D-9479-2BAE18C4F6D5}"/>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B7F398AE-CCF5-4740-A369-678ABD6DE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most simple straightforward way for transform calculation </a:t>
            </a:r>
          </a:p>
          <a:p>
            <a:pPr algn="l" rtl="0" eaLnBrk="1" hangingPunct="1"/>
            <a:r>
              <a:rPr lang="en-US" altLang="en-US"/>
              <a:t>Weighted sum </a:t>
            </a:r>
          </a:p>
          <a:p>
            <a:pPr algn="l" rtl="0" eaLnBrk="1" hangingPunct="1"/>
            <a:r>
              <a:rPr lang="en-US" altLang="en-US"/>
              <a:t>Easy to understand but complicated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F385075-0800-48C9-B787-4FF53BBE68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8D2E05B4-B4F2-4DD9-895C-4F928A8011E5}" type="slidenum">
              <a:rPr lang="ar-SA" altLang="en-US" smtClean="0"/>
              <a:pPr algn="l">
                <a:spcBef>
                  <a:spcPct val="0"/>
                </a:spcBef>
              </a:pPr>
              <a:t>13</a:t>
            </a:fld>
            <a:endParaRPr lang="en-US" altLang="en-US"/>
          </a:p>
        </p:txBody>
      </p:sp>
      <p:sp>
        <p:nvSpPr>
          <p:cNvPr id="13315" name="Rectangle 2">
            <a:extLst>
              <a:ext uri="{FF2B5EF4-FFF2-40B4-BE49-F238E27FC236}">
                <a16:creationId xmlns:a16="http://schemas.microsoft.com/office/drawing/2014/main" id="{7B5EF39C-45B9-4EC9-BDA2-CA8D89C5E5C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5921EE5-D542-4BC0-82D4-3894B4CB35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most simple straightforward way for transform calculation </a:t>
            </a:r>
          </a:p>
          <a:p>
            <a:pPr algn="l" rtl="0" eaLnBrk="1" hangingPunct="1"/>
            <a:r>
              <a:rPr lang="en-US" altLang="en-US"/>
              <a:t>Weighted sum </a:t>
            </a:r>
          </a:p>
          <a:p>
            <a:pPr algn="l" rtl="0" eaLnBrk="1" hangingPunct="1"/>
            <a:r>
              <a:rPr lang="en-US" altLang="en-US"/>
              <a:t>Easy to understand but complicated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CBFD0CC2-A9D1-42BF-A95F-C91301BCE7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6A451560-78BA-438F-9144-0EC42DC037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3B0B2995-2F92-414C-A95B-46FDF957FB51}"/>
              </a:ext>
            </a:extLst>
          </p:cNvPr>
          <p:cNvSpPr>
            <a:spLocks noGrp="1" noChangeArrowheads="1"/>
          </p:cNvSpPr>
          <p:nvPr>
            <p:ph type="sldNum" sz="quarter" idx="12"/>
          </p:nvPr>
        </p:nvSpPr>
        <p:spPr>
          <a:ln/>
        </p:spPr>
        <p:txBody>
          <a:bodyPr/>
          <a:lstStyle>
            <a:lvl1pPr>
              <a:defRPr/>
            </a:lvl1pPr>
          </a:lstStyle>
          <a:p>
            <a:pPr>
              <a:defRPr/>
            </a:pPr>
            <a:fld id="{F3F89663-D787-41AF-8EA4-2AD43C455FFF}" type="slidenum">
              <a:rPr lang="ar-SA" altLang="en-US"/>
              <a:pPr>
                <a:defRPr/>
              </a:pPr>
              <a:t>‹#›</a:t>
            </a:fld>
            <a:endParaRPr lang="en-US" altLang="en-US"/>
          </a:p>
        </p:txBody>
      </p:sp>
    </p:spTree>
    <p:extLst>
      <p:ext uri="{BB962C8B-B14F-4D97-AF65-F5344CB8AC3E}">
        <p14:creationId xmlns:p14="http://schemas.microsoft.com/office/powerpoint/2010/main" val="3593961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BE96507-6E89-4A77-B861-3A04C67A421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22263EDF-FF75-4611-9C23-EC67815EE7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D6FDAB36-78E1-4091-87A9-A91A9C071B0F}"/>
              </a:ext>
            </a:extLst>
          </p:cNvPr>
          <p:cNvSpPr>
            <a:spLocks noGrp="1" noChangeArrowheads="1"/>
          </p:cNvSpPr>
          <p:nvPr>
            <p:ph type="sldNum" sz="quarter" idx="12"/>
          </p:nvPr>
        </p:nvSpPr>
        <p:spPr>
          <a:ln/>
        </p:spPr>
        <p:txBody>
          <a:bodyPr/>
          <a:lstStyle>
            <a:lvl1pPr>
              <a:defRPr/>
            </a:lvl1pPr>
          </a:lstStyle>
          <a:p>
            <a:pPr>
              <a:defRPr/>
            </a:pPr>
            <a:fld id="{12827149-BDF6-4B5B-BEF2-A399BA580D95}" type="slidenum">
              <a:rPr lang="ar-SA" altLang="en-US"/>
              <a:pPr>
                <a:defRPr/>
              </a:pPr>
              <a:t>‹#›</a:t>
            </a:fld>
            <a:endParaRPr lang="en-US" altLang="en-US"/>
          </a:p>
        </p:txBody>
      </p:sp>
    </p:spTree>
    <p:extLst>
      <p:ext uri="{BB962C8B-B14F-4D97-AF65-F5344CB8AC3E}">
        <p14:creationId xmlns:p14="http://schemas.microsoft.com/office/powerpoint/2010/main" val="14546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 id="2147483764" r:id="rId13"/>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22.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4.png"/><Relationship Id="rId10" Type="http://schemas.openxmlformats.org/officeDocument/2006/relationships/slide" Target="slide6.xml"/><Relationship Id="rId4" Type="http://schemas.openxmlformats.org/officeDocument/2006/relationships/image" Target="../media/image21.wmf"/><Relationship Id="rId9"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8.xml"/><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PP_defence/out.avi" TargetMode="External"/><Relationship Id="rId4" Type="http://schemas.openxmlformats.org/officeDocument/2006/relationships/hyperlink" Target="out.av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Documents%20and%20Settings\Yoash%20Chassidim\My%20Documents\Phd\Presentations\Philips%20Soroka\mov.avi" TargetMode="External"/><Relationship Id="rId6" Type="http://schemas.openxmlformats.org/officeDocument/2006/relationships/hyperlink" Target="j2a.avi" TargetMode="External"/><Relationship Id="rId5" Type="http://schemas.openxmlformats.org/officeDocument/2006/relationships/image" Target="../media/image32.png"/><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6.xml"/><Relationship Id="rId7" Type="http://schemas.openxmlformats.org/officeDocument/2006/relationships/oleObject" Target="../embeddings/oleObject13.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41.wmf"/><Relationship Id="rId4" Type="http://schemas.openxmlformats.org/officeDocument/2006/relationships/image" Target="../media/image43.png"/><Relationship Id="rId9"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6.emf"/><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60.png"/><Relationship Id="rId7" Type="http://schemas.openxmlformats.org/officeDocument/2006/relationships/hyperlink" Target="../SHAS_PP/10.avi"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hyperlink" Target="Clip0003.avi"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pam.ucla.edu/programs/long-programs/multiscale-geometry-and-analysis-in-high-dimens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file:///C:\Documents%20and%20Settings\Yoash%20Chassidim\My%20Documents\Phd\Presentations\Philips%20Soroka\mov.avi" TargetMode="Externa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22143"/>
            <a:ext cx="11260667" cy="2170189"/>
          </a:xfrm>
          <a:prstGeom prst="rect">
            <a:avLst/>
          </a:prstGeom>
        </p:spPr>
      </p:pic>
      <p:sp>
        <p:nvSpPr>
          <p:cNvPr id="11" name="Content Placeholder 2">
            <a:extLst>
              <a:ext uri="{FF2B5EF4-FFF2-40B4-BE49-F238E27FC236}">
                <a16:creationId xmlns:a16="http://schemas.microsoft.com/office/drawing/2014/main" id="{53E00F0B-B9BB-4133-A176-5497A2BC648F}"/>
              </a:ext>
            </a:extLst>
          </p:cNvPr>
          <p:cNvSpPr txBox="1">
            <a:spLocks/>
          </p:cNvSpPr>
          <p:nvPr/>
        </p:nvSpPr>
        <p:spPr>
          <a:xfrm>
            <a:off x="1582043" y="1739936"/>
            <a:ext cx="8534400" cy="133773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000" b="1" dirty="0">
                <a:solidFill>
                  <a:schemeClr val="tx1"/>
                </a:solidFill>
              </a:rPr>
              <a:t>Geometric Analysis Based Algorithms </a:t>
            </a:r>
            <a:br>
              <a:rPr lang="en-US" sz="2000" b="1" dirty="0">
                <a:solidFill>
                  <a:schemeClr val="tx1"/>
                </a:solidFill>
              </a:rPr>
            </a:br>
            <a:r>
              <a:rPr lang="en-US" sz="2000" b="1" dirty="0">
                <a:solidFill>
                  <a:schemeClr val="tx1"/>
                </a:solidFill>
              </a:rPr>
              <a:t>for </a:t>
            </a:r>
            <a:br>
              <a:rPr lang="en-US" sz="2000" b="1" dirty="0">
                <a:solidFill>
                  <a:schemeClr val="tx1"/>
                </a:solidFill>
              </a:rPr>
            </a:br>
            <a:r>
              <a:rPr lang="en-US" sz="2000" b="1" dirty="0">
                <a:solidFill>
                  <a:schemeClr val="tx1"/>
                </a:solidFill>
              </a:rPr>
              <a:t>Effective Representation and Detection of Curves </a:t>
            </a:r>
            <a:br>
              <a:rPr lang="en-US" sz="2000" b="1" dirty="0">
                <a:solidFill>
                  <a:schemeClr val="tx1"/>
                </a:solidFill>
              </a:rPr>
            </a:br>
            <a:r>
              <a:rPr lang="en-US" sz="2000" b="1" dirty="0">
                <a:solidFill>
                  <a:schemeClr val="tx1"/>
                </a:solidFill>
              </a:rPr>
              <a:t>with</a:t>
            </a:r>
            <a:br>
              <a:rPr lang="en-US" sz="2000" dirty="0">
                <a:solidFill>
                  <a:schemeClr val="tx1"/>
                </a:solidFill>
              </a:rPr>
            </a:br>
            <a:r>
              <a:rPr lang="en-US" sz="2000" b="1" dirty="0">
                <a:solidFill>
                  <a:schemeClr val="tx1"/>
                </a:solidFill>
              </a:rPr>
              <a:t>Application to Tracking Moving Dim Target</a:t>
            </a:r>
            <a:endParaRPr lang="en-US" sz="2000" dirty="0">
              <a:solidFill>
                <a:schemeClr val="tx1"/>
              </a:solidFill>
            </a:endParaRPr>
          </a:p>
        </p:txBody>
      </p:sp>
      <p:sp>
        <p:nvSpPr>
          <p:cNvPr id="17" name="Content Placeholder 2">
            <a:extLst>
              <a:ext uri="{FF2B5EF4-FFF2-40B4-BE49-F238E27FC236}">
                <a16:creationId xmlns:a16="http://schemas.microsoft.com/office/drawing/2014/main" id="{B77DFD9C-2682-4EC8-AAB8-841AA69F27D6}"/>
              </a:ext>
            </a:extLst>
          </p:cNvPr>
          <p:cNvSpPr txBox="1">
            <a:spLocks/>
          </p:cNvSpPr>
          <p:nvPr/>
        </p:nvSpPr>
        <p:spPr>
          <a:xfrm>
            <a:off x="382924" y="3426534"/>
            <a:ext cx="8534400" cy="86695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600" b="1" dirty="0">
                <a:solidFill>
                  <a:schemeClr val="tx1"/>
                </a:solidFill>
              </a:rPr>
              <a:t>Advisor: Dr. Ofer Levi</a:t>
            </a:r>
          </a:p>
          <a:p>
            <a:r>
              <a:rPr lang="en-US" sz="1600" b="1" dirty="0">
                <a:solidFill>
                  <a:schemeClr val="tx1"/>
                </a:solidFill>
              </a:rPr>
              <a:t>By: Galit Volpert</a:t>
            </a:r>
            <a:endParaRPr lang="en-US" sz="1600" dirty="0">
              <a:solidFill>
                <a:schemeClr val="tx1"/>
              </a:solidFill>
            </a:endParaRPr>
          </a:p>
        </p:txBody>
      </p:sp>
      <p:pic>
        <p:nvPicPr>
          <p:cNvPr id="13" name="Picture 12">
            <a:extLst>
              <a:ext uri="{FF2B5EF4-FFF2-40B4-BE49-F238E27FC236}">
                <a16:creationId xmlns:a16="http://schemas.microsoft.com/office/drawing/2014/main" id="{39C0B972-227A-4FA4-90BA-79065782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155" y="580419"/>
            <a:ext cx="1406276" cy="74726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9">
            <a:extLst>
              <a:ext uri="{FF2B5EF4-FFF2-40B4-BE49-F238E27FC236}">
                <a16:creationId xmlns:a16="http://schemas.microsoft.com/office/drawing/2014/main" id="{2C8BD9A6-4337-4C8C-8C84-7D784F3ED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4" y="2054226"/>
            <a:ext cx="45370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20">
            <a:extLst>
              <a:ext uri="{FF2B5EF4-FFF2-40B4-BE49-F238E27FC236}">
                <a16:creationId xmlns:a16="http://schemas.microsoft.com/office/drawing/2014/main" id="{0EFF14F2-7187-44EE-A980-8CEC4D32B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4127501"/>
            <a:ext cx="44640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8">
            <a:extLst>
              <a:ext uri="{FF2B5EF4-FFF2-40B4-BE49-F238E27FC236}">
                <a16:creationId xmlns:a16="http://schemas.microsoft.com/office/drawing/2014/main" id="{EE39E58C-86DC-4A2F-A6C7-D85C05485B3E}"/>
              </a:ext>
            </a:extLst>
          </p:cNvPr>
          <p:cNvSpPr txBox="1">
            <a:spLocks noChangeArrowheads="1"/>
          </p:cNvSpPr>
          <p:nvPr/>
        </p:nvSpPr>
        <p:spPr bwMode="auto">
          <a:xfrm>
            <a:off x="4511675" y="6230938"/>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b="1"/>
              <a:t>X-driven</a:t>
            </a:r>
          </a:p>
        </p:txBody>
      </p:sp>
      <p:sp>
        <p:nvSpPr>
          <p:cNvPr id="8197" name="Text Box 29">
            <a:extLst>
              <a:ext uri="{FF2B5EF4-FFF2-40B4-BE49-F238E27FC236}">
                <a16:creationId xmlns:a16="http://schemas.microsoft.com/office/drawing/2014/main" id="{B0283915-4A53-466C-B603-0447BAA50D90}"/>
              </a:ext>
            </a:extLst>
          </p:cNvPr>
          <p:cNvSpPr txBox="1">
            <a:spLocks noChangeArrowheads="1"/>
          </p:cNvSpPr>
          <p:nvPr/>
        </p:nvSpPr>
        <p:spPr bwMode="auto">
          <a:xfrm>
            <a:off x="6527801" y="6230938"/>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b="1"/>
              <a:t>Z-driven</a:t>
            </a:r>
          </a:p>
        </p:txBody>
      </p:sp>
      <p:sp>
        <p:nvSpPr>
          <p:cNvPr id="8198" name="Text Box 30">
            <a:extLst>
              <a:ext uri="{FF2B5EF4-FFF2-40B4-BE49-F238E27FC236}">
                <a16:creationId xmlns:a16="http://schemas.microsoft.com/office/drawing/2014/main" id="{C66ED90E-C934-48B2-B4EA-4C3B7304F5C5}"/>
              </a:ext>
            </a:extLst>
          </p:cNvPr>
          <p:cNvSpPr txBox="1">
            <a:spLocks noChangeArrowheads="1"/>
          </p:cNvSpPr>
          <p:nvPr/>
        </p:nvSpPr>
        <p:spPr bwMode="auto">
          <a:xfrm>
            <a:off x="1919289" y="2917825"/>
            <a:ext cx="216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ClrTx/>
              <a:buSzTx/>
              <a:buFontTx/>
              <a:buNone/>
            </a:pPr>
            <a:r>
              <a:rPr lang="en-US" altLang="en-US" sz="1800" b="1"/>
              <a:t>Fixed intercept, varying slope</a:t>
            </a:r>
          </a:p>
        </p:txBody>
      </p:sp>
      <p:sp>
        <p:nvSpPr>
          <p:cNvPr id="8199" name="Text Box 31">
            <a:extLst>
              <a:ext uri="{FF2B5EF4-FFF2-40B4-BE49-F238E27FC236}">
                <a16:creationId xmlns:a16="http://schemas.microsoft.com/office/drawing/2014/main" id="{273C1C83-2F96-4546-B130-433A05E1425F}"/>
              </a:ext>
            </a:extLst>
          </p:cNvPr>
          <p:cNvSpPr txBox="1">
            <a:spLocks noChangeArrowheads="1"/>
          </p:cNvSpPr>
          <p:nvPr/>
        </p:nvSpPr>
        <p:spPr bwMode="auto">
          <a:xfrm>
            <a:off x="1919289" y="4862513"/>
            <a:ext cx="216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ClrTx/>
              <a:buSzTx/>
              <a:buFontTx/>
              <a:buNone/>
            </a:pPr>
            <a:r>
              <a:rPr lang="en-US" altLang="en-US" sz="1800" b="1"/>
              <a:t>Fixed slope, varying intercept</a:t>
            </a:r>
          </a:p>
        </p:txBody>
      </p:sp>
      <p:sp>
        <p:nvSpPr>
          <p:cNvPr id="8200" name="Line 32">
            <a:extLst>
              <a:ext uri="{FF2B5EF4-FFF2-40B4-BE49-F238E27FC236}">
                <a16:creationId xmlns:a16="http://schemas.microsoft.com/office/drawing/2014/main" id="{DD6EEDA3-B340-45F9-BD89-C80BDEFAFBBE}"/>
              </a:ext>
            </a:extLst>
          </p:cNvPr>
          <p:cNvSpPr>
            <a:spLocks noChangeShapeType="1"/>
          </p:cNvSpPr>
          <p:nvPr/>
        </p:nvSpPr>
        <p:spPr bwMode="auto">
          <a:xfrm>
            <a:off x="1992313" y="4141788"/>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33">
            <a:extLst>
              <a:ext uri="{FF2B5EF4-FFF2-40B4-BE49-F238E27FC236}">
                <a16:creationId xmlns:a16="http://schemas.microsoft.com/office/drawing/2014/main" id="{90421491-55A6-4401-AC3C-7384E8AF14E2}"/>
              </a:ext>
            </a:extLst>
          </p:cNvPr>
          <p:cNvSpPr>
            <a:spLocks noChangeShapeType="1"/>
          </p:cNvSpPr>
          <p:nvPr/>
        </p:nvSpPr>
        <p:spPr bwMode="auto">
          <a:xfrm>
            <a:off x="1992313" y="6159500"/>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34">
            <a:extLst>
              <a:ext uri="{FF2B5EF4-FFF2-40B4-BE49-F238E27FC236}">
                <a16:creationId xmlns:a16="http://schemas.microsoft.com/office/drawing/2014/main" id="{8DE36004-6212-430D-B091-8523D50A307C}"/>
              </a:ext>
            </a:extLst>
          </p:cNvPr>
          <p:cNvSpPr>
            <a:spLocks noChangeShapeType="1"/>
          </p:cNvSpPr>
          <p:nvPr/>
        </p:nvSpPr>
        <p:spPr bwMode="auto">
          <a:xfrm>
            <a:off x="6240463" y="2054226"/>
            <a:ext cx="0" cy="453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35">
            <a:extLst>
              <a:ext uri="{FF2B5EF4-FFF2-40B4-BE49-F238E27FC236}">
                <a16:creationId xmlns:a16="http://schemas.microsoft.com/office/drawing/2014/main" id="{73B6624F-ED85-4A05-95AF-8E7B0B288B16}"/>
              </a:ext>
            </a:extLst>
          </p:cNvPr>
          <p:cNvSpPr>
            <a:spLocks noChangeShapeType="1"/>
          </p:cNvSpPr>
          <p:nvPr/>
        </p:nvSpPr>
        <p:spPr bwMode="auto">
          <a:xfrm>
            <a:off x="4079875" y="2054226"/>
            <a:ext cx="0" cy="453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36">
            <a:extLst>
              <a:ext uri="{FF2B5EF4-FFF2-40B4-BE49-F238E27FC236}">
                <a16:creationId xmlns:a16="http://schemas.microsoft.com/office/drawing/2014/main" id="{6E15C90E-1274-4F55-8633-08E440A1C22F}"/>
              </a:ext>
            </a:extLst>
          </p:cNvPr>
          <p:cNvSpPr>
            <a:spLocks noChangeShapeType="1"/>
          </p:cNvSpPr>
          <p:nvPr/>
        </p:nvSpPr>
        <p:spPr bwMode="auto">
          <a:xfrm>
            <a:off x="1992313" y="2054225"/>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Rectangle 38">
            <a:extLst>
              <a:ext uri="{FF2B5EF4-FFF2-40B4-BE49-F238E27FC236}">
                <a16:creationId xmlns:a16="http://schemas.microsoft.com/office/drawing/2014/main" id="{B03816C9-761F-4A32-A6AD-317C73BB399F}"/>
              </a:ext>
            </a:extLst>
          </p:cNvPr>
          <p:cNvSpPr>
            <a:spLocks noGrp="1" noChangeArrowheads="1"/>
          </p:cNvSpPr>
          <p:nvPr>
            <p:ph type="title"/>
          </p:nvPr>
        </p:nvSpPr>
        <p:spPr>
          <a:xfrm>
            <a:off x="1981200" y="257175"/>
            <a:ext cx="8229600" cy="1371600"/>
          </a:xfrm>
          <a:noFill/>
        </p:spPr>
        <p:txBody>
          <a:bodyPr anchor="ctr">
            <a:normAutofit fontScale="90000"/>
          </a:bodyPr>
          <a:lstStyle/>
          <a:p>
            <a:pPr algn="ctr" eaLnBrk="1" hangingPunct="1"/>
            <a:r>
              <a:rPr lang="en-US" altLang="en-US" dirty="0"/>
              <a:t> </a:t>
            </a:r>
            <a:r>
              <a:rPr lang="en-US" altLang="en-US" sz="1700" dirty="0"/>
              <a:t>(Background)</a:t>
            </a:r>
            <a:r>
              <a:rPr lang="en-US" altLang="en-US" dirty="0"/>
              <a:t> </a:t>
            </a:r>
            <a:br>
              <a:rPr lang="en-US" altLang="en-US" sz="3800" dirty="0"/>
            </a:br>
            <a:r>
              <a:rPr lang="en-US" altLang="en-US" sz="3400" dirty="0"/>
              <a:t>From Continuous to Discrete. </a:t>
            </a:r>
            <a:br>
              <a:rPr lang="en-US" altLang="en-US" sz="3400" dirty="0"/>
            </a:br>
            <a:r>
              <a:rPr lang="en-US" altLang="en-US" sz="2600" dirty="0"/>
              <a:t>Choice of</a:t>
            </a:r>
            <a:r>
              <a:rPr lang="en-US" altLang="en-US" sz="3400" dirty="0"/>
              <a:t> </a:t>
            </a:r>
            <a:r>
              <a:rPr lang="en-US" altLang="en-US" sz="2600" dirty="0"/>
              <a:t>Discrete Parameterization of Line Segments</a:t>
            </a:r>
            <a:br>
              <a:rPr lang="en-US" altLang="en-US" sz="3000" dirty="0"/>
            </a:br>
            <a:endParaRPr lang="en-US" altLang="en-US" sz="3000" dirty="0"/>
          </a:p>
        </p:txBody>
      </p:sp>
      <p:sp>
        <p:nvSpPr>
          <p:cNvPr id="8206" name="Text Box 39">
            <a:extLst>
              <a:ext uri="{FF2B5EF4-FFF2-40B4-BE49-F238E27FC236}">
                <a16:creationId xmlns:a16="http://schemas.microsoft.com/office/drawing/2014/main" id="{64702CD7-6E0D-4D13-BBC9-24E64BC0350A}"/>
              </a:ext>
            </a:extLst>
          </p:cNvPr>
          <p:cNvSpPr txBox="1">
            <a:spLocks noChangeArrowheads="1"/>
          </p:cNvSpPr>
          <p:nvPr/>
        </p:nvSpPr>
        <p:spPr bwMode="auto">
          <a:xfrm>
            <a:off x="2855913" y="1628775"/>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chemeClr val="accent1"/>
                </a:solidFill>
              </a:rPr>
              <a:t>Slope-Intercept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מציין מיקום של מספר שקופית 3">
            <a:extLst>
              <a:ext uri="{FF2B5EF4-FFF2-40B4-BE49-F238E27FC236}">
                <a16:creationId xmlns:a16="http://schemas.microsoft.com/office/drawing/2014/main" id="{A6EE7A95-2EF2-4D2D-905A-5D2A467D36B2}"/>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B839B2-F8AA-4FBE-892F-4C6A898252DC}" type="slidenum">
              <a:rPr lang="ar-SA" altLang="en-US">
                <a:latin typeface="Arial Black" panose="020B0A04020102020204" pitchFamily="34" charset="0"/>
              </a:rPr>
              <a:pPr/>
              <a:t>11</a:t>
            </a:fld>
            <a:endParaRPr lang="en-US" altLang="en-US">
              <a:latin typeface="Arial Black" panose="020B0A04020102020204" pitchFamily="34" charset="0"/>
            </a:endParaRPr>
          </a:p>
        </p:txBody>
      </p:sp>
      <p:graphicFrame>
        <p:nvGraphicFramePr>
          <p:cNvPr id="59395" name="Object 2">
            <a:extLst>
              <a:ext uri="{FF2B5EF4-FFF2-40B4-BE49-F238E27FC236}">
                <a16:creationId xmlns:a16="http://schemas.microsoft.com/office/drawing/2014/main" id="{F3737221-7991-4029-88E9-3F0F796A8E97}"/>
              </a:ext>
            </a:extLst>
          </p:cNvPr>
          <p:cNvGraphicFramePr>
            <a:graphicFrameLocks noChangeAspect="1"/>
          </p:cNvGraphicFramePr>
          <p:nvPr/>
        </p:nvGraphicFramePr>
        <p:xfrm>
          <a:off x="2286000" y="2081214"/>
          <a:ext cx="7315200" cy="1609725"/>
        </p:xfrm>
        <a:graphic>
          <a:graphicData uri="http://schemas.openxmlformats.org/presentationml/2006/ole">
            <mc:AlternateContent xmlns:mc="http://schemas.openxmlformats.org/markup-compatibility/2006">
              <mc:Choice xmlns:v="urn:schemas-microsoft-com:vml" Requires="v">
                <p:oleObj spid="_x0000_s7191" name="Equation" r:id="rId3" imgW="2616200" imgH="825500" progId="Equation.3">
                  <p:embed/>
                </p:oleObj>
              </mc:Choice>
              <mc:Fallback>
                <p:oleObj name="Equation" r:id="rId3" imgW="2616200" imgH="825500" progId="Equation.3">
                  <p:embed/>
                  <p:pic>
                    <p:nvPicPr>
                      <p:cNvPr id="59395" name="Object 2">
                        <a:extLst>
                          <a:ext uri="{FF2B5EF4-FFF2-40B4-BE49-F238E27FC236}">
                            <a16:creationId xmlns:a16="http://schemas.microsoft.com/office/drawing/2014/main" id="{F3737221-7991-4029-88E9-3F0F796A8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81214"/>
                        <a:ext cx="7315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9396" name="Picture 3" descr="cones">
            <a:extLst>
              <a:ext uri="{FF2B5EF4-FFF2-40B4-BE49-F238E27FC236}">
                <a16:creationId xmlns:a16="http://schemas.microsoft.com/office/drawing/2014/main" id="{70D20601-3433-464D-8BE6-CB3234AC1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343400"/>
            <a:ext cx="853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7" name="Object 4">
            <a:extLst>
              <a:ext uri="{FF2B5EF4-FFF2-40B4-BE49-F238E27FC236}">
                <a16:creationId xmlns:a16="http://schemas.microsoft.com/office/drawing/2014/main" id="{DB7A9822-568D-4E67-BC88-D1D16753D35B}"/>
              </a:ext>
            </a:extLst>
          </p:cNvPr>
          <p:cNvGraphicFramePr>
            <a:graphicFrameLocks noChangeAspect="1"/>
          </p:cNvGraphicFramePr>
          <p:nvPr/>
        </p:nvGraphicFramePr>
        <p:xfrm>
          <a:off x="2286000" y="1341438"/>
          <a:ext cx="7086600" cy="863600"/>
        </p:xfrm>
        <a:graphic>
          <a:graphicData uri="http://schemas.openxmlformats.org/presentationml/2006/ole">
            <mc:AlternateContent xmlns:mc="http://schemas.openxmlformats.org/markup-compatibility/2006">
              <mc:Choice xmlns:v="urn:schemas-microsoft-com:vml" Requires="v">
                <p:oleObj spid="_x0000_s7192" name="Equation" r:id="rId6" imgW="3124200" imgH="381000" progId="Equation.3">
                  <p:embed/>
                </p:oleObj>
              </mc:Choice>
              <mc:Fallback>
                <p:oleObj name="Equation" r:id="rId6" imgW="3124200" imgH="381000" progId="Equation.3">
                  <p:embed/>
                  <p:pic>
                    <p:nvPicPr>
                      <p:cNvPr id="59397" name="Object 4">
                        <a:extLst>
                          <a:ext uri="{FF2B5EF4-FFF2-40B4-BE49-F238E27FC236}">
                            <a16:creationId xmlns:a16="http://schemas.microsoft.com/office/drawing/2014/main" id="{DB7A9822-568D-4E67-BC88-D1D16753D3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341438"/>
                        <a:ext cx="7086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8" name="Object 5">
            <a:extLst>
              <a:ext uri="{FF2B5EF4-FFF2-40B4-BE49-F238E27FC236}">
                <a16:creationId xmlns:a16="http://schemas.microsoft.com/office/drawing/2014/main" id="{805DC179-2B76-44F4-BC9A-4893AD611B62}"/>
              </a:ext>
            </a:extLst>
          </p:cNvPr>
          <p:cNvGraphicFramePr>
            <a:graphicFrameLocks noChangeAspect="1"/>
          </p:cNvGraphicFramePr>
          <p:nvPr/>
        </p:nvGraphicFramePr>
        <p:xfrm>
          <a:off x="1752601" y="3757613"/>
          <a:ext cx="8499475" cy="679450"/>
        </p:xfrm>
        <a:graphic>
          <a:graphicData uri="http://schemas.openxmlformats.org/presentationml/2006/ole">
            <mc:AlternateContent xmlns:mc="http://schemas.openxmlformats.org/markup-compatibility/2006">
              <mc:Choice xmlns:v="urn:schemas-microsoft-com:vml" Requires="v">
                <p:oleObj spid="_x0000_s7193" name="Equation" r:id="rId8" imgW="3657600" imgH="292100" progId="Equation.3">
                  <p:embed/>
                </p:oleObj>
              </mc:Choice>
              <mc:Fallback>
                <p:oleObj name="Equation" r:id="rId8" imgW="3657600" imgH="292100" progId="Equation.3">
                  <p:embed/>
                  <p:pic>
                    <p:nvPicPr>
                      <p:cNvPr id="59398" name="Object 5">
                        <a:extLst>
                          <a:ext uri="{FF2B5EF4-FFF2-40B4-BE49-F238E27FC236}">
                            <a16:creationId xmlns:a16="http://schemas.microsoft.com/office/drawing/2014/main" id="{805DC179-2B76-44F4-BC9A-4893AD611B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1" y="3757613"/>
                        <a:ext cx="849947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9" name="Rectangle 6">
            <a:extLst>
              <a:ext uri="{FF2B5EF4-FFF2-40B4-BE49-F238E27FC236}">
                <a16:creationId xmlns:a16="http://schemas.microsoft.com/office/drawing/2014/main" id="{98714F47-3138-4C86-8C31-52B86DCCB08F}"/>
              </a:ext>
            </a:extLst>
          </p:cNvPr>
          <p:cNvSpPr>
            <a:spLocks noGrp="1" noChangeArrowheads="1"/>
          </p:cNvSpPr>
          <p:nvPr>
            <p:ph type="title"/>
          </p:nvPr>
        </p:nvSpPr>
        <p:spPr>
          <a:xfrm>
            <a:off x="1981200" y="125413"/>
            <a:ext cx="8229600" cy="1143000"/>
          </a:xfrm>
          <a:noFill/>
        </p:spPr>
        <p:txBody>
          <a:bodyPr>
            <a:normAutofit fontScale="90000"/>
          </a:bodyPr>
          <a:lstStyle/>
          <a:p>
            <a:pPr algn="ctr" eaLnBrk="1" hangingPunct="1"/>
            <a:r>
              <a:rPr lang="en-US" altLang="en-US" sz="1800" dirty="0"/>
              <a:t>(Background)</a:t>
            </a:r>
            <a:br>
              <a:rPr lang="en-US" altLang="en-US" sz="1800" dirty="0"/>
            </a:br>
            <a:r>
              <a:rPr lang="en-US" altLang="en-US" dirty="0"/>
              <a:t>The 3D X-Ray Transform In Slope Intercept System</a:t>
            </a:r>
          </a:p>
        </p:txBody>
      </p:sp>
      <p:sp>
        <p:nvSpPr>
          <p:cNvPr id="59400" name="AutoShape 7">
            <a:hlinkClick r:id="rId10" action="ppaction://hlinksldjump"/>
            <a:extLst>
              <a:ext uri="{FF2B5EF4-FFF2-40B4-BE49-F238E27FC236}">
                <a16:creationId xmlns:a16="http://schemas.microsoft.com/office/drawing/2014/main" id="{39F5E34C-07CB-4772-8659-EDD08D8945D6}"/>
              </a:ext>
            </a:extLst>
          </p:cNvPr>
          <p:cNvSpPr>
            <a:spLocks noChangeArrowheads="1"/>
          </p:cNvSpPr>
          <p:nvPr/>
        </p:nvSpPr>
        <p:spPr bwMode="auto">
          <a:xfrm>
            <a:off x="1774825" y="6381750"/>
            <a:ext cx="649288" cy="287338"/>
          </a:xfrm>
          <a:prstGeom prst="leftArrow">
            <a:avLst>
              <a:gd name="adj1" fmla="val 50000"/>
              <a:gd name="adj2" fmla="val 564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006C290-420F-4D4E-ADA6-2556B770FCFA}"/>
              </a:ext>
            </a:extLst>
          </p:cNvPr>
          <p:cNvSpPr>
            <a:spLocks noGrp="1" noChangeArrowheads="1"/>
          </p:cNvSpPr>
          <p:nvPr>
            <p:ph type="title"/>
          </p:nvPr>
        </p:nvSpPr>
        <p:spPr>
          <a:xfrm>
            <a:off x="1981200" y="185738"/>
            <a:ext cx="8229600" cy="1371600"/>
          </a:xfrm>
        </p:spPr>
        <p:txBody>
          <a:bodyPr>
            <a:normAutofit fontScale="90000"/>
          </a:bodyPr>
          <a:lstStyle/>
          <a:p>
            <a:pPr algn="ctr" eaLnBrk="1" hangingPunct="1"/>
            <a:r>
              <a:rPr lang="en-US" altLang="en-US" sz="1700"/>
              <a:t>(</a:t>
            </a:r>
            <a:r>
              <a:rPr lang="en-US" altLang="en-US" sz="1500"/>
              <a:t>Background</a:t>
            </a:r>
            <a:r>
              <a:rPr lang="en-US" altLang="en-US" sz="1700"/>
              <a:t>)</a:t>
            </a:r>
            <a:br>
              <a:rPr lang="en-US" altLang="en-US" sz="3800"/>
            </a:br>
            <a:r>
              <a:rPr lang="en-US" altLang="en-US" sz="3800"/>
              <a:t> </a:t>
            </a:r>
            <a:r>
              <a:rPr lang="en-US" altLang="en-US" sz="3400"/>
              <a:t>Computation of the Discrete X-ray Transform.</a:t>
            </a:r>
            <a:r>
              <a:rPr lang="en-US" altLang="en-US" sz="3800"/>
              <a:t> </a:t>
            </a:r>
            <a:r>
              <a:rPr lang="en-US" altLang="en-US" sz="3000"/>
              <a:t>Direct Evaluation Methods</a:t>
            </a:r>
          </a:p>
        </p:txBody>
      </p:sp>
      <p:grpSp>
        <p:nvGrpSpPr>
          <p:cNvPr id="10243" name="Group 3">
            <a:extLst>
              <a:ext uri="{FF2B5EF4-FFF2-40B4-BE49-F238E27FC236}">
                <a16:creationId xmlns:a16="http://schemas.microsoft.com/office/drawing/2014/main" id="{BF3CE3AA-6909-4F13-90D5-6649643BC92E}"/>
              </a:ext>
            </a:extLst>
          </p:cNvPr>
          <p:cNvGrpSpPr>
            <a:grpSpLocks/>
          </p:cNvGrpSpPr>
          <p:nvPr/>
        </p:nvGrpSpPr>
        <p:grpSpPr bwMode="auto">
          <a:xfrm>
            <a:off x="3857625" y="1555751"/>
            <a:ext cx="4038600" cy="3025775"/>
            <a:chOff x="975" y="1162"/>
            <a:chExt cx="3267" cy="2448"/>
          </a:xfrm>
        </p:grpSpPr>
        <p:pic>
          <p:nvPicPr>
            <p:cNvPr id="10253" name="Picture 4" descr="cube">
              <a:extLst>
                <a:ext uri="{FF2B5EF4-FFF2-40B4-BE49-F238E27FC236}">
                  <a16:creationId xmlns:a16="http://schemas.microsoft.com/office/drawing/2014/main" id="{9C9F818B-9E71-4C07-A8E8-B8514DF3C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267"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4" name="Group 5">
              <a:extLst>
                <a:ext uri="{FF2B5EF4-FFF2-40B4-BE49-F238E27FC236}">
                  <a16:creationId xmlns:a16="http://schemas.microsoft.com/office/drawing/2014/main" id="{4EE997FD-2F60-4582-9E74-B21E2D3CE6C1}"/>
                </a:ext>
              </a:extLst>
            </p:cNvPr>
            <p:cNvGrpSpPr>
              <a:grpSpLocks/>
            </p:cNvGrpSpPr>
            <p:nvPr/>
          </p:nvGrpSpPr>
          <p:grpSpPr bwMode="auto">
            <a:xfrm>
              <a:off x="1520" y="1480"/>
              <a:ext cx="2313" cy="1799"/>
              <a:chOff x="2880" y="1980"/>
              <a:chExt cx="4140" cy="3431"/>
            </a:xfrm>
          </p:grpSpPr>
          <p:sp>
            <p:nvSpPr>
              <p:cNvPr id="10255" name="Text Box 6">
                <a:extLst>
                  <a:ext uri="{FF2B5EF4-FFF2-40B4-BE49-F238E27FC236}">
                    <a16:creationId xmlns:a16="http://schemas.microsoft.com/office/drawing/2014/main" id="{DA5FCD31-7B96-4006-9F47-E1B01A9A1BFE}"/>
                  </a:ext>
                </a:extLst>
              </p:cNvPr>
              <p:cNvSpPr txBox="1">
                <a:spLocks noChangeArrowheads="1"/>
              </p:cNvSpPr>
              <p:nvPr/>
            </p:nvSpPr>
            <p:spPr bwMode="auto">
              <a:xfrm>
                <a:off x="5217" y="1980"/>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1</a:t>
                </a:r>
                <a:endParaRPr lang="en-US" altLang="en-US" sz="1800"/>
              </a:p>
            </p:txBody>
          </p:sp>
          <p:sp>
            <p:nvSpPr>
              <p:cNvPr id="10256" name="Text Box 7">
                <a:extLst>
                  <a:ext uri="{FF2B5EF4-FFF2-40B4-BE49-F238E27FC236}">
                    <a16:creationId xmlns:a16="http://schemas.microsoft.com/office/drawing/2014/main" id="{5FAF293B-EEFB-42A0-A8D2-F198BFB1F68D}"/>
                  </a:ext>
                </a:extLst>
              </p:cNvPr>
              <p:cNvSpPr txBox="1">
                <a:spLocks noChangeArrowheads="1"/>
              </p:cNvSpPr>
              <p:nvPr/>
            </p:nvSpPr>
            <p:spPr bwMode="auto">
              <a:xfrm>
                <a:off x="3059" y="2005"/>
                <a:ext cx="54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0</a:t>
                </a:r>
                <a:endParaRPr lang="en-US" altLang="en-US" sz="1800"/>
              </a:p>
            </p:txBody>
          </p:sp>
          <p:sp>
            <p:nvSpPr>
              <p:cNvPr id="10257" name="Text Box 8">
                <a:extLst>
                  <a:ext uri="{FF2B5EF4-FFF2-40B4-BE49-F238E27FC236}">
                    <a16:creationId xmlns:a16="http://schemas.microsoft.com/office/drawing/2014/main" id="{E1DEF39A-0C19-4A82-AC2D-508D94303769}"/>
                  </a:ext>
                </a:extLst>
              </p:cNvPr>
              <p:cNvSpPr txBox="1">
                <a:spLocks noChangeArrowheads="1"/>
              </p:cNvSpPr>
              <p:nvPr/>
            </p:nvSpPr>
            <p:spPr bwMode="auto">
              <a:xfrm>
                <a:off x="5217" y="2879"/>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58" name="Text Box 9">
                <a:extLst>
                  <a:ext uri="{FF2B5EF4-FFF2-40B4-BE49-F238E27FC236}">
                    <a16:creationId xmlns:a16="http://schemas.microsoft.com/office/drawing/2014/main" id="{1C1E3514-37DC-4F47-AC4B-2F5B45B82627}"/>
                  </a:ext>
                </a:extLst>
              </p:cNvPr>
              <p:cNvSpPr txBox="1">
                <a:spLocks noChangeArrowheads="1"/>
              </p:cNvSpPr>
              <p:nvPr/>
            </p:nvSpPr>
            <p:spPr bwMode="auto">
              <a:xfrm>
                <a:off x="6301" y="38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59" name="Text Box 10">
                <a:extLst>
                  <a:ext uri="{FF2B5EF4-FFF2-40B4-BE49-F238E27FC236}">
                    <a16:creationId xmlns:a16="http://schemas.microsoft.com/office/drawing/2014/main" id="{9D902C5C-F5B0-4B68-9F35-91EC014DF8D5}"/>
                  </a:ext>
                </a:extLst>
              </p:cNvPr>
              <p:cNvSpPr txBox="1">
                <a:spLocks noChangeArrowheads="1"/>
              </p:cNvSpPr>
              <p:nvPr/>
            </p:nvSpPr>
            <p:spPr bwMode="auto">
              <a:xfrm>
                <a:off x="4141" y="4676"/>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60" name="Text Box 11">
                <a:extLst>
                  <a:ext uri="{FF2B5EF4-FFF2-40B4-BE49-F238E27FC236}">
                    <a16:creationId xmlns:a16="http://schemas.microsoft.com/office/drawing/2014/main" id="{598B7B97-82CF-4767-A28A-C7DEF7B363C6}"/>
                  </a:ext>
                </a:extLst>
              </p:cNvPr>
              <p:cNvSpPr txBox="1">
                <a:spLocks noChangeArrowheads="1"/>
              </p:cNvSpPr>
              <p:nvPr/>
            </p:nvSpPr>
            <p:spPr bwMode="auto">
              <a:xfrm>
                <a:off x="6301" y="47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4</a:t>
                </a:r>
                <a:endParaRPr lang="en-US" altLang="en-US" sz="1800"/>
              </a:p>
            </p:txBody>
          </p:sp>
          <p:sp>
            <p:nvSpPr>
              <p:cNvPr id="10261" name="Text Box 12">
                <a:extLst>
                  <a:ext uri="{FF2B5EF4-FFF2-40B4-BE49-F238E27FC236}">
                    <a16:creationId xmlns:a16="http://schemas.microsoft.com/office/drawing/2014/main" id="{4989316A-86F1-4072-A6D1-EA273F458F43}"/>
                  </a:ext>
                </a:extLst>
              </p:cNvPr>
              <p:cNvSpPr txBox="1">
                <a:spLocks noChangeArrowheads="1"/>
              </p:cNvSpPr>
              <p:nvPr/>
            </p:nvSpPr>
            <p:spPr bwMode="auto">
              <a:xfrm>
                <a:off x="3071" y="38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6</a:t>
                </a:r>
                <a:endParaRPr lang="en-US" altLang="en-US" sz="1800"/>
              </a:p>
            </p:txBody>
          </p:sp>
          <p:sp>
            <p:nvSpPr>
              <p:cNvPr id="10262" name="Text Box 13">
                <a:extLst>
                  <a:ext uri="{FF2B5EF4-FFF2-40B4-BE49-F238E27FC236}">
                    <a16:creationId xmlns:a16="http://schemas.microsoft.com/office/drawing/2014/main" id="{2157E13A-4EB4-4EFD-802F-F669CD1CF3EB}"/>
                  </a:ext>
                </a:extLst>
              </p:cNvPr>
              <p:cNvSpPr txBox="1">
                <a:spLocks noChangeArrowheads="1"/>
              </p:cNvSpPr>
              <p:nvPr/>
            </p:nvSpPr>
            <p:spPr bwMode="auto">
              <a:xfrm>
                <a:off x="4141" y="2879"/>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5</a:t>
                </a:r>
                <a:endParaRPr lang="en-US" altLang="en-US" sz="1800"/>
              </a:p>
            </p:txBody>
          </p:sp>
          <p:sp>
            <p:nvSpPr>
              <p:cNvPr id="10263" name="Text Box 14">
                <a:extLst>
                  <a:ext uri="{FF2B5EF4-FFF2-40B4-BE49-F238E27FC236}">
                    <a16:creationId xmlns:a16="http://schemas.microsoft.com/office/drawing/2014/main" id="{D2B2C285-37CC-4081-81AC-707F784E04AE}"/>
                  </a:ext>
                </a:extLst>
              </p:cNvPr>
              <p:cNvSpPr txBox="1">
                <a:spLocks noChangeArrowheads="1"/>
              </p:cNvSpPr>
              <p:nvPr/>
            </p:nvSpPr>
            <p:spPr bwMode="auto">
              <a:xfrm>
                <a:off x="3059" y="47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9</a:t>
                </a:r>
                <a:endParaRPr lang="en-US" altLang="en-US" sz="1800"/>
              </a:p>
            </p:txBody>
          </p:sp>
          <p:sp>
            <p:nvSpPr>
              <p:cNvPr id="10264" name="Text Box 15">
                <a:extLst>
                  <a:ext uri="{FF2B5EF4-FFF2-40B4-BE49-F238E27FC236}">
                    <a16:creationId xmlns:a16="http://schemas.microsoft.com/office/drawing/2014/main" id="{26F83415-022F-4CCF-A87B-CF14F11DE062}"/>
                  </a:ext>
                </a:extLst>
              </p:cNvPr>
              <p:cNvSpPr txBox="1">
                <a:spLocks noChangeArrowheads="1"/>
              </p:cNvSpPr>
              <p:nvPr/>
            </p:nvSpPr>
            <p:spPr bwMode="auto">
              <a:xfrm>
                <a:off x="5228" y="4705"/>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8</a:t>
                </a:r>
                <a:endParaRPr lang="en-US" altLang="en-US" sz="1800"/>
              </a:p>
            </p:txBody>
          </p:sp>
          <p:sp>
            <p:nvSpPr>
              <p:cNvPr id="10265" name="Text Box 16">
                <a:extLst>
                  <a:ext uri="{FF2B5EF4-FFF2-40B4-BE49-F238E27FC236}">
                    <a16:creationId xmlns:a16="http://schemas.microsoft.com/office/drawing/2014/main" id="{91EEA2ED-088C-4302-850C-8A3BF4E1C57C}"/>
                  </a:ext>
                </a:extLst>
              </p:cNvPr>
              <p:cNvSpPr txBox="1">
                <a:spLocks noChangeArrowheads="1"/>
              </p:cNvSpPr>
              <p:nvPr/>
            </p:nvSpPr>
            <p:spPr bwMode="auto">
              <a:xfrm>
                <a:off x="6301" y="2005"/>
                <a:ext cx="49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9</a:t>
                </a:r>
                <a:endParaRPr lang="en-US" altLang="en-US" sz="1800"/>
              </a:p>
            </p:txBody>
          </p:sp>
          <p:sp>
            <p:nvSpPr>
              <p:cNvPr id="10266" name="Text Box 17">
                <a:extLst>
                  <a:ext uri="{FF2B5EF4-FFF2-40B4-BE49-F238E27FC236}">
                    <a16:creationId xmlns:a16="http://schemas.microsoft.com/office/drawing/2014/main" id="{C1673F69-DE71-44DC-A0EB-F47C1D2BFE7B}"/>
                  </a:ext>
                </a:extLst>
              </p:cNvPr>
              <p:cNvSpPr txBox="1">
                <a:spLocks noChangeArrowheads="1"/>
              </p:cNvSpPr>
              <p:nvPr/>
            </p:nvSpPr>
            <p:spPr bwMode="auto">
              <a:xfrm>
                <a:off x="2880" y="2879"/>
                <a:ext cx="70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7" name="Text Box 18">
                <a:extLst>
                  <a:ext uri="{FF2B5EF4-FFF2-40B4-BE49-F238E27FC236}">
                    <a16:creationId xmlns:a16="http://schemas.microsoft.com/office/drawing/2014/main" id="{9B9CFD4C-9F14-423D-8194-B51B7B73FEF5}"/>
                  </a:ext>
                </a:extLst>
              </p:cNvPr>
              <p:cNvSpPr txBox="1">
                <a:spLocks noChangeArrowheads="1"/>
              </p:cNvSpPr>
              <p:nvPr/>
            </p:nvSpPr>
            <p:spPr bwMode="auto">
              <a:xfrm>
                <a:off x="5171" y="3806"/>
                <a:ext cx="713"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8" name="Text Box 19">
                <a:extLst>
                  <a:ext uri="{FF2B5EF4-FFF2-40B4-BE49-F238E27FC236}">
                    <a16:creationId xmlns:a16="http://schemas.microsoft.com/office/drawing/2014/main" id="{0F39FA2D-169A-44B0-99D6-44A5998C05D5}"/>
                  </a:ext>
                </a:extLst>
              </p:cNvPr>
              <p:cNvSpPr txBox="1">
                <a:spLocks noChangeArrowheads="1"/>
              </p:cNvSpPr>
              <p:nvPr/>
            </p:nvSpPr>
            <p:spPr bwMode="auto">
              <a:xfrm>
                <a:off x="6253" y="2879"/>
                <a:ext cx="76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9" name="Text Box 20">
                <a:extLst>
                  <a:ext uri="{FF2B5EF4-FFF2-40B4-BE49-F238E27FC236}">
                    <a16:creationId xmlns:a16="http://schemas.microsoft.com/office/drawing/2014/main" id="{6DC6643C-B989-4F9E-902A-1A7B508C6327}"/>
                  </a:ext>
                </a:extLst>
              </p:cNvPr>
              <p:cNvSpPr txBox="1">
                <a:spLocks noChangeArrowheads="1"/>
              </p:cNvSpPr>
              <p:nvPr/>
            </p:nvSpPr>
            <p:spPr bwMode="auto">
              <a:xfrm>
                <a:off x="4141" y="3781"/>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8</a:t>
                </a:r>
                <a:endParaRPr lang="en-US" altLang="en-US" sz="1800"/>
              </a:p>
            </p:txBody>
          </p:sp>
          <p:sp>
            <p:nvSpPr>
              <p:cNvPr id="10270" name="Text Box 21">
                <a:extLst>
                  <a:ext uri="{FF2B5EF4-FFF2-40B4-BE49-F238E27FC236}">
                    <a16:creationId xmlns:a16="http://schemas.microsoft.com/office/drawing/2014/main" id="{2A94C273-4E5B-449F-AF55-2A41C1D0EA3E}"/>
                  </a:ext>
                </a:extLst>
              </p:cNvPr>
              <p:cNvSpPr txBox="1">
                <a:spLocks noChangeArrowheads="1"/>
              </p:cNvSpPr>
              <p:nvPr/>
            </p:nvSpPr>
            <p:spPr bwMode="auto">
              <a:xfrm>
                <a:off x="4150" y="1980"/>
                <a:ext cx="48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9</a:t>
                </a:r>
                <a:endParaRPr lang="en-US" altLang="en-US" sz="1800"/>
              </a:p>
            </p:txBody>
          </p:sp>
        </p:grpSp>
      </p:grpSp>
      <p:sp>
        <p:nvSpPr>
          <p:cNvPr id="114710" name="Line 22">
            <a:extLst>
              <a:ext uri="{FF2B5EF4-FFF2-40B4-BE49-F238E27FC236}">
                <a16:creationId xmlns:a16="http://schemas.microsoft.com/office/drawing/2014/main" id="{B26F9E98-819F-4AC2-8BD5-5F91C3126E03}"/>
              </a:ext>
            </a:extLst>
          </p:cNvPr>
          <p:cNvSpPr>
            <a:spLocks noChangeShapeType="1"/>
          </p:cNvSpPr>
          <p:nvPr/>
        </p:nvSpPr>
        <p:spPr bwMode="auto">
          <a:xfrm flipV="1">
            <a:off x="4370389" y="2419350"/>
            <a:ext cx="3094037" cy="1798638"/>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0245" name="Object 23">
            <a:extLst>
              <a:ext uri="{FF2B5EF4-FFF2-40B4-BE49-F238E27FC236}">
                <a16:creationId xmlns:a16="http://schemas.microsoft.com/office/drawing/2014/main" id="{44EA1DDC-51E2-48D8-AB38-9E2A42DA4B25}"/>
              </a:ext>
            </a:extLst>
          </p:cNvPr>
          <p:cNvGraphicFramePr>
            <a:graphicFrameLocks noGrp="1" noChangeAspect="1"/>
          </p:cNvGraphicFramePr>
          <p:nvPr>
            <p:ph sz="quarter" idx="2"/>
          </p:nvPr>
        </p:nvGraphicFramePr>
        <p:xfrm>
          <a:off x="2208214" y="4405313"/>
          <a:ext cx="3887787" cy="895350"/>
        </p:xfrm>
        <a:graphic>
          <a:graphicData uri="http://schemas.openxmlformats.org/presentationml/2006/ole">
            <mc:AlternateContent xmlns:mc="http://schemas.openxmlformats.org/markup-compatibility/2006">
              <mc:Choice xmlns:v="urn:schemas-microsoft-com:vml" Requires="v">
                <p:oleObj spid="_x0000_s3090" name="משוואה" r:id="rId5" imgW="1803400" imgH="355600" progId="Equation.3">
                  <p:embed/>
                </p:oleObj>
              </mc:Choice>
              <mc:Fallback>
                <p:oleObj name="משוואה" r:id="rId5" imgW="1803400" imgH="355600" progId="Equation.3">
                  <p:embed/>
                  <p:pic>
                    <p:nvPicPr>
                      <p:cNvPr id="10245" name="Object 23">
                        <a:extLst>
                          <a:ext uri="{FF2B5EF4-FFF2-40B4-BE49-F238E27FC236}">
                            <a16:creationId xmlns:a16="http://schemas.microsoft.com/office/drawing/2014/main" id="{44EA1DDC-51E2-48D8-AB38-9E2A42DA4B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4405313"/>
                        <a:ext cx="3887787"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Text Box 24">
            <a:extLst>
              <a:ext uri="{FF2B5EF4-FFF2-40B4-BE49-F238E27FC236}">
                <a16:creationId xmlns:a16="http://schemas.microsoft.com/office/drawing/2014/main" id="{E08C83CA-267F-4737-946B-194A6771DD23}"/>
              </a:ext>
            </a:extLst>
          </p:cNvPr>
          <p:cNvSpPr txBox="1">
            <a:spLocks noChangeArrowheads="1"/>
          </p:cNvSpPr>
          <p:nvPr/>
        </p:nvSpPr>
        <p:spPr bwMode="auto">
          <a:xfrm>
            <a:off x="1992313" y="5229226"/>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endParaRPr lang="en-US" altLang="en-US" sz="1800"/>
          </a:p>
        </p:txBody>
      </p:sp>
      <p:graphicFrame>
        <p:nvGraphicFramePr>
          <p:cNvPr id="10247" name="Object 25">
            <a:extLst>
              <a:ext uri="{FF2B5EF4-FFF2-40B4-BE49-F238E27FC236}">
                <a16:creationId xmlns:a16="http://schemas.microsoft.com/office/drawing/2014/main" id="{11807B8C-9EDC-4F1F-A781-64FE33E1D755}"/>
              </a:ext>
            </a:extLst>
          </p:cNvPr>
          <p:cNvGraphicFramePr>
            <a:graphicFrameLocks noGrp="1" noChangeAspect="1"/>
          </p:cNvGraphicFramePr>
          <p:nvPr>
            <p:ph sz="quarter" idx="3"/>
          </p:nvPr>
        </p:nvGraphicFramePr>
        <p:xfrm>
          <a:off x="2208213" y="5248276"/>
          <a:ext cx="6191250" cy="917575"/>
        </p:xfrm>
        <a:graphic>
          <a:graphicData uri="http://schemas.openxmlformats.org/presentationml/2006/ole">
            <mc:AlternateContent xmlns:mc="http://schemas.openxmlformats.org/markup-compatibility/2006">
              <mc:Choice xmlns:v="urn:schemas-microsoft-com:vml" Requires="v">
                <p:oleObj spid="_x0000_s3091" name="משוואה" r:id="rId7" imgW="2654300" imgH="393700" progId="Equation.3">
                  <p:embed/>
                </p:oleObj>
              </mc:Choice>
              <mc:Fallback>
                <p:oleObj name="משוואה" r:id="rId7" imgW="2654300" imgH="393700" progId="Equation.3">
                  <p:embed/>
                  <p:pic>
                    <p:nvPicPr>
                      <p:cNvPr id="10247" name="Object 25">
                        <a:extLst>
                          <a:ext uri="{FF2B5EF4-FFF2-40B4-BE49-F238E27FC236}">
                            <a16:creationId xmlns:a16="http://schemas.microsoft.com/office/drawing/2014/main" id="{11807B8C-9EDC-4F1F-A781-64FE33E1D7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5248276"/>
                        <a:ext cx="61912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14" name="Line 26">
            <a:extLst>
              <a:ext uri="{FF2B5EF4-FFF2-40B4-BE49-F238E27FC236}">
                <a16:creationId xmlns:a16="http://schemas.microsoft.com/office/drawing/2014/main" id="{0FB6318F-9921-4DD6-97A0-2D95409A46CE}"/>
              </a:ext>
            </a:extLst>
          </p:cNvPr>
          <p:cNvSpPr>
            <a:spLocks noChangeShapeType="1"/>
          </p:cNvSpPr>
          <p:nvPr/>
        </p:nvSpPr>
        <p:spPr bwMode="auto">
          <a:xfrm flipV="1">
            <a:off x="4367213" y="3787775"/>
            <a:ext cx="792162" cy="431800"/>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5" name="Line 27">
            <a:extLst>
              <a:ext uri="{FF2B5EF4-FFF2-40B4-BE49-F238E27FC236}">
                <a16:creationId xmlns:a16="http://schemas.microsoft.com/office/drawing/2014/main" id="{3E456CD3-6F90-41E7-9AD4-E0412E3FC705}"/>
              </a:ext>
            </a:extLst>
          </p:cNvPr>
          <p:cNvSpPr>
            <a:spLocks noChangeShapeType="1"/>
          </p:cNvSpPr>
          <p:nvPr/>
        </p:nvSpPr>
        <p:spPr bwMode="auto">
          <a:xfrm flipV="1">
            <a:off x="4367213" y="3644901"/>
            <a:ext cx="1008062" cy="574675"/>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6" name="Line 28">
            <a:extLst>
              <a:ext uri="{FF2B5EF4-FFF2-40B4-BE49-F238E27FC236}">
                <a16:creationId xmlns:a16="http://schemas.microsoft.com/office/drawing/2014/main" id="{520AFFA5-F414-4D18-AA66-08A2752CFDF7}"/>
              </a:ext>
            </a:extLst>
          </p:cNvPr>
          <p:cNvSpPr>
            <a:spLocks noChangeShapeType="1"/>
          </p:cNvSpPr>
          <p:nvPr/>
        </p:nvSpPr>
        <p:spPr bwMode="auto">
          <a:xfrm flipV="1">
            <a:off x="4367214" y="3284539"/>
            <a:ext cx="1584325" cy="935037"/>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7" name="Line 29">
            <a:extLst>
              <a:ext uri="{FF2B5EF4-FFF2-40B4-BE49-F238E27FC236}">
                <a16:creationId xmlns:a16="http://schemas.microsoft.com/office/drawing/2014/main" id="{54A057FD-D7F2-48BA-895E-ABF3A3EA9011}"/>
              </a:ext>
            </a:extLst>
          </p:cNvPr>
          <p:cNvSpPr>
            <a:spLocks noChangeShapeType="1"/>
          </p:cNvSpPr>
          <p:nvPr/>
        </p:nvSpPr>
        <p:spPr bwMode="auto">
          <a:xfrm flipV="1">
            <a:off x="4367213" y="2995613"/>
            <a:ext cx="2089150" cy="1223962"/>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8" name="Line 30">
            <a:extLst>
              <a:ext uri="{FF2B5EF4-FFF2-40B4-BE49-F238E27FC236}">
                <a16:creationId xmlns:a16="http://schemas.microsoft.com/office/drawing/2014/main" id="{0D1C8290-82A9-4257-B03F-EF84BCFF5E4F}"/>
              </a:ext>
            </a:extLst>
          </p:cNvPr>
          <p:cNvSpPr>
            <a:spLocks noChangeShapeType="1"/>
          </p:cNvSpPr>
          <p:nvPr/>
        </p:nvSpPr>
        <p:spPr bwMode="auto">
          <a:xfrm flipV="1">
            <a:off x="4367214" y="2852739"/>
            <a:ext cx="2376487" cy="1366837"/>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4710"/>
                                        </p:tgtEl>
                                        <p:attrNameLst>
                                          <p:attrName>style.visibility</p:attrName>
                                        </p:attrNameLst>
                                      </p:cBhvr>
                                      <p:to>
                                        <p:strVal val="visible"/>
                                      </p:to>
                                    </p:set>
                                    <p:animEffect transition="in" filter="wipe(down)">
                                      <p:cBhvr>
                                        <p:cTn id="7" dur="500"/>
                                        <p:tgtEl>
                                          <p:spTgt spid="114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714"/>
                                        </p:tgtEl>
                                        <p:attrNameLst>
                                          <p:attrName>style.visibility</p:attrName>
                                        </p:attrNameLst>
                                      </p:cBhvr>
                                      <p:to>
                                        <p:strVal val="visible"/>
                                      </p:to>
                                    </p:set>
                                    <p:animEffect transition="in" filter="blinds(horizontal)">
                                      <p:cBhvr>
                                        <p:cTn id="12" dur="500"/>
                                        <p:tgtEl>
                                          <p:spTgt spid="114714"/>
                                        </p:tgtEl>
                                      </p:cBhvr>
                                    </p:animEffect>
                                  </p:childTnLst>
                                </p:cTn>
                              </p:par>
                            </p:childTnLst>
                          </p:cTn>
                        </p:par>
                        <p:par>
                          <p:cTn id="13" fill="hold" nodeType="afterGroup">
                            <p:stCondLst>
                              <p:cond delay="500"/>
                            </p:stCondLst>
                            <p:childTnLst>
                              <p:par>
                                <p:cTn id="14" presetID="3" presetClass="entr" presetSubtype="10" fill="hold" nodeType="afterEffect">
                                  <p:stCondLst>
                                    <p:cond delay="500"/>
                                  </p:stCondLst>
                                  <p:childTnLst>
                                    <p:set>
                                      <p:cBhvr>
                                        <p:cTn id="15" dur="1" fill="hold">
                                          <p:stCondLst>
                                            <p:cond delay="0"/>
                                          </p:stCondLst>
                                        </p:cTn>
                                        <p:tgtEl>
                                          <p:spTgt spid="114715"/>
                                        </p:tgtEl>
                                        <p:attrNameLst>
                                          <p:attrName>style.visibility</p:attrName>
                                        </p:attrNameLst>
                                      </p:cBhvr>
                                      <p:to>
                                        <p:strVal val="visible"/>
                                      </p:to>
                                    </p:set>
                                    <p:animEffect transition="in" filter="blinds(horizontal)">
                                      <p:cBhvr>
                                        <p:cTn id="16" dur="500"/>
                                        <p:tgtEl>
                                          <p:spTgt spid="114715"/>
                                        </p:tgtEl>
                                      </p:cBhvr>
                                    </p:animEffect>
                                  </p:childTnLst>
                                </p:cTn>
                              </p:par>
                            </p:childTnLst>
                          </p:cTn>
                        </p:par>
                        <p:par>
                          <p:cTn id="17" fill="hold" nodeType="afterGroup">
                            <p:stCondLst>
                              <p:cond delay="1500"/>
                            </p:stCondLst>
                            <p:childTnLst>
                              <p:par>
                                <p:cTn id="18" presetID="3" presetClass="entr" presetSubtype="10" fill="hold" nodeType="afterEffect">
                                  <p:stCondLst>
                                    <p:cond delay="500"/>
                                  </p:stCondLst>
                                  <p:childTnLst>
                                    <p:set>
                                      <p:cBhvr>
                                        <p:cTn id="19" dur="1" fill="hold">
                                          <p:stCondLst>
                                            <p:cond delay="0"/>
                                          </p:stCondLst>
                                        </p:cTn>
                                        <p:tgtEl>
                                          <p:spTgt spid="114716"/>
                                        </p:tgtEl>
                                        <p:attrNameLst>
                                          <p:attrName>style.visibility</p:attrName>
                                        </p:attrNameLst>
                                      </p:cBhvr>
                                      <p:to>
                                        <p:strVal val="visible"/>
                                      </p:to>
                                    </p:set>
                                    <p:animEffect transition="in" filter="blinds(horizontal)">
                                      <p:cBhvr>
                                        <p:cTn id="20" dur="500"/>
                                        <p:tgtEl>
                                          <p:spTgt spid="114716"/>
                                        </p:tgtEl>
                                      </p:cBhvr>
                                    </p:animEffect>
                                  </p:childTnLst>
                                </p:cTn>
                              </p:par>
                            </p:childTnLst>
                          </p:cTn>
                        </p:par>
                        <p:par>
                          <p:cTn id="21" fill="hold" nodeType="afterGroup">
                            <p:stCondLst>
                              <p:cond delay="2500"/>
                            </p:stCondLst>
                            <p:childTnLst>
                              <p:par>
                                <p:cTn id="22" presetID="3" presetClass="entr" presetSubtype="10" fill="hold" nodeType="afterEffect">
                                  <p:stCondLst>
                                    <p:cond delay="500"/>
                                  </p:stCondLst>
                                  <p:childTnLst>
                                    <p:set>
                                      <p:cBhvr>
                                        <p:cTn id="23" dur="1" fill="hold">
                                          <p:stCondLst>
                                            <p:cond delay="0"/>
                                          </p:stCondLst>
                                        </p:cTn>
                                        <p:tgtEl>
                                          <p:spTgt spid="114717"/>
                                        </p:tgtEl>
                                        <p:attrNameLst>
                                          <p:attrName>style.visibility</p:attrName>
                                        </p:attrNameLst>
                                      </p:cBhvr>
                                      <p:to>
                                        <p:strVal val="visible"/>
                                      </p:to>
                                    </p:set>
                                    <p:animEffect transition="in" filter="blinds(horizontal)">
                                      <p:cBhvr>
                                        <p:cTn id="24" dur="500"/>
                                        <p:tgtEl>
                                          <p:spTgt spid="114717"/>
                                        </p:tgtEl>
                                      </p:cBhvr>
                                    </p:animEffect>
                                  </p:childTnLst>
                                </p:cTn>
                              </p:par>
                            </p:childTnLst>
                          </p:cTn>
                        </p:par>
                        <p:par>
                          <p:cTn id="25" fill="hold" nodeType="afterGroup">
                            <p:stCondLst>
                              <p:cond delay="3500"/>
                            </p:stCondLst>
                            <p:childTnLst>
                              <p:par>
                                <p:cTn id="26" presetID="3" presetClass="entr" presetSubtype="10" fill="hold" nodeType="afterEffect">
                                  <p:stCondLst>
                                    <p:cond delay="500"/>
                                  </p:stCondLst>
                                  <p:childTnLst>
                                    <p:set>
                                      <p:cBhvr>
                                        <p:cTn id="27" dur="1" fill="hold">
                                          <p:stCondLst>
                                            <p:cond delay="0"/>
                                          </p:stCondLst>
                                        </p:cTn>
                                        <p:tgtEl>
                                          <p:spTgt spid="114718"/>
                                        </p:tgtEl>
                                        <p:attrNameLst>
                                          <p:attrName>style.visibility</p:attrName>
                                        </p:attrNameLst>
                                      </p:cBhvr>
                                      <p:to>
                                        <p:strVal val="visible"/>
                                      </p:to>
                                    </p:set>
                                    <p:animEffect transition="in" filter="blinds(horizontal)">
                                      <p:cBhvr>
                                        <p:cTn id="28" dur="500"/>
                                        <p:tgtEl>
                                          <p:spTgt spid="114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94409C9-7D0C-4EAF-9C87-D260A719A9BF}"/>
              </a:ext>
            </a:extLst>
          </p:cNvPr>
          <p:cNvSpPr>
            <a:spLocks noGrp="1" noChangeArrowheads="1"/>
          </p:cNvSpPr>
          <p:nvPr>
            <p:ph type="title"/>
          </p:nvPr>
        </p:nvSpPr>
        <p:spPr>
          <a:xfrm>
            <a:off x="1981200" y="185738"/>
            <a:ext cx="8229600" cy="1371600"/>
          </a:xfrm>
        </p:spPr>
        <p:txBody>
          <a:bodyPr>
            <a:normAutofit fontScale="90000"/>
          </a:bodyPr>
          <a:lstStyle/>
          <a:p>
            <a:pPr algn="ctr" eaLnBrk="1" hangingPunct="1"/>
            <a:r>
              <a:rPr lang="en-US" altLang="en-US" sz="1700"/>
              <a:t>(</a:t>
            </a:r>
            <a:r>
              <a:rPr lang="en-US" altLang="en-US" sz="1500"/>
              <a:t>Background</a:t>
            </a:r>
            <a:r>
              <a:rPr lang="en-US" altLang="en-US" sz="1700"/>
              <a:t>)</a:t>
            </a:r>
            <a:br>
              <a:rPr lang="en-US" altLang="en-US" sz="3800"/>
            </a:br>
            <a:r>
              <a:rPr lang="en-US" altLang="en-US" sz="3800"/>
              <a:t> </a:t>
            </a:r>
            <a:r>
              <a:rPr lang="en-US" altLang="en-US" sz="3400"/>
              <a:t>Computation of the Discrete X-ray Transform.</a:t>
            </a:r>
            <a:r>
              <a:rPr lang="en-US" altLang="en-US" sz="3800"/>
              <a:t> </a:t>
            </a:r>
            <a:r>
              <a:rPr lang="en-US" altLang="en-US" sz="3000"/>
              <a:t>Fourier-Domain Based Methods</a:t>
            </a:r>
          </a:p>
        </p:txBody>
      </p:sp>
      <p:graphicFrame>
        <p:nvGraphicFramePr>
          <p:cNvPr id="12291" name="Object 33">
            <a:extLst>
              <a:ext uri="{FF2B5EF4-FFF2-40B4-BE49-F238E27FC236}">
                <a16:creationId xmlns:a16="http://schemas.microsoft.com/office/drawing/2014/main" id="{FDEAD001-1060-43A3-A70C-A77F300347F5}"/>
              </a:ext>
            </a:extLst>
          </p:cNvPr>
          <p:cNvGraphicFramePr>
            <a:graphicFrameLocks noChangeAspect="1"/>
          </p:cNvGraphicFramePr>
          <p:nvPr/>
        </p:nvGraphicFramePr>
        <p:xfrm>
          <a:off x="2208213" y="2270125"/>
          <a:ext cx="5327650" cy="2216150"/>
        </p:xfrm>
        <a:graphic>
          <a:graphicData uri="http://schemas.openxmlformats.org/presentationml/2006/ole">
            <mc:AlternateContent xmlns:mc="http://schemas.openxmlformats.org/markup-compatibility/2006">
              <mc:Choice xmlns:v="urn:schemas-microsoft-com:vml" Requires="v">
                <p:oleObj spid="_x0000_s4106" name="משוואה" r:id="rId4" imgW="2876498" imgH="1162143" progId="Equation.3">
                  <p:embed/>
                </p:oleObj>
              </mc:Choice>
              <mc:Fallback>
                <p:oleObj name="משוואה" r:id="rId4" imgW="2876498" imgH="1162143" progId="Equation.3">
                  <p:embed/>
                  <p:pic>
                    <p:nvPicPr>
                      <p:cNvPr id="12291" name="Object 33">
                        <a:extLst>
                          <a:ext uri="{FF2B5EF4-FFF2-40B4-BE49-F238E27FC236}">
                            <a16:creationId xmlns:a16="http://schemas.microsoft.com/office/drawing/2014/main" id="{FDEAD001-1060-43A3-A70C-A77F3003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2270125"/>
                        <a:ext cx="5327650" cy="221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34">
            <a:extLst>
              <a:ext uri="{FF2B5EF4-FFF2-40B4-BE49-F238E27FC236}">
                <a16:creationId xmlns:a16="http://schemas.microsoft.com/office/drawing/2014/main" id="{73291F55-4B52-45A1-BF99-74D5A45D1426}"/>
              </a:ext>
            </a:extLst>
          </p:cNvPr>
          <p:cNvSpPr txBox="1">
            <a:spLocks noChangeArrowheads="1"/>
          </p:cNvSpPr>
          <p:nvPr/>
        </p:nvSpPr>
        <p:spPr bwMode="auto">
          <a:xfrm>
            <a:off x="4008438" y="16938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400" b="1">
                <a:latin typeface="Times New Roman" panose="02020603050405020304" pitchFamily="18" charset="0"/>
              </a:rPr>
              <a:t>Projection-Slice Theorem</a:t>
            </a:r>
          </a:p>
        </p:txBody>
      </p:sp>
      <p:sp>
        <p:nvSpPr>
          <p:cNvPr id="12293" name="Text Box 35">
            <a:extLst>
              <a:ext uri="{FF2B5EF4-FFF2-40B4-BE49-F238E27FC236}">
                <a16:creationId xmlns:a16="http://schemas.microsoft.com/office/drawing/2014/main" id="{48F25950-659B-4960-82B9-BDB96EA636F5}"/>
              </a:ext>
            </a:extLst>
          </p:cNvPr>
          <p:cNvSpPr txBox="1">
            <a:spLocks noChangeArrowheads="1"/>
          </p:cNvSpPr>
          <p:nvPr/>
        </p:nvSpPr>
        <p:spPr bwMode="auto">
          <a:xfrm>
            <a:off x="2208213" y="4581525"/>
            <a:ext cx="67691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800"/>
              <a:t>Equivalent to computing integrals over trigonometric interpolation of the sampled image. Tied to slope-intercept system.</a:t>
            </a:r>
          </a:p>
          <a:p>
            <a:pPr algn="l" rtl="0" eaLnBrk="1" hangingPunct="1">
              <a:spcBef>
                <a:spcPct val="50000"/>
              </a:spcBef>
              <a:buClrTx/>
              <a:buSzTx/>
              <a:buFontTx/>
              <a:buNone/>
            </a:pPr>
            <a:r>
              <a:rPr lang="en-US" altLang="en-US" sz="1800"/>
              <a:t>Computational Complexity – O(</a:t>
            </a:r>
            <a:r>
              <a:rPr lang="en-US" altLang="en-US" sz="1800" i="1"/>
              <a:t>log(N))</a:t>
            </a:r>
            <a:r>
              <a:rPr lang="en-US" altLang="en-US" sz="1800"/>
              <a:t> per coefficient</a:t>
            </a:r>
          </a:p>
        </p:txBody>
      </p:sp>
      <p:sp>
        <p:nvSpPr>
          <p:cNvPr id="12294" name="Text Box 36">
            <a:extLst>
              <a:ext uri="{FF2B5EF4-FFF2-40B4-BE49-F238E27FC236}">
                <a16:creationId xmlns:a16="http://schemas.microsoft.com/office/drawing/2014/main" id="{8B5BE1F0-3247-41D9-8740-A13E9DBB02CA}"/>
              </a:ext>
            </a:extLst>
          </p:cNvPr>
          <p:cNvSpPr txBox="1">
            <a:spLocks noChangeArrowheads="1"/>
          </p:cNvSpPr>
          <p:nvPr/>
        </p:nvSpPr>
        <p:spPr bwMode="auto">
          <a:xfrm>
            <a:off x="2208214" y="5799138"/>
            <a:ext cx="540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800" i="1"/>
              <a:t>Fast Slant Stack (2003), Averbuch  et. al. </a:t>
            </a:r>
          </a:p>
        </p:txBody>
      </p:sp>
      <p:pic>
        <p:nvPicPr>
          <p:cNvPr id="12295" name="Picture 37">
            <a:extLst>
              <a:ext uri="{FF2B5EF4-FFF2-40B4-BE49-F238E27FC236}">
                <a16:creationId xmlns:a16="http://schemas.microsoft.com/office/drawing/2014/main" id="{A7FB9151-0441-43EC-AC0B-0FBB00D7B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662" r="7069"/>
          <a:stretch>
            <a:fillRect/>
          </a:stretch>
        </p:blipFill>
        <p:spPr bwMode="auto">
          <a:xfrm>
            <a:off x="7537451" y="2132013"/>
            <a:ext cx="27352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solidFill>
                  <a:schemeClr val="tx1"/>
                </a:solidFill>
              </a:rPr>
              <a:t>Dim Target Detection </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601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FontTx/>
              <a:buChar char="•"/>
            </a:pPr>
            <a:r>
              <a:rPr lang="en-US" altLang="en-US" sz="2800" dirty="0">
                <a:solidFill>
                  <a:schemeClr val="tx1"/>
                </a:solidFill>
              </a:rPr>
              <a:t>Infrared Images</a:t>
            </a:r>
          </a:p>
          <a:p>
            <a:pPr>
              <a:buFontTx/>
              <a:buChar char="•"/>
            </a:pPr>
            <a:r>
              <a:rPr lang="en-US" altLang="en-US" sz="2800" dirty="0">
                <a:solidFill>
                  <a:schemeClr val="tx1"/>
                </a:solidFill>
              </a:rPr>
              <a:t> Point Target</a:t>
            </a:r>
          </a:p>
          <a:p>
            <a:pPr>
              <a:buFontTx/>
              <a:buChar char="•"/>
            </a:pPr>
            <a:r>
              <a:rPr lang="en-US" altLang="en-US" sz="2800" dirty="0">
                <a:solidFill>
                  <a:schemeClr val="tx1"/>
                </a:solidFill>
              </a:rPr>
              <a:t> Noise, Background </a:t>
            </a:r>
          </a:p>
          <a:p>
            <a:pPr>
              <a:buFontTx/>
              <a:buChar char="•"/>
            </a:pPr>
            <a:r>
              <a:rPr lang="en-US" altLang="en-US" sz="2800" dirty="0">
                <a:solidFill>
                  <a:schemeClr val="tx1"/>
                </a:solidFill>
              </a:rPr>
              <a:t> Presumptions on Target Motion</a:t>
            </a:r>
          </a:p>
          <a:p>
            <a:pPr>
              <a:buFontTx/>
              <a:buChar char="•"/>
            </a:pPr>
            <a:r>
              <a:rPr lang="en-US" altLang="en-US" sz="2800" dirty="0">
                <a:solidFill>
                  <a:schemeClr val="tx1"/>
                </a:solidFill>
              </a:rPr>
              <a:t> In Space-Time Coordinates target trace can be seen as filament</a:t>
            </a:r>
          </a:p>
          <a:p>
            <a:pPr algn="ctr"/>
            <a:endParaRPr lang="en-US" sz="1800" dirty="0"/>
          </a:p>
          <a:p>
            <a:pPr algn="ctr"/>
            <a:endParaRPr lang="en-US" sz="1800" dirty="0"/>
          </a:p>
        </p:txBody>
      </p:sp>
      <p:grpSp>
        <p:nvGrpSpPr>
          <p:cNvPr id="6" name="Group 5">
            <a:extLst>
              <a:ext uri="{FF2B5EF4-FFF2-40B4-BE49-F238E27FC236}">
                <a16:creationId xmlns:a16="http://schemas.microsoft.com/office/drawing/2014/main" id="{158A384B-3DE7-4BD3-AFA2-79BC3100AE24}"/>
              </a:ext>
            </a:extLst>
          </p:cNvPr>
          <p:cNvGrpSpPr>
            <a:grpSpLocks/>
          </p:cNvGrpSpPr>
          <p:nvPr/>
        </p:nvGrpSpPr>
        <p:grpSpPr bwMode="auto">
          <a:xfrm>
            <a:off x="2886892" y="4715690"/>
            <a:ext cx="3117668" cy="1933303"/>
            <a:chOff x="1610" y="2568"/>
            <a:chExt cx="1497" cy="1588"/>
          </a:xfrm>
        </p:grpSpPr>
        <p:sp>
          <p:nvSpPr>
            <p:cNvPr id="7" name="Line 14">
              <a:extLst>
                <a:ext uri="{FF2B5EF4-FFF2-40B4-BE49-F238E27FC236}">
                  <a16:creationId xmlns:a16="http://schemas.microsoft.com/office/drawing/2014/main" id="{7CA96D85-BB3D-414A-B07A-4B230FDF1A37}"/>
                </a:ext>
              </a:extLst>
            </p:cNvPr>
            <p:cNvSpPr>
              <a:spLocks noChangeShapeType="1"/>
            </p:cNvSpPr>
            <p:nvPr/>
          </p:nvSpPr>
          <p:spPr bwMode="auto">
            <a:xfrm flipV="1">
              <a:off x="1837" y="2568"/>
              <a:ext cx="0" cy="11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8" name="Line 15">
              <a:extLst>
                <a:ext uri="{FF2B5EF4-FFF2-40B4-BE49-F238E27FC236}">
                  <a16:creationId xmlns:a16="http://schemas.microsoft.com/office/drawing/2014/main" id="{71A7550A-691E-4F64-BE48-A91D5FBDE881}"/>
                </a:ext>
              </a:extLst>
            </p:cNvPr>
            <p:cNvSpPr>
              <a:spLocks noChangeShapeType="1"/>
            </p:cNvSpPr>
            <p:nvPr/>
          </p:nvSpPr>
          <p:spPr bwMode="auto">
            <a:xfrm>
              <a:off x="1837" y="3702"/>
              <a:ext cx="127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9" name="Line 16">
              <a:extLst>
                <a:ext uri="{FF2B5EF4-FFF2-40B4-BE49-F238E27FC236}">
                  <a16:creationId xmlns:a16="http://schemas.microsoft.com/office/drawing/2014/main" id="{C2BACE4F-E43E-43FA-AEB5-4758261ABB8B}"/>
                </a:ext>
              </a:extLst>
            </p:cNvPr>
            <p:cNvSpPr>
              <a:spLocks noChangeShapeType="1"/>
            </p:cNvSpPr>
            <p:nvPr/>
          </p:nvSpPr>
          <p:spPr bwMode="auto">
            <a:xfrm>
              <a:off x="1837" y="3702"/>
              <a:ext cx="635" cy="4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1" name="Text Box 17">
              <a:extLst>
                <a:ext uri="{FF2B5EF4-FFF2-40B4-BE49-F238E27FC236}">
                  <a16:creationId xmlns:a16="http://schemas.microsoft.com/office/drawing/2014/main" id="{9B270F17-59D5-455E-8B66-204922050136}"/>
                </a:ext>
              </a:extLst>
            </p:cNvPr>
            <p:cNvSpPr txBox="1">
              <a:spLocks noChangeArrowheads="1"/>
            </p:cNvSpPr>
            <p:nvPr/>
          </p:nvSpPr>
          <p:spPr bwMode="auto">
            <a:xfrm>
              <a:off x="1610" y="256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r>
                <a:rPr lang="en-US" altLang="en-US" b="1"/>
                <a:t>Y</a:t>
              </a:r>
            </a:p>
          </p:txBody>
        </p:sp>
        <p:sp>
          <p:nvSpPr>
            <p:cNvPr id="12" name="Text Box 18">
              <a:extLst>
                <a:ext uri="{FF2B5EF4-FFF2-40B4-BE49-F238E27FC236}">
                  <a16:creationId xmlns:a16="http://schemas.microsoft.com/office/drawing/2014/main" id="{2238C1CA-1150-4D05-AD8E-6F71B7A52BA2}"/>
                </a:ext>
              </a:extLst>
            </p:cNvPr>
            <p:cNvSpPr txBox="1">
              <a:spLocks noChangeArrowheads="1"/>
            </p:cNvSpPr>
            <p:nvPr/>
          </p:nvSpPr>
          <p:spPr bwMode="auto">
            <a:xfrm>
              <a:off x="2063" y="39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r>
                <a:rPr lang="en-US" altLang="en-US" b="1"/>
                <a:t>T</a:t>
              </a:r>
            </a:p>
          </p:txBody>
        </p:sp>
      </p:grpSp>
      <p:grpSp>
        <p:nvGrpSpPr>
          <p:cNvPr id="13" name="Group 12">
            <a:extLst>
              <a:ext uri="{FF2B5EF4-FFF2-40B4-BE49-F238E27FC236}">
                <a16:creationId xmlns:a16="http://schemas.microsoft.com/office/drawing/2014/main" id="{4C7AED07-B1BB-4B2F-B24F-7912689E79C4}"/>
              </a:ext>
            </a:extLst>
          </p:cNvPr>
          <p:cNvGrpSpPr>
            <a:grpSpLocks/>
          </p:cNvGrpSpPr>
          <p:nvPr/>
        </p:nvGrpSpPr>
        <p:grpSpPr bwMode="auto">
          <a:xfrm>
            <a:off x="7427457" y="4552950"/>
            <a:ext cx="2809797" cy="2305050"/>
            <a:chOff x="2293" y="845"/>
            <a:chExt cx="1861" cy="1497"/>
          </a:xfrm>
        </p:grpSpPr>
        <p:grpSp>
          <p:nvGrpSpPr>
            <p:cNvPr id="14" name="Group 13">
              <a:extLst>
                <a:ext uri="{FF2B5EF4-FFF2-40B4-BE49-F238E27FC236}">
                  <a16:creationId xmlns:a16="http://schemas.microsoft.com/office/drawing/2014/main" id="{A7081B25-954F-4F9E-8E9B-1D0664DD5D1C}"/>
                </a:ext>
              </a:extLst>
            </p:cNvPr>
            <p:cNvGrpSpPr>
              <a:grpSpLocks/>
            </p:cNvGrpSpPr>
            <p:nvPr/>
          </p:nvGrpSpPr>
          <p:grpSpPr bwMode="auto">
            <a:xfrm>
              <a:off x="2293" y="845"/>
              <a:ext cx="1861" cy="1497"/>
              <a:chOff x="2789" y="799"/>
              <a:chExt cx="2252" cy="1850"/>
            </a:xfrm>
          </p:grpSpPr>
          <p:pic>
            <p:nvPicPr>
              <p:cNvPr id="16" name="Picture 15">
                <a:extLst>
                  <a:ext uri="{FF2B5EF4-FFF2-40B4-BE49-F238E27FC236}">
                    <a16:creationId xmlns:a16="http://schemas.microsoft.com/office/drawing/2014/main" id="{46222F8A-C253-4E1C-BE3E-317DFF7A5B1E}"/>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789" y="799"/>
                <a:ext cx="1806" cy="1377"/>
              </a:xfrm>
              <a:prstGeom prst="rect">
                <a:avLst/>
              </a:prstGeom>
              <a:noFill/>
              <a:ln w="12700"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16">
                <a:extLst>
                  <a:ext uri="{FF2B5EF4-FFF2-40B4-BE49-F238E27FC236}">
                    <a16:creationId xmlns:a16="http://schemas.microsoft.com/office/drawing/2014/main" id="{40A51E28-D454-45EC-8067-E72436EA7CBF}"/>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871" y="862"/>
                <a:ext cx="1807" cy="1378"/>
              </a:xfrm>
              <a:prstGeom prst="rect">
                <a:avLst/>
              </a:prstGeom>
              <a:noFill/>
              <a:ln w="12700"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17">
                <a:extLst>
                  <a:ext uri="{FF2B5EF4-FFF2-40B4-BE49-F238E27FC236}">
                    <a16:creationId xmlns:a16="http://schemas.microsoft.com/office/drawing/2014/main" id="{3941CB0C-610C-4A7C-8AAA-CDE6A1C2CA54}"/>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962" y="953"/>
                <a:ext cx="1807" cy="1378"/>
              </a:xfrm>
              <a:prstGeom prst="rect">
                <a:avLst/>
              </a:prstGeom>
              <a:noFill/>
              <a:ln w="9525"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Picture 18">
                <a:extLst>
                  <a:ext uri="{FF2B5EF4-FFF2-40B4-BE49-F238E27FC236}">
                    <a16:creationId xmlns:a16="http://schemas.microsoft.com/office/drawing/2014/main" id="{7E96B644-BD77-4C1F-928B-33D2A662002A}"/>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061" y="1044"/>
                <a:ext cx="1806" cy="13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589D521-4BF8-4174-B4B6-C229CFBED407}"/>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143" y="1163"/>
                <a:ext cx="1807" cy="137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20">
                <a:hlinkClick r:id="rId4" action="ppaction://hlinkfile"/>
                <a:extLst>
                  <a:ext uri="{FF2B5EF4-FFF2-40B4-BE49-F238E27FC236}">
                    <a16:creationId xmlns:a16="http://schemas.microsoft.com/office/drawing/2014/main" id="{F5735D33-B90A-4AFB-9D5F-AA6D67DBD251}"/>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234" y="1271"/>
                <a:ext cx="180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Rectangle 14">
              <a:hlinkClick r:id="rId5" action="ppaction://hlinkfile"/>
              <a:extLst>
                <a:ext uri="{FF2B5EF4-FFF2-40B4-BE49-F238E27FC236}">
                  <a16:creationId xmlns:a16="http://schemas.microsoft.com/office/drawing/2014/main" id="{3D1F46A6-829D-4AA5-BE41-BC21EB68A6A5}"/>
                </a:ext>
              </a:extLst>
            </p:cNvPr>
            <p:cNvSpPr>
              <a:spLocks noChangeArrowheads="1"/>
            </p:cNvSpPr>
            <p:nvPr/>
          </p:nvSpPr>
          <p:spPr bwMode="auto">
            <a:xfrm>
              <a:off x="2653" y="1207"/>
              <a:ext cx="1497"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grpSp>
    </p:spTree>
    <p:extLst>
      <p:ext uri="{BB962C8B-B14F-4D97-AF65-F5344CB8AC3E}">
        <p14:creationId xmlns:p14="http://schemas.microsoft.com/office/powerpoint/2010/main" val="1725496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84D77F-67D3-4EC3-A27F-6A791F659B13}"/>
              </a:ext>
            </a:extLst>
          </p:cNvPr>
          <p:cNvSpPr>
            <a:spLocks noGrp="1" noChangeArrowheads="1"/>
          </p:cNvSpPr>
          <p:nvPr>
            <p:ph type="title"/>
          </p:nvPr>
        </p:nvSpPr>
        <p:spPr>
          <a:xfrm>
            <a:off x="1258261" y="-64817"/>
            <a:ext cx="11029616" cy="1188720"/>
          </a:xfrm>
        </p:spPr>
        <p:txBody>
          <a:bodyPr/>
          <a:lstStyle/>
          <a:p>
            <a:pPr eaLnBrk="1" hangingPunct="1"/>
            <a:r>
              <a:rPr lang="en-US" altLang="en-US" sz="3800" dirty="0"/>
              <a:t>Multiframe Dim Target Detection (MFD)</a:t>
            </a:r>
          </a:p>
        </p:txBody>
      </p:sp>
      <p:sp>
        <p:nvSpPr>
          <p:cNvPr id="19459" name="Rectangle 3">
            <a:extLst>
              <a:ext uri="{FF2B5EF4-FFF2-40B4-BE49-F238E27FC236}">
                <a16:creationId xmlns:a16="http://schemas.microsoft.com/office/drawing/2014/main" id="{1740C187-25AB-4E1C-97AE-2FA142204E7B}"/>
              </a:ext>
            </a:extLst>
          </p:cNvPr>
          <p:cNvSpPr>
            <a:spLocks noGrp="1" noChangeArrowheads="1"/>
          </p:cNvSpPr>
          <p:nvPr>
            <p:ph type="body" idx="1"/>
          </p:nvPr>
        </p:nvSpPr>
        <p:spPr>
          <a:xfrm>
            <a:off x="1847850" y="2492375"/>
            <a:ext cx="8229600" cy="3925888"/>
          </a:xfrm>
        </p:spPr>
        <p:txBody>
          <a:bodyPr>
            <a:normAutofit lnSpcReduction="10000"/>
          </a:bodyPr>
          <a:lstStyle/>
          <a:p>
            <a:pPr algn="l" rtl="0" eaLnBrk="1" hangingPunct="1">
              <a:lnSpc>
                <a:spcPct val="90000"/>
              </a:lnSpc>
            </a:pPr>
            <a:r>
              <a:rPr lang="en-US" altLang="en-US" sz="2200"/>
              <a:t>Detection of man-made dim moving targets by imaging sensors and the estimation of their trajectories </a:t>
            </a:r>
            <a:br>
              <a:rPr lang="en-US" altLang="en-US" sz="2200"/>
            </a:br>
            <a:endParaRPr lang="en-US" altLang="en-US" sz="2200"/>
          </a:p>
          <a:p>
            <a:pPr algn="l" rtl="0" eaLnBrk="1" hangingPunct="1">
              <a:lnSpc>
                <a:spcPct val="90000"/>
              </a:lnSpc>
            </a:pPr>
            <a:r>
              <a:rPr lang="en-US" altLang="en-US" sz="2200"/>
              <a:t>A point target, which can affect up to four pixels in each frame </a:t>
            </a:r>
            <a:br>
              <a:rPr lang="en-US" altLang="en-US" sz="2200"/>
            </a:br>
            <a:endParaRPr lang="en-US" altLang="en-US" sz="2200"/>
          </a:p>
          <a:p>
            <a:pPr algn="l" rtl="0" eaLnBrk="1" hangingPunct="1">
              <a:lnSpc>
                <a:spcPct val="90000"/>
              </a:lnSpc>
            </a:pPr>
            <a:r>
              <a:rPr lang="en-US" altLang="en-US" sz="2200"/>
              <a:t>Low SNR (barely seen by naked eye)</a:t>
            </a:r>
            <a:br>
              <a:rPr lang="en-US" altLang="en-US" sz="2200"/>
            </a:br>
            <a:endParaRPr lang="en-US" altLang="en-US" sz="2200"/>
          </a:p>
          <a:p>
            <a:pPr algn="l" rtl="0" eaLnBrk="1" hangingPunct="1">
              <a:lnSpc>
                <a:spcPct val="90000"/>
              </a:lnSpc>
            </a:pPr>
            <a:r>
              <a:rPr lang="en-US" altLang="en-US" sz="2200"/>
              <a:t>A moving target leaves a signature in the 3D image</a:t>
            </a:r>
            <a:br>
              <a:rPr lang="en-US" altLang="en-US" sz="2200"/>
            </a:br>
            <a:endParaRPr lang="en-US" altLang="en-US" sz="2200"/>
          </a:p>
          <a:p>
            <a:pPr algn="l" rtl="0" eaLnBrk="1" hangingPunct="1">
              <a:lnSpc>
                <a:spcPct val="90000"/>
              </a:lnSpc>
            </a:pPr>
            <a:r>
              <a:rPr lang="en-US" altLang="en-US" sz="2200"/>
              <a:t>Acceleration does not exceed half a picture element per frame. Different kinds of background noise are considered.</a:t>
            </a:r>
          </a:p>
        </p:txBody>
      </p:sp>
      <p:grpSp>
        <p:nvGrpSpPr>
          <p:cNvPr id="19460" name="Group 4">
            <a:extLst>
              <a:ext uri="{FF2B5EF4-FFF2-40B4-BE49-F238E27FC236}">
                <a16:creationId xmlns:a16="http://schemas.microsoft.com/office/drawing/2014/main" id="{061C5322-AAAC-47D7-8D2A-B3EC03072241}"/>
              </a:ext>
            </a:extLst>
          </p:cNvPr>
          <p:cNvGrpSpPr>
            <a:grpSpLocks/>
          </p:cNvGrpSpPr>
          <p:nvPr/>
        </p:nvGrpSpPr>
        <p:grpSpPr bwMode="auto">
          <a:xfrm>
            <a:off x="2351089" y="908050"/>
            <a:ext cx="1728787" cy="1512888"/>
            <a:chOff x="295" y="1344"/>
            <a:chExt cx="1885" cy="1584"/>
          </a:xfrm>
        </p:grpSpPr>
        <p:pic>
          <p:nvPicPr>
            <p:cNvPr id="22538" name="mov.avi">
              <a:hlinkClick r:id="" action="ppaction://media"/>
              <a:extLst>
                <a:ext uri="{FF2B5EF4-FFF2-40B4-BE49-F238E27FC236}">
                  <a16:creationId xmlns:a16="http://schemas.microsoft.com/office/drawing/2014/main" id="{1AD3908B-988B-4940-A374-0BFE228AA519}"/>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295" y="1344"/>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mov.avi">
              <a:hlinkClick r:id="" action="ppaction://media"/>
              <a:extLst>
                <a:ext uri="{FF2B5EF4-FFF2-40B4-BE49-F238E27FC236}">
                  <a16:creationId xmlns:a16="http://schemas.microsoft.com/office/drawing/2014/main" id="{60B69E38-DC69-4750-97EB-10FA6D9E46A8}"/>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476" y="1570"/>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mov.avi">
              <a:hlinkClick r:id="" action="ppaction://media"/>
              <a:extLst>
                <a:ext uri="{FF2B5EF4-FFF2-40B4-BE49-F238E27FC236}">
                  <a16:creationId xmlns:a16="http://schemas.microsoft.com/office/drawing/2014/main" id="{FD812C97-B02C-41D1-90B4-62209C2D3EE8}"/>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612" y="1752"/>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1" name="AutoShape 8">
            <a:extLst>
              <a:ext uri="{FF2B5EF4-FFF2-40B4-BE49-F238E27FC236}">
                <a16:creationId xmlns:a16="http://schemas.microsoft.com/office/drawing/2014/main" id="{F6CDA7C9-E04F-4EA4-B225-F03FD4442EB2}"/>
              </a:ext>
            </a:extLst>
          </p:cNvPr>
          <p:cNvSpPr>
            <a:spLocks noChangeArrowheads="1"/>
          </p:cNvSpPr>
          <p:nvPr/>
        </p:nvSpPr>
        <p:spPr bwMode="auto">
          <a:xfrm>
            <a:off x="4224338" y="1557339"/>
            <a:ext cx="373062" cy="269875"/>
          </a:xfrm>
          <a:prstGeom prst="rightArrow">
            <a:avLst>
              <a:gd name="adj1" fmla="val 50000"/>
              <a:gd name="adj2" fmla="val 345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9462" name="Picture 9" descr="MFDT2">
            <a:extLst>
              <a:ext uri="{FF2B5EF4-FFF2-40B4-BE49-F238E27FC236}">
                <a16:creationId xmlns:a16="http://schemas.microsoft.com/office/drawing/2014/main" id="{9CB5F428-22AD-4DEA-BAB5-BA7C8902D0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174" t="14632" r="9439" b="18527"/>
          <a:stretch>
            <a:fillRect/>
          </a:stretch>
        </p:blipFill>
        <p:spPr bwMode="auto">
          <a:xfrm>
            <a:off x="4727576" y="887413"/>
            <a:ext cx="1584325"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10">
            <a:extLst>
              <a:ext uri="{FF2B5EF4-FFF2-40B4-BE49-F238E27FC236}">
                <a16:creationId xmlns:a16="http://schemas.microsoft.com/office/drawing/2014/main" id="{77EAE264-9A67-4854-9B18-9E1C782220FF}"/>
              </a:ext>
            </a:extLst>
          </p:cNvPr>
          <p:cNvSpPr>
            <a:spLocks noChangeArrowheads="1"/>
          </p:cNvSpPr>
          <p:nvPr/>
        </p:nvSpPr>
        <p:spPr bwMode="auto">
          <a:xfrm>
            <a:off x="6586538" y="1557339"/>
            <a:ext cx="373062" cy="269875"/>
          </a:xfrm>
          <a:prstGeom prst="rightArrow">
            <a:avLst>
              <a:gd name="adj1" fmla="val 50000"/>
              <a:gd name="adj2" fmla="val 345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9464" name="Picture 11">
            <a:extLst>
              <a:ext uri="{FF2B5EF4-FFF2-40B4-BE49-F238E27FC236}">
                <a16:creationId xmlns:a16="http://schemas.microsoft.com/office/drawing/2014/main" id="{B40ECD02-60C5-4011-8AB4-5E757A3F3E0F}"/>
              </a:ext>
            </a:extLst>
          </p:cNvPr>
          <p:cNvPicPr>
            <a:picLocks noChangeAspect="1" noChangeArrowheads="1"/>
          </p:cNvPicPr>
          <p:nvPr/>
        </p:nvPicPr>
        <p:blipFill>
          <a:blip r:embed="rId5">
            <a:lum contrast="6000"/>
            <a:extLst>
              <a:ext uri="{28A0092B-C50C-407E-A947-70E740481C1C}">
                <a14:useLocalDpi xmlns:a14="http://schemas.microsoft.com/office/drawing/2010/main" val="0"/>
              </a:ext>
            </a:extLst>
          </a:blip>
          <a:srcRect l="37714" t="31424" r="34219" b="30608"/>
          <a:stretch>
            <a:fillRect/>
          </a:stretch>
        </p:blipFill>
        <p:spPr bwMode="auto">
          <a:xfrm>
            <a:off x="7248525" y="908050"/>
            <a:ext cx="15128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Rectangle 12">
            <a:hlinkClick r:id="rId6" action="ppaction://hlinkfile"/>
            <a:extLst>
              <a:ext uri="{FF2B5EF4-FFF2-40B4-BE49-F238E27FC236}">
                <a16:creationId xmlns:a16="http://schemas.microsoft.com/office/drawing/2014/main" id="{CBC49D0B-06D4-4462-B9E2-9E45E0E8EB26}"/>
              </a:ext>
            </a:extLst>
          </p:cNvPr>
          <p:cNvSpPr>
            <a:spLocks noChangeArrowheads="1"/>
          </p:cNvSpPr>
          <p:nvPr/>
        </p:nvSpPr>
        <p:spPr bwMode="auto">
          <a:xfrm>
            <a:off x="2279651" y="836614"/>
            <a:ext cx="18716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E35C017-B75F-47AA-8687-EDE49521F1A5}"/>
              </a:ext>
            </a:extLst>
          </p:cNvPr>
          <p:cNvSpPr>
            <a:spLocks noGrp="1" noChangeArrowheads="1"/>
          </p:cNvSpPr>
          <p:nvPr>
            <p:ph type="title"/>
          </p:nvPr>
        </p:nvSpPr>
        <p:spPr>
          <a:xfrm>
            <a:off x="1981200" y="260351"/>
            <a:ext cx="8229600" cy="1368425"/>
          </a:xfrm>
        </p:spPr>
        <p:txBody>
          <a:bodyPr>
            <a:normAutofit fontScale="90000"/>
          </a:bodyPr>
          <a:lstStyle/>
          <a:p>
            <a:pPr algn="ctr" eaLnBrk="1" hangingPunct="1"/>
            <a:r>
              <a:rPr lang="en-US" altLang="en-US" sz="1700"/>
              <a:t>(SHAS)</a:t>
            </a:r>
            <a:br>
              <a:rPr lang="en-US" altLang="en-US" sz="1700"/>
            </a:br>
            <a:r>
              <a:rPr lang="en-US" altLang="en-US" sz="3400"/>
              <a:t>Motivation: Desired X-Ray Transform Algorithm Performance Measures</a:t>
            </a:r>
          </a:p>
        </p:txBody>
      </p:sp>
      <p:sp>
        <p:nvSpPr>
          <p:cNvPr id="27651" name="Text Box 3">
            <a:extLst>
              <a:ext uri="{FF2B5EF4-FFF2-40B4-BE49-F238E27FC236}">
                <a16:creationId xmlns:a16="http://schemas.microsoft.com/office/drawing/2014/main" id="{7F170843-0B0E-478B-8493-AA26B7D3526F}"/>
              </a:ext>
            </a:extLst>
          </p:cNvPr>
          <p:cNvSpPr txBox="1">
            <a:spLocks noChangeArrowheads="1"/>
          </p:cNvSpPr>
          <p:nvPr/>
        </p:nvSpPr>
        <p:spPr bwMode="auto">
          <a:xfrm>
            <a:off x="2278064" y="1989138"/>
            <a:ext cx="7705725"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Char char="•"/>
            </a:pPr>
            <a:r>
              <a:rPr lang="en-US" altLang="en-US" sz="2800"/>
              <a:t> Accuracy </a:t>
            </a:r>
            <a:r>
              <a:rPr lang="en-US" altLang="en-US" sz="2000" b="1"/>
              <a:t>(</a:t>
            </a:r>
            <a:r>
              <a:rPr lang="en-US" altLang="en-US" sz="2000"/>
              <a:t>with respect to Direct Evaluation and piecewise constant interpolation of digital image</a:t>
            </a:r>
            <a:r>
              <a:rPr lang="en-US" altLang="en-US" sz="2000" b="1"/>
              <a:t>)</a:t>
            </a:r>
          </a:p>
          <a:p>
            <a:pPr algn="l" rtl="0" eaLnBrk="1" hangingPunct="1">
              <a:spcBef>
                <a:spcPct val="50000"/>
              </a:spcBef>
              <a:buClrTx/>
              <a:buSzTx/>
              <a:buFontTx/>
              <a:buChar char="•"/>
            </a:pPr>
            <a:r>
              <a:rPr lang="en-US" altLang="en-US" sz="2800"/>
              <a:t> Speed </a:t>
            </a:r>
            <a:endParaRPr lang="en-US" altLang="en-US" sz="2000"/>
          </a:p>
          <a:p>
            <a:pPr algn="l" rtl="0" eaLnBrk="1" hangingPunct="1">
              <a:spcBef>
                <a:spcPct val="50000"/>
              </a:spcBef>
              <a:buClrTx/>
              <a:buSzTx/>
              <a:buFontTx/>
              <a:buChar char="•"/>
            </a:pPr>
            <a:r>
              <a:rPr lang="en-US" altLang="en-US" sz="2800"/>
              <a:t> Memory access </a:t>
            </a:r>
            <a:r>
              <a:rPr lang="en-US" altLang="en-US" sz="2000"/>
              <a:t>(Sequential/non-sequential )</a:t>
            </a:r>
          </a:p>
          <a:p>
            <a:pPr algn="l" rtl="0" eaLnBrk="1" hangingPunct="1">
              <a:spcBef>
                <a:spcPct val="50000"/>
              </a:spcBef>
              <a:buClrTx/>
              <a:buSzTx/>
              <a:buFontTx/>
              <a:buChar char="•"/>
            </a:pPr>
            <a:r>
              <a:rPr lang="en-US" altLang="en-US" sz="2800"/>
              <a:t> Flexibility of line sets definition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D6EA48-43F4-4892-B09B-7DFA57E0FF33}"/>
              </a:ext>
            </a:extLst>
          </p:cNvPr>
          <p:cNvSpPr>
            <a:spLocks noGrp="1" noChangeArrowheads="1"/>
          </p:cNvSpPr>
          <p:nvPr>
            <p:ph type="title"/>
          </p:nvPr>
        </p:nvSpPr>
        <p:spPr>
          <a:xfrm>
            <a:off x="1981200" y="188914"/>
            <a:ext cx="8229600" cy="1100137"/>
          </a:xfrm>
        </p:spPr>
        <p:txBody>
          <a:bodyPr/>
          <a:lstStyle/>
          <a:p>
            <a:pPr algn="ctr" eaLnBrk="1" hangingPunct="1"/>
            <a:r>
              <a:rPr lang="en-US" altLang="en-US" sz="1700"/>
              <a:t>(Algorithm)</a:t>
            </a:r>
            <a:br>
              <a:rPr lang="en-US" altLang="en-US"/>
            </a:br>
            <a:r>
              <a:rPr lang="en-US" altLang="en-US" sz="3400"/>
              <a:t>SHAS Algorithm Properties</a:t>
            </a:r>
          </a:p>
        </p:txBody>
      </p:sp>
      <p:sp>
        <p:nvSpPr>
          <p:cNvPr id="29699" name="Text Box 3">
            <a:extLst>
              <a:ext uri="{FF2B5EF4-FFF2-40B4-BE49-F238E27FC236}">
                <a16:creationId xmlns:a16="http://schemas.microsoft.com/office/drawing/2014/main" id="{9CA63643-5825-4B29-A2C9-427844F47B82}"/>
              </a:ext>
            </a:extLst>
          </p:cNvPr>
          <p:cNvSpPr txBox="1">
            <a:spLocks noChangeArrowheads="1"/>
          </p:cNvSpPr>
          <p:nvPr/>
        </p:nvSpPr>
        <p:spPr bwMode="auto">
          <a:xfrm>
            <a:off x="2208213" y="1847850"/>
            <a:ext cx="74168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 typeface="Wingdings" panose="05000000000000000000" pitchFamily="2" charset="2"/>
              <a:buChar char="ü"/>
            </a:pPr>
            <a:r>
              <a:rPr lang="en-US" altLang="en-US" sz="2400"/>
              <a:t>  Exact</a:t>
            </a:r>
          </a:p>
          <a:p>
            <a:pPr algn="l" rtl="0" eaLnBrk="1" hangingPunct="1">
              <a:spcBef>
                <a:spcPct val="50000"/>
              </a:spcBef>
              <a:buClrTx/>
              <a:buSzTx/>
              <a:buFont typeface="Wingdings" panose="05000000000000000000" pitchFamily="2" charset="2"/>
              <a:buChar char="ü"/>
            </a:pPr>
            <a:r>
              <a:rPr lang="en-US" altLang="en-US" sz="2400"/>
              <a:t> </a:t>
            </a:r>
            <a:r>
              <a:rPr lang="en-US" altLang="en-US" sz="2400">
                <a:hlinkClick r:id="" action="ppaction://noaction"/>
              </a:rPr>
              <a:t> </a:t>
            </a:r>
            <a:r>
              <a:rPr lang="en-US" altLang="en-US" sz="2400"/>
              <a:t>Fast</a:t>
            </a:r>
          </a:p>
          <a:p>
            <a:pPr algn="l" rtl="0" eaLnBrk="1" hangingPunct="1">
              <a:spcBef>
                <a:spcPct val="50000"/>
              </a:spcBef>
              <a:buClrTx/>
              <a:buSzTx/>
              <a:buFont typeface="Wingdings" panose="05000000000000000000" pitchFamily="2" charset="2"/>
              <a:buChar char="ü"/>
            </a:pPr>
            <a:r>
              <a:rPr lang="en-US" altLang="en-US" sz="2400"/>
              <a:t>  Memory-wise economical  </a:t>
            </a:r>
            <a:br>
              <a:rPr lang="en-US" altLang="en-US" sz="2400"/>
            </a:br>
            <a:r>
              <a:rPr lang="en-US" altLang="en-US" sz="2000"/>
              <a:t>(Serial Access, “In-Place” calculations)</a:t>
            </a:r>
          </a:p>
          <a:p>
            <a:pPr algn="l" rtl="0" eaLnBrk="1" hangingPunct="1">
              <a:spcBef>
                <a:spcPct val="50000"/>
              </a:spcBef>
              <a:buClrTx/>
              <a:buSzTx/>
              <a:buFont typeface="Wingdings" panose="05000000000000000000" pitchFamily="2" charset="2"/>
              <a:buChar char="ü"/>
            </a:pPr>
            <a:r>
              <a:rPr lang="en-US" altLang="en-US" sz="2400"/>
              <a:t> Flexible with respect to the choice if lines set </a:t>
            </a:r>
            <a:br>
              <a:rPr lang="en-US" altLang="en-US" sz="2400"/>
            </a:br>
            <a:r>
              <a:rPr lang="en-US" altLang="en-US" sz="2400"/>
              <a:t> </a:t>
            </a:r>
            <a:r>
              <a:rPr lang="en-US" altLang="en-US" sz="2000"/>
              <a:t>(Suited for any equispaced lines family)</a:t>
            </a:r>
          </a:p>
          <a:p>
            <a:pPr algn="l" rtl="0" eaLnBrk="1" hangingPunct="1">
              <a:spcBef>
                <a:spcPct val="50000"/>
              </a:spcBef>
              <a:buClrTx/>
              <a:buSzTx/>
              <a:buFont typeface="Wingdings" panose="05000000000000000000" pitchFamily="2" charset="2"/>
              <a:buChar char="ü"/>
            </a:pPr>
            <a:r>
              <a:rPr lang="en-US" altLang="en-US" sz="2400"/>
              <a:t> Easy for Implementation  </a:t>
            </a:r>
          </a:p>
          <a:p>
            <a:pPr algn="l" rtl="0" eaLnBrk="1" hangingPunct="1">
              <a:spcBef>
                <a:spcPct val="50000"/>
              </a:spcBef>
              <a:buClrTx/>
              <a:buSzTx/>
              <a:buFont typeface="Wingdings" panose="05000000000000000000" pitchFamily="2" charset="2"/>
              <a:buChar char="ü"/>
            </a:pPr>
            <a:r>
              <a:rPr lang="en-US" altLang="en-US" sz="2400"/>
              <a:t>  Easy for Parallel Implementation</a:t>
            </a:r>
            <a:endParaRPr lang="el-GR" altLang="en-US" sz="2400"/>
          </a:p>
        </p:txBody>
      </p:sp>
      <p:sp>
        <p:nvSpPr>
          <p:cNvPr id="29700" name="Text Box 4">
            <a:extLst>
              <a:ext uri="{FF2B5EF4-FFF2-40B4-BE49-F238E27FC236}">
                <a16:creationId xmlns:a16="http://schemas.microsoft.com/office/drawing/2014/main" id="{6C93B8DD-2F05-428F-8394-C097B4A6E623}"/>
              </a:ext>
            </a:extLst>
          </p:cNvPr>
          <p:cNvSpPr txBox="1">
            <a:spLocks noChangeArrowheads="1"/>
          </p:cNvSpPr>
          <p:nvPr/>
        </p:nvSpPr>
        <p:spPr bwMode="auto">
          <a:xfrm>
            <a:off x="2135188" y="1231901"/>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000">
                <a:solidFill>
                  <a:srgbClr val="FF3300"/>
                </a:solidFill>
              </a:rPr>
              <a:t>SHAS</a:t>
            </a:r>
            <a:r>
              <a:rPr lang="en-US" altLang="en-US" sz="1800"/>
              <a:t> algorithm (“</a:t>
            </a:r>
            <a:r>
              <a:rPr lang="en-US" altLang="en-US" sz="2000">
                <a:solidFill>
                  <a:srgbClr val="FF3300"/>
                </a:solidFill>
              </a:rPr>
              <a:t>SH</a:t>
            </a:r>
            <a:r>
              <a:rPr lang="en-US" altLang="en-US" sz="1800"/>
              <a:t>ift </a:t>
            </a:r>
            <a:r>
              <a:rPr lang="en-US" altLang="en-US" sz="2000">
                <a:solidFill>
                  <a:srgbClr val="FF3300"/>
                </a:solidFill>
              </a:rPr>
              <a:t>A</a:t>
            </a:r>
            <a:r>
              <a:rPr lang="en-US" altLang="en-US" sz="1800"/>
              <a:t>nd </a:t>
            </a:r>
            <a:r>
              <a:rPr lang="en-US" altLang="en-US" sz="2000">
                <a:solidFill>
                  <a:srgbClr val="FF3300"/>
                </a:solidFill>
              </a:rPr>
              <a:t>S</a:t>
            </a:r>
            <a:r>
              <a:rPr lang="en-US" altLang="en-US" sz="1800"/>
              <a:t>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C6C70A-5A27-4EE1-8579-4987FEA42A0B}"/>
              </a:ext>
            </a:extLst>
          </p:cNvPr>
          <p:cNvSpPr>
            <a:spLocks noChangeArrowheads="1"/>
          </p:cNvSpPr>
          <p:nvPr/>
        </p:nvSpPr>
        <p:spPr bwMode="auto">
          <a:xfrm>
            <a:off x="4087233" y="17033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1747" name="Rectangle 3">
            <a:extLst>
              <a:ext uri="{FF2B5EF4-FFF2-40B4-BE49-F238E27FC236}">
                <a16:creationId xmlns:a16="http://schemas.microsoft.com/office/drawing/2014/main" id="{41DE1FEF-30D7-43ED-BC92-39F4CD90F24C}"/>
              </a:ext>
            </a:extLst>
          </p:cNvPr>
          <p:cNvSpPr>
            <a:spLocks noChangeArrowheads="1"/>
          </p:cNvSpPr>
          <p:nvPr/>
        </p:nvSpPr>
        <p:spPr bwMode="auto">
          <a:xfrm>
            <a:off x="1981200" y="241300"/>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dirty="0">
                <a:solidFill>
                  <a:schemeClr val="tx2"/>
                </a:solidFill>
                <a:latin typeface="Garamond" panose="02020404030301010803" pitchFamily="18" charset="0"/>
              </a:rPr>
              <a:t>(Algorithm)</a:t>
            </a:r>
            <a:br>
              <a:rPr lang="en-US" altLang="en-US" sz="4200" dirty="0">
                <a:solidFill>
                  <a:schemeClr val="tx2"/>
                </a:solidFill>
                <a:latin typeface="Garamond" panose="02020404030301010803" pitchFamily="18" charset="0"/>
              </a:rPr>
            </a:br>
            <a:r>
              <a:rPr lang="en-US" altLang="en-US" sz="4200" dirty="0">
                <a:solidFill>
                  <a:schemeClr val="tx2"/>
                </a:solidFill>
                <a:latin typeface="Garamond" panose="02020404030301010803" pitchFamily="18" charset="0"/>
              </a:rPr>
              <a:t>O</a:t>
            </a:r>
            <a:r>
              <a:rPr lang="en-US" altLang="en-US" sz="3400" dirty="0">
                <a:solidFill>
                  <a:schemeClr val="tx2"/>
                </a:solidFill>
                <a:latin typeface="Garamond" panose="02020404030301010803" pitchFamily="18" charset="0"/>
              </a:rPr>
              <a:t>bservation</a:t>
            </a:r>
          </a:p>
        </p:txBody>
      </p:sp>
      <p:sp>
        <p:nvSpPr>
          <p:cNvPr id="31748" name="Rectangle 4">
            <a:extLst>
              <a:ext uri="{FF2B5EF4-FFF2-40B4-BE49-F238E27FC236}">
                <a16:creationId xmlns:a16="http://schemas.microsoft.com/office/drawing/2014/main" id="{B47BF537-C997-4B1B-B013-79CAB1FD46F5}"/>
              </a:ext>
            </a:extLst>
          </p:cNvPr>
          <p:cNvSpPr>
            <a:spLocks noChangeArrowheads="1"/>
          </p:cNvSpPr>
          <p:nvPr/>
        </p:nvSpPr>
        <p:spPr bwMode="auto">
          <a:xfrm>
            <a:off x="10483270" y="-122872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75781" name="Group 5">
            <a:extLst>
              <a:ext uri="{FF2B5EF4-FFF2-40B4-BE49-F238E27FC236}">
                <a16:creationId xmlns:a16="http://schemas.microsoft.com/office/drawing/2014/main" id="{CFB4D735-B277-48EA-B773-FD2FFBB522CA}"/>
              </a:ext>
            </a:extLst>
          </p:cNvPr>
          <p:cNvGraphicFramePr>
            <a:graphicFrameLocks noGrp="1"/>
          </p:cNvGraphicFramePr>
          <p:nvPr/>
        </p:nvGraphicFramePr>
        <p:xfrm>
          <a:off x="1533526" y="1358900"/>
          <a:ext cx="498475" cy="487532"/>
        </p:xfrm>
        <a:graphic>
          <a:graphicData uri="http://schemas.openxmlformats.org/drawingml/2006/table">
            <a:tbl>
              <a:tblPr/>
              <a:tblGrid>
                <a:gridCol w="498475">
                  <a:extLst>
                    <a:ext uri="{9D8B030D-6E8A-4147-A177-3AD203B41FA5}">
                      <a16:colId xmlns:a16="http://schemas.microsoft.com/office/drawing/2014/main" val="20000"/>
                    </a:ext>
                  </a:extLst>
                </a:gridCol>
              </a:tblGrid>
              <a:tr h="487363">
                <a:tc>
                  <a:txBody>
                    <a:bodyPr/>
                    <a:lstStyle/>
                    <a:p>
                      <a:pPr marL="0" marR="0" lvl="0" indent="0" algn="r" defTabSz="914400" rtl="1"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pitchFamily="34" charset="0"/>
                        <a:cs typeface="Arial" pitchFamily="34" charset="0"/>
                      </a:endParaRPr>
                    </a:p>
                  </a:txBody>
                  <a:tcPr marT="45646" marB="45646"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1751" name="Picture 11">
            <a:extLst>
              <a:ext uri="{FF2B5EF4-FFF2-40B4-BE49-F238E27FC236}">
                <a16:creationId xmlns:a16="http://schemas.microsoft.com/office/drawing/2014/main" id="{787D5416-7E9D-4DB6-B181-D0A9DEFEC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1" t="28616" r="27075" b="30838"/>
          <a:stretch>
            <a:fillRect/>
          </a:stretch>
        </p:blipFill>
        <p:spPr bwMode="auto">
          <a:xfrm>
            <a:off x="2135188" y="2349500"/>
            <a:ext cx="36576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2">
            <a:extLst>
              <a:ext uri="{FF2B5EF4-FFF2-40B4-BE49-F238E27FC236}">
                <a16:creationId xmlns:a16="http://schemas.microsoft.com/office/drawing/2014/main" id="{8DC3734B-6845-4585-AF0B-46B46A5BB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851" t="28059" r="42293" b="30835"/>
          <a:stretch>
            <a:fillRect/>
          </a:stretch>
        </p:blipFill>
        <p:spPr bwMode="auto">
          <a:xfrm>
            <a:off x="6024563" y="2349500"/>
            <a:ext cx="36004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2FAA72F-9C42-44C1-BC86-77E57607D444}"/>
              </a:ext>
            </a:extLst>
          </p:cNvPr>
          <p:cNvSpPr>
            <a:spLocks noChangeArrowheads="1"/>
          </p:cNvSpPr>
          <p:nvPr/>
        </p:nvSpPr>
        <p:spPr bwMode="auto">
          <a:xfrm>
            <a:off x="4087233" y="17033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3795" name="Rectangle 3">
            <a:extLst>
              <a:ext uri="{FF2B5EF4-FFF2-40B4-BE49-F238E27FC236}">
                <a16:creationId xmlns:a16="http://schemas.microsoft.com/office/drawing/2014/main" id="{EECA788A-DAB1-4456-82D9-B3E51DB9A05C}"/>
              </a:ext>
            </a:extLst>
          </p:cNvPr>
          <p:cNvSpPr>
            <a:spLocks noChangeArrowheads="1"/>
          </p:cNvSpPr>
          <p:nvPr/>
        </p:nvSpPr>
        <p:spPr bwMode="auto">
          <a:xfrm>
            <a:off x="1919288" y="384175"/>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Simultaneous calculation with serial memory access</a:t>
            </a:r>
          </a:p>
        </p:txBody>
      </p:sp>
      <p:sp>
        <p:nvSpPr>
          <p:cNvPr id="33796" name="Rectangle 4">
            <a:extLst>
              <a:ext uri="{FF2B5EF4-FFF2-40B4-BE49-F238E27FC236}">
                <a16:creationId xmlns:a16="http://schemas.microsoft.com/office/drawing/2014/main" id="{199C6A60-35EF-4776-AEB6-C396B949CAC7}"/>
              </a:ext>
            </a:extLst>
          </p:cNvPr>
          <p:cNvSpPr>
            <a:spLocks noChangeArrowheads="1"/>
          </p:cNvSpPr>
          <p:nvPr/>
        </p:nvSpPr>
        <p:spPr bwMode="auto">
          <a:xfrm>
            <a:off x="10483270" y="-122872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77829" name="Group 5">
            <a:extLst>
              <a:ext uri="{FF2B5EF4-FFF2-40B4-BE49-F238E27FC236}">
                <a16:creationId xmlns:a16="http://schemas.microsoft.com/office/drawing/2014/main" id="{930FC18D-734E-4A24-8651-1AAE7FA989E6}"/>
              </a:ext>
            </a:extLst>
          </p:cNvPr>
          <p:cNvGraphicFramePr>
            <a:graphicFrameLocks noGrp="1"/>
          </p:cNvGraphicFramePr>
          <p:nvPr/>
        </p:nvGraphicFramePr>
        <p:xfrm>
          <a:off x="1533526" y="1358900"/>
          <a:ext cx="498475" cy="487532"/>
        </p:xfrm>
        <a:graphic>
          <a:graphicData uri="http://schemas.openxmlformats.org/drawingml/2006/table">
            <a:tbl>
              <a:tblPr/>
              <a:tblGrid>
                <a:gridCol w="498475">
                  <a:extLst>
                    <a:ext uri="{9D8B030D-6E8A-4147-A177-3AD203B41FA5}">
                      <a16:colId xmlns:a16="http://schemas.microsoft.com/office/drawing/2014/main" val="20000"/>
                    </a:ext>
                  </a:extLst>
                </a:gridCol>
              </a:tblGrid>
              <a:tr h="487363">
                <a:tc>
                  <a:txBody>
                    <a:bodyPr/>
                    <a:lstStyle/>
                    <a:p>
                      <a:pPr marL="0" marR="0" lvl="0" indent="0" algn="r" defTabSz="914400" rtl="1"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pitchFamily="34" charset="0"/>
                        <a:cs typeface="Arial" pitchFamily="34" charset="0"/>
                      </a:endParaRPr>
                    </a:p>
                  </a:txBody>
                  <a:tcPr marT="45646" marB="45646"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3799" name="Picture 11">
            <a:extLst>
              <a:ext uri="{FF2B5EF4-FFF2-40B4-BE49-F238E27FC236}">
                <a16:creationId xmlns:a16="http://schemas.microsoft.com/office/drawing/2014/main" id="{57462FD6-D422-49F8-AB24-723FE04DF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190" t="14458" r="15370" b="21928"/>
          <a:stretch>
            <a:fillRect/>
          </a:stretch>
        </p:blipFill>
        <p:spPr bwMode="auto">
          <a:xfrm>
            <a:off x="2211388" y="2133600"/>
            <a:ext cx="4316412"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2">
            <a:extLst>
              <a:ext uri="{FF2B5EF4-FFF2-40B4-BE49-F238E27FC236}">
                <a16:creationId xmlns:a16="http://schemas.microsoft.com/office/drawing/2014/main" id="{81804317-47C6-4E4C-A270-83C610FBD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212" t="15663" r="32730" b="25301"/>
          <a:stretch>
            <a:fillRect/>
          </a:stretch>
        </p:blipFill>
        <p:spPr bwMode="auto">
          <a:xfrm>
            <a:off x="6573839" y="2174876"/>
            <a:ext cx="34829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Presentation Outline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Motivation </a:t>
            </a:r>
          </a:p>
          <a:p>
            <a:r>
              <a:rPr lang="en-US" altLang="en-US" dirty="0"/>
              <a:t>Objectives</a:t>
            </a:r>
          </a:p>
          <a:p>
            <a:r>
              <a:rPr lang="en-US" altLang="en-US" dirty="0"/>
              <a:t>Background</a:t>
            </a:r>
          </a:p>
          <a:p>
            <a:r>
              <a:rPr lang="en-US" altLang="en-US" dirty="0"/>
              <a:t>SHAS vs other X-ray approaches</a:t>
            </a:r>
          </a:p>
          <a:p>
            <a:r>
              <a:rPr lang="en-US" altLang="en-US" dirty="0"/>
              <a:t>Dynamic SHAS</a:t>
            </a:r>
          </a:p>
          <a:p>
            <a:r>
              <a:rPr lang="en-US" altLang="en-US" dirty="0"/>
              <a:t>Dim Target tracking application</a:t>
            </a:r>
          </a:p>
          <a:p>
            <a:r>
              <a:rPr lang="en-US" altLang="en-US"/>
              <a:t>Experiments methodology</a:t>
            </a:r>
            <a:endParaRPr lang="en-US" altLang="en-US" dirty="0"/>
          </a:p>
          <a:p>
            <a:r>
              <a:rPr lang="en-US" altLang="en-US" dirty="0"/>
              <a:t>Results </a:t>
            </a:r>
          </a:p>
        </p:txBody>
      </p:sp>
    </p:spTree>
    <p:extLst>
      <p:ext uri="{BB962C8B-B14F-4D97-AF65-F5344CB8AC3E}">
        <p14:creationId xmlns:p14="http://schemas.microsoft.com/office/powerpoint/2010/main" val="548787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FDBDC87-0DC5-4CF5-A7F6-105721E8BD5E}"/>
              </a:ext>
            </a:extLst>
          </p:cNvPr>
          <p:cNvSpPr>
            <a:spLocks noChangeArrowheads="1"/>
          </p:cNvSpPr>
          <p:nvPr/>
        </p:nvSpPr>
        <p:spPr bwMode="auto">
          <a:xfrm>
            <a:off x="1981200" y="96839"/>
            <a:ext cx="82296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dirty="0">
                <a:solidFill>
                  <a:schemeClr val="tx2"/>
                </a:solidFill>
                <a:latin typeface="Garamond" panose="02020404030301010803" pitchFamily="18" charset="0"/>
              </a:rPr>
              <a:t>(Algorithm)</a:t>
            </a:r>
            <a:br>
              <a:rPr lang="en-US" altLang="en-US" sz="4200" dirty="0">
                <a:solidFill>
                  <a:schemeClr val="tx2"/>
                </a:solidFill>
                <a:latin typeface="Garamond" panose="02020404030301010803" pitchFamily="18" charset="0"/>
              </a:rPr>
            </a:br>
            <a:r>
              <a:rPr lang="en-US" altLang="en-US" sz="3400" dirty="0">
                <a:solidFill>
                  <a:schemeClr val="tx2"/>
                </a:solidFill>
                <a:latin typeface="Garamond" panose="02020404030301010803" pitchFamily="18" charset="0"/>
              </a:rPr>
              <a:t>Merging Series of Grid Intersections 2D </a:t>
            </a:r>
          </a:p>
        </p:txBody>
      </p:sp>
      <p:pic>
        <p:nvPicPr>
          <p:cNvPr id="47107" name="Picture 3">
            <a:extLst>
              <a:ext uri="{FF2B5EF4-FFF2-40B4-BE49-F238E27FC236}">
                <a16:creationId xmlns:a16="http://schemas.microsoft.com/office/drawing/2014/main" id="{052CDA25-9166-4A7F-BF9A-C4E58858DCB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26091" t="7733" r="27075" b="10361"/>
          <a:stretch>
            <a:fillRect/>
          </a:stretch>
        </p:blipFill>
        <p:spPr>
          <a:xfrm>
            <a:off x="8616951" y="1198564"/>
            <a:ext cx="1800225" cy="3525837"/>
          </a:xfrm>
          <a:noFill/>
        </p:spPr>
      </p:pic>
      <p:sp>
        <p:nvSpPr>
          <p:cNvPr id="47108" name="Text Box 4">
            <a:extLst>
              <a:ext uri="{FF2B5EF4-FFF2-40B4-BE49-F238E27FC236}">
                <a16:creationId xmlns:a16="http://schemas.microsoft.com/office/drawing/2014/main" id="{67326ADE-753A-4332-ADC2-0AD4ED451313}"/>
              </a:ext>
            </a:extLst>
          </p:cNvPr>
          <p:cNvSpPr txBox="1">
            <a:spLocks noChangeArrowheads="1"/>
          </p:cNvSpPr>
          <p:nvPr/>
        </p:nvSpPr>
        <p:spPr bwMode="auto">
          <a:xfrm>
            <a:off x="8401051" y="4797425"/>
            <a:ext cx="2663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-4  -3  -2  -1  0  1  2  3  4</a:t>
            </a:r>
          </a:p>
        </p:txBody>
      </p:sp>
      <p:sp>
        <p:nvSpPr>
          <p:cNvPr id="47109" name="Text Box 5">
            <a:extLst>
              <a:ext uri="{FF2B5EF4-FFF2-40B4-BE49-F238E27FC236}">
                <a16:creationId xmlns:a16="http://schemas.microsoft.com/office/drawing/2014/main" id="{F6C51037-D286-4B00-8A0A-403F499823EF}"/>
              </a:ext>
            </a:extLst>
          </p:cNvPr>
          <p:cNvSpPr txBox="1">
            <a:spLocks noChangeArrowheads="1"/>
          </p:cNvSpPr>
          <p:nvPr/>
        </p:nvSpPr>
        <p:spPr bwMode="auto">
          <a:xfrm rot="16200000">
            <a:off x="6515548" y="2773364"/>
            <a:ext cx="384720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-8  -7  -6  -5  -4  -3  -2  -1  0  1  2  3  4  5  6  7  8</a:t>
            </a:r>
          </a:p>
        </p:txBody>
      </p:sp>
      <p:sp>
        <p:nvSpPr>
          <p:cNvPr id="47110" name="Text Box 6">
            <a:extLst>
              <a:ext uri="{FF2B5EF4-FFF2-40B4-BE49-F238E27FC236}">
                <a16:creationId xmlns:a16="http://schemas.microsoft.com/office/drawing/2014/main" id="{271471BA-4FC1-4809-9C19-43F81C041F09}"/>
              </a:ext>
            </a:extLst>
          </p:cNvPr>
          <p:cNvSpPr txBox="1">
            <a:spLocks noChangeArrowheads="1"/>
          </p:cNvSpPr>
          <p:nvPr/>
        </p:nvSpPr>
        <p:spPr bwMode="auto">
          <a:xfrm>
            <a:off x="3340100" y="33766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pic>
        <p:nvPicPr>
          <p:cNvPr id="47111" name="Picture 7">
            <a:extLst>
              <a:ext uri="{FF2B5EF4-FFF2-40B4-BE49-F238E27FC236}">
                <a16:creationId xmlns:a16="http://schemas.microsoft.com/office/drawing/2014/main" id="{7D996063-DE5F-43B2-9E6B-D6A08777C7D1}"/>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l="5621" t="16982" r="12383" b="42557"/>
          <a:stretch>
            <a:fillRect/>
          </a:stretch>
        </p:blipFill>
        <p:spPr>
          <a:xfrm>
            <a:off x="1631950" y="1052513"/>
            <a:ext cx="6408738" cy="2462212"/>
          </a:xfrm>
          <a:noFill/>
        </p:spPr>
      </p:pic>
      <p:pic>
        <p:nvPicPr>
          <p:cNvPr id="47112" name="Picture 8">
            <a:extLst>
              <a:ext uri="{FF2B5EF4-FFF2-40B4-BE49-F238E27FC236}">
                <a16:creationId xmlns:a16="http://schemas.microsoft.com/office/drawing/2014/main" id="{A01F1835-66AD-4F5B-984E-7E7C649D14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741" t="39093" r="18500" b="29411"/>
          <a:stretch>
            <a:fillRect/>
          </a:stretch>
        </p:blipFill>
        <p:spPr bwMode="auto">
          <a:xfrm>
            <a:off x="1847851" y="4822826"/>
            <a:ext cx="64801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Text Box 9">
            <a:extLst>
              <a:ext uri="{FF2B5EF4-FFF2-40B4-BE49-F238E27FC236}">
                <a16:creationId xmlns:a16="http://schemas.microsoft.com/office/drawing/2014/main" id="{001D10C7-5F37-4220-A3E1-C0DBD67BCFA6}"/>
              </a:ext>
            </a:extLst>
          </p:cNvPr>
          <p:cNvSpPr txBox="1">
            <a:spLocks noChangeArrowheads="1"/>
          </p:cNvSpPr>
          <p:nvPr/>
        </p:nvSpPr>
        <p:spPr bwMode="auto">
          <a:xfrm>
            <a:off x="2495550"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(-4,3)</a:t>
            </a:r>
          </a:p>
        </p:txBody>
      </p:sp>
      <p:sp>
        <p:nvSpPr>
          <p:cNvPr id="47114" name="Text Box 10">
            <a:extLst>
              <a:ext uri="{FF2B5EF4-FFF2-40B4-BE49-F238E27FC236}">
                <a16:creationId xmlns:a16="http://schemas.microsoft.com/office/drawing/2014/main" id="{0B3FB8F1-4A92-42A2-AD0E-45446B5B5B8A}"/>
              </a:ext>
            </a:extLst>
          </p:cNvPr>
          <p:cNvSpPr txBox="1">
            <a:spLocks noChangeArrowheads="1"/>
          </p:cNvSpPr>
          <p:nvPr/>
        </p:nvSpPr>
        <p:spPr bwMode="auto">
          <a:xfrm>
            <a:off x="2928939" y="4652964"/>
            <a:ext cx="574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(-3,3)</a:t>
            </a:r>
          </a:p>
        </p:txBody>
      </p:sp>
      <p:sp>
        <p:nvSpPr>
          <p:cNvPr id="47115" name="Text Box 11">
            <a:extLst>
              <a:ext uri="{FF2B5EF4-FFF2-40B4-BE49-F238E27FC236}">
                <a16:creationId xmlns:a16="http://schemas.microsoft.com/office/drawing/2014/main" id="{651DE47C-079D-48C4-923F-0794F382AFCA}"/>
              </a:ext>
            </a:extLst>
          </p:cNvPr>
          <p:cNvSpPr txBox="1">
            <a:spLocks noChangeArrowheads="1"/>
          </p:cNvSpPr>
          <p:nvPr/>
        </p:nvSpPr>
        <p:spPr bwMode="auto">
          <a:xfrm>
            <a:off x="3432176" y="4652964"/>
            <a:ext cx="576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(-3,2)</a:t>
            </a:r>
          </a:p>
        </p:txBody>
      </p:sp>
      <p:sp>
        <p:nvSpPr>
          <p:cNvPr id="47116" name="Text Box 12">
            <a:extLst>
              <a:ext uri="{FF2B5EF4-FFF2-40B4-BE49-F238E27FC236}">
                <a16:creationId xmlns:a16="http://schemas.microsoft.com/office/drawing/2014/main" id="{B076A54A-9B98-412E-AEC8-42B195DEC2B0}"/>
              </a:ext>
            </a:extLst>
          </p:cNvPr>
          <p:cNvSpPr txBox="1">
            <a:spLocks noChangeArrowheads="1"/>
          </p:cNvSpPr>
          <p:nvPr/>
        </p:nvSpPr>
        <p:spPr bwMode="auto">
          <a:xfrm>
            <a:off x="3863975"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(-2,2)</a:t>
            </a:r>
          </a:p>
        </p:txBody>
      </p:sp>
      <p:sp>
        <p:nvSpPr>
          <p:cNvPr id="47117" name="Text Box 13">
            <a:extLst>
              <a:ext uri="{FF2B5EF4-FFF2-40B4-BE49-F238E27FC236}">
                <a16:creationId xmlns:a16="http://schemas.microsoft.com/office/drawing/2014/main" id="{B7D1BE68-5B37-4355-AB2D-0FDC0E095220}"/>
              </a:ext>
            </a:extLst>
          </p:cNvPr>
          <p:cNvSpPr txBox="1">
            <a:spLocks noChangeArrowheads="1"/>
          </p:cNvSpPr>
          <p:nvPr/>
        </p:nvSpPr>
        <p:spPr bwMode="auto">
          <a:xfrm>
            <a:off x="4368800"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(-2,1)</a:t>
            </a:r>
          </a:p>
        </p:txBody>
      </p:sp>
      <p:sp>
        <p:nvSpPr>
          <p:cNvPr id="47118" name="Text Box 14">
            <a:extLst>
              <a:ext uri="{FF2B5EF4-FFF2-40B4-BE49-F238E27FC236}">
                <a16:creationId xmlns:a16="http://schemas.microsoft.com/office/drawing/2014/main" id="{77A2C501-178D-45D2-9A77-75BECFD0BFD4}"/>
              </a:ext>
            </a:extLst>
          </p:cNvPr>
          <p:cNvSpPr txBox="1">
            <a:spLocks noChangeArrowheads="1"/>
          </p:cNvSpPr>
          <p:nvPr/>
        </p:nvSpPr>
        <p:spPr bwMode="auto">
          <a:xfrm>
            <a:off x="4872038" y="466725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 . .</a:t>
            </a:r>
          </a:p>
        </p:txBody>
      </p:sp>
      <p:sp>
        <p:nvSpPr>
          <p:cNvPr id="79887" name="Oval 15">
            <a:extLst>
              <a:ext uri="{FF2B5EF4-FFF2-40B4-BE49-F238E27FC236}">
                <a16:creationId xmlns:a16="http://schemas.microsoft.com/office/drawing/2014/main" id="{CC8B9770-9D55-4C90-A4CB-BED048BABE08}"/>
              </a:ext>
            </a:extLst>
          </p:cNvPr>
          <p:cNvSpPr>
            <a:spLocks noChangeArrowheads="1"/>
          </p:cNvSpPr>
          <p:nvPr/>
        </p:nvSpPr>
        <p:spPr bwMode="auto">
          <a:xfrm>
            <a:off x="8616950" y="33575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88" name="Oval 16">
            <a:extLst>
              <a:ext uri="{FF2B5EF4-FFF2-40B4-BE49-F238E27FC236}">
                <a16:creationId xmlns:a16="http://schemas.microsoft.com/office/drawing/2014/main" id="{57CF5D5E-1ADE-4A5C-9A3C-EFF262CB188D}"/>
              </a:ext>
            </a:extLst>
          </p:cNvPr>
          <p:cNvSpPr>
            <a:spLocks noChangeArrowheads="1"/>
          </p:cNvSpPr>
          <p:nvPr/>
        </p:nvSpPr>
        <p:spPr bwMode="auto">
          <a:xfrm>
            <a:off x="2640014" y="4654550"/>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89" name="Oval 17">
            <a:extLst>
              <a:ext uri="{FF2B5EF4-FFF2-40B4-BE49-F238E27FC236}">
                <a16:creationId xmlns:a16="http://schemas.microsoft.com/office/drawing/2014/main" id="{1E254B7A-08F9-4863-ABE4-C9243B46235C}"/>
              </a:ext>
            </a:extLst>
          </p:cNvPr>
          <p:cNvSpPr>
            <a:spLocks noChangeArrowheads="1"/>
          </p:cNvSpPr>
          <p:nvPr/>
        </p:nvSpPr>
        <p:spPr bwMode="auto">
          <a:xfrm>
            <a:off x="8832850" y="33575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0" name="Oval 18">
            <a:extLst>
              <a:ext uri="{FF2B5EF4-FFF2-40B4-BE49-F238E27FC236}">
                <a16:creationId xmlns:a16="http://schemas.microsoft.com/office/drawing/2014/main" id="{AD4D9E46-45E4-48E0-818C-5A4E3F86569E}"/>
              </a:ext>
            </a:extLst>
          </p:cNvPr>
          <p:cNvSpPr>
            <a:spLocks noChangeArrowheads="1"/>
          </p:cNvSpPr>
          <p:nvPr/>
        </p:nvSpPr>
        <p:spPr bwMode="auto">
          <a:xfrm>
            <a:off x="3071814" y="4652964"/>
            <a:ext cx="287337"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1" name="Oval 19">
            <a:extLst>
              <a:ext uri="{FF2B5EF4-FFF2-40B4-BE49-F238E27FC236}">
                <a16:creationId xmlns:a16="http://schemas.microsoft.com/office/drawing/2014/main" id="{1F56AA2C-C0A2-40CB-8B76-3D6C3B401BCB}"/>
              </a:ext>
            </a:extLst>
          </p:cNvPr>
          <p:cNvSpPr>
            <a:spLocks noChangeArrowheads="1"/>
          </p:cNvSpPr>
          <p:nvPr/>
        </p:nvSpPr>
        <p:spPr bwMode="auto">
          <a:xfrm>
            <a:off x="3071814" y="5229225"/>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2" name="Oval 20">
            <a:extLst>
              <a:ext uri="{FF2B5EF4-FFF2-40B4-BE49-F238E27FC236}">
                <a16:creationId xmlns:a16="http://schemas.microsoft.com/office/drawing/2014/main" id="{A02483F4-848A-49AB-BAEF-7EBB2E2D2CBE}"/>
              </a:ext>
            </a:extLst>
          </p:cNvPr>
          <p:cNvSpPr>
            <a:spLocks noChangeArrowheads="1"/>
          </p:cNvSpPr>
          <p:nvPr/>
        </p:nvSpPr>
        <p:spPr bwMode="auto">
          <a:xfrm>
            <a:off x="3071814" y="5805489"/>
            <a:ext cx="287337"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3" name="Oval 21">
            <a:extLst>
              <a:ext uri="{FF2B5EF4-FFF2-40B4-BE49-F238E27FC236}">
                <a16:creationId xmlns:a16="http://schemas.microsoft.com/office/drawing/2014/main" id="{E8BA6E00-B13B-4839-9759-69CBC249020F}"/>
              </a:ext>
            </a:extLst>
          </p:cNvPr>
          <p:cNvSpPr>
            <a:spLocks noChangeArrowheads="1"/>
          </p:cNvSpPr>
          <p:nvPr/>
        </p:nvSpPr>
        <p:spPr bwMode="auto">
          <a:xfrm>
            <a:off x="8832850" y="31416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4" name="Oval 22">
            <a:extLst>
              <a:ext uri="{FF2B5EF4-FFF2-40B4-BE49-F238E27FC236}">
                <a16:creationId xmlns:a16="http://schemas.microsoft.com/office/drawing/2014/main" id="{BD8FA76E-DE0B-4CEC-93A9-28FCD52B1108}"/>
              </a:ext>
            </a:extLst>
          </p:cNvPr>
          <p:cNvSpPr>
            <a:spLocks noChangeArrowheads="1"/>
          </p:cNvSpPr>
          <p:nvPr/>
        </p:nvSpPr>
        <p:spPr bwMode="auto">
          <a:xfrm>
            <a:off x="2640014" y="5229225"/>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5" name="Oval 23">
            <a:extLst>
              <a:ext uri="{FF2B5EF4-FFF2-40B4-BE49-F238E27FC236}">
                <a16:creationId xmlns:a16="http://schemas.microsoft.com/office/drawing/2014/main" id="{BD1E8284-DBB0-45BB-AF6B-F5734E17AC46}"/>
              </a:ext>
            </a:extLst>
          </p:cNvPr>
          <p:cNvSpPr>
            <a:spLocks noChangeArrowheads="1"/>
          </p:cNvSpPr>
          <p:nvPr/>
        </p:nvSpPr>
        <p:spPr bwMode="auto">
          <a:xfrm>
            <a:off x="2640014" y="5518150"/>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6" name="Oval 24">
            <a:extLst>
              <a:ext uri="{FF2B5EF4-FFF2-40B4-BE49-F238E27FC236}">
                <a16:creationId xmlns:a16="http://schemas.microsoft.com/office/drawing/2014/main" id="{7BE4B339-ECC8-472A-AA62-130F568C1993}"/>
              </a:ext>
            </a:extLst>
          </p:cNvPr>
          <p:cNvSpPr>
            <a:spLocks noChangeArrowheads="1"/>
          </p:cNvSpPr>
          <p:nvPr/>
        </p:nvSpPr>
        <p:spPr bwMode="auto">
          <a:xfrm>
            <a:off x="3575050" y="4654550"/>
            <a:ext cx="287338"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8"/>
                                        </p:tgtEl>
                                        <p:attrNameLst>
                                          <p:attrName>style.visibility</p:attrName>
                                        </p:attrNameLst>
                                      </p:cBhvr>
                                      <p:to>
                                        <p:strVal val="visible"/>
                                      </p:to>
                                    </p:set>
                                  </p:childTnLst>
                                  <p:subTnLst>
                                    <p:set>
                                      <p:cBhvr override="childStyle">
                                        <p:cTn dur="1" fill="hold" display="0" masterRel="nextClick" afterEffect="1"/>
                                        <p:tgtEl>
                                          <p:spTgt spid="79888"/>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9894"/>
                                        </p:tgtEl>
                                        <p:attrNameLst>
                                          <p:attrName>style.visibility</p:attrName>
                                        </p:attrNameLst>
                                      </p:cBhvr>
                                      <p:to>
                                        <p:strVal val="visible"/>
                                      </p:to>
                                    </p:set>
                                  </p:childTnLst>
                                  <p:subTnLst>
                                    <p:set>
                                      <p:cBhvr override="childStyle">
                                        <p:cTn dur="1" fill="hold" display="0" masterRel="nextClick" afterEffect="1"/>
                                        <p:tgtEl>
                                          <p:spTgt spid="7989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79887"/>
                                        </p:tgtEl>
                                        <p:attrNameLst>
                                          <p:attrName>style.visibility</p:attrName>
                                        </p:attrNameLst>
                                      </p:cBhvr>
                                      <p:to>
                                        <p:strVal val="visible"/>
                                      </p:to>
                                    </p:set>
                                  </p:childTnLst>
                                  <p:subTnLst>
                                    <p:set>
                                      <p:cBhvr override="childStyle">
                                        <p:cTn dur="1" fill="hold" display="0" masterRel="nextClick" afterEffect="1"/>
                                        <p:tgtEl>
                                          <p:spTgt spid="79887"/>
                                        </p:tgtEl>
                                        <p:attrNameLst>
                                          <p:attrName>style.visibility</p:attrName>
                                        </p:attrNameLst>
                                      </p:cBhvr>
                                      <p:to>
                                        <p:strVal val="hidden"/>
                                      </p:to>
                                    </p:set>
                                  </p:subTnLst>
                                </p:cTn>
                              </p:par>
                            </p:childTnLst>
                          </p:cTn>
                        </p:par>
                        <p:par>
                          <p:cTn id="11" fill="hold" nodeType="afterGroup">
                            <p:stCondLst>
                              <p:cond delay="0"/>
                            </p:stCondLst>
                            <p:childTnLst>
                              <p:par>
                                <p:cTn id="12" presetID="1" presetClass="entr" presetSubtype="0" fill="hold" grpId="0" nodeType="afterEffect">
                                  <p:stCondLst>
                                    <p:cond delay="3000"/>
                                  </p:stCondLst>
                                  <p:childTnLst>
                                    <p:set>
                                      <p:cBhvr>
                                        <p:cTn id="13" dur="1" fill="hold">
                                          <p:stCondLst>
                                            <p:cond delay="0"/>
                                          </p:stCondLst>
                                        </p:cTn>
                                        <p:tgtEl>
                                          <p:spTgt spid="79895"/>
                                        </p:tgtEl>
                                        <p:attrNameLst>
                                          <p:attrName>style.visibility</p:attrName>
                                        </p:attrNameLst>
                                      </p:cBhvr>
                                      <p:to>
                                        <p:strVal val="visible"/>
                                      </p:to>
                                    </p:set>
                                  </p:childTnLst>
                                  <p:subTnLst>
                                    <p:set>
                                      <p:cBhvr override="childStyle">
                                        <p:cTn dur="1" fill="hold" display="0" masterRel="nextClick" afterEffect="1"/>
                                        <p:tgtEl>
                                          <p:spTgt spid="79895"/>
                                        </p:tgtEl>
                                        <p:attrNameLst>
                                          <p:attrName>style.visibility</p:attrName>
                                        </p:attrNameLst>
                                      </p:cBhvr>
                                      <p:to>
                                        <p:strVal val="hidden"/>
                                      </p:to>
                                    </p:set>
                                  </p:subTnLst>
                                </p:cTn>
                              </p:par>
                            </p:childTnLst>
                          </p:cTn>
                        </p:par>
                        <p:par>
                          <p:cTn id="14" fill="hold" nodeType="afterGroup">
                            <p:stCondLst>
                              <p:cond delay="3000"/>
                            </p:stCondLst>
                            <p:childTnLst>
                              <p:par>
                                <p:cTn id="15" presetID="1" presetClass="entr" presetSubtype="0" fill="hold" grpId="0" nodeType="afterEffect">
                                  <p:stCondLst>
                                    <p:cond delay="3000"/>
                                  </p:stCondLst>
                                  <p:childTnLst>
                                    <p:set>
                                      <p:cBhvr>
                                        <p:cTn id="16" dur="1" fill="hold">
                                          <p:stCondLst>
                                            <p:cond delay="0"/>
                                          </p:stCondLst>
                                        </p:cTn>
                                        <p:tgtEl>
                                          <p:spTgt spid="79890"/>
                                        </p:tgtEl>
                                        <p:attrNameLst>
                                          <p:attrName>style.visibility</p:attrName>
                                        </p:attrNameLst>
                                      </p:cBhvr>
                                      <p:to>
                                        <p:strVal val="visible"/>
                                      </p:to>
                                    </p:set>
                                  </p:childTnLst>
                                  <p:subTnLst>
                                    <p:set>
                                      <p:cBhvr override="childStyle">
                                        <p:cTn dur="1" fill="hold" display="0" masterRel="nextClick" afterEffect="1"/>
                                        <p:tgtEl>
                                          <p:spTgt spid="79890"/>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79891"/>
                                        </p:tgtEl>
                                        <p:attrNameLst>
                                          <p:attrName>style.visibility</p:attrName>
                                        </p:attrNameLst>
                                      </p:cBhvr>
                                      <p:to>
                                        <p:strVal val="visible"/>
                                      </p:to>
                                    </p:set>
                                  </p:childTnLst>
                                  <p:subTnLst>
                                    <p:set>
                                      <p:cBhvr override="childStyle">
                                        <p:cTn dur="1" fill="hold" display="0" masterRel="nextClick" afterEffect="1"/>
                                        <p:tgtEl>
                                          <p:spTgt spid="7989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79889"/>
                                        </p:tgtEl>
                                        <p:attrNameLst>
                                          <p:attrName>style.visibility</p:attrName>
                                        </p:attrNameLst>
                                      </p:cBhvr>
                                      <p:to>
                                        <p:strVal val="visible"/>
                                      </p:to>
                                    </p:set>
                                  </p:childTnLst>
                                  <p:subTnLst>
                                    <p:set>
                                      <p:cBhvr override="childStyle">
                                        <p:cTn dur="1" fill="hold" display="0" masterRel="nextClick" afterEffect="1"/>
                                        <p:tgtEl>
                                          <p:spTgt spid="79889"/>
                                        </p:tgtEl>
                                        <p:attrNameLst>
                                          <p:attrName>style.visibility</p:attrName>
                                        </p:attrNameLst>
                                      </p:cBhvr>
                                      <p:to>
                                        <p:strVal val="hidden"/>
                                      </p:to>
                                    </p:set>
                                  </p:subTnLst>
                                </p:cTn>
                              </p:par>
                            </p:childTnLst>
                          </p:cTn>
                        </p:par>
                        <p:par>
                          <p:cTn id="21" fill="hold" nodeType="afterGroup">
                            <p:stCondLst>
                              <p:cond delay="6000"/>
                            </p:stCondLst>
                            <p:childTnLst>
                              <p:par>
                                <p:cTn id="22" presetID="1" presetClass="entr" presetSubtype="0" fill="hold" grpId="0" nodeType="afterEffect">
                                  <p:stCondLst>
                                    <p:cond delay="3000"/>
                                  </p:stCondLst>
                                  <p:childTnLst>
                                    <p:set>
                                      <p:cBhvr>
                                        <p:cTn id="23" dur="1" fill="hold">
                                          <p:stCondLst>
                                            <p:cond delay="0"/>
                                          </p:stCondLst>
                                        </p:cTn>
                                        <p:tgtEl>
                                          <p:spTgt spid="79892"/>
                                        </p:tgtEl>
                                        <p:attrNameLst>
                                          <p:attrName>style.visibility</p:attrName>
                                        </p:attrNameLst>
                                      </p:cBhvr>
                                      <p:to>
                                        <p:strVal val="visible"/>
                                      </p:to>
                                    </p:set>
                                  </p:childTnLst>
                                  <p:subTnLst>
                                    <p:set>
                                      <p:cBhvr override="childStyle">
                                        <p:cTn dur="1" fill="hold" display="0" masterRel="nextClick" afterEffect="1"/>
                                        <p:tgtEl>
                                          <p:spTgt spid="79892"/>
                                        </p:tgtEl>
                                        <p:attrNameLst>
                                          <p:attrName>style.visibility</p:attrName>
                                        </p:attrNameLst>
                                      </p:cBhvr>
                                      <p:to>
                                        <p:strVal val="hidden"/>
                                      </p:to>
                                    </p:set>
                                  </p:subTnLst>
                                </p:cTn>
                              </p:par>
                              <p:par>
                                <p:cTn id="24" presetID="1" presetClass="entr" presetSubtype="0" fill="hold" grpId="0" nodeType="withEffect">
                                  <p:stCondLst>
                                    <p:cond delay="0"/>
                                  </p:stCondLst>
                                  <p:childTnLst>
                                    <p:set>
                                      <p:cBhvr>
                                        <p:cTn id="25" dur="1" fill="hold">
                                          <p:stCondLst>
                                            <p:cond delay="0"/>
                                          </p:stCondLst>
                                        </p:cTn>
                                        <p:tgtEl>
                                          <p:spTgt spid="79896"/>
                                        </p:tgtEl>
                                        <p:attrNameLst>
                                          <p:attrName>style.visibility</p:attrName>
                                        </p:attrNameLst>
                                      </p:cBhvr>
                                      <p:to>
                                        <p:strVal val="visible"/>
                                      </p:to>
                                    </p:set>
                                  </p:childTnLst>
                                  <p:subTnLst>
                                    <p:set>
                                      <p:cBhvr override="childStyle">
                                        <p:cTn dur="1" fill="hold" display="0" masterRel="nextClick" afterEffect="1"/>
                                        <p:tgtEl>
                                          <p:spTgt spid="79896"/>
                                        </p:tgtEl>
                                        <p:attrNameLst>
                                          <p:attrName>style.visibility</p:attrName>
                                        </p:attrNameLst>
                                      </p:cBhvr>
                                      <p:to>
                                        <p:strVal val="hidden"/>
                                      </p:to>
                                    </p:set>
                                  </p:subTnLst>
                                </p:cTn>
                              </p:par>
                              <p:par>
                                <p:cTn id="26" presetID="1" presetClass="entr" presetSubtype="0" fill="hold" grpId="0" nodeType="withEffect">
                                  <p:stCondLst>
                                    <p:cond delay="0"/>
                                  </p:stCondLst>
                                  <p:childTnLst>
                                    <p:set>
                                      <p:cBhvr>
                                        <p:cTn id="27" dur="1" fill="hold">
                                          <p:stCondLst>
                                            <p:cond delay="0"/>
                                          </p:stCondLst>
                                        </p:cTn>
                                        <p:tgtEl>
                                          <p:spTgt spid="79893"/>
                                        </p:tgtEl>
                                        <p:attrNameLst>
                                          <p:attrName>style.visibility</p:attrName>
                                        </p:attrNameLst>
                                      </p:cBhvr>
                                      <p:to>
                                        <p:strVal val="visible"/>
                                      </p:to>
                                    </p:set>
                                  </p:childTnLst>
                                  <p:subTnLst>
                                    <p:set>
                                      <p:cBhvr override="childStyle">
                                        <p:cTn dur="1" fill="hold" display="0" masterRel="nextClick" afterEffect="1"/>
                                        <p:tgtEl>
                                          <p:spTgt spid="798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animBg="1"/>
      <p:bldP spid="79888" grpId="0" animBg="1"/>
      <p:bldP spid="79889" grpId="0" animBg="1"/>
      <p:bldP spid="79890" grpId="0" animBg="1"/>
      <p:bldP spid="79891" grpId="0" animBg="1"/>
      <p:bldP spid="79892" grpId="0" animBg="1"/>
      <p:bldP spid="79893" grpId="0" animBg="1"/>
      <p:bldP spid="79894" grpId="0" animBg="1"/>
      <p:bldP spid="79895" grpId="0" animBg="1"/>
      <p:bldP spid="798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a:extLst>
              <a:ext uri="{FF2B5EF4-FFF2-40B4-BE49-F238E27FC236}">
                <a16:creationId xmlns:a16="http://schemas.microsoft.com/office/drawing/2014/main" id="{0CC278C3-D27A-4752-85D1-0C221D64F9AA}"/>
              </a:ext>
            </a:extLst>
          </p:cNvPr>
          <p:cNvGrpSpPr>
            <a:grpSpLocks noChangeAspect="1"/>
          </p:cNvGrpSpPr>
          <p:nvPr/>
        </p:nvGrpSpPr>
        <p:grpSpPr bwMode="auto">
          <a:xfrm>
            <a:off x="2351088" y="1141413"/>
            <a:ext cx="7200900" cy="2514600"/>
            <a:chOff x="1581" y="2220"/>
            <a:chExt cx="8460" cy="3960"/>
          </a:xfrm>
        </p:grpSpPr>
        <p:sp>
          <p:nvSpPr>
            <p:cNvPr id="49161" name="AutoShape 3">
              <a:extLst>
                <a:ext uri="{FF2B5EF4-FFF2-40B4-BE49-F238E27FC236}">
                  <a16:creationId xmlns:a16="http://schemas.microsoft.com/office/drawing/2014/main" id="{5C62AB7E-9518-474D-A212-1FE410945FF2}"/>
                </a:ext>
              </a:extLst>
            </p:cNvPr>
            <p:cNvSpPr>
              <a:spLocks noChangeAspect="1" noChangeArrowheads="1"/>
            </p:cNvSpPr>
            <p:nvPr/>
          </p:nvSpPr>
          <p:spPr bwMode="auto">
            <a:xfrm>
              <a:off x="1581" y="2220"/>
              <a:ext cx="8460" cy="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62" name="Line 4">
              <a:extLst>
                <a:ext uri="{FF2B5EF4-FFF2-40B4-BE49-F238E27FC236}">
                  <a16:creationId xmlns:a16="http://schemas.microsoft.com/office/drawing/2014/main" id="{756BA167-8F76-4A1D-AFA8-6468B8C98D9E}"/>
                </a:ext>
              </a:extLst>
            </p:cNvPr>
            <p:cNvSpPr>
              <a:spLocks noChangeShapeType="1"/>
            </p:cNvSpPr>
            <p:nvPr/>
          </p:nvSpPr>
          <p:spPr bwMode="auto">
            <a:xfrm>
              <a:off x="2704" y="5639"/>
              <a:ext cx="6409" cy="1"/>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grpSp>
          <p:nvGrpSpPr>
            <p:cNvPr id="49163" name="Group 5">
              <a:extLst>
                <a:ext uri="{FF2B5EF4-FFF2-40B4-BE49-F238E27FC236}">
                  <a16:creationId xmlns:a16="http://schemas.microsoft.com/office/drawing/2014/main" id="{78B29381-5042-49C1-BD47-640BE40D2D75}"/>
                </a:ext>
              </a:extLst>
            </p:cNvPr>
            <p:cNvGrpSpPr>
              <a:grpSpLocks/>
            </p:cNvGrpSpPr>
            <p:nvPr/>
          </p:nvGrpSpPr>
          <p:grpSpPr bwMode="auto">
            <a:xfrm rot="10800000">
              <a:off x="2683" y="4740"/>
              <a:ext cx="6458" cy="360"/>
              <a:chOff x="2481" y="4560"/>
              <a:chExt cx="6300" cy="360"/>
            </a:xfrm>
          </p:grpSpPr>
          <p:sp>
            <p:nvSpPr>
              <p:cNvPr id="49190" name="AutoShape 6">
                <a:extLst>
                  <a:ext uri="{FF2B5EF4-FFF2-40B4-BE49-F238E27FC236}">
                    <a16:creationId xmlns:a16="http://schemas.microsoft.com/office/drawing/2014/main" id="{234EEF2E-EB12-4F39-8695-56A0EE5135B8}"/>
                  </a:ext>
                </a:extLst>
              </p:cNvPr>
              <p:cNvSpPr>
                <a:spLocks/>
              </p:cNvSpPr>
              <p:nvPr/>
            </p:nvSpPr>
            <p:spPr bwMode="auto">
              <a:xfrm rot="5400000">
                <a:off x="302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1" name="AutoShape 7">
                <a:extLst>
                  <a:ext uri="{FF2B5EF4-FFF2-40B4-BE49-F238E27FC236}">
                    <a16:creationId xmlns:a16="http://schemas.microsoft.com/office/drawing/2014/main" id="{C64C489D-3676-4736-999E-06EAD74D9124}"/>
                  </a:ext>
                </a:extLst>
              </p:cNvPr>
              <p:cNvSpPr>
                <a:spLocks/>
              </p:cNvSpPr>
              <p:nvPr/>
            </p:nvSpPr>
            <p:spPr bwMode="auto">
              <a:xfrm rot="5400000">
                <a:off x="464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2" name="AutoShape 8">
                <a:extLst>
                  <a:ext uri="{FF2B5EF4-FFF2-40B4-BE49-F238E27FC236}">
                    <a16:creationId xmlns:a16="http://schemas.microsoft.com/office/drawing/2014/main" id="{E6168C56-5135-4EFC-B970-E89D2D9E9B06}"/>
                  </a:ext>
                </a:extLst>
              </p:cNvPr>
              <p:cNvSpPr>
                <a:spLocks/>
              </p:cNvSpPr>
              <p:nvPr/>
            </p:nvSpPr>
            <p:spPr bwMode="auto">
              <a:xfrm rot="5400000">
                <a:off x="626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3" name="AutoShape 9">
                <a:extLst>
                  <a:ext uri="{FF2B5EF4-FFF2-40B4-BE49-F238E27FC236}">
                    <a16:creationId xmlns:a16="http://schemas.microsoft.com/office/drawing/2014/main" id="{A2064D5C-0C59-4473-B913-F751EAC2E58E}"/>
                  </a:ext>
                </a:extLst>
              </p:cNvPr>
              <p:cNvSpPr>
                <a:spLocks/>
              </p:cNvSpPr>
              <p:nvPr/>
            </p:nvSpPr>
            <p:spPr bwMode="auto">
              <a:xfrm rot="5400000">
                <a:off x="788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grpSp>
          <p:nvGrpSpPr>
            <p:cNvPr id="49164" name="Group 10">
              <a:extLst>
                <a:ext uri="{FF2B5EF4-FFF2-40B4-BE49-F238E27FC236}">
                  <a16:creationId xmlns:a16="http://schemas.microsoft.com/office/drawing/2014/main" id="{1FA0D775-F60D-4523-8F5B-EAF307D8EA0C}"/>
                </a:ext>
              </a:extLst>
            </p:cNvPr>
            <p:cNvGrpSpPr>
              <a:grpSpLocks/>
            </p:cNvGrpSpPr>
            <p:nvPr/>
          </p:nvGrpSpPr>
          <p:grpSpPr bwMode="auto">
            <a:xfrm>
              <a:off x="2682" y="3840"/>
              <a:ext cx="6459" cy="360"/>
              <a:chOff x="2480" y="4920"/>
              <a:chExt cx="4140" cy="360"/>
            </a:xfrm>
          </p:grpSpPr>
          <p:sp>
            <p:nvSpPr>
              <p:cNvPr id="49188" name="AutoShape 11">
                <a:extLst>
                  <a:ext uri="{FF2B5EF4-FFF2-40B4-BE49-F238E27FC236}">
                    <a16:creationId xmlns:a16="http://schemas.microsoft.com/office/drawing/2014/main" id="{C31F5BF2-64FC-4AE9-8EF1-2471761DD829}"/>
                  </a:ext>
                </a:extLst>
              </p:cNvPr>
              <p:cNvSpPr>
                <a:spLocks/>
              </p:cNvSpPr>
              <p:nvPr/>
            </p:nvSpPr>
            <p:spPr bwMode="auto">
              <a:xfrm rot="-5400000">
                <a:off x="5421" y="4081"/>
                <a:ext cx="360" cy="2038"/>
              </a:xfrm>
              <a:prstGeom prst="rightBrace">
                <a:avLst>
                  <a:gd name="adj1" fmla="val 672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9" name="AutoShape 12">
                <a:extLst>
                  <a:ext uri="{FF2B5EF4-FFF2-40B4-BE49-F238E27FC236}">
                    <a16:creationId xmlns:a16="http://schemas.microsoft.com/office/drawing/2014/main" id="{98672AA1-251F-47E2-85A5-F224B9A58B4D}"/>
                  </a:ext>
                </a:extLst>
              </p:cNvPr>
              <p:cNvSpPr>
                <a:spLocks/>
              </p:cNvSpPr>
              <p:nvPr/>
            </p:nvSpPr>
            <p:spPr bwMode="auto">
              <a:xfrm rot="-5400000">
                <a:off x="3319" y="4081"/>
                <a:ext cx="360" cy="2038"/>
              </a:xfrm>
              <a:prstGeom prst="rightBrace">
                <a:avLst>
                  <a:gd name="adj1" fmla="val 672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65" name="Line 13">
              <a:extLst>
                <a:ext uri="{FF2B5EF4-FFF2-40B4-BE49-F238E27FC236}">
                  <a16:creationId xmlns:a16="http://schemas.microsoft.com/office/drawing/2014/main" id="{ECBEBAD2-4A30-412F-BE76-2014EA161DC9}"/>
                </a:ext>
              </a:extLst>
            </p:cNvPr>
            <p:cNvSpPr>
              <a:spLocks noChangeShapeType="1"/>
            </p:cNvSpPr>
            <p:nvPr/>
          </p:nvSpPr>
          <p:spPr bwMode="auto">
            <a:xfrm>
              <a:off x="428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4">
              <a:extLst>
                <a:ext uri="{FF2B5EF4-FFF2-40B4-BE49-F238E27FC236}">
                  <a16:creationId xmlns:a16="http://schemas.microsoft.com/office/drawing/2014/main" id="{E4DA51F2-7F2C-4B9A-85F4-8B5A27D60616}"/>
                </a:ext>
              </a:extLst>
            </p:cNvPr>
            <p:cNvSpPr>
              <a:spLocks noChangeShapeType="1"/>
            </p:cNvSpPr>
            <p:nvPr/>
          </p:nvSpPr>
          <p:spPr bwMode="auto">
            <a:xfrm>
              <a:off x="5899"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5">
              <a:extLst>
                <a:ext uri="{FF2B5EF4-FFF2-40B4-BE49-F238E27FC236}">
                  <a16:creationId xmlns:a16="http://schemas.microsoft.com/office/drawing/2014/main" id="{8A1E134F-2513-4F17-918E-53DCD5A7F50B}"/>
                </a:ext>
              </a:extLst>
            </p:cNvPr>
            <p:cNvSpPr>
              <a:spLocks noChangeShapeType="1"/>
            </p:cNvSpPr>
            <p:nvPr/>
          </p:nvSpPr>
          <p:spPr bwMode="auto">
            <a:xfrm>
              <a:off x="752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Line 16">
              <a:extLst>
                <a:ext uri="{FF2B5EF4-FFF2-40B4-BE49-F238E27FC236}">
                  <a16:creationId xmlns:a16="http://schemas.microsoft.com/office/drawing/2014/main" id="{559A71AA-FDA7-43F3-9BB0-E76D38F5385B}"/>
                </a:ext>
              </a:extLst>
            </p:cNvPr>
            <p:cNvSpPr>
              <a:spLocks noChangeShapeType="1"/>
            </p:cNvSpPr>
            <p:nvPr/>
          </p:nvSpPr>
          <p:spPr bwMode="auto">
            <a:xfrm>
              <a:off x="698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9" name="Line 17">
              <a:extLst>
                <a:ext uri="{FF2B5EF4-FFF2-40B4-BE49-F238E27FC236}">
                  <a16:creationId xmlns:a16="http://schemas.microsoft.com/office/drawing/2014/main" id="{A3A525AF-B15E-43E5-A4CD-FD96A11F8549}"/>
                </a:ext>
              </a:extLst>
            </p:cNvPr>
            <p:cNvSpPr>
              <a:spLocks noChangeShapeType="1"/>
            </p:cNvSpPr>
            <p:nvPr/>
          </p:nvSpPr>
          <p:spPr bwMode="auto">
            <a:xfrm>
              <a:off x="482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Line 18">
              <a:extLst>
                <a:ext uri="{FF2B5EF4-FFF2-40B4-BE49-F238E27FC236}">
                  <a16:creationId xmlns:a16="http://schemas.microsoft.com/office/drawing/2014/main" id="{39C9B6CA-79AD-44E5-A141-60BAB9D448F4}"/>
                </a:ext>
              </a:extLst>
            </p:cNvPr>
            <p:cNvSpPr>
              <a:spLocks noChangeShapeType="1"/>
            </p:cNvSpPr>
            <p:nvPr/>
          </p:nvSpPr>
          <p:spPr bwMode="auto">
            <a:xfrm>
              <a:off x="590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Text Box 19">
              <a:extLst>
                <a:ext uri="{FF2B5EF4-FFF2-40B4-BE49-F238E27FC236}">
                  <a16:creationId xmlns:a16="http://schemas.microsoft.com/office/drawing/2014/main" id="{DA599F4C-235F-4ADB-BC6C-BF91A632C9BF}"/>
                </a:ext>
              </a:extLst>
            </p:cNvPr>
            <p:cNvSpPr txBox="1">
              <a:spLocks noChangeArrowheads="1"/>
            </p:cNvSpPr>
            <p:nvPr/>
          </p:nvSpPr>
          <p:spPr bwMode="auto">
            <a:xfrm>
              <a:off x="3893" y="425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sp>
          <p:nvSpPr>
            <p:cNvPr id="49172" name="Text Box 20">
              <a:extLst>
                <a:ext uri="{FF2B5EF4-FFF2-40B4-BE49-F238E27FC236}">
                  <a16:creationId xmlns:a16="http://schemas.microsoft.com/office/drawing/2014/main" id="{71641B2B-4F96-46F1-B855-306058E1BC34}"/>
                </a:ext>
              </a:extLst>
            </p:cNvPr>
            <p:cNvSpPr txBox="1">
              <a:spLocks noChangeArrowheads="1"/>
            </p:cNvSpPr>
            <p:nvPr/>
          </p:nvSpPr>
          <p:spPr bwMode="auto">
            <a:xfrm>
              <a:off x="4774" y="335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sp>
          <p:nvSpPr>
            <p:cNvPr id="49173" name="Line 21">
              <a:extLst>
                <a:ext uri="{FF2B5EF4-FFF2-40B4-BE49-F238E27FC236}">
                  <a16:creationId xmlns:a16="http://schemas.microsoft.com/office/drawing/2014/main" id="{4D115E89-33CE-4130-97FC-BA02FAB3F7AD}"/>
                </a:ext>
              </a:extLst>
            </p:cNvPr>
            <p:cNvSpPr>
              <a:spLocks noChangeShapeType="1"/>
            </p:cNvSpPr>
            <p:nvPr/>
          </p:nvSpPr>
          <p:spPr bwMode="auto">
            <a:xfrm>
              <a:off x="9132"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4" name="Line 22">
              <a:extLst>
                <a:ext uri="{FF2B5EF4-FFF2-40B4-BE49-F238E27FC236}">
                  <a16:creationId xmlns:a16="http://schemas.microsoft.com/office/drawing/2014/main" id="{1A49AF87-CA8A-413C-80B3-2F479729F033}"/>
                </a:ext>
              </a:extLst>
            </p:cNvPr>
            <p:cNvSpPr>
              <a:spLocks noChangeShapeType="1"/>
            </p:cNvSpPr>
            <p:nvPr/>
          </p:nvSpPr>
          <p:spPr bwMode="auto">
            <a:xfrm>
              <a:off x="2692"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175" name="Group 23">
              <a:extLst>
                <a:ext uri="{FF2B5EF4-FFF2-40B4-BE49-F238E27FC236}">
                  <a16:creationId xmlns:a16="http://schemas.microsoft.com/office/drawing/2014/main" id="{473EE1AA-CF2D-4467-9366-553C98F546F8}"/>
                </a:ext>
              </a:extLst>
            </p:cNvPr>
            <p:cNvGrpSpPr>
              <a:grpSpLocks/>
            </p:cNvGrpSpPr>
            <p:nvPr/>
          </p:nvGrpSpPr>
          <p:grpSpPr bwMode="auto">
            <a:xfrm rot="10800000">
              <a:off x="2683" y="2760"/>
              <a:ext cx="3218" cy="540"/>
              <a:chOff x="2541" y="4020"/>
              <a:chExt cx="5880" cy="360"/>
            </a:xfrm>
          </p:grpSpPr>
          <p:sp>
            <p:nvSpPr>
              <p:cNvPr id="49185" name="AutoShape 24">
                <a:extLst>
                  <a:ext uri="{FF2B5EF4-FFF2-40B4-BE49-F238E27FC236}">
                    <a16:creationId xmlns:a16="http://schemas.microsoft.com/office/drawing/2014/main" id="{A0BB3225-8FA9-4F9A-8521-7C83B5839E17}"/>
                  </a:ext>
                </a:extLst>
              </p:cNvPr>
              <p:cNvSpPr>
                <a:spLocks/>
              </p:cNvSpPr>
              <p:nvPr/>
            </p:nvSpPr>
            <p:spPr bwMode="auto">
              <a:xfrm rot="5400000">
                <a:off x="332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6" name="AutoShape 25">
                <a:extLst>
                  <a:ext uri="{FF2B5EF4-FFF2-40B4-BE49-F238E27FC236}">
                    <a16:creationId xmlns:a16="http://schemas.microsoft.com/office/drawing/2014/main" id="{2BD4AF06-5400-4A82-AACE-2C60881F96DA}"/>
                  </a:ext>
                </a:extLst>
              </p:cNvPr>
              <p:cNvSpPr>
                <a:spLocks/>
              </p:cNvSpPr>
              <p:nvPr/>
            </p:nvSpPr>
            <p:spPr bwMode="auto">
              <a:xfrm rot="5400000">
                <a:off x="530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7" name="AutoShape 26">
                <a:extLst>
                  <a:ext uri="{FF2B5EF4-FFF2-40B4-BE49-F238E27FC236}">
                    <a16:creationId xmlns:a16="http://schemas.microsoft.com/office/drawing/2014/main" id="{1C3A2A0A-F468-4661-B025-29A1F3C27A30}"/>
                  </a:ext>
                </a:extLst>
              </p:cNvPr>
              <p:cNvSpPr>
                <a:spLocks/>
              </p:cNvSpPr>
              <p:nvPr/>
            </p:nvSpPr>
            <p:spPr bwMode="auto">
              <a:xfrm rot="5400000">
                <a:off x="728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76" name="Text Box 27">
              <a:extLst>
                <a:ext uri="{FF2B5EF4-FFF2-40B4-BE49-F238E27FC236}">
                  <a16:creationId xmlns:a16="http://schemas.microsoft.com/office/drawing/2014/main" id="{CA960B6E-A20D-4D68-B3E9-3367B19B7583}"/>
                </a:ext>
              </a:extLst>
            </p:cNvPr>
            <p:cNvSpPr txBox="1">
              <a:spLocks noChangeArrowheads="1"/>
            </p:cNvSpPr>
            <p:nvPr/>
          </p:nvSpPr>
          <p:spPr bwMode="auto">
            <a:xfrm>
              <a:off x="3694" y="227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grpSp>
          <p:nvGrpSpPr>
            <p:cNvPr id="49177" name="Group 28">
              <a:extLst>
                <a:ext uri="{FF2B5EF4-FFF2-40B4-BE49-F238E27FC236}">
                  <a16:creationId xmlns:a16="http://schemas.microsoft.com/office/drawing/2014/main" id="{EDCAB632-25BA-42FD-8AE8-A029EAA960A8}"/>
                </a:ext>
              </a:extLst>
            </p:cNvPr>
            <p:cNvGrpSpPr>
              <a:grpSpLocks/>
            </p:cNvGrpSpPr>
            <p:nvPr/>
          </p:nvGrpSpPr>
          <p:grpSpPr bwMode="auto">
            <a:xfrm rot="10800000">
              <a:off x="5923" y="2760"/>
              <a:ext cx="3218" cy="540"/>
              <a:chOff x="2541" y="4020"/>
              <a:chExt cx="5880" cy="360"/>
            </a:xfrm>
          </p:grpSpPr>
          <p:sp>
            <p:nvSpPr>
              <p:cNvPr id="49182" name="AutoShape 29">
                <a:extLst>
                  <a:ext uri="{FF2B5EF4-FFF2-40B4-BE49-F238E27FC236}">
                    <a16:creationId xmlns:a16="http://schemas.microsoft.com/office/drawing/2014/main" id="{C4EA439A-0C65-4948-91C2-615A8DB2F8FE}"/>
                  </a:ext>
                </a:extLst>
              </p:cNvPr>
              <p:cNvSpPr>
                <a:spLocks/>
              </p:cNvSpPr>
              <p:nvPr/>
            </p:nvSpPr>
            <p:spPr bwMode="auto">
              <a:xfrm rot="5400000">
                <a:off x="332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3" name="AutoShape 30">
                <a:extLst>
                  <a:ext uri="{FF2B5EF4-FFF2-40B4-BE49-F238E27FC236}">
                    <a16:creationId xmlns:a16="http://schemas.microsoft.com/office/drawing/2014/main" id="{90D1BA25-4C45-469C-BB17-3CF6060FFC54}"/>
                  </a:ext>
                </a:extLst>
              </p:cNvPr>
              <p:cNvSpPr>
                <a:spLocks/>
              </p:cNvSpPr>
              <p:nvPr/>
            </p:nvSpPr>
            <p:spPr bwMode="auto">
              <a:xfrm rot="5400000">
                <a:off x="530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4" name="AutoShape 31">
                <a:extLst>
                  <a:ext uri="{FF2B5EF4-FFF2-40B4-BE49-F238E27FC236}">
                    <a16:creationId xmlns:a16="http://schemas.microsoft.com/office/drawing/2014/main" id="{772FDD1D-5D1F-43AF-ADCA-90DA1C970294}"/>
                  </a:ext>
                </a:extLst>
              </p:cNvPr>
              <p:cNvSpPr>
                <a:spLocks/>
              </p:cNvSpPr>
              <p:nvPr/>
            </p:nvSpPr>
            <p:spPr bwMode="auto">
              <a:xfrm rot="5400000">
                <a:off x="728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78" name="Line 32">
              <a:extLst>
                <a:ext uri="{FF2B5EF4-FFF2-40B4-BE49-F238E27FC236}">
                  <a16:creationId xmlns:a16="http://schemas.microsoft.com/office/drawing/2014/main" id="{F9387694-97A2-482A-9A1C-4AF703462835}"/>
                </a:ext>
              </a:extLst>
            </p:cNvPr>
            <p:cNvSpPr>
              <a:spLocks noChangeShapeType="1"/>
            </p:cNvSpPr>
            <p:nvPr/>
          </p:nvSpPr>
          <p:spPr bwMode="auto">
            <a:xfrm>
              <a:off x="374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Line 33">
              <a:extLst>
                <a:ext uri="{FF2B5EF4-FFF2-40B4-BE49-F238E27FC236}">
                  <a16:creationId xmlns:a16="http://schemas.microsoft.com/office/drawing/2014/main" id="{86A8E7BE-64F6-427A-AA44-CBF8CC102C5C}"/>
                </a:ext>
              </a:extLst>
            </p:cNvPr>
            <p:cNvSpPr>
              <a:spLocks noChangeShapeType="1"/>
            </p:cNvSpPr>
            <p:nvPr/>
          </p:nvSpPr>
          <p:spPr bwMode="auto">
            <a:xfrm>
              <a:off x="806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Text Box 34">
              <a:extLst>
                <a:ext uri="{FF2B5EF4-FFF2-40B4-BE49-F238E27FC236}">
                  <a16:creationId xmlns:a16="http://schemas.microsoft.com/office/drawing/2014/main" id="{F445BB52-AB24-4FE1-B1A4-3E36E5246661}"/>
                </a:ext>
              </a:extLst>
            </p:cNvPr>
            <p:cNvSpPr txBox="1">
              <a:spLocks noChangeArrowheads="1"/>
            </p:cNvSpPr>
            <p:nvPr/>
          </p:nvSpPr>
          <p:spPr bwMode="auto">
            <a:xfrm>
              <a:off x="1761" y="528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0"/>
                </a:spcBef>
                <a:buClrTx/>
                <a:buSzTx/>
                <a:buFontTx/>
                <a:buNone/>
              </a:pPr>
              <a:r>
                <a:rPr lang="en-US" altLang="en-US" sz="1400" b="1" i="1">
                  <a:latin typeface="Times New Roman" panose="02020603050405020304" pitchFamily="18" charset="0"/>
                </a:rPr>
                <a:t>(-2,1,-3)</a:t>
              </a:r>
              <a:endParaRPr lang="en-US" altLang="en-US" sz="2400"/>
            </a:p>
          </p:txBody>
        </p:sp>
        <p:sp>
          <p:nvSpPr>
            <p:cNvPr id="49181" name="Text Box 35">
              <a:extLst>
                <a:ext uri="{FF2B5EF4-FFF2-40B4-BE49-F238E27FC236}">
                  <a16:creationId xmlns:a16="http://schemas.microsoft.com/office/drawing/2014/main" id="{3AE616BC-608E-4F01-B3C7-598D14767436}"/>
                </a:ext>
              </a:extLst>
            </p:cNvPr>
            <p:cNvSpPr txBox="1">
              <a:spLocks noChangeArrowheads="1"/>
            </p:cNvSpPr>
            <p:nvPr/>
          </p:nvSpPr>
          <p:spPr bwMode="auto">
            <a:xfrm>
              <a:off x="8961" y="5280"/>
              <a:ext cx="10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400" b="1" i="1">
                  <a:latin typeface="Times New Roman" panose="02020603050405020304" pitchFamily="18" charset="0"/>
                </a:rPr>
                <a:t>(2,-1, 3)</a:t>
              </a:r>
              <a:endParaRPr lang="en-US" altLang="en-US" sz="2400"/>
            </a:p>
          </p:txBody>
        </p:sp>
      </p:grpSp>
      <p:pic>
        <p:nvPicPr>
          <p:cNvPr id="49155" name="Picture 36">
            <a:extLst>
              <a:ext uri="{FF2B5EF4-FFF2-40B4-BE49-F238E27FC236}">
                <a16:creationId xmlns:a16="http://schemas.microsoft.com/office/drawing/2014/main" id="{1D97E96D-8FC3-4721-903F-45A6DAF707F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l="3891" t="25702" r="12465" b="40523"/>
          <a:stretch>
            <a:fillRect/>
          </a:stretch>
        </p:blipFill>
        <p:spPr>
          <a:xfrm>
            <a:off x="2279650" y="3863976"/>
            <a:ext cx="7416800" cy="2244725"/>
          </a:xfrm>
          <a:noFill/>
        </p:spPr>
      </p:pic>
      <p:sp>
        <p:nvSpPr>
          <p:cNvPr id="49156" name="Rectangle 37">
            <a:extLst>
              <a:ext uri="{FF2B5EF4-FFF2-40B4-BE49-F238E27FC236}">
                <a16:creationId xmlns:a16="http://schemas.microsoft.com/office/drawing/2014/main" id="{4E330044-6A39-4602-ACF3-D2BAAE1A3308}"/>
              </a:ext>
            </a:extLst>
          </p:cNvPr>
          <p:cNvSpPr>
            <a:spLocks noChangeArrowheads="1"/>
          </p:cNvSpPr>
          <p:nvPr/>
        </p:nvSpPr>
        <p:spPr bwMode="auto">
          <a:xfrm>
            <a:off x="1981200" y="44450"/>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Merging Series of Grid Intersections 3D </a:t>
            </a:r>
          </a:p>
        </p:txBody>
      </p:sp>
      <p:graphicFrame>
        <p:nvGraphicFramePr>
          <p:cNvPr id="49157" name="Object 38">
            <a:extLst>
              <a:ext uri="{FF2B5EF4-FFF2-40B4-BE49-F238E27FC236}">
                <a16:creationId xmlns:a16="http://schemas.microsoft.com/office/drawing/2014/main" id="{A731767B-04FC-4B4D-BE94-A0688214018F}"/>
              </a:ext>
            </a:extLst>
          </p:cNvPr>
          <p:cNvGraphicFramePr>
            <a:graphicFrameLocks noChangeAspect="1"/>
          </p:cNvGraphicFramePr>
          <p:nvPr/>
        </p:nvGraphicFramePr>
        <p:xfrm>
          <a:off x="3119438" y="981075"/>
          <a:ext cx="6096000" cy="4064000"/>
        </p:xfrm>
        <a:graphic>
          <a:graphicData uri="http://schemas.openxmlformats.org/presentationml/2006/ole">
            <mc:AlternateContent xmlns:mc="http://schemas.openxmlformats.org/markup-compatibility/2006">
              <mc:Choice xmlns:v="urn:schemas-microsoft-com:vml" Requires="v">
                <p:oleObj spid="_x0000_s5154" name="משוואה" r:id="rId5" imgW="114151" imgH="215619" progId="Equation.3">
                  <p:embed/>
                </p:oleObj>
              </mc:Choice>
              <mc:Fallback>
                <p:oleObj name="משוואה" r:id="rId5" imgW="114151" imgH="215619" progId="Equation.3">
                  <p:embed/>
                  <p:pic>
                    <p:nvPicPr>
                      <p:cNvPr id="49157" name="Object 38">
                        <a:extLst>
                          <a:ext uri="{FF2B5EF4-FFF2-40B4-BE49-F238E27FC236}">
                            <a16:creationId xmlns:a16="http://schemas.microsoft.com/office/drawing/2014/main" id="{A731767B-04FC-4B4D-BE94-A068821401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438" y="981075"/>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39">
            <a:extLst>
              <a:ext uri="{FF2B5EF4-FFF2-40B4-BE49-F238E27FC236}">
                <a16:creationId xmlns:a16="http://schemas.microsoft.com/office/drawing/2014/main" id="{A303D15B-5732-4A0B-939C-A75CAA4B46C4}"/>
              </a:ext>
            </a:extLst>
          </p:cNvPr>
          <p:cNvGraphicFramePr>
            <a:graphicFrameLocks noChangeAspect="1"/>
          </p:cNvGraphicFramePr>
          <p:nvPr/>
        </p:nvGraphicFramePr>
        <p:xfrm>
          <a:off x="3203576" y="1039814"/>
          <a:ext cx="1247775" cy="504825"/>
        </p:xfrm>
        <a:graphic>
          <a:graphicData uri="http://schemas.openxmlformats.org/presentationml/2006/ole">
            <mc:AlternateContent xmlns:mc="http://schemas.openxmlformats.org/markup-compatibility/2006">
              <mc:Choice xmlns:v="urn:schemas-microsoft-com:vml" Requires="v">
                <p:oleObj spid="_x0000_s5155" name="משוואה" r:id="rId7" imgW="532937" imgH="215713" progId="Equation.3">
                  <p:embed/>
                </p:oleObj>
              </mc:Choice>
              <mc:Fallback>
                <p:oleObj name="משוואה" r:id="rId7" imgW="532937" imgH="215713" progId="Equation.3">
                  <p:embed/>
                  <p:pic>
                    <p:nvPicPr>
                      <p:cNvPr id="49158" name="Object 39">
                        <a:extLst>
                          <a:ext uri="{FF2B5EF4-FFF2-40B4-BE49-F238E27FC236}">
                            <a16:creationId xmlns:a16="http://schemas.microsoft.com/office/drawing/2014/main" id="{A303D15B-5732-4A0B-939C-A75CAA4B46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6" y="1039814"/>
                        <a:ext cx="12477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40">
            <a:extLst>
              <a:ext uri="{FF2B5EF4-FFF2-40B4-BE49-F238E27FC236}">
                <a16:creationId xmlns:a16="http://schemas.microsoft.com/office/drawing/2014/main" id="{7D29AE55-9B74-4936-9B1E-6BE98B7602DD}"/>
              </a:ext>
            </a:extLst>
          </p:cNvPr>
          <p:cNvGraphicFramePr>
            <a:graphicFrameLocks noChangeAspect="1"/>
          </p:cNvGraphicFramePr>
          <p:nvPr/>
        </p:nvGraphicFramePr>
        <p:xfrm>
          <a:off x="4127500" y="1774826"/>
          <a:ext cx="1271588" cy="504825"/>
        </p:xfrm>
        <a:graphic>
          <a:graphicData uri="http://schemas.openxmlformats.org/presentationml/2006/ole">
            <mc:AlternateContent xmlns:mc="http://schemas.openxmlformats.org/markup-compatibility/2006">
              <mc:Choice xmlns:v="urn:schemas-microsoft-com:vml" Requires="v">
                <p:oleObj spid="_x0000_s5156" name="משוואה" r:id="rId9" imgW="545626" imgH="215713" progId="Equation.3">
                  <p:embed/>
                </p:oleObj>
              </mc:Choice>
              <mc:Fallback>
                <p:oleObj name="משוואה" r:id="rId9" imgW="545626" imgH="215713" progId="Equation.3">
                  <p:embed/>
                  <p:pic>
                    <p:nvPicPr>
                      <p:cNvPr id="49159" name="Object 40">
                        <a:extLst>
                          <a:ext uri="{FF2B5EF4-FFF2-40B4-BE49-F238E27FC236}">
                            <a16:creationId xmlns:a16="http://schemas.microsoft.com/office/drawing/2014/main" id="{7D29AE55-9B74-4936-9B1E-6BE98B760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7500" y="1774826"/>
                        <a:ext cx="12715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41">
            <a:extLst>
              <a:ext uri="{FF2B5EF4-FFF2-40B4-BE49-F238E27FC236}">
                <a16:creationId xmlns:a16="http://schemas.microsoft.com/office/drawing/2014/main" id="{0ED18537-AFD1-4B1F-BBD6-5359853935E0}"/>
              </a:ext>
            </a:extLst>
          </p:cNvPr>
          <p:cNvGraphicFramePr>
            <a:graphicFrameLocks noChangeAspect="1"/>
          </p:cNvGraphicFramePr>
          <p:nvPr/>
        </p:nvGraphicFramePr>
        <p:xfrm>
          <a:off x="3362325" y="2251076"/>
          <a:ext cx="1360488" cy="538163"/>
        </p:xfrm>
        <a:graphic>
          <a:graphicData uri="http://schemas.openxmlformats.org/presentationml/2006/ole">
            <mc:AlternateContent xmlns:mc="http://schemas.openxmlformats.org/markup-compatibility/2006">
              <mc:Choice xmlns:v="urn:schemas-microsoft-com:vml" Requires="v">
                <p:oleObj spid="_x0000_s5157" name="משוואה" r:id="rId11" imgW="545626" imgH="215713" progId="Equation.3">
                  <p:embed/>
                </p:oleObj>
              </mc:Choice>
              <mc:Fallback>
                <p:oleObj name="משוואה" r:id="rId11" imgW="545626" imgH="215713" progId="Equation.3">
                  <p:embed/>
                  <p:pic>
                    <p:nvPicPr>
                      <p:cNvPr id="49160" name="Object 41">
                        <a:extLst>
                          <a:ext uri="{FF2B5EF4-FFF2-40B4-BE49-F238E27FC236}">
                            <a16:creationId xmlns:a16="http://schemas.microsoft.com/office/drawing/2014/main" id="{0ED18537-AFD1-4B1F-BBD6-5359853935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2325" y="2251076"/>
                        <a:ext cx="1360488"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D54B0AF-BD35-4A75-93F0-D9A2F44FA831}"/>
              </a:ext>
            </a:extLst>
          </p:cNvPr>
          <p:cNvSpPr>
            <a:spLocks noChangeArrowheads="1"/>
          </p:cNvSpPr>
          <p:nvPr/>
        </p:nvSpPr>
        <p:spPr bwMode="auto">
          <a:xfrm>
            <a:off x="1981200" y="96839"/>
            <a:ext cx="82296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SHAS Algorithm Pseudocode 2D</a:t>
            </a:r>
          </a:p>
        </p:txBody>
      </p:sp>
      <p:pic>
        <p:nvPicPr>
          <p:cNvPr id="51203" name="Picture 3">
            <a:extLst>
              <a:ext uri="{FF2B5EF4-FFF2-40B4-BE49-F238E27FC236}">
                <a16:creationId xmlns:a16="http://schemas.microsoft.com/office/drawing/2014/main" id="{5DADC770-789E-43F2-8764-0DB7A0A4B95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21358" t="40973" r="21658" b="31250"/>
          <a:stretch>
            <a:fillRect/>
          </a:stretch>
        </p:blipFill>
        <p:spPr>
          <a:xfrm>
            <a:off x="2351088" y="4587876"/>
            <a:ext cx="6121400" cy="1865313"/>
          </a:xfrm>
        </p:spPr>
      </p:pic>
      <p:sp>
        <p:nvSpPr>
          <p:cNvPr id="51204" name="Line 4">
            <a:extLst>
              <a:ext uri="{FF2B5EF4-FFF2-40B4-BE49-F238E27FC236}">
                <a16:creationId xmlns:a16="http://schemas.microsoft.com/office/drawing/2014/main" id="{A40ED85E-9DCC-4440-8B32-56DC29551DDA}"/>
              </a:ext>
            </a:extLst>
          </p:cNvPr>
          <p:cNvSpPr>
            <a:spLocks noChangeShapeType="1"/>
          </p:cNvSpPr>
          <p:nvPr/>
        </p:nvSpPr>
        <p:spPr bwMode="auto">
          <a:xfrm>
            <a:off x="1524000" y="4629150"/>
            <a:ext cx="9144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51205" name="Picture 5">
            <a:extLst>
              <a:ext uri="{FF2B5EF4-FFF2-40B4-BE49-F238E27FC236}">
                <a16:creationId xmlns:a16="http://schemas.microsoft.com/office/drawing/2014/main" id="{471C3A81-EAE6-4C6A-BE59-FA09DE59D88E}"/>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l="18056" t="40134" r="29433" b="16756"/>
          <a:stretch>
            <a:fillRect/>
          </a:stretch>
        </p:blipFill>
        <p:spPr>
          <a:xfrm>
            <a:off x="2135189" y="1028701"/>
            <a:ext cx="6264275" cy="3382963"/>
          </a:xfrm>
        </p:spPr>
      </p:pic>
      <p:sp>
        <p:nvSpPr>
          <p:cNvPr id="83974" name="AutoShape 6">
            <a:extLst>
              <a:ext uri="{FF2B5EF4-FFF2-40B4-BE49-F238E27FC236}">
                <a16:creationId xmlns:a16="http://schemas.microsoft.com/office/drawing/2014/main" id="{FA7BD229-BA42-4022-82A6-8E0A19810106}"/>
              </a:ext>
            </a:extLst>
          </p:cNvPr>
          <p:cNvSpPr>
            <a:spLocks noChangeArrowheads="1"/>
          </p:cNvSpPr>
          <p:nvPr/>
        </p:nvSpPr>
        <p:spPr bwMode="auto">
          <a:xfrm>
            <a:off x="2711451" y="2852738"/>
            <a:ext cx="5832475" cy="792162"/>
          </a:xfrm>
          <a:prstGeom prst="roundRect">
            <a:avLst>
              <a:gd name="adj" fmla="val 16667"/>
            </a:avLst>
          </a:prstGeom>
          <a:noFill/>
          <a:ln w="9525" cap="rnd">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C0B26FF-5A57-45CB-95C4-AD3EBA05410D}"/>
              </a:ext>
            </a:extLst>
          </p:cNvPr>
          <p:cNvSpPr>
            <a:spLocks noGrp="1" noChangeArrowheads="1"/>
          </p:cNvSpPr>
          <p:nvPr>
            <p:ph type="title"/>
          </p:nvPr>
        </p:nvSpPr>
        <p:spPr>
          <a:xfrm>
            <a:off x="1981200" y="-30163"/>
            <a:ext cx="8229600" cy="1371601"/>
          </a:xfrm>
          <a:noFill/>
        </p:spPr>
        <p:txBody>
          <a:bodyPr anchor="ctr"/>
          <a:lstStyle/>
          <a:p>
            <a:pPr algn="ctr" eaLnBrk="1" hangingPunct="1"/>
            <a:r>
              <a:rPr lang="en-US" altLang="en-US" sz="1700"/>
              <a:t>(Performance)</a:t>
            </a:r>
            <a:br>
              <a:rPr lang="en-US" altLang="en-US" sz="3800"/>
            </a:br>
            <a:r>
              <a:rPr lang="en-US" altLang="en-US" sz="3400"/>
              <a:t>Speed</a:t>
            </a:r>
          </a:p>
        </p:txBody>
      </p:sp>
      <p:graphicFrame>
        <p:nvGraphicFramePr>
          <p:cNvPr id="35843" name="Object 3">
            <a:extLst>
              <a:ext uri="{FF2B5EF4-FFF2-40B4-BE49-F238E27FC236}">
                <a16:creationId xmlns:a16="http://schemas.microsoft.com/office/drawing/2014/main" id="{1E6743ED-9E68-4A5B-A0EB-88DE850F553A}"/>
              </a:ext>
            </a:extLst>
          </p:cNvPr>
          <p:cNvGraphicFramePr>
            <a:graphicFrameLocks noGrp="1" noChangeAspect="1"/>
          </p:cNvGraphicFramePr>
          <p:nvPr>
            <p:ph idx="1"/>
          </p:nvPr>
        </p:nvGraphicFramePr>
        <p:xfrm>
          <a:off x="1847850" y="1455738"/>
          <a:ext cx="4908550" cy="4278312"/>
        </p:xfrm>
        <a:graphic>
          <a:graphicData uri="http://schemas.openxmlformats.org/presentationml/2006/ole">
            <mc:AlternateContent xmlns:mc="http://schemas.openxmlformats.org/markup-compatibility/2006">
              <mc:Choice xmlns:v="urn:schemas-microsoft-com:vml" Requires="v">
                <p:oleObj spid="_x0000_s6154" name="תרשים" r:id="rId4" imgW="3190951" imgH="2781300" progId="Excel.Chart.8">
                  <p:embed/>
                </p:oleObj>
              </mc:Choice>
              <mc:Fallback>
                <p:oleObj name="תרשים" r:id="rId4" imgW="3190951" imgH="2781300" progId="Excel.Chart.8">
                  <p:embed/>
                  <p:pic>
                    <p:nvPicPr>
                      <p:cNvPr id="35843" name="Object 3">
                        <a:extLst>
                          <a:ext uri="{FF2B5EF4-FFF2-40B4-BE49-F238E27FC236}">
                            <a16:creationId xmlns:a16="http://schemas.microsoft.com/office/drawing/2014/main" id="{1E6743ED-9E68-4A5B-A0EB-88DE850F5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455738"/>
                        <a:ext cx="4908550" cy="427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4">
            <a:extLst>
              <a:ext uri="{FF2B5EF4-FFF2-40B4-BE49-F238E27FC236}">
                <a16:creationId xmlns:a16="http://schemas.microsoft.com/office/drawing/2014/main" id="{847F60D3-9F41-4647-A530-6DC6778EF035}"/>
              </a:ext>
            </a:extLst>
          </p:cNvPr>
          <p:cNvSpPr txBox="1">
            <a:spLocks noChangeArrowheads="1"/>
          </p:cNvSpPr>
          <p:nvPr/>
        </p:nvSpPr>
        <p:spPr bwMode="auto">
          <a:xfrm>
            <a:off x="7248526" y="1863725"/>
            <a:ext cx="2881313"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Char char="•"/>
            </a:pPr>
            <a:r>
              <a:rPr lang="en-US" altLang="zh-CN" sz="1600">
                <a:ea typeface="SimSun" panose="02010600030101010101" pitchFamily="2" charset="-122"/>
              </a:rPr>
              <a:t> Pentium 4, 2.4GHz, 512Mb</a:t>
            </a:r>
          </a:p>
          <a:p>
            <a:pPr algn="l" rtl="0" eaLnBrk="1" hangingPunct="1">
              <a:spcBef>
                <a:spcPct val="0"/>
              </a:spcBef>
              <a:buClrTx/>
              <a:buSzTx/>
              <a:buFontTx/>
              <a:buChar char="•"/>
            </a:pPr>
            <a:r>
              <a:rPr lang="en-US" altLang="zh-CN" sz="1600">
                <a:ea typeface="SimSun" panose="02010600030101010101" pitchFamily="2" charset="-122"/>
              </a:rPr>
              <a:t> C++ implementation of 3D transform</a:t>
            </a:r>
          </a:p>
          <a:p>
            <a:pPr algn="l" rtl="0" eaLnBrk="1" hangingPunct="1">
              <a:spcBef>
                <a:spcPct val="0"/>
              </a:spcBef>
              <a:buClrTx/>
              <a:buSzTx/>
              <a:buFontTx/>
              <a:buChar char="•"/>
            </a:pPr>
            <a:r>
              <a:rPr lang="en-US" altLang="zh-CN" sz="1600">
                <a:ea typeface="SimSun" panose="02010600030101010101" pitchFamily="2" charset="-122"/>
              </a:rPr>
              <a:t> </a:t>
            </a:r>
            <a:r>
              <a:rPr lang="en-US" altLang="zh-CN" sz="1600" i="1">
                <a:ea typeface="SimSun" panose="02010600030101010101" pitchFamily="2" charset="-122"/>
              </a:rPr>
              <a:t>SHAS algorithm is faster for moderate sizes of  input arrays</a:t>
            </a:r>
          </a:p>
          <a:p>
            <a:pPr algn="l" rtl="0" eaLnBrk="1" hangingPunct="1">
              <a:spcBef>
                <a:spcPct val="50000"/>
              </a:spcBef>
              <a:buClrTx/>
              <a:buSzTx/>
              <a:buFontTx/>
              <a:buChar char="•"/>
            </a:pPr>
            <a:endParaRPr lang="en-US" altLang="en-US" sz="1600"/>
          </a:p>
        </p:txBody>
      </p:sp>
      <p:sp>
        <p:nvSpPr>
          <p:cNvPr id="35845" name="Text Box 5">
            <a:extLst>
              <a:ext uri="{FF2B5EF4-FFF2-40B4-BE49-F238E27FC236}">
                <a16:creationId xmlns:a16="http://schemas.microsoft.com/office/drawing/2014/main" id="{987DA5F4-D198-459E-A149-DB862E616F09}"/>
              </a:ext>
            </a:extLst>
          </p:cNvPr>
          <p:cNvSpPr txBox="1">
            <a:spLocks noChangeArrowheads="1"/>
          </p:cNvSpPr>
          <p:nvPr/>
        </p:nvSpPr>
        <p:spPr bwMode="auto">
          <a:xfrm>
            <a:off x="7334250" y="4076701"/>
            <a:ext cx="3009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400" b="1" u="sng"/>
              <a:t>For Example</a:t>
            </a:r>
            <a:r>
              <a:rPr lang="en-US" altLang="en-US" sz="1400" b="1"/>
              <a:t>:</a:t>
            </a:r>
          </a:p>
          <a:p>
            <a:pPr algn="l" rtl="0" eaLnBrk="1" hangingPunct="1">
              <a:spcBef>
                <a:spcPct val="0"/>
              </a:spcBef>
              <a:buClrTx/>
              <a:buSzTx/>
              <a:buFontTx/>
              <a:buNone/>
            </a:pPr>
            <a:r>
              <a:rPr lang="en-US" altLang="en-US" sz="1400" b="1"/>
              <a:t>Cube Side: 	128</a:t>
            </a:r>
          </a:p>
          <a:p>
            <a:pPr algn="l" rtl="0" eaLnBrk="1" hangingPunct="1">
              <a:spcBef>
                <a:spcPct val="0"/>
              </a:spcBef>
              <a:buClrTx/>
              <a:buSzTx/>
              <a:buFontTx/>
              <a:buNone/>
            </a:pPr>
            <a:r>
              <a:rPr lang="en-US" altLang="en-US" sz="1400" b="1"/>
              <a:t># Coefficients: 	3.22E+09 </a:t>
            </a:r>
          </a:p>
          <a:p>
            <a:pPr algn="l" rtl="0" eaLnBrk="1" hangingPunct="1">
              <a:spcBef>
                <a:spcPct val="0"/>
              </a:spcBef>
              <a:buClrTx/>
              <a:buSzTx/>
              <a:buFontTx/>
              <a:buNone/>
            </a:pPr>
            <a:endParaRPr lang="en-US" altLang="en-US" sz="1400" b="1"/>
          </a:p>
          <a:p>
            <a:pPr algn="l" rtl="0" eaLnBrk="1" hangingPunct="1">
              <a:spcBef>
                <a:spcPct val="0"/>
              </a:spcBef>
              <a:buClrTx/>
              <a:buSzTx/>
              <a:buFontTx/>
              <a:buNone/>
            </a:pPr>
            <a:r>
              <a:rPr lang="en-US" altLang="en-US" sz="1400" b="1"/>
              <a:t>Total Time: 	5664 sec (~1.5 hour)</a:t>
            </a:r>
          </a:p>
          <a:p>
            <a:pPr algn="l" rtl="0" eaLnBrk="1" hangingPunct="1">
              <a:spcBef>
                <a:spcPct val="0"/>
              </a:spcBef>
              <a:buClrTx/>
              <a:buSzTx/>
              <a:buFontTx/>
              <a:buNone/>
            </a:pPr>
            <a:r>
              <a:rPr lang="en-US" altLang="en-US" sz="1400" b="1"/>
              <a:t>Per Coefficient: 	1.76E-06 sec  </a:t>
            </a:r>
          </a:p>
          <a:p>
            <a:pPr algn="l" rtl="0" eaLnBrk="1" hangingPunct="1">
              <a:spcBef>
                <a:spcPct val="0"/>
              </a:spcBef>
              <a:buClrTx/>
              <a:buSzTx/>
              <a:buFontTx/>
              <a:buNone/>
            </a:pPr>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a:extLst>
              <a:ext uri="{FF2B5EF4-FFF2-40B4-BE49-F238E27FC236}">
                <a16:creationId xmlns:a16="http://schemas.microsoft.com/office/drawing/2014/main" id="{7C76D012-DA82-4AC1-974A-ECF88151D95C}"/>
              </a:ext>
            </a:extLst>
          </p:cNvPr>
          <p:cNvGrpSpPr>
            <a:grpSpLocks/>
          </p:cNvGrpSpPr>
          <p:nvPr/>
        </p:nvGrpSpPr>
        <p:grpSpPr bwMode="auto">
          <a:xfrm>
            <a:off x="3017838" y="3605213"/>
            <a:ext cx="7110412" cy="1809750"/>
            <a:chOff x="941" y="2271"/>
            <a:chExt cx="4479" cy="1140"/>
          </a:xfrm>
        </p:grpSpPr>
        <p:pic>
          <p:nvPicPr>
            <p:cNvPr id="37899" name="Picture 3">
              <a:extLst>
                <a:ext uri="{FF2B5EF4-FFF2-40B4-BE49-F238E27FC236}">
                  <a16:creationId xmlns:a16="http://schemas.microsoft.com/office/drawing/2014/main" id="{E986413F-163F-4D5B-9F86-F1C3719DA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044" r="26880" b="75368"/>
            <a:stretch>
              <a:fillRect/>
            </a:stretch>
          </p:blipFill>
          <p:spPr bwMode="auto">
            <a:xfrm>
              <a:off x="941" y="2271"/>
              <a:ext cx="1087"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0" name="Picture 4">
              <a:extLst>
                <a:ext uri="{FF2B5EF4-FFF2-40B4-BE49-F238E27FC236}">
                  <a16:creationId xmlns:a16="http://schemas.microsoft.com/office/drawing/2014/main" id="{66C0B46B-646A-4D2A-B960-EF8A2F41C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46" t="49684" r="76801" b="25262"/>
            <a:stretch>
              <a:fillRect/>
            </a:stretch>
          </p:blipFill>
          <p:spPr bwMode="auto">
            <a:xfrm>
              <a:off x="4242" y="2294"/>
              <a:ext cx="1178"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1" name="Picture 5">
              <a:extLst>
                <a:ext uri="{FF2B5EF4-FFF2-40B4-BE49-F238E27FC236}">
                  <a16:creationId xmlns:a16="http://schemas.microsoft.com/office/drawing/2014/main" id="{2F63B67B-AB55-4695-B46E-F25754DD4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021" r="52458" b="75368"/>
            <a:stretch>
              <a:fillRect/>
            </a:stretch>
          </p:blipFill>
          <p:spPr bwMode="auto">
            <a:xfrm>
              <a:off x="3186" y="2271"/>
              <a:ext cx="1061"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2" name="Picture 6">
              <a:extLst>
                <a:ext uri="{FF2B5EF4-FFF2-40B4-BE49-F238E27FC236}">
                  <a16:creationId xmlns:a16="http://schemas.microsoft.com/office/drawing/2014/main" id="{B1E3E7D7-6AFB-4946-A878-D6BE8BA29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74977" b="75368"/>
            <a:stretch>
              <a:fillRect/>
            </a:stretch>
          </p:blipFill>
          <p:spPr bwMode="auto">
            <a:xfrm>
              <a:off x="2119" y="2271"/>
              <a:ext cx="1179"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pic>
        <p:nvPicPr>
          <p:cNvPr id="37891" name="Picture 7">
            <a:extLst>
              <a:ext uri="{FF2B5EF4-FFF2-40B4-BE49-F238E27FC236}">
                <a16:creationId xmlns:a16="http://schemas.microsoft.com/office/drawing/2014/main" id="{FB5F1897-76D1-49F3-B71D-000EC0718BC0}"/>
              </a:ext>
            </a:extLst>
          </p:cNvPr>
          <p:cNvPicPr>
            <a:picLocks noChangeArrowheads="1"/>
          </p:cNvPicPr>
          <p:nvPr/>
        </p:nvPicPr>
        <p:blipFill>
          <a:blip r:embed="rId5">
            <a:extLst>
              <a:ext uri="{28A0092B-C50C-407E-A947-70E740481C1C}">
                <a14:useLocalDpi xmlns:a14="http://schemas.microsoft.com/office/drawing/2010/main" val="0"/>
              </a:ext>
            </a:extLst>
          </a:blip>
          <a:srcRect l="32532" t="20250" r="26250" b="30624"/>
          <a:stretch>
            <a:fillRect/>
          </a:stretch>
        </p:blipFill>
        <p:spPr bwMode="auto">
          <a:xfrm>
            <a:off x="8596314" y="2205039"/>
            <a:ext cx="1138237"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2" name="Picture 8">
            <a:extLst>
              <a:ext uri="{FF2B5EF4-FFF2-40B4-BE49-F238E27FC236}">
                <a16:creationId xmlns:a16="http://schemas.microsoft.com/office/drawing/2014/main" id="{6D815240-7C92-46DD-96CD-4758607F6925}"/>
              </a:ext>
            </a:extLst>
          </p:cNvPr>
          <p:cNvPicPr>
            <a:picLocks noChangeArrowheads="1"/>
          </p:cNvPicPr>
          <p:nvPr/>
        </p:nvPicPr>
        <p:blipFill>
          <a:blip r:embed="rId6">
            <a:extLst>
              <a:ext uri="{28A0092B-C50C-407E-A947-70E740481C1C}">
                <a14:useLocalDpi xmlns:a14="http://schemas.microsoft.com/office/drawing/2010/main" val="0"/>
              </a:ext>
            </a:extLst>
          </a:blip>
          <a:srcRect l="35344" t="15750" r="17250" b="22749"/>
          <a:stretch>
            <a:fillRect/>
          </a:stretch>
        </p:blipFill>
        <p:spPr bwMode="auto">
          <a:xfrm>
            <a:off x="5095875"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3" name="Picture 9">
            <a:extLst>
              <a:ext uri="{FF2B5EF4-FFF2-40B4-BE49-F238E27FC236}">
                <a16:creationId xmlns:a16="http://schemas.microsoft.com/office/drawing/2014/main" id="{46511EB3-110C-4A32-93AA-184BCA314748}"/>
              </a:ext>
            </a:extLst>
          </p:cNvPr>
          <p:cNvPicPr>
            <a:picLocks noChangeArrowheads="1"/>
          </p:cNvPicPr>
          <p:nvPr/>
        </p:nvPicPr>
        <p:blipFill>
          <a:blip r:embed="rId7">
            <a:extLst>
              <a:ext uri="{28A0092B-C50C-407E-A947-70E740481C1C}">
                <a14:useLocalDpi xmlns:a14="http://schemas.microsoft.com/office/drawing/2010/main" val="0"/>
              </a:ext>
            </a:extLst>
          </a:blip>
          <a:srcRect l="29344" t="15500" r="20718" b="22375"/>
          <a:stretch>
            <a:fillRect/>
          </a:stretch>
        </p:blipFill>
        <p:spPr bwMode="auto">
          <a:xfrm>
            <a:off x="3403600"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4" name="Picture 10">
            <a:extLst>
              <a:ext uri="{FF2B5EF4-FFF2-40B4-BE49-F238E27FC236}">
                <a16:creationId xmlns:a16="http://schemas.microsoft.com/office/drawing/2014/main" id="{5307F607-54FA-48F2-9536-E2C9A60217E8}"/>
              </a:ext>
            </a:extLst>
          </p:cNvPr>
          <p:cNvPicPr>
            <a:picLocks noChangeArrowheads="1"/>
          </p:cNvPicPr>
          <p:nvPr/>
        </p:nvPicPr>
        <p:blipFill>
          <a:blip r:embed="rId8">
            <a:extLst>
              <a:ext uri="{28A0092B-C50C-407E-A947-70E740481C1C}">
                <a14:useLocalDpi xmlns:a14="http://schemas.microsoft.com/office/drawing/2010/main" val="0"/>
              </a:ext>
            </a:extLst>
          </a:blip>
          <a:srcRect l="31500" t="14375" r="20813" b="23125"/>
          <a:stretch>
            <a:fillRect/>
          </a:stretch>
        </p:blipFill>
        <p:spPr bwMode="auto">
          <a:xfrm>
            <a:off x="6911975"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7895" name="Text Box 11">
            <a:extLst>
              <a:ext uri="{FF2B5EF4-FFF2-40B4-BE49-F238E27FC236}">
                <a16:creationId xmlns:a16="http://schemas.microsoft.com/office/drawing/2014/main" id="{2B58F831-AC44-4F51-BCAE-42D5070D2F75}"/>
              </a:ext>
            </a:extLst>
          </p:cNvPr>
          <p:cNvSpPr txBox="1">
            <a:spLocks noChangeArrowheads="1"/>
          </p:cNvSpPr>
          <p:nvPr/>
        </p:nvSpPr>
        <p:spPr bwMode="auto">
          <a:xfrm>
            <a:off x="1992313" y="2622551"/>
            <a:ext cx="1223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800">
                <a:solidFill>
                  <a:schemeClr val="bg2"/>
                </a:solidFill>
              </a:rPr>
              <a:t>SHAS</a:t>
            </a:r>
          </a:p>
        </p:txBody>
      </p:sp>
      <p:sp>
        <p:nvSpPr>
          <p:cNvPr id="37896" name="Text Box 12">
            <a:extLst>
              <a:ext uri="{FF2B5EF4-FFF2-40B4-BE49-F238E27FC236}">
                <a16:creationId xmlns:a16="http://schemas.microsoft.com/office/drawing/2014/main" id="{C9CDAC95-F9D9-402B-A8E2-CD62D8D71414}"/>
              </a:ext>
            </a:extLst>
          </p:cNvPr>
          <p:cNvSpPr txBox="1">
            <a:spLocks noChangeArrowheads="1"/>
          </p:cNvSpPr>
          <p:nvPr/>
        </p:nvSpPr>
        <p:spPr bwMode="auto">
          <a:xfrm>
            <a:off x="1992313" y="4138613"/>
            <a:ext cx="1223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800">
                <a:solidFill>
                  <a:schemeClr val="bg2"/>
                </a:solidFill>
              </a:rPr>
              <a:t>Slant Stack </a:t>
            </a:r>
          </a:p>
        </p:txBody>
      </p:sp>
      <p:sp>
        <p:nvSpPr>
          <p:cNvPr id="37897" name="Text Box 13">
            <a:extLst>
              <a:ext uri="{FF2B5EF4-FFF2-40B4-BE49-F238E27FC236}">
                <a16:creationId xmlns:a16="http://schemas.microsoft.com/office/drawing/2014/main" id="{91371102-F85A-4872-96F7-E6377B5FC71D}"/>
              </a:ext>
            </a:extLst>
          </p:cNvPr>
          <p:cNvSpPr txBox="1">
            <a:spLocks noChangeArrowheads="1"/>
          </p:cNvSpPr>
          <p:nvPr/>
        </p:nvSpPr>
        <p:spPr bwMode="auto">
          <a:xfrm>
            <a:off x="2208213" y="1611313"/>
            <a:ext cx="676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Back Projection Of Various Coefficients</a:t>
            </a:r>
          </a:p>
        </p:txBody>
      </p:sp>
      <p:sp>
        <p:nvSpPr>
          <p:cNvPr id="37898" name="Rectangle 14">
            <a:extLst>
              <a:ext uri="{FF2B5EF4-FFF2-40B4-BE49-F238E27FC236}">
                <a16:creationId xmlns:a16="http://schemas.microsoft.com/office/drawing/2014/main" id="{C574C61D-6FF5-4638-A611-10C4D87ED6EE}"/>
              </a:ext>
            </a:extLst>
          </p:cNvPr>
          <p:cNvSpPr>
            <a:spLocks noGrp="1" noChangeArrowheads="1"/>
          </p:cNvSpPr>
          <p:nvPr>
            <p:ph type="title"/>
          </p:nvPr>
        </p:nvSpPr>
        <p:spPr>
          <a:xfrm>
            <a:off x="1981200" y="41276"/>
            <a:ext cx="8229600" cy="1084263"/>
          </a:xfrm>
          <a:noFill/>
        </p:spPr>
        <p:txBody>
          <a:bodyPr anchor="ctr"/>
          <a:lstStyle/>
          <a:p>
            <a:pPr algn="ctr" eaLnBrk="1" hangingPunct="1"/>
            <a:r>
              <a:rPr lang="en-US" altLang="en-US" sz="1700"/>
              <a:t>(Performance)</a:t>
            </a:r>
            <a:br>
              <a:rPr lang="en-US" altLang="en-US" sz="1700"/>
            </a:br>
            <a:r>
              <a:rPr lang="en-US" altLang="en-US" sz="3400"/>
              <a:t>Accuracy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F94CE4A-CB97-424C-BF01-72AAF400A7DA}"/>
              </a:ext>
            </a:extLst>
          </p:cNvPr>
          <p:cNvSpPr>
            <a:spLocks noGrp="1" noChangeArrowheads="1"/>
          </p:cNvSpPr>
          <p:nvPr>
            <p:ph type="title"/>
          </p:nvPr>
        </p:nvSpPr>
        <p:spPr/>
        <p:txBody>
          <a:bodyPr>
            <a:normAutofit fontScale="90000"/>
          </a:bodyPr>
          <a:lstStyle/>
          <a:p>
            <a:pPr algn="ctr" eaLnBrk="1" hangingPunct="1"/>
            <a:r>
              <a:rPr lang="en-US" altLang="en-US" sz="3800"/>
              <a:t>Dynamic SHAS Algorithm (DSHAS) </a:t>
            </a:r>
            <a:br>
              <a:rPr lang="en-US" altLang="en-US" sz="3800"/>
            </a:br>
            <a:r>
              <a:rPr lang="en-US" altLang="en-US" sz="3800"/>
              <a:t>Sliding Window Approach</a:t>
            </a:r>
          </a:p>
        </p:txBody>
      </p:sp>
      <p:sp>
        <p:nvSpPr>
          <p:cNvPr id="39939" name="Rectangle 3">
            <a:extLst>
              <a:ext uri="{FF2B5EF4-FFF2-40B4-BE49-F238E27FC236}">
                <a16:creationId xmlns:a16="http://schemas.microsoft.com/office/drawing/2014/main" id="{D6894994-BC36-48D5-B47D-778530C689FA}"/>
              </a:ext>
            </a:extLst>
          </p:cNvPr>
          <p:cNvSpPr>
            <a:spLocks noGrp="1" noChangeArrowheads="1"/>
          </p:cNvSpPr>
          <p:nvPr>
            <p:ph type="body" idx="1"/>
          </p:nvPr>
        </p:nvSpPr>
        <p:spPr>
          <a:xfrm>
            <a:off x="2063750" y="2708276"/>
            <a:ext cx="8229600" cy="2765425"/>
          </a:xfrm>
        </p:spPr>
        <p:txBody>
          <a:bodyPr/>
          <a:lstStyle/>
          <a:p>
            <a:pPr algn="l" rtl="0" eaLnBrk="1" hangingPunct="1"/>
            <a:r>
              <a:rPr lang="en-US" altLang="en-US"/>
              <a:t>Dynamic Region of Interest (RIO)</a:t>
            </a:r>
          </a:p>
          <a:p>
            <a:pPr algn="l" rtl="0" eaLnBrk="1" hangingPunct="1"/>
            <a:r>
              <a:rPr lang="en-US" altLang="en-US"/>
              <a:t>Real-Time Computations</a:t>
            </a:r>
          </a:p>
          <a:p>
            <a:pPr algn="l" rtl="0" eaLnBrk="1" hangingPunct="1"/>
            <a:r>
              <a:rPr lang="en-US" altLang="en-US"/>
              <a:t>Support:  Axis-Parallel Window Transition (left/right/up/down/in/out)</a:t>
            </a:r>
          </a:p>
          <a:p>
            <a:pPr algn="l" rtl="0" eaLnBrk="1" hangingPunct="1"/>
            <a:r>
              <a:rPr lang="en-US" altLang="en-US"/>
              <a:t>Support: Shrink / Enlarge Window (limited)</a:t>
            </a:r>
          </a:p>
        </p:txBody>
      </p:sp>
      <p:pic>
        <p:nvPicPr>
          <p:cNvPr id="39940" name="Picture 6">
            <a:extLst>
              <a:ext uri="{FF2B5EF4-FFF2-40B4-BE49-F238E27FC236}">
                <a16:creationId xmlns:a16="http://schemas.microsoft.com/office/drawing/2014/main" id="{F3258425-7D3D-4A28-BA64-4108B0505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56"/>
          <a:stretch>
            <a:fillRect/>
          </a:stretch>
        </p:blipFill>
        <p:spPr bwMode="auto">
          <a:xfrm>
            <a:off x="8616951" y="2060576"/>
            <a:ext cx="15224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601FEB2-F39A-453A-A3C9-78F8ADE6222A}"/>
              </a:ext>
            </a:extLst>
          </p:cNvPr>
          <p:cNvSpPr>
            <a:spLocks noGrp="1" noChangeArrowheads="1"/>
          </p:cNvSpPr>
          <p:nvPr>
            <p:ph type="title"/>
          </p:nvPr>
        </p:nvSpPr>
        <p:spPr>
          <a:xfrm>
            <a:off x="1981200" y="188913"/>
            <a:ext cx="8229600" cy="1371600"/>
          </a:xfrm>
        </p:spPr>
        <p:txBody>
          <a:bodyPr/>
          <a:lstStyle/>
          <a:p>
            <a:pPr eaLnBrk="1" hangingPunct="1"/>
            <a:r>
              <a:rPr lang="en-US" altLang="en-US" sz="3800"/>
              <a:t>DSHAS</a:t>
            </a:r>
          </a:p>
        </p:txBody>
      </p:sp>
      <p:grpSp>
        <p:nvGrpSpPr>
          <p:cNvPr id="40963" name="Group 65">
            <a:extLst>
              <a:ext uri="{FF2B5EF4-FFF2-40B4-BE49-F238E27FC236}">
                <a16:creationId xmlns:a16="http://schemas.microsoft.com/office/drawing/2014/main" id="{A6D281F2-697D-4E66-B977-B51F216FA030}"/>
              </a:ext>
            </a:extLst>
          </p:cNvPr>
          <p:cNvGrpSpPr>
            <a:grpSpLocks/>
          </p:cNvGrpSpPr>
          <p:nvPr/>
        </p:nvGrpSpPr>
        <p:grpSpPr bwMode="auto">
          <a:xfrm>
            <a:off x="2063751" y="863600"/>
            <a:ext cx="5832475" cy="2349500"/>
            <a:chOff x="340" y="544"/>
            <a:chExt cx="3674" cy="1480"/>
          </a:xfrm>
        </p:grpSpPr>
        <p:sp>
          <p:nvSpPr>
            <p:cNvPr id="40969" name="AutoShape 4">
              <a:extLst>
                <a:ext uri="{FF2B5EF4-FFF2-40B4-BE49-F238E27FC236}">
                  <a16:creationId xmlns:a16="http://schemas.microsoft.com/office/drawing/2014/main" id="{919DBEA5-DA4A-4ADC-9A01-C06CA51A027A}"/>
                </a:ext>
              </a:extLst>
            </p:cNvPr>
            <p:cNvSpPr>
              <a:spLocks noChangeAspect="1" noChangeArrowheads="1"/>
            </p:cNvSpPr>
            <p:nvPr/>
          </p:nvSpPr>
          <p:spPr bwMode="auto">
            <a:xfrm>
              <a:off x="340" y="544"/>
              <a:ext cx="3674" cy="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70" name="Rectangle 5">
              <a:extLst>
                <a:ext uri="{FF2B5EF4-FFF2-40B4-BE49-F238E27FC236}">
                  <a16:creationId xmlns:a16="http://schemas.microsoft.com/office/drawing/2014/main" id="{CFA6D955-22A3-4EC2-B2E0-27E569FEA2DE}"/>
                </a:ext>
              </a:extLst>
            </p:cNvPr>
            <p:cNvSpPr>
              <a:spLocks noChangeArrowheads="1"/>
            </p:cNvSpPr>
            <p:nvPr/>
          </p:nvSpPr>
          <p:spPr bwMode="auto">
            <a:xfrm>
              <a:off x="454" y="885"/>
              <a:ext cx="1295" cy="1057"/>
            </a:xfrm>
            <a:prstGeom prst="rect">
              <a:avLst/>
            </a:prstGeom>
            <a:solidFill>
              <a:srgbClr val="FFFFFF"/>
            </a:solidFill>
            <a:ln w="3175">
              <a:solidFill>
                <a:srgbClr val="C0C0C0"/>
              </a:solidFill>
              <a:prstDash val="sysDot"/>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71" name="Line 6">
              <a:extLst>
                <a:ext uri="{FF2B5EF4-FFF2-40B4-BE49-F238E27FC236}">
                  <a16:creationId xmlns:a16="http://schemas.microsoft.com/office/drawing/2014/main" id="{012AC3B1-FBE5-4161-85A5-72408BE68DC8}"/>
                </a:ext>
              </a:extLst>
            </p:cNvPr>
            <p:cNvSpPr>
              <a:spLocks noChangeShapeType="1"/>
            </p:cNvSpPr>
            <p:nvPr/>
          </p:nvSpPr>
          <p:spPr bwMode="auto">
            <a:xfrm>
              <a:off x="454" y="1017"/>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Line 7">
              <a:extLst>
                <a:ext uri="{FF2B5EF4-FFF2-40B4-BE49-F238E27FC236}">
                  <a16:creationId xmlns:a16="http://schemas.microsoft.com/office/drawing/2014/main" id="{5EDF1EA1-11DE-48E8-8D72-7E07C3FE8E62}"/>
                </a:ext>
              </a:extLst>
            </p:cNvPr>
            <p:cNvSpPr>
              <a:spLocks noChangeShapeType="1"/>
            </p:cNvSpPr>
            <p:nvPr/>
          </p:nvSpPr>
          <p:spPr bwMode="auto">
            <a:xfrm>
              <a:off x="454" y="1149"/>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8">
              <a:extLst>
                <a:ext uri="{FF2B5EF4-FFF2-40B4-BE49-F238E27FC236}">
                  <a16:creationId xmlns:a16="http://schemas.microsoft.com/office/drawing/2014/main" id="{1949DF41-B1E0-42A8-B2C9-5FDCF42EAC95}"/>
                </a:ext>
              </a:extLst>
            </p:cNvPr>
            <p:cNvSpPr>
              <a:spLocks noChangeShapeType="1"/>
            </p:cNvSpPr>
            <p:nvPr/>
          </p:nvSpPr>
          <p:spPr bwMode="auto">
            <a:xfrm>
              <a:off x="454" y="1281"/>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Line 9">
              <a:extLst>
                <a:ext uri="{FF2B5EF4-FFF2-40B4-BE49-F238E27FC236}">
                  <a16:creationId xmlns:a16="http://schemas.microsoft.com/office/drawing/2014/main" id="{98118FAE-6822-4118-B067-DE82EDD634BE}"/>
                </a:ext>
              </a:extLst>
            </p:cNvPr>
            <p:cNvSpPr>
              <a:spLocks noChangeShapeType="1"/>
            </p:cNvSpPr>
            <p:nvPr/>
          </p:nvSpPr>
          <p:spPr bwMode="auto">
            <a:xfrm>
              <a:off x="454" y="1413"/>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Line 10">
              <a:extLst>
                <a:ext uri="{FF2B5EF4-FFF2-40B4-BE49-F238E27FC236}">
                  <a16:creationId xmlns:a16="http://schemas.microsoft.com/office/drawing/2014/main" id="{F887610D-182A-4653-84B2-87AD58040FAF}"/>
                </a:ext>
              </a:extLst>
            </p:cNvPr>
            <p:cNvSpPr>
              <a:spLocks noChangeShapeType="1"/>
            </p:cNvSpPr>
            <p:nvPr/>
          </p:nvSpPr>
          <p:spPr bwMode="auto">
            <a:xfrm>
              <a:off x="454" y="1545"/>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6" name="Line 11">
              <a:extLst>
                <a:ext uri="{FF2B5EF4-FFF2-40B4-BE49-F238E27FC236}">
                  <a16:creationId xmlns:a16="http://schemas.microsoft.com/office/drawing/2014/main" id="{012BDBFA-A58D-4379-8E64-9226C426AEBE}"/>
                </a:ext>
              </a:extLst>
            </p:cNvPr>
            <p:cNvSpPr>
              <a:spLocks noChangeShapeType="1"/>
            </p:cNvSpPr>
            <p:nvPr/>
          </p:nvSpPr>
          <p:spPr bwMode="auto">
            <a:xfrm>
              <a:off x="454" y="1677"/>
              <a:ext cx="1295" cy="1"/>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12">
              <a:extLst>
                <a:ext uri="{FF2B5EF4-FFF2-40B4-BE49-F238E27FC236}">
                  <a16:creationId xmlns:a16="http://schemas.microsoft.com/office/drawing/2014/main" id="{9FFC2247-AEDD-45CE-A471-96D4D8406040}"/>
                </a:ext>
              </a:extLst>
            </p:cNvPr>
            <p:cNvSpPr>
              <a:spLocks noChangeShapeType="1"/>
            </p:cNvSpPr>
            <p:nvPr/>
          </p:nvSpPr>
          <p:spPr bwMode="auto">
            <a:xfrm>
              <a:off x="454" y="1809"/>
              <a:ext cx="1295" cy="1"/>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Line 13">
              <a:extLst>
                <a:ext uri="{FF2B5EF4-FFF2-40B4-BE49-F238E27FC236}">
                  <a16:creationId xmlns:a16="http://schemas.microsoft.com/office/drawing/2014/main" id="{82831674-42FF-4C63-B5B2-C4FDB5979A62}"/>
                </a:ext>
              </a:extLst>
            </p:cNvPr>
            <p:cNvSpPr>
              <a:spLocks noChangeShapeType="1"/>
            </p:cNvSpPr>
            <p:nvPr/>
          </p:nvSpPr>
          <p:spPr bwMode="auto">
            <a:xfrm flipH="1" flipV="1">
              <a:off x="598" y="885"/>
              <a:ext cx="0" cy="1057"/>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Line 14">
              <a:extLst>
                <a:ext uri="{FF2B5EF4-FFF2-40B4-BE49-F238E27FC236}">
                  <a16:creationId xmlns:a16="http://schemas.microsoft.com/office/drawing/2014/main" id="{6D0D3010-E567-4328-99EE-E8D35E246BA2}"/>
                </a:ext>
              </a:extLst>
            </p:cNvPr>
            <p:cNvSpPr>
              <a:spLocks noChangeShapeType="1"/>
            </p:cNvSpPr>
            <p:nvPr/>
          </p:nvSpPr>
          <p:spPr bwMode="auto">
            <a:xfrm flipH="1" flipV="1">
              <a:off x="742"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0" name="Line 15">
              <a:extLst>
                <a:ext uri="{FF2B5EF4-FFF2-40B4-BE49-F238E27FC236}">
                  <a16:creationId xmlns:a16="http://schemas.microsoft.com/office/drawing/2014/main" id="{B50C0EAE-1A2E-4595-8D63-CE6CBA320F50}"/>
                </a:ext>
              </a:extLst>
            </p:cNvPr>
            <p:cNvSpPr>
              <a:spLocks noChangeShapeType="1"/>
            </p:cNvSpPr>
            <p:nvPr/>
          </p:nvSpPr>
          <p:spPr bwMode="auto">
            <a:xfrm flipH="1" flipV="1">
              <a:off x="886"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1" name="Line 16">
              <a:extLst>
                <a:ext uri="{FF2B5EF4-FFF2-40B4-BE49-F238E27FC236}">
                  <a16:creationId xmlns:a16="http://schemas.microsoft.com/office/drawing/2014/main" id="{E96E5CC2-5FCA-4580-A213-4446D402BA61}"/>
                </a:ext>
              </a:extLst>
            </p:cNvPr>
            <p:cNvSpPr>
              <a:spLocks noChangeShapeType="1"/>
            </p:cNvSpPr>
            <p:nvPr/>
          </p:nvSpPr>
          <p:spPr bwMode="auto">
            <a:xfrm flipH="1" flipV="1">
              <a:off x="1029" y="885"/>
              <a:ext cx="1"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2" name="Line 17">
              <a:extLst>
                <a:ext uri="{FF2B5EF4-FFF2-40B4-BE49-F238E27FC236}">
                  <a16:creationId xmlns:a16="http://schemas.microsoft.com/office/drawing/2014/main" id="{9A665787-3282-47D8-BD7D-53C2B47071AB}"/>
                </a:ext>
              </a:extLst>
            </p:cNvPr>
            <p:cNvSpPr>
              <a:spLocks noChangeShapeType="1"/>
            </p:cNvSpPr>
            <p:nvPr/>
          </p:nvSpPr>
          <p:spPr bwMode="auto">
            <a:xfrm flipH="1" flipV="1">
              <a:off x="1173"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3" name="Line 18">
              <a:extLst>
                <a:ext uri="{FF2B5EF4-FFF2-40B4-BE49-F238E27FC236}">
                  <a16:creationId xmlns:a16="http://schemas.microsoft.com/office/drawing/2014/main" id="{BF986CEA-4E70-4B1C-872C-9FB1989A2275}"/>
                </a:ext>
              </a:extLst>
            </p:cNvPr>
            <p:cNvSpPr>
              <a:spLocks noChangeShapeType="1"/>
            </p:cNvSpPr>
            <p:nvPr/>
          </p:nvSpPr>
          <p:spPr bwMode="auto">
            <a:xfrm flipH="1" flipV="1">
              <a:off x="1317" y="885"/>
              <a:ext cx="1"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4" name="Line 19">
              <a:extLst>
                <a:ext uri="{FF2B5EF4-FFF2-40B4-BE49-F238E27FC236}">
                  <a16:creationId xmlns:a16="http://schemas.microsoft.com/office/drawing/2014/main" id="{CEC47010-43F1-4C51-AC4C-3861798C5347}"/>
                </a:ext>
              </a:extLst>
            </p:cNvPr>
            <p:cNvSpPr>
              <a:spLocks noChangeShapeType="1"/>
            </p:cNvSpPr>
            <p:nvPr/>
          </p:nvSpPr>
          <p:spPr bwMode="auto">
            <a:xfrm flipH="1" flipV="1">
              <a:off x="1461"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5" name="Line 20">
              <a:extLst>
                <a:ext uri="{FF2B5EF4-FFF2-40B4-BE49-F238E27FC236}">
                  <a16:creationId xmlns:a16="http://schemas.microsoft.com/office/drawing/2014/main" id="{1BD1E1B5-D8B7-407E-8949-CAF665AF29E7}"/>
                </a:ext>
              </a:extLst>
            </p:cNvPr>
            <p:cNvSpPr>
              <a:spLocks noChangeShapeType="1"/>
            </p:cNvSpPr>
            <p:nvPr/>
          </p:nvSpPr>
          <p:spPr bwMode="auto">
            <a:xfrm flipH="1" flipV="1">
              <a:off x="1605"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6" name="Rectangle 21">
              <a:extLst>
                <a:ext uri="{FF2B5EF4-FFF2-40B4-BE49-F238E27FC236}">
                  <a16:creationId xmlns:a16="http://schemas.microsoft.com/office/drawing/2014/main" id="{4B1B802F-163A-48D2-B303-4DE88B4D7BFA}"/>
                </a:ext>
              </a:extLst>
            </p:cNvPr>
            <p:cNvSpPr>
              <a:spLocks noChangeArrowheads="1"/>
            </p:cNvSpPr>
            <p:nvPr/>
          </p:nvSpPr>
          <p:spPr bwMode="auto">
            <a:xfrm>
              <a:off x="598" y="885"/>
              <a:ext cx="1151" cy="105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7" name="Rectangle 22" descr="5%">
              <a:extLst>
                <a:ext uri="{FF2B5EF4-FFF2-40B4-BE49-F238E27FC236}">
                  <a16:creationId xmlns:a16="http://schemas.microsoft.com/office/drawing/2014/main" id="{854AE07A-FFC8-4664-823B-E33C32FE0598}"/>
                </a:ext>
              </a:extLst>
            </p:cNvPr>
            <p:cNvSpPr>
              <a:spLocks noChangeArrowheads="1"/>
            </p:cNvSpPr>
            <p:nvPr/>
          </p:nvSpPr>
          <p:spPr bwMode="auto">
            <a:xfrm>
              <a:off x="454" y="885"/>
              <a:ext cx="144" cy="1057"/>
            </a:xfrm>
            <a:prstGeom prst="rect">
              <a:avLst/>
            </a:prstGeom>
            <a:blipFill dpi="0" rotWithShape="0">
              <a:blip r:embed="rId3"/>
              <a:srcRect/>
              <a:tile tx="0" ty="0" sx="100000" sy="100000" flip="none" algn="tl"/>
            </a:blipFill>
            <a:ln w="9525">
              <a:solidFill>
                <a:srgbClr val="969696"/>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8" name="Rectangle 23" descr="Wide upward diagonal">
              <a:extLst>
                <a:ext uri="{FF2B5EF4-FFF2-40B4-BE49-F238E27FC236}">
                  <a16:creationId xmlns:a16="http://schemas.microsoft.com/office/drawing/2014/main" id="{B0E8977C-4815-416D-85D0-3DBD4BF675DC}"/>
                </a:ext>
              </a:extLst>
            </p:cNvPr>
            <p:cNvSpPr>
              <a:spLocks noChangeArrowheads="1"/>
            </p:cNvSpPr>
            <p:nvPr/>
          </p:nvSpPr>
          <p:spPr bwMode="auto">
            <a:xfrm>
              <a:off x="1605" y="885"/>
              <a:ext cx="144" cy="1057"/>
            </a:xfrm>
            <a:prstGeom prst="rect">
              <a:avLst/>
            </a:prstGeom>
            <a:blipFill dpi="0" rotWithShape="0">
              <a:blip r:embed="rId4"/>
              <a:srcRect/>
              <a:tile tx="0" ty="0" sx="100000" sy="100000" flip="none" algn="tl"/>
            </a:blipFill>
            <a:ln w="9525">
              <a:solidFill>
                <a:srgbClr val="969696"/>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9" name="Line 24">
              <a:extLst>
                <a:ext uri="{FF2B5EF4-FFF2-40B4-BE49-F238E27FC236}">
                  <a16:creationId xmlns:a16="http://schemas.microsoft.com/office/drawing/2014/main" id="{66A35A8B-D98E-4FF1-B01A-7FCECC2688D4}"/>
                </a:ext>
              </a:extLst>
            </p:cNvPr>
            <p:cNvSpPr>
              <a:spLocks noChangeShapeType="1"/>
            </p:cNvSpPr>
            <p:nvPr/>
          </p:nvSpPr>
          <p:spPr bwMode="auto">
            <a:xfrm flipV="1">
              <a:off x="454" y="1105"/>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0" name="Line 25">
              <a:extLst>
                <a:ext uri="{FF2B5EF4-FFF2-40B4-BE49-F238E27FC236}">
                  <a16:creationId xmlns:a16="http://schemas.microsoft.com/office/drawing/2014/main" id="{2BAEF9CA-70C9-4930-A874-0AD313160DBF}"/>
                </a:ext>
              </a:extLst>
            </p:cNvPr>
            <p:cNvSpPr>
              <a:spLocks noChangeShapeType="1"/>
            </p:cNvSpPr>
            <p:nvPr/>
          </p:nvSpPr>
          <p:spPr bwMode="auto">
            <a:xfrm flipV="1">
              <a:off x="1030" y="797"/>
              <a:ext cx="0" cy="61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1" name="Line 26">
              <a:extLst>
                <a:ext uri="{FF2B5EF4-FFF2-40B4-BE49-F238E27FC236}">
                  <a16:creationId xmlns:a16="http://schemas.microsoft.com/office/drawing/2014/main" id="{C2AF4987-9C95-40E3-911D-E8C4EA272E66}"/>
                </a:ext>
              </a:extLst>
            </p:cNvPr>
            <p:cNvSpPr>
              <a:spLocks noChangeShapeType="1"/>
            </p:cNvSpPr>
            <p:nvPr/>
          </p:nvSpPr>
          <p:spPr bwMode="auto">
            <a:xfrm>
              <a:off x="1030" y="1413"/>
              <a:ext cx="827" cy="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2" name="Line 27">
              <a:extLst>
                <a:ext uri="{FF2B5EF4-FFF2-40B4-BE49-F238E27FC236}">
                  <a16:creationId xmlns:a16="http://schemas.microsoft.com/office/drawing/2014/main" id="{89D97C86-950A-4366-B777-EBEEC5BFF488}"/>
                </a:ext>
              </a:extLst>
            </p:cNvPr>
            <p:cNvSpPr>
              <a:spLocks noChangeShapeType="1"/>
            </p:cNvSpPr>
            <p:nvPr/>
          </p:nvSpPr>
          <p:spPr bwMode="auto">
            <a:xfrm flipV="1">
              <a:off x="454" y="1237"/>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3" name="Line 28">
              <a:extLst>
                <a:ext uri="{FF2B5EF4-FFF2-40B4-BE49-F238E27FC236}">
                  <a16:creationId xmlns:a16="http://schemas.microsoft.com/office/drawing/2014/main" id="{BB919B41-2AD2-4223-B945-09262906E667}"/>
                </a:ext>
              </a:extLst>
            </p:cNvPr>
            <p:cNvSpPr>
              <a:spLocks noChangeShapeType="1"/>
            </p:cNvSpPr>
            <p:nvPr/>
          </p:nvSpPr>
          <p:spPr bwMode="auto">
            <a:xfrm flipV="1">
              <a:off x="1173" y="797"/>
              <a:ext cx="1" cy="61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4" name="Text Box 29">
              <a:extLst>
                <a:ext uri="{FF2B5EF4-FFF2-40B4-BE49-F238E27FC236}">
                  <a16:creationId xmlns:a16="http://schemas.microsoft.com/office/drawing/2014/main" id="{EC522791-916A-4F13-8E17-8EAD449BC0AB}"/>
                </a:ext>
              </a:extLst>
            </p:cNvPr>
            <p:cNvSpPr txBox="1">
              <a:spLocks noChangeArrowheads="1"/>
            </p:cNvSpPr>
            <p:nvPr/>
          </p:nvSpPr>
          <p:spPr bwMode="auto">
            <a:xfrm>
              <a:off x="794" y="626"/>
              <a:ext cx="2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a:t>
              </a:r>
              <a:endParaRPr lang="en-US" altLang="en-US" sz="1800"/>
            </a:p>
          </p:txBody>
        </p:sp>
        <p:sp>
          <p:nvSpPr>
            <p:cNvPr id="40995" name="Text Box 30">
              <a:extLst>
                <a:ext uri="{FF2B5EF4-FFF2-40B4-BE49-F238E27FC236}">
                  <a16:creationId xmlns:a16="http://schemas.microsoft.com/office/drawing/2014/main" id="{AA347532-CDE6-4A08-99A8-2F8C0E7BA4A0}"/>
                </a:ext>
              </a:extLst>
            </p:cNvPr>
            <p:cNvSpPr txBox="1">
              <a:spLocks noChangeArrowheads="1"/>
            </p:cNvSpPr>
            <p:nvPr/>
          </p:nvSpPr>
          <p:spPr bwMode="auto">
            <a:xfrm>
              <a:off x="1097" y="626"/>
              <a:ext cx="33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t+1</a:t>
              </a:r>
              <a:endParaRPr lang="en-US" altLang="en-US" sz="1800"/>
            </a:p>
          </p:txBody>
        </p:sp>
        <p:sp>
          <p:nvSpPr>
            <p:cNvPr id="40996" name="Text Box 31">
              <a:extLst>
                <a:ext uri="{FF2B5EF4-FFF2-40B4-BE49-F238E27FC236}">
                  <a16:creationId xmlns:a16="http://schemas.microsoft.com/office/drawing/2014/main" id="{160334D8-67A9-4924-82C4-A4A6B11B54D9}"/>
                </a:ext>
              </a:extLst>
            </p:cNvPr>
            <p:cNvSpPr txBox="1">
              <a:spLocks noChangeArrowheads="1"/>
            </p:cNvSpPr>
            <p:nvPr/>
          </p:nvSpPr>
          <p:spPr bwMode="auto">
            <a:xfrm>
              <a:off x="1677" y="1413"/>
              <a:ext cx="25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X</a:t>
              </a:r>
              <a:r>
                <a:rPr lang="en-US" altLang="en-US" sz="1200" b="1" baseline="-25000">
                  <a:latin typeface="Times New Roman" panose="02020603050405020304" pitchFamily="18" charset="0"/>
                </a:rPr>
                <a:t>t</a:t>
              </a:r>
              <a:endParaRPr lang="en-US" altLang="en-US" sz="1800"/>
            </a:p>
          </p:txBody>
        </p:sp>
        <p:sp>
          <p:nvSpPr>
            <p:cNvPr id="40997" name="Line 32">
              <a:extLst>
                <a:ext uri="{FF2B5EF4-FFF2-40B4-BE49-F238E27FC236}">
                  <a16:creationId xmlns:a16="http://schemas.microsoft.com/office/drawing/2014/main" id="{D21CDD56-AE7D-442F-958E-70FFB80DDD16}"/>
                </a:ext>
              </a:extLst>
            </p:cNvPr>
            <p:cNvSpPr>
              <a:spLocks noChangeShapeType="1"/>
            </p:cNvSpPr>
            <p:nvPr/>
          </p:nvSpPr>
          <p:spPr bwMode="auto">
            <a:xfrm flipV="1">
              <a:off x="454" y="973"/>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8" name="AutoShape 33">
              <a:extLst>
                <a:ext uri="{FF2B5EF4-FFF2-40B4-BE49-F238E27FC236}">
                  <a16:creationId xmlns:a16="http://schemas.microsoft.com/office/drawing/2014/main" id="{57235150-69E7-49A8-BDB3-E5FE86AED20B}"/>
                </a:ext>
              </a:extLst>
            </p:cNvPr>
            <p:cNvSpPr>
              <a:spLocks noChangeArrowheads="1"/>
            </p:cNvSpPr>
            <p:nvPr/>
          </p:nvSpPr>
          <p:spPr bwMode="auto">
            <a:xfrm>
              <a:off x="998" y="1284"/>
              <a:ext cx="220" cy="247"/>
            </a:xfrm>
            <a:prstGeom prst="roundRect">
              <a:avLst>
                <a:gd name="adj" fmla="val 36667"/>
              </a:avLst>
            </a:pr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99" name="AutoShape 35">
              <a:extLst>
                <a:ext uri="{FF2B5EF4-FFF2-40B4-BE49-F238E27FC236}">
                  <a16:creationId xmlns:a16="http://schemas.microsoft.com/office/drawing/2014/main" id="{7E2B072B-A9CA-4C24-A03F-688018AD9907}"/>
                </a:ext>
              </a:extLst>
            </p:cNvPr>
            <p:cNvSpPr>
              <a:spLocks noChangeArrowheads="1"/>
            </p:cNvSpPr>
            <p:nvPr/>
          </p:nvSpPr>
          <p:spPr bwMode="auto">
            <a:xfrm>
              <a:off x="1569" y="943"/>
              <a:ext cx="220" cy="177"/>
            </a:xfrm>
            <a:prstGeom prst="roundRect">
              <a:avLst>
                <a:gd name="adj" fmla="val 36667"/>
              </a:avLst>
            </a:pr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00" name="Text Box 36">
              <a:extLst>
                <a:ext uri="{FF2B5EF4-FFF2-40B4-BE49-F238E27FC236}">
                  <a16:creationId xmlns:a16="http://schemas.microsoft.com/office/drawing/2014/main" id="{9AF7AD2C-3FB3-4819-9B09-F6B846AA9C55}"/>
                </a:ext>
              </a:extLst>
            </p:cNvPr>
            <p:cNvSpPr txBox="1">
              <a:spLocks noChangeArrowheads="1"/>
            </p:cNvSpPr>
            <p:nvPr/>
          </p:nvSpPr>
          <p:spPr bwMode="auto">
            <a:xfrm>
              <a:off x="1172" y="1531"/>
              <a:ext cx="152" cy="164"/>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A</a:t>
              </a:r>
              <a:endParaRPr lang="en-US" altLang="en-US" sz="1800"/>
            </a:p>
          </p:txBody>
        </p:sp>
        <p:sp>
          <p:nvSpPr>
            <p:cNvPr id="41001" name="Text Box 37">
              <a:extLst>
                <a:ext uri="{FF2B5EF4-FFF2-40B4-BE49-F238E27FC236}">
                  <a16:creationId xmlns:a16="http://schemas.microsoft.com/office/drawing/2014/main" id="{1590CB7B-9C8E-40BB-97AB-F338362210BE}"/>
                </a:ext>
              </a:extLst>
            </p:cNvPr>
            <p:cNvSpPr txBox="1">
              <a:spLocks noChangeArrowheads="1"/>
            </p:cNvSpPr>
            <p:nvPr/>
          </p:nvSpPr>
          <p:spPr bwMode="auto">
            <a:xfrm>
              <a:off x="1399" y="873"/>
              <a:ext cx="152" cy="164"/>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B</a:t>
              </a:r>
              <a:endParaRPr lang="en-US" altLang="en-US" sz="1800"/>
            </a:p>
          </p:txBody>
        </p:sp>
        <p:sp>
          <p:nvSpPr>
            <p:cNvPr id="41002" name="Text Box 39">
              <a:extLst>
                <a:ext uri="{FF2B5EF4-FFF2-40B4-BE49-F238E27FC236}">
                  <a16:creationId xmlns:a16="http://schemas.microsoft.com/office/drawing/2014/main" id="{79B91A3C-C79B-4627-B654-8A24C1B911D2}"/>
                </a:ext>
              </a:extLst>
            </p:cNvPr>
            <p:cNvSpPr txBox="1">
              <a:spLocks noChangeArrowheads="1"/>
            </p:cNvSpPr>
            <p:nvPr/>
          </p:nvSpPr>
          <p:spPr bwMode="auto">
            <a:xfrm>
              <a:off x="416" y="708"/>
              <a:ext cx="33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v</a:t>
              </a:r>
              <a:r>
                <a:rPr lang="en-US" altLang="en-US" sz="1200" b="1" baseline="30000">
                  <a:latin typeface="Times New Roman" panose="02020603050405020304" pitchFamily="18" charset="0"/>
                </a:rPr>
                <a:t>out</a:t>
              </a:r>
              <a:endParaRPr lang="en-US" altLang="en-US" sz="1800"/>
            </a:p>
          </p:txBody>
        </p:sp>
        <p:sp>
          <p:nvSpPr>
            <p:cNvPr id="41003" name="Text Box 40">
              <a:extLst>
                <a:ext uri="{FF2B5EF4-FFF2-40B4-BE49-F238E27FC236}">
                  <a16:creationId xmlns:a16="http://schemas.microsoft.com/office/drawing/2014/main" id="{2238708F-3AFC-409D-8E7A-1901D992A2F8}"/>
                </a:ext>
              </a:extLst>
            </p:cNvPr>
            <p:cNvSpPr txBox="1">
              <a:spLocks noChangeArrowheads="1"/>
            </p:cNvSpPr>
            <p:nvPr/>
          </p:nvSpPr>
          <p:spPr bwMode="auto">
            <a:xfrm>
              <a:off x="1595" y="708"/>
              <a:ext cx="33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v</a:t>
              </a:r>
              <a:r>
                <a:rPr lang="en-US" altLang="en-US" sz="1200" b="1" baseline="30000">
                  <a:latin typeface="Times New Roman" panose="02020603050405020304" pitchFamily="18" charset="0"/>
                </a:rPr>
                <a:t>in</a:t>
              </a:r>
              <a:r>
                <a:rPr lang="en-US" altLang="en-US" sz="1200" b="1" baseline="-25000">
                  <a:latin typeface="Times New Roman" panose="02020603050405020304" pitchFamily="18" charset="0"/>
                </a:rPr>
                <a:t> </a:t>
              </a:r>
              <a:endParaRPr lang="en-US" altLang="en-US" sz="1800"/>
            </a:p>
          </p:txBody>
        </p:sp>
        <p:pic>
          <p:nvPicPr>
            <p:cNvPr id="41004" name="Picture 41">
              <a:extLst>
                <a:ext uri="{FF2B5EF4-FFF2-40B4-BE49-F238E27FC236}">
                  <a16:creationId xmlns:a16="http://schemas.microsoft.com/office/drawing/2014/main" id="{64A89600-0553-4A18-83A8-6997FE075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9936" t="21733" r="18275" b="68990"/>
            <a:stretch>
              <a:fillRect/>
            </a:stretch>
          </p:blipFill>
          <p:spPr bwMode="auto">
            <a:xfrm>
              <a:off x="3291" y="939"/>
              <a:ext cx="681"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5" name="Picture 42">
              <a:extLst>
                <a:ext uri="{FF2B5EF4-FFF2-40B4-BE49-F238E27FC236}">
                  <a16:creationId xmlns:a16="http://schemas.microsoft.com/office/drawing/2014/main" id="{3C030467-D9E1-4A13-BAE4-38B1A66DD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4506" t="61421" r="49699" b="19516"/>
            <a:stretch>
              <a:fillRect/>
            </a:stretch>
          </p:blipFill>
          <p:spPr bwMode="auto">
            <a:xfrm>
              <a:off x="1929" y="1131"/>
              <a:ext cx="908"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6" name="Text Box 43">
              <a:extLst>
                <a:ext uri="{FF2B5EF4-FFF2-40B4-BE49-F238E27FC236}">
                  <a16:creationId xmlns:a16="http://schemas.microsoft.com/office/drawing/2014/main" id="{B4A3B6E2-15B7-4504-8F35-41B3FC57EA94}"/>
                </a:ext>
              </a:extLst>
            </p:cNvPr>
            <p:cNvSpPr txBox="1">
              <a:spLocks noChangeArrowheads="1"/>
            </p:cNvSpPr>
            <p:nvPr/>
          </p:nvSpPr>
          <p:spPr bwMode="auto">
            <a:xfrm>
              <a:off x="2771" y="1362"/>
              <a:ext cx="29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sp>
          <p:nvSpPr>
            <p:cNvPr id="41007" name="Text Box 44">
              <a:extLst>
                <a:ext uri="{FF2B5EF4-FFF2-40B4-BE49-F238E27FC236}">
                  <a16:creationId xmlns:a16="http://schemas.microsoft.com/office/drawing/2014/main" id="{195E766B-E192-46D9-B21A-075EA5749A4A}"/>
                </a:ext>
              </a:extLst>
            </p:cNvPr>
            <p:cNvSpPr txBox="1">
              <a:spLocks noChangeArrowheads="1"/>
            </p:cNvSpPr>
            <p:nvPr/>
          </p:nvSpPr>
          <p:spPr bwMode="auto">
            <a:xfrm>
              <a:off x="2771" y="1624"/>
              <a:ext cx="29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sp>
          <p:nvSpPr>
            <p:cNvPr id="41008" name="Text Box 45">
              <a:extLst>
                <a:ext uri="{FF2B5EF4-FFF2-40B4-BE49-F238E27FC236}">
                  <a16:creationId xmlns:a16="http://schemas.microsoft.com/office/drawing/2014/main" id="{FD0C224A-123B-4A5E-AD79-40A4491CF4BB}"/>
                </a:ext>
              </a:extLst>
            </p:cNvPr>
            <p:cNvSpPr txBox="1">
              <a:spLocks noChangeArrowheads="1"/>
            </p:cNvSpPr>
            <p:nvPr/>
          </p:nvSpPr>
          <p:spPr bwMode="auto">
            <a:xfrm>
              <a:off x="1929" y="955"/>
              <a:ext cx="2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a:t>
              </a:r>
              <a:endParaRPr lang="en-US" altLang="en-US" sz="1800"/>
            </a:p>
          </p:txBody>
        </p:sp>
        <p:sp>
          <p:nvSpPr>
            <p:cNvPr id="41009" name="Text Box 46">
              <a:extLst>
                <a:ext uri="{FF2B5EF4-FFF2-40B4-BE49-F238E27FC236}">
                  <a16:creationId xmlns:a16="http://schemas.microsoft.com/office/drawing/2014/main" id="{EF02C167-324D-4B5C-BBD5-EF8764CE68C9}"/>
                </a:ext>
              </a:extLst>
            </p:cNvPr>
            <p:cNvSpPr txBox="1">
              <a:spLocks noChangeArrowheads="1"/>
            </p:cNvSpPr>
            <p:nvPr/>
          </p:nvSpPr>
          <p:spPr bwMode="auto">
            <a:xfrm>
              <a:off x="2534" y="955"/>
              <a:ext cx="4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t+1</a:t>
              </a:r>
              <a:endParaRPr lang="en-US" altLang="en-US" sz="1800"/>
            </a:p>
          </p:txBody>
        </p:sp>
        <p:sp>
          <p:nvSpPr>
            <p:cNvPr id="41010" name="Line 47">
              <a:extLst>
                <a:ext uri="{FF2B5EF4-FFF2-40B4-BE49-F238E27FC236}">
                  <a16:creationId xmlns:a16="http://schemas.microsoft.com/office/drawing/2014/main" id="{C3EDBC28-B5DA-42B2-BFAE-C5BC904FBEE4}"/>
                </a:ext>
              </a:extLst>
            </p:cNvPr>
            <p:cNvSpPr>
              <a:spLocks noChangeShapeType="1"/>
            </p:cNvSpPr>
            <p:nvPr/>
          </p:nvSpPr>
          <p:spPr bwMode="auto">
            <a:xfrm>
              <a:off x="2080" y="1542"/>
              <a:ext cx="75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1" name="Line 48">
              <a:extLst>
                <a:ext uri="{FF2B5EF4-FFF2-40B4-BE49-F238E27FC236}">
                  <a16:creationId xmlns:a16="http://schemas.microsoft.com/office/drawing/2014/main" id="{B3462C91-2CA1-4858-8BE1-9ED71F563C79}"/>
                </a:ext>
              </a:extLst>
            </p:cNvPr>
            <p:cNvSpPr>
              <a:spLocks noChangeShapeType="1"/>
            </p:cNvSpPr>
            <p:nvPr/>
          </p:nvSpPr>
          <p:spPr bwMode="auto">
            <a:xfrm>
              <a:off x="2698" y="1821"/>
              <a:ext cx="139"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49">
              <a:extLst>
                <a:ext uri="{FF2B5EF4-FFF2-40B4-BE49-F238E27FC236}">
                  <a16:creationId xmlns:a16="http://schemas.microsoft.com/office/drawing/2014/main" id="{3DC1C56A-FC14-42CE-A726-B2320D2860F3}"/>
                </a:ext>
              </a:extLst>
            </p:cNvPr>
            <p:cNvSpPr>
              <a:spLocks noChangeShapeType="1"/>
            </p:cNvSpPr>
            <p:nvPr/>
          </p:nvSpPr>
          <p:spPr bwMode="auto">
            <a:xfrm>
              <a:off x="3291" y="1350"/>
              <a:ext cx="0" cy="24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3" name="Line 50">
              <a:extLst>
                <a:ext uri="{FF2B5EF4-FFF2-40B4-BE49-F238E27FC236}">
                  <a16:creationId xmlns:a16="http://schemas.microsoft.com/office/drawing/2014/main" id="{B10D9BD0-258B-464B-BE74-A13856317918}"/>
                </a:ext>
              </a:extLst>
            </p:cNvPr>
            <p:cNvSpPr>
              <a:spLocks noChangeShapeType="1"/>
            </p:cNvSpPr>
            <p:nvPr/>
          </p:nvSpPr>
          <p:spPr bwMode="auto">
            <a:xfrm>
              <a:off x="3442" y="1268"/>
              <a:ext cx="0" cy="3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4" name="Line 51">
              <a:extLst>
                <a:ext uri="{FF2B5EF4-FFF2-40B4-BE49-F238E27FC236}">
                  <a16:creationId xmlns:a16="http://schemas.microsoft.com/office/drawing/2014/main" id="{3BDBC802-62D9-4F0F-9BDC-B5E210B1AD6F}"/>
                </a:ext>
              </a:extLst>
            </p:cNvPr>
            <p:cNvSpPr>
              <a:spLocks noChangeShapeType="1"/>
            </p:cNvSpPr>
            <p:nvPr/>
          </p:nvSpPr>
          <p:spPr bwMode="auto">
            <a:xfrm>
              <a:off x="3959" y="939"/>
              <a:ext cx="1" cy="65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5" name="AutoShape 52">
              <a:extLst>
                <a:ext uri="{FF2B5EF4-FFF2-40B4-BE49-F238E27FC236}">
                  <a16:creationId xmlns:a16="http://schemas.microsoft.com/office/drawing/2014/main" id="{0915C574-97AC-4131-B716-D02F33F567C7}"/>
                </a:ext>
              </a:extLst>
            </p:cNvPr>
            <p:cNvSpPr>
              <a:spLocks/>
            </p:cNvSpPr>
            <p:nvPr/>
          </p:nvSpPr>
          <p:spPr bwMode="auto">
            <a:xfrm rot="5400000">
              <a:off x="3321" y="1639"/>
              <a:ext cx="92" cy="151"/>
            </a:xfrm>
            <a:prstGeom prst="rightBrace">
              <a:avLst>
                <a:gd name="adj1" fmla="val 1367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16" name="AutoShape 53">
              <a:extLst>
                <a:ext uri="{FF2B5EF4-FFF2-40B4-BE49-F238E27FC236}">
                  <a16:creationId xmlns:a16="http://schemas.microsoft.com/office/drawing/2014/main" id="{44421378-2F63-4963-A865-89D921CB95C8}"/>
                </a:ext>
              </a:extLst>
            </p:cNvPr>
            <p:cNvSpPr>
              <a:spLocks/>
            </p:cNvSpPr>
            <p:nvPr/>
          </p:nvSpPr>
          <p:spPr bwMode="auto">
            <a:xfrm rot="5400000">
              <a:off x="3666" y="1455"/>
              <a:ext cx="82" cy="530"/>
            </a:xfrm>
            <a:prstGeom prst="rightBrace">
              <a:avLst>
                <a:gd name="adj1" fmla="val 538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17" name="Text Box 54">
              <a:extLst>
                <a:ext uri="{FF2B5EF4-FFF2-40B4-BE49-F238E27FC236}">
                  <a16:creationId xmlns:a16="http://schemas.microsoft.com/office/drawing/2014/main" id="{8859D0AE-62FE-4D86-A651-778F54F89685}"/>
                </a:ext>
              </a:extLst>
            </p:cNvPr>
            <p:cNvSpPr txBox="1">
              <a:spLocks noChangeArrowheads="1"/>
            </p:cNvSpPr>
            <p:nvPr/>
          </p:nvSpPr>
          <p:spPr bwMode="auto">
            <a:xfrm>
              <a:off x="3260" y="1695"/>
              <a:ext cx="25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r>
                <a:rPr lang="en-US" altLang="en-US" sz="1200" b="1">
                  <a:latin typeface="Times New Roman" panose="02020603050405020304" pitchFamily="18" charset="0"/>
                </a:rPr>
                <a:t>w</a:t>
              </a:r>
              <a:r>
                <a:rPr lang="en-US" altLang="en-US" sz="1200" b="1" baseline="-25000">
                  <a:latin typeface="Times New Roman" panose="02020603050405020304" pitchFamily="18" charset="0"/>
                </a:rPr>
                <a:t>1</a:t>
              </a:r>
              <a:endParaRPr lang="en-US" altLang="en-US" sz="1800"/>
            </a:p>
          </p:txBody>
        </p:sp>
        <p:sp>
          <p:nvSpPr>
            <p:cNvPr id="41018" name="Text Box 55">
              <a:extLst>
                <a:ext uri="{FF2B5EF4-FFF2-40B4-BE49-F238E27FC236}">
                  <a16:creationId xmlns:a16="http://schemas.microsoft.com/office/drawing/2014/main" id="{9AB69C95-6357-4BE9-BFF2-9C9FBDC78BF7}"/>
                </a:ext>
              </a:extLst>
            </p:cNvPr>
            <p:cNvSpPr txBox="1">
              <a:spLocks noChangeArrowheads="1"/>
            </p:cNvSpPr>
            <p:nvPr/>
          </p:nvSpPr>
          <p:spPr bwMode="auto">
            <a:xfrm>
              <a:off x="3518" y="1695"/>
              <a:ext cx="37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r>
                <a:rPr lang="en-US" altLang="en-US" sz="1200" b="1">
                  <a:latin typeface="Times New Roman" panose="02020603050405020304" pitchFamily="18" charset="0"/>
                </a:rPr>
                <a:t>1-w</a:t>
              </a:r>
              <a:r>
                <a:rPr lang="en-US" altLang="en-US" sz="1200" b="1" baseline="-25000">
                  <a:latin typeface="Times New Roman" panose="02020603050405020304" pitchFamily="18" charset="0"/>
                </a:rPr>
                <a:t>1</a:t>
              </a:r>
              <a:endParaRPr lang="en-US" altLang="en-US" sz="1800"/>
            </a:p>
          </p:txBody>
        </p:sp>
        <p:sp>
          <p:nvSpPr>
            <p:cNvPr id="41019" name="Text Box 56">
              <a:extLst>
                <a:ext uri="{FF2B5EF4-FFF2-40B4-BE49-F238E27FC236}">
                  <a16:creationId xmlns:a16="http://schemas.microsoft.com/office/drawing/2014/main" id="{3301728C-26E1-4DDD-824F-D493CAEA0A65}"/>
                </a:ext>
              </a:extLst>
            </p:cNvPr>
            <p:cNvSpPr txBox="1">
              <a:spLocks noChangeArrowheads="1"/>
            </p:cNvSpPr>
            <p:nvPr/>
          </p:nvSpPr>
          <p:spPr bwMode="auto">
            <a:xfrm>
              <a:off x="2383" y="626"/>
              <a:ext cx="151" cy="165"/>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A</a:t>
              </a:r>
              <a:endParaRPr lang="en-US" altLang="en-US" sz="1800"/>
            </a:p>
          </p:txBody>
        </p:sp>
        <p:sp>
          <p:nvSpPr>
            <p:cNvPr id="41020" name="Text Box 57">
              <a:extLst>
                <a:ext uri="{FF2B5EF4-FFF2-40B4-BE49-F238E27FC236}">
                  <a16:creationId xmlns:a16="http://schemas.microsoft.com/office/drawing/2014/main" id="{BDBC4B61-00A1-4929-8961-46F0F3A7479B}"/>
                </a:ext>
              </a:extLst>
            </p:cNvPr>
            <p:cNvSpPr txBox="1">
              <a:spLocks noChangeArrowheads="1"/>
            </p:cNvSpPr>
            <p:nvPr/>
          </p:nvSpPr>
          <p:spPr bwMode="auto">
            <a:xfrm>
              <a:off x="3593" y="626"/>
              <a:ext cx="152" cy="165"/>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B</a:t>
              </a:r>
              <a:endParaRPr lang="en-US" altLang="en-US" sz="1800"/>
            </a:p>
          </p:txBody>
        </p:sp>
        <p:sp>
          <p:nvSpPr>
            <p:cNvPr id="41021" name="AutoShape 58">
              <a:extLst>
                <a:ext uri="{FF2B5EF4-FFF2-40B4-BE49-F238E27FC236}">
                  <a16:creationId xmlns:a16="http://schemas.microsoft.com/office/drawing/2014/main" id="{7F36B06A-1E56-4A57-9A3E-CE6279BBB7A5}"/>
                </a:ext>
              </a:extLst>
            </p:cNvPr>
            <p:cNvSpPr>
              <a:spLocks/>
            </p:cNvSpPr>
            <p:nvPr/>
          </p:nvSpPr>
          <p:spPr bwMode="auto">
            <a:xfrm>
              <a:off x="1626" y="1156"/>
              <a:ext cx="76" cy="246"/>
            </a:xfrm>
            <a:prstGeom prst="rightBrace">
              <a:avLst>
                <a:gd name="adj1" fmla="val 2697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22" name="Text Box 59">
              <a:extLst>
                <a:ext uri="{FF2B5EF4-FFF2-40B4-BE49-F238E27FC236}">
                  <a16:creationId xmlns:a16="http://schemas.microsoft.com/office/drawing/2014/main" id="{2AFAC45E-60BE-40DA-9F05-8709BE3784D2}"/>
                </a:ext>
              </a:extLst>
            </p:cNvPr>
            <p:cNvSpPr txBox="1">
              <a:spLocks noChangeArrowheads="1"/>
            </p:cNvSpPr>
            <p:nvPr/>
          </p:nvSpPr>
          <p:spPr bwMode="auto">
            <a:xfrm>
              <a:off x="1626" y="1120"/>
              <a:ext cx="33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 </a:t>
              </a:r>
              <a:endParaRPr lang="en-US" altLang="en-US" sz="1800"/>
            </a:p>
          </p:txBody>
        </p:sp>
      </p:grpSp>
      <p:sp>
        <p:nvSpPr>
          <p:cNvPr id="40964" name="Text Box 60">
            <a:extLst>
              <a:ext uri="{FF2B5EF4-FFF2-40B4-BE49-F238E27FC236}">
                <a16:creationId xmlns:a16="http://schemas.microsoft.com/office/drawing/2014/main" id="{E08B897D-C8ED-4447-915F-ABA667E4D762}"/>
              </a:ext>
            </a:extLst>
          </p:cNvPr>
          <p:cNvSpPr txBox="1">
            <a:spLocks noChangeArrowheads="1"/>
          </p:cNvSpPr>
          <p:nvPr/>
        </p:nvSpPr>
        <p:spPr bwMode="auto">
          <a:xfrm>
            <a:off x="3863976" y="911225"/>
            <a:ext cx="41767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buClrTx/>
              <a:buSzTx/>
              <a:buFontTx/>
              <a:buNone/>
            </a:pPr>
            <a:r>
              <a:rPr lang="en-US" altLang="en-US" sz="2400"/>
              <a:t>X-Driven Update</a:t>
            </a:r>
          </a:p>
        </p:txBody>
      </p:sp>
      <p:pic>
        <p:nvPicPr>
          <p:cNvPr id="40965" name="Picture 61">
            <a:extLst>
              <a:ext uri="{FF2B5EF4-FFF2-40B4-BE49-F238E27FC236}">
                <a16:creationId xmlns:a16="http://schemas.microsoft.com/office/drawing/2014/main" id="{0DA0EA08-47BA-4335-9B3A-DB3912A4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125" t="27365" r="18994" b="27365"/>
          <a:stretch>
            <a:fillRect/>
          </a:stretch>
        </p:blipFill>
        <p:spPr bwMode="auto">
          <a:xfrm>
            <a:off x="4368800" y="3414714"/>
            <a:ext cx="5976938"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62">
            <a:extLst>
              <a:ext uri="{FF2B5EF4-FFF2-40B4-BE49-F238E27FC236}">
                <a16:creationId xmlns:a16="http://schemas.microsoft.com/office/drawing/2014/main" id="{C1446565-2FAB-4321-BC75-EABB888465B4}"/>
              </a:ext>
            </a:extLst>
          </p:cNvPr>
          <p:cNvSpPr txBox="1">
            <a:spLocks noChangeArrowheads="1"/>
          </p:cNvSpPr>
          <p:nvPr/>
        </p:nvSpPr>
        <p:spPr bwMode="auto">
          <a:xfrm>
            <a:off x="6311901" y="3259138"/>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buClrTx/>
              <a:buSzTx/>
              <a:buFontTx/>
              <a:buNone/>
            </a:pPr>
            <a:r>
              <a:rPr lang="en-US" altLang="en-US" sz="2400"/>
              <a:t>Y-Driven Update</a:t>
            </a:r>
          </a:p>
        </p:txBody>
      </p:sp>
      <p:sp>
        <p:nvSpPr>
          <p:cNvPr id="40967" name="Rectangle 63">
            <a:extLst>
              <a:ext uri="{FF2B5EF4-FFF2-40B4-BE49-F238E27FC236}">
                <a16:creationId xmlns:a16="http://schemas.microsoft.com/office/drawing/2014/main" id="{390E53BC-9F86-433A-A2F3-A60974D1ABB7}"/>
              </a:ext>
            </a:extLst>
          </p:cNvPr>
          <p:cNvSpPr>
            <a:spLocks noChangeArrowheads="1"/>
          </p:cNvSpPr>
          <p:nvPr/>
        </p:nvSpPr>
        <p:spPr bwMode="auto">
          <a:xfrm>
            <a:off x="4367213" y="3213100"/>
            <a:ext cx="5905500" cy="2952750"/>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68" name="Rectangle 64">
            <a:extLst>
              <a:ext uri="{FF2B5EF4-FFF2-40B4-BE49-F238E27FC236}">
                <a16:creationId xmlns:a16="http://schemas.microsoft.com/office/drawing/2014/main" id="{E7DF2FFC-E283-4BA7-BCD1-D796CB299FB0}"/>
              </a:ext>
            </a:extLst>
          </p:cNvPr>
          <p:cNvSpPr>
            <a:spLocks noChangeArrowheads="1"/>
          </p:cNvSpPr>
          <p:nvPr/>
        </p:nvSpPr>
        <p:spPr bwMode="auto">
          <a:xfrm>
            <a:off x="2063751" y="836613"/>
            <a:ext cx="6119813" cy="230505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A99EEC8-AF83-48F7-90DB-48E9FD9BBFF0}"/>
              </a:ext>
            </a:extLst>
          </p:cNvPr>
          <p:cNvSpPr>
            <a:spLocks noGrp="1" noChangeArrowheads="1"/>
          </p:cNvSpPr>
          <p:nvPr>
            <p:ph type="title"/>
          </p:nvPr>
        </p:nvSpPr>
        <p:spPr>
          <a:xfrm>
            <a:off x="1992314" y="188913"/>
            <a:ext cx="8135937" cy="1371600"/>
          </a:xfrm>
        </p:spPr>
        <p:txBody>
          <a:bodyPr/>
          <a:lstStyle/>
          <a:p>
            <a:pPr eaLnBrk="1" hangingPunct="1"/>
            <a:r>
              <a:rPr lang="en-US" altLang="en-US" u="sng"/>
              <a:t>D</a:t>
            </a:r>
            <a:r>
              <a:rPr lang="en-US" altLang="en-US"/>
              <a:t>SHAS: Why Sliding Window ?</a:t>
            </a:r>
          </a:p>
        </p:txBody>
      </p:sp>
      <p:sp>
        <p:nvSpPr>
          <p:cNvPr id="43011" name="Rectangle 3">
            <a:extLst>
              <a:ext uri="{FF2B5EF4-FFF2-40B4-BE49-F238E27FC236}">
                <a16:creationId xmlns:a16="http://schemas.microsoft.com/office/drawing/2014/main" id="{6CD114C9-EACD-4DEA-8334-16B1DFA9DCCB}"/>
              </a:ext>
            </a:extLst>
          </p:cNvPr>
          <p:cNvSpPr>
            <a:spLocks noGrp="1" noChangeArrowheads="1"/>
          </p:cNvSpPr>
          <p:nvPr>
            <p:ph type="body" idx="1"/>
          </p:nvPr>
        </p:nvSpPr>
        <p:spPr>
          <a:xfrm>
            <a:off x="1981200" y="4295776"/>
            <a:ext cx="8229600" cy="1725613"/>
          </a:xfrm>
        </p:spPr>
        <p:txBody>
          <a:bodyPr>
            <a:normAutofit fontScale="92500" lnSpcReduction="20000"/>
          </a:bodyPr>
          <a:lstStyle/>
          <a:p>
            <a:pPr algn="l" rtl="0" eaLnBrk="1" hangingPunct="1"/>
            <a:r>
              <a:rPr lang="en-US" altLang="en-US" sz="1800"/>
              <a:t>Constraints on memory and speed </a:t>
            </a:r>
            <a:br>
              <a:rPr lang="en-US" altLang="en-US" sz="1800"/>
            </a:br>
            <a:r>
              <a:rPr lang="en-US" altLang="en-US" sz="1800"/>
              <a:t>(moderate cube </a:t>
            </a:r>
            <a:r>
              <a:rPr lang="en-US" altLang="en-US" sz="1800" i="1"/>
              <a:t>64</a:t>
            </a:r>
            <a:r>
              <a:rPr lang="en-US" altLang="en-US" sz="1800" i="1" baseline="30000"/>
              <a:t>3 </a:t>
            </a:r>
            <a:r>
              <a:rPr lang="en-US" altLang="en-US" sz="1800"/>
              <a:t>=&gt; </a:t>
            </a:r>
            <a:r>
              <a:rPr lang="en-US" altLang="en-US" sz="1800" i="1"/>
              <a:t>1.5</a:t>
            </a:r>
            <a:r>
              <a:rPr lang="en-US" altLang="en-US" sz="1800"/>
              <a:t> Gb of coefficients)</a:t>
            </a:r>
          </a:p>
          <a:p>
            <a:pPr algn="l" rtl="0" eaLnBrk="1" hangingPunct="1"/>
            <a:r>
              <a:rPr lang="en-US" altLang="en-US" sz="1800"/>
              <a:t>Shift-invariant</a:t>
            </a:r>
          </a:p>
          <a:p>
            <a:pPr algn="l" rtl="0" eaLnBrk="1" hangingPunct="1"/>
            <a:r>
              <a:rPr lang="en-US" altLang="en-US" sz="1800"/>
              <a:t>Dynamic Region of Interest</a:t>
            </a:r>
          </a:p>
          <a:p>
            <a:pPr algn="l" rtl="0" eaLnBrk="1" hangingPunct="1"/>
            <a:r>
              <a:rPr lang="en-US" altLang="en-US" sz="1800"/>
              <a:t>Fast</a:t>
            </a:r>
          </a:p>
        </p:txBody>
      </p:sp>
      <p:pic>
        <p:nvPicPr>
          <p:cNvPr id="43012" name="Picture 6">
            <a:extLst>
              <a:ext uri="{FF2B5EF4-FFF2-40B4-BE49-F238E27FC236}">
                <a16:creationId xmlns:a16="http://schemas.microsoft.com/office/drawing/2014/main" id="{5AAAEA7B-F252-4B61-B797-078088DF0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981075"/>
            <a:ext cx="568801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B8B8909-3805-44DB-AC55-A3A6C415E66E}"/>
              </a:ext>
            </a:extLst>
          </p:cNvPr>
          <p:cNvSpPr>
            <a:spLocks noGrp="1" noChangeArrowheads="1"/>
          </p:cNvSpPr>
          <p:nvPr>
            <p:ph type="title"/>
          </p:nvPr>
        </p:nvSpPr>
        <p:spPr>
          <a:xfrm>
            <a:off x="1981200" y="188913"/>
            <a:ext cx="8229600" cy="1371600"/>
          </a:xfrm>
          <a:noFill/>
        </p:spPr>
        <p:txBody>
          <a:bodyPr anchor="ctr"/>
          <a:lstStyle/>
          <a:p>
            <a:pPr eaLnBrk="1" hangingPunct="1"/>
            <a:r>
              <a:rPr lang="en-US" altLang="en-US" sz="3800"/>
              <a:t>Dynamic SHAS Algorithm (DSHAS)</a:t>
            </a:r>
          </a:p>
        </p:txBody>
      </p:sp>
      <p:grpSp>
        <p:nvGrpSpPr>
          <p:cNvPr id="44035" name="Group 3">
            <a:extLst>
              <a:ext uri="{FF2B5EF4-FFF2-40B4-BE49-F238E27FC236}">
                <a16:creationId xmlns:a16="http://schemas.microsoft.com/office/drawing/2014/main" id="{2018A54E-673E-49AE-890D-5E61105C0AF8}"/>
              </a:ext>
            </a:extLst>
          </p:cNvPr>
          <p:cNvGrpSpPr>
            <a:grpSpLocks/>
          </p:cNvGrpSpPr>
          <p:nvPr/>
        </p:nvGrpSpPr>
        <p:grpSpPr bwMode="auto">
          <a:xfrm>
            <a:off x="2351088" y="1846263"/>
            <a:ext cx="2736850" cy="2087562"/>
            <a:chOff x="1800" y="720"/>
            <a:chExt cx="3960" cy="3060"/>
          </a:xfrm>
        </p:grpSpPr>
        <p:pic>
          <p:nvPicPr>
            <p:cNvPr id="44046" name="Picture 4">
              <a:extLst>
                <a:ext uri="{FF2B5EF4-FFF2-40B4-BE49-F238E27FC236}">
                  <a16:creationId xmlns:a16="http://schemas.microsoft.com/office/drawing/2014/main" id="{D355750D-89DB-4921-AE10-279B5171646F}"/>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26062" t="11626" r="34875" b="49281"/>
            <a:stretch>
              <a:fillRect/>
            </a:stretch>
          </p:blipFill>
          <p:spPr bwMode="auto">
            <a:xfrm>
              <a:off x="1800" y="720"/>
              <a:ext cx="1980" cy="14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7" name="Picture 5">
              <a:extLst>
                <a:ext uri="{FF2B5EF4-FFF2-40B4-BE49-F238E27FC236}">
                  <a16:creationId xmlns:a16="http://schemas.microsoft.com/office/drawing/2014/main" id="{367C1C26-F0BB-4B04-B76C-41E3FAD32E46}"/>
                </a:ext>
              </a:extLst>
            </p:cNvPr>
            <p:cNvPicPr>
              <a:picLocks noChangeAspect="1" noChangeArrowheads="1"/>
            </p:cNvPicPr>
            <p:nvPr/>
          </p:nvPicPr>
          <p:blipFill>
            <a:blip r:embed="rId4">
              <a:lum contrast="6000"/>
              <a:extLst>
                <a:ext uri="{28A0092B-C50C-407E-A947-70E740481C1C}">
                  <a14:useLocalDpi xmlns:a14="http://schemas.microsoft.com/office/drawing/2010/main" val="0"/>
                </a:ext>
              </a:extLst>
            </a:blip>
            <a:srcRect l="26062" t="11375" r="34875" b="49480"/>
            <a:stretch>
              <a:fillRect/>
            </a:stretch>
          </p:blipFill>
          <p:spPr bwMode="auto">
            <a:xfrm>
              <a:off x="3780" y="720"/>
              <a:ext cx="1980" cy="14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8" name="Picture 6">
              <a:extLst>
                <a:ext uri="{FF2B5EF4-FFF2-40B4-BE49-F238E27FC236}">
                  <a16:creationId xmlns:a16="http://schemas.microsoft.com/office/drawing/2014/main" id="{2592BE37-7BC3-4FB7-B5C0-53E9784952FD}"/>
                </a:ext>
              </a:extLst>
            </p:cNvPr>
            <p:cNvPicPr>
              <a:picLocks noChangeAspect="1" noChangeArrowheads="1"/>
            </p:cNvPicPr>
            <p:nvPr/>
          </p:nvPicPr>
          <p:blipFill>
            <a:blip r:embed="rId5">
              <a:lum contrast="6000"/>
              <a:extLst>
                <a:ext uri="{28A0092B-C50C-407E-A947-70E740481C1C}">
                  <a14:useLocalDpi xmlns:a14="http://schemas.microsoft.com/office/drawing/2010/main" val="0"/>
                </a:ext>
              </a:extLst>
            </a:blip>
            <a:srcRect l="28218" t="21500" r="32719" b="39250"/>
            <a:stretch>
              <a:fillRect/>
            </a:stretch>
          </p:blipFill>
          <p:spPr bwMode="auto">
            <a:xfrm>
              <a:off x="3780" y="2156"/>
              <a:ext cx="1980" cy="162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9" name="Picture 7">
              <a:extLst>
                <a:ext uri="{FF2B5EF4-FFF2-40B4-BE49-F238E27FC236}">
                  <a16:creationId xmlns:a16="http://schemas.microsoft.com/office/drawing/2014/main" id="{61C4E179-B4AF-46E5-873F-1B82C4750910}"/>
                </a:ext>
              </a:extLst>
            </p:cNvPr>
            <p:cNvPicPr>
              <a:picLocks noChangeAspect="1" noChangeArrowheads="1"/>
            </p:cNvPicPr>
            <p:nvPr/>
          </p:nvPicPr>
          <p:blipFill>
            <a:blip r:embed="rId6">
              <a:lum contrast="6000"/>
              <a:extLst>
                <a:ext uri="{28A0092B-C50C-407E-A947-70E740481C1C}">
                  <a14:useLocalDpi xmlns:a14="http://schemas.microsoft.com/office/drawing/2010/main" val="0"/>
                </a:ext>
              </a:extLst>
            </a:blip>
            <a:srcRect l="28218" t="21500" r="32719" b="39751"/>
            <a:stretch>
              <a:fillRect/>
            </a:stretch>
          </p:blipFill>
          <p:spPr bwMode="auto">
            <a:xfrm>
              <a:off x="1800" y="2156"/>
              <a:ext cx="1980" cy="160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4036" name="Text Box 8">
            <a:extLst>
              <a:ext uri="{FF2B5EF4-FFF2-40B4-BE49-F238E27FC236}">
                <a16:creationId xmlns:a16="http://schemas.microsoft.com/office/drawing/2014/main" id="{4BB74C6F-CDF0-4C98-828A-470D1061C66A}"/>
              </a:ext>
            </a:extLst>
          </p:cNvPr>
          <p:cNvSpPr txBox="1">
            <a:spLocks noChangeArrowheads="1"/>
          </p:cNvSpPr>
          <p:nvPr/>
        </p:nvSpPr>
        <p:spPr bwMode="auto">
          <a:xfrm>
            <a:off x="2279651" y="4397375"/>
            <a:ext cx="67675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Char char="•"/>
            </a:pPr>
            <a:r>
              <a:rPr lang="en-US" altLang="en-US" sz="2400"/>
              <a:t> Natural Extension of SHAS algorithm </a:t>
            </a:r>
          </a:p>
          <a:p>
            <a:pPr algn="l" rtl="0" eaLnBrk="1" hangingPunct="1">
              <a:spcBef>
                <a:spcPct val="50000"/>
              </a:spcBef>
              <a:buClrTx/>
              <a:buSzTx/>
              <a:buFontTx/>
              <a:buChar char="•"/>
            </a:pPr>
            <a:r>
              <a:rPr lang="en-US" altLang="en-US" sz="2400"/>
              <a:t> Optimal run-time     </a:t>
            </a:r>
            <a:r>
              <a:rPr lang="en-US" altLang="en-US" sz="2000"/>
              <a:t>(O(1) per coefficient)</a:t>
            </a:r>
          </a:p>
          <a:p>
            <a:pPr algn="l" rtl="0" eaLnBrk="1" hangingPunct="1">
              <a:spcBef>
                <a:spcPct val="50000"/>
              </a:spcBef>
              <a:buClrTx/>
              <a:buSzTx/>
              <a:buFontTx/>
              <a:buChar char="•"/>
            </a:pPr>
            <a:r>
              <a:rPr lang="en-US" altLang="en-US" sz="2400"/>
              <a:t> Exact</a:t>
            </a:r>
          </a:p>
        </p:txBody>
      </p:sp>
      <p:sp>
        <p:nvSpPr>
          <p:cNvPr id="44037" name="Rectangle 9">
            <a:hlinkClick r:id="rId7" action="ppaction://hlinkfile"/>
            <a:extLst>
              <a:ext uri="{FF2B5EF4-FFF2-40B4-BE49-F238E27FC236}">
                <a16:creationId xmlns:a16="http://schemas.microsoft.com/office/drawing/2014/main" id="{5AFD70D9-3AC9-417D-B8BE-B1EE4C285894}"/>
              </a:ext>
            </a:extLst>
          </p:cNvPr>
          <p:cNvSpPr>
            <a:spLocks noChangeArrowheads="1"/>
          </p:cNvSpPr>
          <p:nvPr/>
        </p:nvSpPr>
        <p:spPr bwMode="auto">
          <a:xfrm>
            <a:off x="2351088" y="1844675"/>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nvGrpSpPr>
          <p:cNvPr id="44038" name="Group 10">
            <a:extLst>
              <a:ext uri="{FF2B5EF4-FFF2-40B4-BE49-F238E27FC236}">
                <a16:creationId xmlns:a16="http://schemas.microsoft.com/office/drawing/2014/main" id="{5E735FD1-04C0-4AED-86C0-FFEA6FEA4D22}"/>
              </a:ext>
            </a:extLst>
          </p:cNvPr>
          <p:cNvGrpSpPr>
            <a:grpSpLocks/>
          </p:cNvGrpSpPr>
          <p:nvPr/>
        </p:nvGrpSpPr>
        <p:grpSpPr bwMode="auto">
          <a:xfrm>
            <a:off x="5591176" y="1844675"/>
            <a:ext cx="2881313" cy="2089150"/>
            <a:chOff x="2562" y="1117"/>
            <a:chExt cx="1815" cy="1270"/>
          </a:xfrm>
        </p:grpSpPr>
        <p:grpSp>
          <p:nvGrpSpPr>
            <p:cNvPr id="44042" name="Group 11">
              <a:extLst>
                <a:ext uri="{FF2B5EF4-FFF2-40B4-BE49-F238E27FC236}">
                  <a16:creationId xmlns:a16="http://schemas.microsoft.com/office/drawing/2014/main" id="{1E50331B-B37C-4878-B821-0EC6D5AFB356}"/>
                </a:ext>
              </a:extLst>
            </p:cNvPr>
            <p:cNvGrpSpPr>
              <a:grpSpLocks/>
            </p:cNvGrpSpPr>
            <p:nvPr/>
          </p:nvGrpSpPr>
          <p:grpSpPr bwMode="auto">
            <a:xfrm>
              <a:off x="2608" y="1253"/>
              <a:ext cx="1724" cy="1088"/>
              <a:chOff x="2608" y="1253"/>
              <a:chExt cx="1724" cy="1088"/>
            </a:xfrm>
          </p:grpSpPr>
          <p:pic>
            <p:nvPicPr>
              <p:cNvPr id="44044" name="Picture 12">
                <a:extLst>
                  <a:ext uri="{FF2B5EF4-FFF2-40B4-BE49-F238E27FC236}">
                    <a16:creationId xmlns:a16="http://schemas.microsoft.com/office/drawing/2014/main" id="{44AB73CA-36F8-468D-9EC5-075DB6252A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0474" t="7654" r="1923" b="7483"/>
              <a:stretch>
                <a:fillRect/>
              </a:stretch>
            </p:blipFill>
            <p:spPr bwMode="auto">
              <a:xfrm>
                <a:off x="2608" y="1842"/>
                <a:ext cx="167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Picture 13">
                <a:extLst>
                  <a:ext uri="{FF2B5EF4-FFF2-40B4-BE49-F238E27FC236}">
                    <a16:creationId xmlns:a16="http://schemas.microsoft.com/office/drawing/2014/main" id="{6B8C745D-7715-4CD9-BEC3-835437D059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544" t="7823" r="40817" b="7314"/>
              <a:stretch>
                <a:fillRect/>
              </a:stretch>
            </p:blipFill>
            <p:spPr bwMode="auto">
              <a:xfrm>
                <a:off x="2653" y="1253"/>
                <a:ext cx="167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43" name="Rectangle 14">
              <a:extLst>
                <a:ext uri="{FF2B5EF4-FFF2-40B4-BE49-F238E27FC236}">
                  <a16:creationId xmlns:a16="http://schemas.microsoft.com/office/drawing/2014/main" id="{4EB91330-4133-48CF-8570-52CA6A155F0D}"/>
                </a:ext>
              </a:extLst>
            </p:cNvPr>
            <p:cNvSpPr>
              <a:spLocks noChangeArrowheads="1"/>
            </p:cNvSpPr>
            <p:nvPr/>
          </p:nvSpPr>
          <p:spPr bwMode="auto">
            <a:xfrm>
              <a:off x="2562" y="1117"/>
              <a:ext cx="1815" cy="12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4039" name="Rectangle 15">
            <a:hlinkClick r:id="rId9" action="ppaction://hlinkfile"/>
            <a:extLst>
              <a:ext uri="{FF2B5EF4-FFF2-40B4-BE49-F238E27FC236}">
                <a16:creationId xmlns:a16="http://schemas.microsoft.com/office/drawing/2014/main" id="{E3EECDF7-A088-459F-839E-B5DE130BA555}"/>
              </a:ext>
            </a:extLst>
          </p:cNvPr>
          <p:cNvSpPr>
            <a:spLocks noChangeArrowheads="1"/>
          </p:cNvSpPr>
          <p:nvPr/>
        </p:nvSpPr>
        <p:spPr bwMode="auto">
          <a:xfrm>
            <a:off x="5375275" y="1341438"/>
            <a:ext cx="38163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4040" name="Text Box 16">
            <a:extLst>
              <a:ext uri="{FF2B5EF4-FFF2-40B4-BE49-F238E27FC236}">
                <a16:creationId xmlns:a16="http://schemas.microsoft.com/office/drawing/2014/main" id="{20EB2FA6-F73C-4565-B68B-B74F622AA18A}"/>
              </a:ext>
            </a:extLst>
          </p:cNvPr>
          <p:cNvSpPr txBox="1">
            <a:spLocks noChangeArrowheads="1"/>
          </p:cNvSpPr>
          <p:nvPr/>
        </p:nvSpPr>
        <p:spPr bwMode="auto">
          <a:xfrm>
            <a:off x="2351088" y="1341438"/>
            <a:ext cx="273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b="1"/>
              <a:t>2D Application</a:t>
            </a:r>
          </a:p>
        </p:txBody>
      </p:sp>
      <p:sp>
        <p:nvSpPr>
          <p:cNvPr id="44041" name="Text Box 17">
            <a:extLst>
              <a:ext uri="{FF2B5EF4-FFF2-40B4-BE49-F238E27FC236}">
                <a16:creationId xmlns:a16="http://schemas.microsoft.com/office/drawing/2014/main" id="{439214B0-DBE0-4014-B09D-764713743F03}"/>
              </a:ext>
            </a:extLst>
          </p:cNvPr>
          <p:cNvSpPr txBox="1">
            <a:spLocks noChangeArrowheads="1"/>
          </p:cNvSpPr>
          <p:nvPr/>
        </p:nvSpPr>
        <p:spPr bwMode="auto">
          <a:xfrm>
            <a:off x="5664200" y="1268413"/>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b="1"/>
              <a:t>3D Application (Related to MFD)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3D X-Ray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195332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Geometric Analysis</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800" dirty="0">
                <a:solidFill>
                  <a:schemeClr val="tx1"/>
                </a:solidFill>
              </a:rPr>
              <a:t>Detect, organize, represent, and manipulate</a:t>
            </a:r>
          </a:p>
          <a:p>
            <a:pPr algn="ctr"/>
            <a:r>
              <a:rPr lang="en-US" sz="2800" b="1" dirty="0">
                <a:solidFill>
                  <a:schemeClr val="tx1"/>
                </a:solidFill>
              </a:rPr>
              <a:t>data</a:t>
            </a:r>
            <a:r>
              <a:rPr lang="en-US" sz="2800" dirty="0">
                <a:solidFill>
                  <a:schemeClr val="tx1"/>
                </a:solidFill>
              </a:rPr>
              <a:t> </a:t>
            </a:r>
          </a:p>
          <a:p>
            <a:pPr algn="ctr"/>
            <a:r>
              <a:rPr lang="en-US" sz="2800" dirty="0">
                <a:solidFill>
                  <a:schemeClr val="tx1"/>
                </a:solidFill>
              </a:rPr>
              <a:t>which nominally span a </a:t>
            </a:r>
            <a:r>
              <a:rPr lang="en-US" sz="2800" b="1" dirty="0">
                <a:solidFill>
                  <a:schemeClr val="tx1"/>
                </a:solidFill>
              </a:rPr>
              <a:t>high-dimensional space </a:t>
            </a:r>
          </a:p>
          <a:p>
            <a:pPr algn="ctr"/>
            <a:r>
              <a:rPr lang="en-US" sz="2800" dirty="0">
                <a:solidFill>
                  <a:schemeClr val="tx1"/>
                </a:solidFill>
              </a:rPr>
              <a:t>but </a:t>
            </a:r>
          </a:p>
          <a:p>
            <a:pPr algn="ctr"/>
            <a:r>
              <a:rPr lang="en-US" sz="2800" dirty="0">
                <a:solidFill>
                  <a:schemeClr val="tx1"/>
                </a:solidFill>
              </a:rPr>
              <a:t>which contain </a:t>
            </a:r>
            <a:r>
              <a:rPr lang="en-US" sz="2800" b="1" dirty="0">
                <a:solidFill>
                  <a:schemeClr val="tx1"/>
                </a:solidFill>
              </a:rPr>
              <a:t>important features </a:t>
            </a:r>
          </a:p>
          <a:p>
            <a:pPr algn="ctr"/>
            <a:r>
              <a:rPr lang="en-US" sz="2800" dirty="0">
                <a:solidFill>
                  <a:schemeClr val="tx1"/>
                </a:solidFill>
              </a:rPr>
              <a:t>which are approximately concentrated on </a:t>
            </a:r>
            <a:r>
              <a:rPr lang="en-US" sz="2800" b="1" dirty="0">
                <a:solidFill>
                  <a:schemeClr val="tx1"/>
                </a:solidFill>
              </a:rPr>
              <a:t>lower-dimensional subsets</a:t>
            </a:r>
            <a:r>
              <a:rPr lang="en-US" sz="2800" dirty="0">
                <a:solidFill>
                  <a:schemeClr val="tx1"/>
                </a:solidFill>
              </a:rPr>
              <a:t> (curves, sheets, etc.).</a:t>
            </a:r>
          </a:p>
          <a:p>
            <a:pPr algn="ctr"/>
            <a:endParaRPr lang="en-US" sz="1800" dirty="0">
              <a:hlinkClick r:id="rId3"/>
            </a:endParaRPr>
          </a:p>
          <a:p>
            <a:pPr algn="ctr"/>
            <a:r>
              <a:rPr lang="en-US" sz="1800" dirty="0">
                <a:hlinkClick r:id="rId3"/>
              </a:rPr>
              <a:t>http://www.ipam.ucla.edu/programs/long-programs/multiscale-geometry-and-analysis-in-high-dimensions/</a:t>
            </a:r>
            <a:endParaRPr lang="en-US" sz="1800" dirty="0"/>
          </a:p>
        </p:txBody>
      </p:sp>
    </p:spTree>
    <p:extLst>
      <p:ext uri="{BB962C8B-B14F-4D97-AF65-F5344CB8AC3E}">
        <p14:creationId xmlns:p14="http://schemas.microsoft.com/office/powerpoint/2010/main" val="79880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90876317"/>
              </p:ext>
            </p:extLst>
          </p:nvPr>
        </p:nvGraphicFramePr>
        <p:xfrm>
          <a:off x="581025" y="1031967"/>
          <a:ext cx="11029950" cy="4943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800" i="1" dirty="0"/>
          </a:p>
          <a:p>
            <a:endParaRPr lang="en-US" altLang="en-US" sz="2800" i="1" dirty="0"/>
          </a:p>
          <a:p>
            <a:endParaRPr lang="en-US" altLang="en-US" sz="2800" i="1" dirty="0"/>
          </a:p>
          <a:p>
            <a:endParaRPr lang="en-US" altLang="en-US" sz="2800" i="1" dirty="0"/>
          </a:p>
          <a:p>
            <a:endParaRPr lang="en-US" altLang="en-US" sz="2800" i="1" dirty="0"/>
          </a:p>
          <a:p>
            <a:r>
              <a:rPr lang="en-US" altLang="en-US" sz="2800" i="1" dirty="0"/>
              <a:t>n</a:t>
            </a:r>
            <a:r>
              <a:rPr lang="en-US" altLang="en-US" sz="2800" i="1" baseline="30000" dirty="0"/>
              <a:t>3</a:t>
            </a:r>
            <a:r>
              <a:rPr lang="en-US" altLang="en-US" sz="2800" dirty="0"/>
              <a:t> – voxels (cube), </a:t>
            </a:r>
            <a:r>
              <a:rPr lang="en-US" altLang="en-US" sz="2800" i="1" dirty="0"/>
              <a:t>f(</a:t>
            </a:r>
            <a:r>
              <a:rPr lang="en-US" altLang="en-US" sz="2800" i="1" dirty="0" err="1"/>
              <a:t>x,y,z</a:t>
            </a:r>
            <a:r>
              <a:rPr lang="en-US" altLang="en-US" sz="2800" i="1" dirty="0"/>
              <a:t>)</a:t>
            </a:r>
            <a:br>
              <a:rPr lang="en-US" altLang="en-US" sz="2800" i="1" dirty="0"/>
            </a:br>
            <a:endParaRPr lang="en-US" altLang="en-US" sz="2800" i="1" dirty="0"/>
          </a:p>
          <a:p>
            <a:r>
              <a:rPr lang="en-US" altLang="en-US" sz="2800" i="1" dirty="0"/>
              <a:t> 		               </a:t>
            </a:r>
            <a:r>
              <a:rPr lang="en-US" altLang="en-US" sz="2800" dirty="0"/>
              <a:t>-point field</a:t>
            </a:r>
            <a:br>
              <a:rPr lang="en-US" altLang="en-US" sz="2800" dirty="0"/>
            </a:br>
            <a:endParaRPr lang="en-US" altLang="en-US" sz="2800" dirty="0"/>
          </a:p>
          <a:p>
            <a:r>
              <a:rPr lang="en-US" altLang="en-US" sz="2800" dirty="0"/>
              <a:t>Contains filaments and noise </a:t>
            </a:r>
          </a:p>
          <a:p>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Data of Interest</a:t>
            </a:r>
            <a:endParaRPr lang="en-US" sz="3200" dirty="0">
              <a:solidFill>
                <a:schemeClr val="tx1"/>
              </a:solidFill>
            </a:endParaRPr>
          </a:p>
        </p:txBody>
      </p:sp>
      <p:pic>
        <p:nvPicPr>
          <p:cNvPr id="11" name="Picture 10">
            <a:extLst>
              <a:ext uri="{FF2B5EF4-FFF2-40B4-BE49-F238E27FC236}">
                <a16:creationId xmlns:a16="http://schemas.microsoft.com/office/drawing/2014/main" id="{A423ABF8-0688-47D4-98A8-27D651EDBE77}"/>
              </a:ext>
            </a:extLst>
          </p:cNvPr>
          <p:cNvPicPr>
            <a:picLocks noChangeAspect="1" noChangeArrowheads="1"/>
          </p:cNvPicPr>
          <p:nvPr/>
        </p:nvPicPr>
        <p:blipFill>
          <a:blip r:embed="rId3">
            <a:lum bright="24000" contrast="-18000"/>
            <a:extLst>
              <a:ext uri="{28A0092B-C50C-407E-A947-70E740481C1C}">
                <a14:useLocalDpi xmlns:a14="http://schemas.microsoft.com/office/drawing/2010/main" val="0"/>
              </a:ext>
            </a:extLst>
          </a:blip>
          <a:srcRect/>
          <a:stretch>
            <a:fillRect/>
          </a:stretch>
        </p:blipFill>
        <p:spPr bwMode="auto">
          <a:xfrm>
            <a:off x="1207543" y="1810974"/>
            <a:ext cx="2879725" cy="229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a:extLst>
              <a:ext uri="{FF2B5EF4-FFF2-40B4-BE49-F238E27FC236}">
                <a16:creationId xmlns:a16="http://schemas.microsoft.com/office/drawing/2014/main" id="{D5F3E880-B8E3-46F8-A320-10F1CD28ABD0}"/>
              </a:ext>
            </a:extLst>
          </p:cNvPr>
          <p:cNvPicPr>
            <a:picLocks noChangeAspect="1"/>
          </p:cNvPicPr>
          <p:nvPr/>
        </p:nvPicPr>
        <p:blipFill>
          <a:blip r:embed="rId4"/>
          <a:stretch>
            <a:fillRect/>
          </a:stretch>
        </p:blipFill>
        <p:spPr>
          <a:xfrm>
            <a:off x="717427" y="4757570"/>
            <a:ext cx="2710425" cy="848467"/>
          </a:xfrm>
          <a:prstGeom prst="rect">
            <a:avLst/>
          </a:prstGeom>
        </p:spPr>
      </p:pic>
      <p:pic>
        <p:nvPicPr>
          <p:cNvPr id="12" name="Picture 11">
            <a:extLst>
              <a:ext uri="{FF2B5EF4-FFF2-40B4-BE49-F238E27FC236}">
                <a16:creationId xmlns:a16="http://schemas.microsoft.com/office/drawing/2014/main" id="{14907C11-1394-4F83-9CFF-ACB05D0ED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229" t="15909" r="11864" b="29091"/>
          <a:stretch>
            <a:fillRect/>
          </a:stretch>
        </p:blipFill>
        <p:spPr bwMode="auto">
          <a:xfrm>
            <a:off x="5336063" y="1699055"/>
            <a:ext cx="2592388"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38E8E61-CA50-4185-B04A-735CA0E5EFE7}"/>
              </a:ext>
            </a:extLst>
          </p:cNvPr>
          <p:cNvPicPr>
            <a:picLocks noChangeAspect="1" noChangeArrowheads="1"/>
          </p:cNvPicPr>
          <p:nvPr/>
        </p:nvPicPr>
        <p:blipFill>
          <a:blip r:embed="rId6">
            <a:lum contrast="6000"/>
            <a:extLst>
              <a:ext uri="{28A0092B-C50C-407E-A947-70E740481C1C}">
                <a14:useLocalDpi xmlns:a14="http://schemas.microsoft.com/office/drawing/2010/main" val="0"/>
              </a:ext>
            </a:extLst>
          </a:blip>
          <a:srcRect l="34219" t="25999" r="35063" b="30608"/>
          <a:stretch>
            <a:fillRect/>
          </a:stretch>
        </p:blipFill>
        <p:spPr bwMode="auto">
          <a:xfrm>
            <a:off x="8420292" y="3871503"/>
            <a:ext cx="2857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2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BC14B2A-4BA6-4602-806E-F4C523EE9A56}"/>
              </a:ext>
            </a:extLst>
          </p:cNvPr>
          <p:cNvSpPr>
            <a:spLocks noGrp="1" noChangeArrowheads="1"/>
          </p:cNvSpPr>
          <p:nvPr>
            <p:ph type="title"/>
          </p:nvPr>
        </p:nvSpPr>
        <p:spPr>
          <a:xfrm>
            <a:off x="581192" y="-45085"/>
            <a:ext cx="11029616" cy="1188720"/>
          </a:xfrm>
        </p:spPr>
        <p:txBody>
          <a:bodyPr/>
          <a:lstStyle/>
          <a:p>
            <a:pPr eaLnBrk="1" hangingPunct="1"/>
            <a:r>
              <a:rPr lang="en-US" altLang="en-US" dirty="0"/>
              <a:t>Data of Interest</a:t>
            </a:r>
          </a:p>
        </p:txBody>
      </p:sp>
      <p:sp>
        <p:nvSpPr>
          <p:cNvPr id="4099" name="Rectangle 3">
            <a:extLst>
              <a:ext uri="{FF2B5EF4-FFF2-40B4-BE49-F238E27FC236}">
                <a16:creationId xmlns:a16="http://schemas.microsoft.com/office/drawing/2014/main" id="{E2E353EE-B1A9-4084-934B-F9CC306DDCF9}"/>
              </a:ext>
            </a:extLst>
          </p:cNvPr>
          <p:cNvSpPr>
            <a:spLocks noGrp="1" noChangeArrowheads="1"/>
          </p:cNvSpPr>
          <p:nvPr>
            <p:ph type="body" idx="1"/>
          </p:nvPr>
        </p:nvSpPr>
        <p:spPr>
          <a:xfrm>
            <a:off x="1827213" y="1125538"/>
            <a:ext cx="8229600" cy="1295400"/>
          </a:xfrm>
        </p:spPr>
        <p:txBody>
          <a:bodyPr>
            <a:normAutofit fontScale="92500" lnSpcReduction="20000"/>
          </a:bodyPr>
          <a:lstStyle/>
          <a:p>
            <a:pPr algn="l" rtl="0" eaLnBrk="1" hangingPunct="1"/>
            <a:r>
              <a:rPr lang="en-US" altLang="en-US" sz="2400"/>
              <a:t>3D</a:t>
            </a:r>
          </a:p>
          <a:p>
            <a:pPr algn="l" rtl="0" eaLnBrk="1" hangingPunct="1"/>
            <a:r>
              <a:rPr lang="en-US" altLang="en-US" sz="2400"/>
              <a:t>Foreground: Faint Filamentary Structures </a:t>
            </a:r>
          </a:p>
          <a:p>
            <a:pPr algn="l" rtl="0" eaLnBrk="1" hangingPunct="1"/>
            <a:r>
              <a:rPr lang="en-US" altLang="en-US" sz="2400"/>
              <a:t>Background: Noise (low SNR)</a:t>
            </a:r>
          </a:p>
        </p:txBody>
      </p:sp>
      <p:sp>
        <p:nvSpPr>
          <p:cNvPr id="4100" name="Rectangle 8">
            <a:extLst>
              <a:ext uri="{FF2B5EF4-FFF2-40B4-BE49-F238E27FC236}">
                <a16:creationId xmlns:a16="http://schemas.microsoft.com/office/drawing/2014/main" id="{0AB0FDB1-056A-499B-BCAE-7F7F51493D30}"/>
              </a:ext>
            </a:extLst>
          </p:cNvPr>
          <p:cNvSpPr>
            <a:spLocks noChangeArrowheads="1"/>
          </p:cNvSpPr>
          <p:nvPr/>
        </p:nvSpPr>
        <p:spPr bwMode="auto">
          <a:xfrm>
            <a:off x="5232400" y="4725988"/>
            <a:ext cx="53276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buFont typeface="Wingdings" panose="05000000000000000000" pitchFamily="2" charset="2"/>
              <a:buChar char="Ø"/>
            </a:pPr>
            <a:r>
              <a:rPr lang="en-US" altLang="en-US" sz="2000"/>
              <a:t>Medical and Biological Imaging</a:t>
            </a:r>
          </a:p>
          <a:p>
            <a:pPr algn="l" rtl="0" eaLnBrk="1" hangingPunct="1">
              <a:buFont typeface="Wingdings" panose="05000000000000000000" pitchFamily="2" charset="2"/>
              <a:buChar char="Ø"/>
            </a:pPr>
            <a:r>
              <a:rPr lang="en-US" altLang="en-US" sz="2000"/>
              <a:t>Astronomy (analysis of galaxy distribution)</a:t>
            </a:r>
          </a:p>
          <a:p>
            <a:pPr algn="l" rtl="0" eaLnBrk="1" hangingPunct="1">
              <a:buFont typeface="Wingdings" panose="05000000000000000000" pitchFamily="2" charset="2"/>
              <a:buChar char="Ø"/>
            </a:pPr>
            <a:r>
              <a:rPr lang="en-US" altLang="en-US" sz="2000"/>
              <a:t>Military object detection and tracking</a:t>
            </a:r>
          </a:p>
          <a:p>
            <a:pPr algn="l" rtl="0" eaLnBrk="1" hangingPunct="1">
              <a:buFont typeface="Wingdings" panose="05000000000000000000" pitchFamily="2" charset="2"/>
              <a:buChar char="Ø"/>
            </a:pPr>
            <a:r>
              <a:rPr lang="en-US" altLang="en-US" sz="2000"/>
              <a:t>Computer Vision</a:t>
            </a:r>
          </a:p>
        </p:txBody>
      </p:sp>
      <p:pic>
        <p:nvPicPr>
          <p:cNvPr id="4101" name="Picture 9">
            <a:extLst>
              <a:ext uri="{FF2B5EF4-FFF2-40B4-BE49-F238E27FC236}">
                <a16:creationId xmlns:a16="http://schemas.microsoft.com/office/drawing/2014/main" id="{C1FF0FEC-F2D4-4F3D-A90B-3A6D3B731E78}"/>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34219" t="25999" r="35063" b="30608"/>
          <a:stretch>
            <a:fillRect/>
          </a:stretch>
        </p:blipFill>
        <p:spPr bwMode="auto">
          <a:xfrm>
            <a:off x="1992313" y="2997201"/>
            <a:ext cx="2857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2" name="Group 10">
            <a:extLst>
              <a:ext uri="{FF2B5EF4-FFF2-40B4-BE49-F238E27FC236}">
                <a16:creationId xmlns:a16="http://schemas.microsoft.com/office/drawing/2014/main" id="{B52AFE2B-EAC6-47C6-9D21-C981D48F55BD}"/>
              </a:ext>
            </a:extLst>
          </p:cNvPr>
          <p:cNvGrpSpPr>
            <a:grpSpLocks/>
          </p:cNvGrpSpPr>
          <p:nvPr/>
        </p:nvGrpSpPr>
        <p:grpSpPr bwMode="auto">
          <a:xfrm>
            <a:off x="4872038" y="2709864"/>
            <a:ext cx="2519362" cy="1800225"/>
            <a:chOff x="295" y="1344"/>
            <a:chExt cx="1885" cy="1584"/>
          </a:xfrm>
        </p:grpSpPr>
        <p:pic>
          <p:nvPicPr>
            <p:cNvPr id="13323" name="mov.avi">
              <a:hlinkClick r:id="" action="ppaction://media"/>
              <a:extLst>
                <a:ext uri="{FF2B5EF4-FFF2-40B4-BE49-F238E27FC236}">
                  <a16:creationId xmlns:a16="http://schemas.microsoft.com/office/drawing/2014/main" id="{265FF439-3DED-4534-9C42-F296A1DB1D51}"/>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295" y="1344"/>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mov.avi">
              <a:hlinkClick r:id="" action="ppaction://media"/>
              <a:extLst>
                <a:ext uri="{FF2B5EF4-FFF2-40B4-BE49-F238E27FC236}">
                  <a16:creationId xmlns:a16="http://schemas.microsoft.com/office/drawing/2014/main" id="{D627405A-327F-4705-8D90-FE8BBA3BFC70}"/>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76" y="1570"/>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mov.avi">
              <a:hlinkClick r:id="" action="ppaction://media"/>
              <a:extLst>
                <a:ext uri="{FF2B5EF4-FFF2-40B4-BE49-F238E27FC236}">
                  <a16:creationId xmlns:a16="http://schemas.microsoft.com/office/drawing/2014/main" id="{1F528332-8EAA-4B33-A077-C5FAF4F862F3}"/>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612" y="1752"/>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AutoShape 14">
            <a:extLst>
              <a:ext uri="{FF2B5EF4-FFF2-40B4-BE49-F238E27FC236}">
                <a16:creationId xmlns:a16="http://schemas.microsoft.com/office/drawing/2014/main" id="{8263E4DC-E4D6-4189-9C53-5DE4D310A320}"/>
              </a:ext>
            </a:extLst>
          </p:cNvPr>
          <p:cNvSpPr>
            <a:spLocks noChangeArrowheads="1"/>
          </p:cNvSpPr>
          <p:nvPr/>
        </p:nvSpPr>
        <p:spPr bwMode="auto">
          <a:xfrm>
            <a:off x="7607300" y="3284538"/>
            <a:ext cx="649288" cy="360362"/>
          </a:xfrm>
          <a:prstGeom prst="rightArrow">
            <a:avLst>
              <a:gd name="adj1" fmla="val 50000"/>
              <a:gd name="adj2" fmla="val 4504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4104" name="Picture 15" descr="MFDT2">
            <a:extLst>
              <a:ext uri="{FF2B5EF4-FFF2-40B4-BE49-F238E27FC236}">
                <a16:creationId xmlns:a16="http://schemas.microsoft.com/office/drawing/2014/main" id="{CE3A6E4E-0093-461F-82A0-5130C6100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174" t="14632" r="9439" b="18527"/>
          <a:stretch>
            <a:fillRect/>
          </a:stretch>
        </p:blipFill>
        <p:spPr bwMode="auto">
          <a:xfrm>
            <a:off x="8328025" y="2565400"/>
            <a:ext cx="210978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6">
            <a:extLst>
              <a:ext uri="{FF2B5EF4-FFF2-40B4-BE49-F238E27FC236}">
                <a16:creationId xmlns:a16="http://schemas.microsoft.com/office/drawing/2014/main" id="{2AFDB66C-537C-4B58-8D37-1B154B518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639" y="333376"/>
            <a:ext cx="1512887"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7">
            <a:extLst>
              <a:ext uri="{FF2B5EF4-FFF2-40B4-BE49-F238E27FC236}">
                <a16:creationId xmlns:a16="http://schemas.microsoft.com/office/drawing/2014/main" id="{1C8646BA-7836-46DD-B77A-5E46C4F573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0689" y="404813"/>
            <a:ext cx="201612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3600" dirty="0"/>
          </a:p>
          <a:p>
            <a:r>
              <a:rPr lang="en-US" altLang="en-US" sz="3600" dirty="0"/>
              <a:t>Medical and Biological Imaging</a:t>
            </a:r>
            <a:br>
              <a:rPr lang="en-US" altLang="en-US" sz="3600" dirty="0"/>
            </a:br>
            <a:endParaRPr lang="en-US" altLang="en-US" sz="3600" dirty="0"/>
          </a:p>
          <a:p>
            <a:r>
              <a:rPr lang="af-ZA" altLang="en-US" sz="3600" dirty="0"/>
              <a:t>Astronomy</a:t>
            </a:r>
            <a:br>
              <a:rPr lang="en-US" altLang="en-US" sz="3600" dirty="0"/>
            </a:br>
            <a:endParaRPr lang="en-US" altLang="en-US" sz="3600" dirty="0"/>
          </a:p>
          <a:p>
            <a:r>
              <a:rPr lang="en-US" altLang="en-US" sz="3600" dirty="0"/>
              <a:t>Dim Objects Detection and Tracking</a:t>
            </a:r>
            <a:br>
              <a:rPr lang="en-US" altLang="en-US" sz="2800" dirty="0"/>
            </a:br>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Applications</a:t>
            </a:r>
            <a:endParaRPr lang="en-US" sz="3200" dirty="0">
              <a:solidFill>
                <a:schemeClr val="tx1"/>
              </a:solidFill>
            </a:endParaRPr>
          </a:p>
        </p:txBody>
      </p:sp>
    </p:spTree>
    <p:extLst>
      <p:ext uri="{BB962C8B-B14F-4D97-AF65-F5344CB8AC3E}">
        <p14:creationId xmlns:p14="http://schemas.microsoft.com/office/powerpoint/2010/main" val="155839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Objective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20187" y="1212813"/>
            <a:ext cx="11351623" cy="534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Validate the accuracy and efficiency of the Geometric approach  X-ray transform algorithm named SHAS by comparing to other discrete X-Ray transform algorithms such as Fast Slant Stack and Two-Scale Recursion. </a:t>
            </a:r>
          </a:p>
          <a:p>
            <a:endParaRPr lang="en-US" sz="2800" dirty="0"/>
          </a:p>
          <a:p>
            <a:r>
              <a:rPr lang="en-US" sz="2800" dirty="0"/>
              <a:t>Present the Dynamic SHAS as a computationally efficient algorithm for dynamically computing X-Ray coefficients inside a sliding window.</a:t>
            </a:r>
          </a:p>
          <a:p>
            <a:endParaRPr lang="en-US" sz="2800" dirty="0"/>
          </a:p>
          <a:p>
            <a:r>
              <a:rPr lang="en-US" sz="2800" dirty="0"/>
              <a:t>Develop a Dynamic SHAS based tool for tracking a dim target</a:t>
            </a:r>
            <a:r>
              <a:rPr lang="en-US" dirty="0"/>
              <a:t>.</a:t>
            </a:r>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endParaRPr lang="en-US" sz="2400" dirty="0">
              <a:solidFill>
                <a:schemeClr val="tx1"/>
              </a:solidFill>
            </a:endParaRPr>
          </a:p>
        </p:txBody>
      </p:sp>
    </p:spTree>
    <p:extLst>
      <p:ext uri="{BB962C8B-B14F-4D97-AF65-F5344CB8AC3E}">
        <p14:creationId xmlns:p14="http://schemas.microsoft.com/office/powerpoint/2010/main" val="253463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F5D6CCC-BB17-46DE-930A-0AD80BBA3D0D}"/>
              </a:ext>
            </a:extLst>
          </p:cNvPr>
          <p:cNvSpPr>
            <a:spLocks noGrp="1" noChangeArrowheads="1"/>
          </p:cNvSpPr>
          <p:nvPr>
            <p:ph type="title"/>
          </p:nvPr>
        </p:nvSpPr>
        <p:spPr/>
        <p:txBody>
          <a:bodyPr>
            <a:normAutofit fontScale="90000"/>
          </a:bodyPr>
          <a:lstStyle/>
          <a:p>
            <a:pPr eaLnBrk="1" hangingPunct="1"/>
            <a:r>
              <a:rPr lang="en-US" altLang="en-US" sz="3000"/>
              <a:t>Scientific Background.</a:t>
            </a:r>
            <a:r>
              <a:rPr lang="en-US" altLang="en-US" sz="3800"/>
              <a:t> </a:t>
            </a:r>
            <a:br>
              <a:rPr lang="en-US" altLang="en-US" sz="3800"/>
            </a:br>
            <a:r>
              <a:rPr lang="en-US" altLang="en-US" sz="3800"/>
              <a:t>The 2D X-Ray (Radon) Transform</a:t>
            </a:r>
          </a:p>
        </p:txBody>
      </p:sp>
      <p:pic>
        <p:nvPicPr>
          <p:cNvPr id="5123" name="Picture 4">
            <a:extLst>
              <a:ext uri="{FF2B5EF4-FFF2-40B4-BE49-F238E27FC236}">
                <a16:creationId xmlns:a16="http://schemas.microsoft.com/office/drawing/2014/main" id="{2F9A80D6-5B45-4A60-BBAD-176B49668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262" t="28342" r="22688" b="38194"/>
          <a:stretch>
            <a:fillRect/>
          </a:stretch>
        </p:blipFill>
        <p:spPr bwMode="auto">
          <a:xfrm>
            <a:off x="2065338" y="3021014"/>
            <a:ext cx="57594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a:extLst>
              <a:ext uri="{FF2B5EF4-FFF2-40B4-BE49-F238E27FC236}">
                <a16:creationId xmlns:a16="http://schemas.microsoft.com/office/drawing/2014/main" id="{04E21F31-5A8A-4637-AF09-351797243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4212" t="53156" r="18974" b="34108"/>
          <a:stretch>
            <a:fillRect/>
          </a:stretch>
        </p:blipFill>
        <p:spPr bwMode="auto">
          <a:xfrm>
            <a:off x="2063750" y="1941513"/>
            <a:ext cx="5545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graphicFrame>
        <p:nvGraphicFramePr>
          <p:cNvPr id="5125" name="Object 7">
            <a:extLst>
              <a:ext uri="{FF2B5EF4-FFF2-40B4-BE49-F238E27FC236}">
                <a16:creationId xmlns:a16="http://schemas.microsoft.com/office/drawing/2014/main" id="{8E7E42F3-8EA6-4422-9F12-D73DCC2AB721}"/>
              </a:ext>
            </a:extLst>
          </p:cNvPr>
          <p:cNvGraphicFramePr>
            <a:graphicFrameLocks noGrp="1" noChangeAspect="1"/>
          </p:cNvGraphicFramePr>
          <p:nvPr>
            <p:ph idx="1"/>
          </p:nvPr>
        </p:nvGraphicFramePr>
        <p:xfrm>
          <a:off x="3935413" y="5613400"/>
          <a:ext cx="1871662" cy="623888"/>
        </p:xfrm>
        <a:graphic>
          <a:graphicData uri="http://schemas.openxmlformats.org/presentationml/2006/ole">
            <mc:AlternateContent xmlns:mc="http://schemas.openxmlformats.org/markup-compatibility/2006">
              <mc:Choice xmlns:v="urn:schemas-microsoft-com:vml" Requires="v">
                <p:oleObj spid="_x0000_s1034" name="משוואה" r:id="rId6" imgW="609336" imgH="203112" progId="Equation.3">
                  <p:embed/>
                </p:oleObj>
              </mc:Choice>
              <mc:Fallback>
                <p:oleObj name="משוואה" r:id="rId6" imgW="609336" imgH="203112" progId="Equation.3">
                  <p:embed/>
                  <p:pic>
                    <p:nvPicPr>
                      <p:cNvPr id="5125" name="Object 7">
                        <a:extLst>
                          <a:ext uri="{FF2B5EF4-FFF2-40B4-BE49-F238E27FC236}">
                            <a16:creationId xmlns:a16="http://schemas.microsoft.com/office/drawing/2014/main" id="{8E7E42F3-8EA6-4422-9F12-D73DCC2AB7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413" y="5613400"/>
                        <a:ext cx="1871662"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6" name="Picture 10" descr="line_param">
            <a:extLst>
              <a:ext uri="{FF2B5EF4-FFF2-40B4-BE49-F238E27FC236}">
                <a16:creationId xmlns:a16="http://schemas.microsoft.com/office/drawing/2014/main" id="{06DA2A48-1780-42BD-B685-C20D8C4BB6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7664" y="1412876"/>
            <a:ext cx="22320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31571659-B1A4-4086-98CA-7362D5C85FAA}"/>
              </a:ext>
            </a:extLst>
          </p:cNvPr>
          <p:cNvSpPr>
            <a:spLocks noGrp="1" noChangeArrowheads="1"/>
          </p:cNvSpPr>
          <p:nvPr>
            <p:ph type="title"/>
          </p:nvPr>
        </p:nvSpPr>
        <p:spPr>
          <a:noFill/>
        </p:spPr>
        <p:txBody>
          <a:bodyPr>
            <a:normAutofit fontScale="90000"/>
          </a:bodyPr>
          <a:lstStyle/>
          <a:p>
            <a:pPr eaLnBrk="1" hangingPunct="1"/>
            <a:r>
              <a:rPr lang="en-US" altLang="en-US" sz="3800"/>
              <a:t>Scientific Background. </a:t>
            </a:r>
            <a:br>
              <a:rPr lang="en-US" altLang="en-US" sz="3800"/>
            </a:br>
            <a:r>
              <a:rPr lang="en-US" altLang="en-US" sz="3800"/>
              <a:t>The 3D X-Ray Transform</a:t>
            </a:r>
          </a:p>
        </p:txBody>
      </p:sp>
      <p:graphicFrame>
        <p:nvGraphicFramePr>
          <p:cNvPr id="7171" name="Object 10">
            <a:extLst>
              <a:ext uri="{FF2B5EF4-FFF2-40B4-BE49-F238E27FC236}">
                <a16:creationId xmlns:a16="http://schemas.microsoft.com/office/drawing/2014/main" id="{0E7939D2-AC82-4E48-9710-F8414D08D1BE}"/>
              </a:ext>
            </a:extLst>
          </p:cNvPr>
          <p:cNvGraphicFramePr>
            <a:graphicFrameLocks noChangeAspect="1"/>
          </p:cNvGraphicFramePr>
          <p:nvPr/>
        </p:nvGraphicFramePr>
        <p:xfrm>
          <a:off x="2640014" y="1916113"/>
          <a:ext cx="1728787" cy="576262"/>
        </p:xfrm>
        <a:graphic>
          <a:graphicData uri="http://schemas.openxmlformats.org/presentationml/2006/ole">
            <mc:AlternateContent xmlns:mc="http://schemas.openxmlformats.org/markup-compatibility/2006">
              <mc:Choice xmlns:v="urn:schemas-microsoft-com:vml" Requires="v">
                <p:oleObj spid="_x0000_s2082" name="משוואה" r:id="rId3" imgW="609336" imgH="203112" progId="Equation.3">
                  <p:embed/>
                </p:oleObj>
              </mc:Choice>
              <mc:Fallback>
                <p:oleObj name="משוואה" r:id="rId3" imgW="609336" imgH="203112" progId="Equation.3">
                  <p:embed/>
                  <p:pic>
                    <p:nvPicPr>
                      <p:cNvPr id="7171" name="Object 10">
                        <a:extLst>
                          <a:ext uri="{FF2B5EF4-FFF2-40B4-BE49-F238E27FC236}">
                            <a16:creationId xmlns:a16="http://schemas.microsoft.com/office/drawing/2014/main" id="{0E7939D2-AC82-4E48-9710-F8414D08D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916113"/>
                        <a:ext cx="172878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11">
            <a:extLst>
              <a:ext uri="{FF2B5EF4-FFF2-40B4-BE49-F238E27FC236}">
                <a16:creationId xmlns:a16="http://schemas.microsoft.com/office/drawing/2014/main" id="{AB77711B-4482-4BB0-979B-CFD0A8EBED14}"/>
              </a:ext>
            </a:extLst>
          </p:cNvPr>
          <p:cNvGraphicFramePr>
            <a:graphicFrameLocks noChangeAspect="1"/>
          </p:cNvGraphicFramePr>
          <p:nvPr/>
        </p:nvGraphicFramePr>
        <p:xfrm>
          <a:off x="2435225" y="2636838"/>
          <a:ext cx="4152900" cy="844550"/>
        </p:xfrm>
        <a:graphic>
          <a:graphicData uri="http://schemas.openxmlformats.org/presentationml/2006/ole">
            <mc:AlternateContent xmlns:mc="http://schemas.openxmlformats.org/markup-compatibility/2006">
              <mc:Choice xmlns:v="urn:schemas-microsoft-com:vml" Requires="v">
                <p:oleObj spid="_x0000_s2083" name="משוואה" r:id="rId5" imgW="1435100" imgH="292100" progId="Equation.3">
                  <p:embed/>
                </p:oleObj>
              </mc:Choice>
              <mc:Fallback>
                <p:oleObj name="משוואה" r:id="rId5" imgW="1435100" imgH="292100" progId="Equation.3">
                  <p:embed/>
                  <p:pic>
                    <p:nvPicPr>
                      <p:cNvPr id="7172" name="Object 11">
                        <a:extLst>
                          <a:ext uri="{FF2B5EF4-FFF2-40B4-BE49-F238E27FC236}">
                            <a16:creationId xmlns:a16="http://schemas.microsoft.com/office/drawing/2014/main" id="{AB77711B-4482-4BB0-979B-CFD0A8EBED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2636838"/>
                        <a:ext cx="41529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12">
            <a:extLst>
              <a:ext uri="{FF2B5EF4-FFF2-40B4-BE49-F238E27FC236}">
                <a16:creationId xmlns:a16="http://schemas.microsoft.com/office/drawing/2014/main" id="{73D5572B-F1E8-43D5-90F9-F7D22AFAD6FB}"/>
              </a:ext>
            </a:extLst>
          </p:cNvPr>
          <p:cNvSpPr>
            <a:spLocks noChangeArrowheads="1"/>
          </p:cNvSpPr>
          <p:nvPr/>
        </p:nvSpPr>
        <p:spPr bwMode="auto">
          <a:xfrm>
            <a:off x="2495550" y="3875088"/>
            <a:ext cx="68341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r>
              <a:rPr lang="en-US" altLang="en-US" sz="3200">
                <a:solidFill>
                  <a:srgbClr val="000000"/>
                </a:solidFill>
                <a:latin typeface="Times New Roman" panose="02020603050405020304" pitchFamily="18" charset="0"/>
                <a:cs typeface="Times New Roman" panose="02020603050405020304" pitchFamily="18" charset="0"/>
              </a:rPr>
              <a:t>Where </a:t>
            </a:r>
            <a:r>
              <a:rPr lang="en-US" altLang="en-US" sz="3200" i="1">
                <a:solidFill>
                  <a:srgbClr val="000000"/>
                </a:solidFill>
                <a:latin typeface="Times New Roman" panose="02020603050405020304" pitchFamily="18" charset="0"/>
                <a:cs typeface="Times New Roman" panose="02020603050405020304" pitchFamily="18" charset="0"/>
              </a:rPr>
              <a:t>L </a:t>
            </a:r>
            <a:r>
              <a:rPr lang="en-US" altLang="en-US" sz="3200">
                <a:solidFill>
                  <a:srgbClr val="000000"/>
                </a:solidFill>
                <a:latin typeface="Times New Roman" panose="02020603050405020304" pitchFamily="18" charset="0"/>
                <a:cs typeface="Times New Roman" panose="02020603050405020304" pitchFamily="18" charset="0"/>
              </a:rPr>
              <a:t>is a line in </a:t>
            </a:r>
            <a:r>
              <a:rPr lang="en-US" altLang="en-US" sz="3200" i="1">
                <a:solidFill>
                  <a:srgbClr val="000000"/>
                </a:solidFill>
                <a:latin typeface="Times New Roman" panose="02020603050405020304" pitchFamily="18" charset="0"/>
                <a:cs typeface="Times New Roman" panose="02020603050405020304" pitchFamily="18" charset="0"/>
              </a:rPr>
              <a:t>R</a:t>
            </a:r>
            <a:r>
              <a:rPr lang="en-US" altLang="en-US" sz="3200" baseline="30000">
                <a:solidFill>
                  <a:srgbClr val="000000"/>
                </a:solidFill>
                <a:latin typeface="Times New Roman" panose="02020603050405020304" pitchFamily="18" charset="0"/>
                <a:cs typeface="Times New Roman" panose="02020603050405020304" pitchFamily="18" charset="0"/>
              </a:rPr>
              <a:t>3</a:t>
            </a:r>
            <a:r>
              <a:rPr lang="en-US" altLang="en-US" sz="3200">
                <a:solidFill>
                  <a:srgbClr val="000000"/>
                </a:solidFill>
                <a:latin typeface="Times New Roman" panose="02020603050405020304" pitchFamily="18" charset="0"/>
                <a:cs typeface="Times New Roman" panose="02020603050405020304" pitchFamily="18" charset="0"/>
              </a:rPr>
              <a:t>, </a:t>
            </a:r>
          </a:p>
          <a:p>
            <a:pPr algn="l" rtl="0">
              <a:spcBef>
                <a:spcPct val="0"/>
              </a:spcBef>
              <a:buClrTx/>
              <a:buSzTx/>
              <a:buFontTx/>
              <a:buNone/>
            </a:pPr>
            <a:r>
              <a:rPr lang="en-US" altLang="en-US" sz="3200" i="1">
                <a:solidFill>
                  <a:srgbClr val="000000"/>
                </a:solidFill>
                <a:latin typeface="Times New Roman" panose="02020603050405020304" pitchFamily="18" charset="0"/>
                <a:cs typeface="Times New Roman" panose="02020603050405020304" pitchFamily="18" charset="0"/>
              </a:rPr>
              <a:t> p </a:t>
            </a:r>
            <a:r>
              <a:rPr lang="en-US" altLang="en-US" sz="3200">
                <a:solidFill>
                  <a:srgbClr val="000000"/>
                </a:solidFill>
                <a:latin typeface="Times New Roman" panose="02020603050405020304" pitchFamily="18" charset="0"/>
                <a:cs typeface="Times New Roman" panose="02020603050405020304" pitchFamily="18" charset="0"/>
              </a:rPr>
              <a:t>is a variable indexing point on the line</a:t>
            </a:r>
          </a:p>
        </p:txBody>
      </p:sp>
      <p:graphicFrame>
        <p:nvGraphicFramePr>
          <p:cNvPr id="7174" name="Object 13">
            <a:extLst>
              <a:ext uri="{FF2B5EF4-FFF2-40B4-BE49-F238E27FC236}">
                <a16:creationId xmlns:a16="http://schemas.microsoft.com/office/drawing/2014/main" id="{13BFDA54-A3BB-4FF0-BDEA-6E99E09660FF}"/>
              </a:ext>
            </a:extLst>
          </p:cNvPr>
          <p:cNvGraphicFramePr>
            <a:graphicFrameLocks noChangeAspect="1"/>
          </p:cNvGraphicFramePr>
          <p:nvPr/>
        </p:nvGraphicFramePr>
        <p:xfrm>
          <a:off x="4224339" y="1844675"/>
          <a:ext cx="3457575" cy="647700"/>
        </p:xfrm>
        <a:graphic>
          <a:graphicData uri="http://schemas.openxmlformats.org/presentationml/2006/ole">
            <mc:AlternateContent xmlns:mc="http://schemas.openxmlformats.org/markup-compatibility/2006">
              <mc:Choice xmlns:v="urn:schemas-microsoft-com:vml" Requires="v">
                <p:oleObj spid="_x0000_s2084" name="משוואה" r:id="rId7" imgW="1219200" imgH="228600" progId="Equation.3">
                  <p:embed/>
                </p:oleObj>
              </mc:Choice>
              <mc:Fallback>
                <p:oleObj name="משוואה" r:id="rId7" imgW="1219200" imgH="228600" progId="Equation.3">
                  <p:embed/>
                  <p:pic>
                    <p:nvPicPr>
                      <p:cNvPr id="7174" name="Object 13">
                        <a:extLst>
                          <a:ext uri="{FF2B5EF4-FFF2-40B4-BE49-F238E27FC236}">
                            <a16:creationId xmlns:a16="http://schemas.microsoft.com/office/drawing/2014/main" id="{13BFDA54-A3BB-4FF0-BDEA-6E99E09660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339" y="1844675"/>
                        <a:ext cx="3457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14">
            <a:extLst>
              <a:ext uri="{FF2B5EF4-FFF2-40B4-BE49-F238E27FC236}">
                <a16:creationId xmlns:a16="http://schemas.microsoft.com/office/drawing/2014/main" id="{B7F52CDF-ED2A-499E-8D6F-56049F15EE46}"/>
              </a:ext>
            </a:extLst>
          </p:cNvPr>
          <p:cNvGraphicFramePr>
            <a:graphicFrameLocks noChangeAspect="1"/>
          </p:cNvGraphicFramePr>
          <p:nvPr/>
        </p:nvGraphicFramePr>
        <p:xfrm>
          <a:off x="2640014" y="5300664"/>
          <a:ext cx="2160587" cy="720725"/>
        </p:xfrm>
        <a:graphic>
          <a:graphicData uri="http://schemas.openxmlformats.org/presentationml/2006/ole">
            <mc:AlternateContent xmlns:mc="http://schemas.openxmlformats.org/markup-compatibility/2006">
              <mc:Choice xmlns:v="urn:schemas-microsoft-com:vml" Requires="v">
                <p:oleObj spid="_x0000_s2085" name="משוואה" r:id="rId9" imgW="609336" imgH="203112" progId="Equation.3">
                  <p:embed/>
                </p:oleObj>
              </mc:Choice>
              <mc:Fallback>
                <p:oleObj name="משוואה" r:id="rId9" imgW="609336" imgH="203112" progId="Equation.3">
                  <p:embed/>
                  <p:pic>
                    <p:nvPicPr>
                      <p:cNvPr id="7175" name="Object 14">
                        <a:extLst>
                          <a:ext uri="{FF2B5EF4-FFF2-40B4-BE49-F238E27FC236}">
                            <a16:creationId xmlns:a16="http://schemas.microsoft.com/office/drawing/2014/main" id="{B7F52CDF-ED2A-499E-8D6F-56049F15EE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4" y="5300664"/>
                        <a:ext cx="21605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{456632F7-A7DF-42BE-9B87-CE91F3385E6F}tf33552983</Template>
  <TotalTime>0</TotalTime>
  <Words>1221</Words>
  <Application>Microsoft Office PowerPoint</Application>
  <PresentationFormat>Widescreen</PresentationFormat>
  <Paragraphs>234</Paragraphs>
  <Slides>30</Slides>
  <Notes>22</Notes>
  <HiddenSlides>0</HiddenSlides>
  <MMClips>6</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44" baseType="lpstr">
      <vt:lpstr>Arial</vt:lpstr>
      <vt:lpstr>Arial Black</vt:lpstr>
      <vt:lpstr>Calibri</vt:lpstr>
      <vt:lpstr>Franklin Gothic Book</vt:lpstr>
      <vt:lpstr>Franklin Gothic Demi</vt:lpstr>
      <vt:lpstr>Garamond</vt:lpstr>
      <vt:lpstr>Times New Roman</vt:lpstr>
      <vt:lpstr>Wingdings</vt:lpstr>
      <vt:lpstr>Wingdings 2</vt:lpstr>
      <vt:lpstr>Wingdings 3</vt:lpstr>
      <vt:lpstr>DividendVTI</vt:lpstr>
      <vt:lpstr>Equation</vt:lpstr>
      <vt:lpstr>משוואה</vt:lpstr>
      <vt:lpstr>תרשים</vt:lpstr>
      <vt:lpstr>PowerPoint Presentation</vt:lpstr>
      <vt:lpstr>PowerPoint Presentation</vt:lpstr>
      <vt:lpstr>PowerPoint Presentation</vt:lpstr>
      <vt:lpstr>PowerPoint Presentation</vt:lpstr>
      <vt:lpstr>Data of Interest</vt:lpstr>
      <vt:lpstr>PowerPoint Presentation</vt:lpstr>
      <vt:lpstr>PowerPoint Presentation</vt:lpstr>
      <vt:lpstr>Scientific Background.  The 2D X-Ray (Radon) Transform</vt:lpstr>
      <vt:lpstr>Scientific Background.  The 3D X-Ray Transform</vt:lpstr>
      <vt:lpstr> (Background)  From Continuous to Discrete.  Choice of Discrete Parameterization of Line Segments </vt:lpstr>
      <vt:lpstr>(Background) The 3D X-Ray Transform In Slope Intercept System</vt:lpstr>
      <vt:lpstr>(Background)  Computation of the Discrete X-ray Transform. Direct Evaluation Methods</vt:lpstr>
      <vt:lpstr>(Background)  Computation of the Discrete X-ray Transform. Fourier-Domain Based Methods</vt:lpstr>
      <vt:lpstr>PowerPoint Presentation</vt:lpstr>
      <vt:lpstr>Multiframe Dim Target Detection (MFD)</vt:lpstr>
      <vt:lpstr>(SHAS) Motivation: Desired X-Ray Transform Algorithm Performance Measures</vt:lpstr>
      <vt:lpstr>(Algorithm) SHAS Algorithm Properties</vt:lpstr>
      <vt:lpstr>PowerPoint Presentation</vt:lpstr>
      <vt:lpstr>PowerPoint Presentation</vt:lpstr>
      <vt:lpstr>PowerPoint Presentation</vt:lpstr>
      <vt:lpstr>PowerPoint Presentation</vt:lpstr>
      <vt:lpstr>PowerPoint Presentation</vt:lpstr>
      <vt:lpstr>(Performance) Speed</vt:lpstr>
      <vt:lpstr>(Performance) Accuracy</vt:lpstr>
      <vt:lpstr>Dynamic SHAS Algorithm (DSHAS)  Sliding Window Approach</vt:lpstr>
      <vt:lpstr>DSHAS</vt:lpstr>
      <vt:lpstr>DSHAS: Why Sliding Window ?</vt:lpstr>
      <vt:lpstr>Dynamic SHAS Algorithm (DSHAS)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2020-02-07T04:07:41Z</dcterms:created>
  <dcterms:modified xsi:type="dcterms:W3CDTF">2020-02-14T04:08:11Z</dcterms:modified>
</cp:coreProperties>
</file>