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80" r:id="rId4"/>
    <p:sldId id="275" r:id="rId5"/>
    <p:sldId id="276" r:id="rId6"/>
    <p:sldId id="277" r:id="rId7"/>
    <p:sldId id="282" r:id="rId8"/>
    <p:sldId id="284" r:id="rId9"/>
    <p:sldId id="285" r:id="rId10"/>
    <p:sldId id="286" r:id="rId11"/>
    <p:sldId id="288" r:id="rId12"/>
    <p:sldId id="290" r:id="rId13"/>
    <p:sldId id="292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1DD2"/>
    <a:srgbClr val="9FB0F6"/>
    <a:srgbClr val="A774EC"/>
    <a:srgbClr val="D3B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87"/>
    <p:restoredTop sz="94643"/>
  </p:normalViewPr>
  <p:slideViewPr>
    <p:cSldViewPr snapToGrid="0" snapToObjects="1">
      <p:cViewPr varScale="1">
        <p:scale>
          <a:sx n="102" d="100"/>
          <a:sy n="102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8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7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4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CAB-0FDB-4544-BB62-B966C2D2353F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6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mailto:cpricing@us.ibm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904853"/>
            <a:ext cx="10389326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Container Pricing for IBM 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148" y="3190060"/>
            <a:ext cx="10519954" cy="55258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Application Development &amp; Test Solution</a:t>
            </a:r>
            <a:endParaRPr lang="en-US" sz="2800" b="1" dirty="0"/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62148" y="4310540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2148" y="4732553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48" y="1482084"/>
            <a:ext cx="1701604" cy="3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1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E81376-BD2E-8944-949A-B66A0632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56" y="1990240"/>
            <a:ext cx="6401274" cy="4073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Example</a:t>
            </a:r>
          </a:p>
        </p:txBody>
      </p:sp>
      <p:pic>
        <p:nvPicPr>
          <p:cNvPr id="1026" name="Picture 2" descr="mage result for ibm logo transparent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37758A-C5C3-E54B-A5C1-D374715F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8" y="2764872"/>
            <a:ext cx="3374582" cy="3546281"/>
          </a:xfrm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The container size can increase up to 3x with no extra MLC costs.</a:t>
            </a:r>
          </a:p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Even above 3x, the MLC is charged at a highly reduced rate.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F3B96-CCB3-B648-9925-403587E39230}"/>
              </a:ext>
            </a:extLst>
          </p:cNvPr>
          <p:cNvCxnSpPr/>
          <p:nvPr/>
        </p:nvCxnSpPr>
        <p:spPr>
          <a:xfrm>
            <a:off x="5450548" y="4537646"/>
            <a:ext cx="57194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73ECBA3-DA5B-7B46-8986-692B2ABD3AD9}"/>
              </a:ext>
            </a:extLst>
          </p:cNvPr>
          <p:cNvSpPr/>
          <p:nvPr/>
        </p:nvSpPr>
        <p:spPr>
          <a:xfrm>
            <a:off x="11399454" y="4352980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1x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B23E72-2F35-CF48-8B5F-1B25736A9626}"/>
              </a:ext>
            </a:extLst>
          </p:cNvPr>
          <p:cNvSpPr/>
          <p:nvPr/>
        </p:nvSpPr>
        <p:spPr>
          <a:xfrm>
            <a:off x="11399454" y="2780883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3x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31D90F-2FFC-0C4E-897E-2163E99258B5}"/>
              </a:ext>
            </a:extLst>
          </p:cNvPr>
          <p:cNvSpPr/>
          <p:nvPr/>
        </p:nvSpPr>
        <p:spPr>
          <a:xfrm>
            <a:off x="6681634" y="2288811"/>
            <a:ext cx="322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DevTest only workloads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9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1460632E-8F84-B642-8603-3D03710E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513" y="1965341"/>
            <a:ext cx="6488708" cy="4129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Summary</a:t>
            </a:r>
          </a:p>
        </p:txBody>
      </p:sp>
      <p:pic>
        <p:nvPicPr>
          <p:cNvPr id="1026" name="Picture 2" descr="mage result for ibm logo transparent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37758A-C5C3-E54B-A5C1-D374715F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7" y="2764872"/>
            <a:ext cx="3446805" cy="3365013"/>
          </a:xfrm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The DevTest container offers substantially more capacity without increasing MLC costs.</a:t>
            </a:r>
          </a:p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Typically, a 3x container allows clients to match production capacity in DevTest.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6E508-1CF7-FF4C-89D3-1DB01A1A0D90}"/>
              </a:ext>
            </a:extLst>
          </p:cNvPr>
          <p:cNvSpPr/>
          <p:nvPr/>
        </p:nvSpPr>
        <p:spPr>
          <a:xfrm>
            <a:off x="7448743" y="1965341"/>
            <a:ext cx="1183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same DevTest cost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EA2CB-7668-5C4E-B74A-B37EC451B33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275294" y="2427006"/>
            <a:ext cx="1173449" cy="461665"/>
          </a:xfrm>
          <a:prstGeom prst="line">
            <a:avLst/>
          </a:prstGeom>
          <a:ln w="19050">
            <a:solidFill>
              <a:srgbClr val="691DD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24A669-6F47-AA46-9C63-DBBA8E579E8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632174" y="2427006"/>
            <a:ext cx="1090088" cy="370302"/>
          </a:xfrm>
          <a:prstGeom prst="line">
            <a:avLst/>
          </a:prstGeom>
          <a:ln w="19050">
            <a:solidFill>
              <a:srgbClr val="691DD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513EA13-BE9C-8940-A0DF-8CA95E2DF9BF}"/>
              </a:ext>
            </a:extLst>
          </p:cNvPr>
          <p:cNvSpPr/>
          <p:nvPr/>
        </p:nvSpPr>
        <p:spPr>
          <a:xfrm>
            <a:off x="7476734" y="3329622"/>
            <a:ext cx="1183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up to 3x DevTest capacity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827E4-76AF-464F-9F2E-A4D6A422A6B1}"/>
              </a:ext>
            </a:extLst>
          </p:cNvPr>
          <p:cNvCxnSpPr>
            <a:cxnSpLocks/>
          </p:cNvCxnSpPr>
          <p:nvPr/>
        </p:nvCxnSpPr>
        <p:spPr>
          <a:xfrm flipH="1">
            <a:off x="8660165" y="2990802"/>
            <a:ext cx="1071310" cy="535571"/>
          </a:xfrm>
          <a:prstGeom prst="line">
            <a:avLst/>
          </a:prstGeom>
          <a:ln w="12700">
            <a:solidFill>
              <a:srgbClr val="691DD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EF7826-4A82-E340-9402-F044F4498898}"/>
              </a:ext>
            </a:extLst>
          </p:cNvPr>
          <p:cNvCxnSpPr>
            <a:cxnSpLocks/>
          </p:cNvCxnSpPr>
          <p:nvPr/>
        </p:nvCxnSpPr>
        <p:spPr>
          <a:xfrm flipH="1" flipV="1">
            <a:off x="8660165" y="3757184"/>
            <a:ext cx="1071310" cy="1579202"/>
          </a:xfrm>
          <a:prstGeom prst="line">
            <a:avLst/>
          </a:prstGeom>
          <a:ln w="12700">
            <a:solidFill>
              <a:srgbClr val="691DD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A719ED-BEDA-D048-96DF-9C6566A9B104}"/>
              </a:ext>
            </a:extLst>
          </p:cNvPr>
          <p:cNvCxnSpPr>
            <a:cxnSpLocks/>
          </p:cNvCxnSpPr>
          <p:nvPr/>
        </p:nvCxnSpPr>
        <p:spPr>
          <a:xfrm>
            <a:off x="6590211" y="3142415"/>
            <a:ext cx="897428" cy="388599"/>
          </a:xfrm>
          <a:prstGeom prst="line">
            <a:avLst/>
          </a:prstGeom>
          <a:ln w="12700">
            <a:solidFill>
              <a:srgbClr val="691DD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7B9A19-F0CE-EF4D-94FD-8AF62FD084DE}"/>
              </a:ext>
            </a:extLst>
          </p:cNvPr>
          <p:cNvCxnSpPr>
            <a:cxnSpLocks/>
          </p:cNvCxnSpPr>
          <p:nvPr/>
        </p:nvCxnSpPr>
        <p:spPr>
          <a:xfrm flipV="1">
            <a:off x="6590211" y="3643580"/>
            <a:ext cx="897428" cy="227209"/>
          </a:xfrm>
          <a:prstGeom prst="line">
            <a:avLst/>
          </a:prstGeom>
          <a:ln w="12700">
            <a:solidFill>
              <a:srgbClr val="691DD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6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Remember…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148" y="2579781"/>
            <a:ext cx="10519954" cy="3014195"/>
          </a:xfrm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300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 Medium" charset="0"/>
                <a:cs typeface="Helvetica Neue Medium" charset="0"/>
                <a:sym typeface="Helvetica Light" pitchFamily="34" charset="0"/>
              </a:rPr>
              <a:t>Healthy production environments require healthy DevTest environments that fully support modern DevOps pipelines.</a:t>
            </a:r>
          </a:p>
          <a:p>
            <a:pPr algn="l" defTabSz="342900">
              <a:lnSpc>
                <a:spcPct val="95000"/>
              </a:lnSpc>
              <a:spcBef>
                <a:spcPts val="300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 Medium" charset="0"/>
                <a:cs typeface="Helvetica Neue Medium" charset="0"/>
                <a:sym typeface="Helvetica Light" pitchFamily="34" charset="0"/>
              </a:rPr>
              <a:t>With a DevTest container, you can build modern, healthy DevTest environments, without worrying about MLC costs.</a:t>
            </a:r>
          </a:p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endParaRPr lang="en-US" sz="2800" dirty="0">
              <a:solidFill>
                <a:srgbClr val="000000"/>
              </a:solidFill>
              <a:latin typeface="IBM Plex Sans" panose="020B0503050203000203" pitchFamily="34" charset="77"/>
              <a:ea typeface="Helvetica Neue Medium" charset="0"/>
              <a:cs typeface="Helvetica Neue Medium" charset="0"/>
              <a:sym typeface="Helvetica Light" pitchFamily="34" charset="0"/>
            </a:endParaRP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27292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DevTest Containers let you</a:t>
            </a: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37758A-C5C3-E54B-A5C1-D374715F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8" y="2655590"/>
            <a:ext cx="3296494" cy="1853710"/>
          </a:xfrm>
          <a:ln>
            <a:noFill/>
          </a:ln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Run whatever DevTest workloads you need</a:t>
            </a:r>
            <a:r>
              <a:rPr lang="en-US" sz="20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.</a:t>
            </a:r>
            <a:endParaRPr lang="en-US" sz="2800" dirty="0">
              <a:solidFill>
                <a:srgbClr val="000000"/>
              </a:solidFill>
              <a:latin typeface="IBM Plex Sans" panose="020B0503050203000203" pitchFamily="34" charset="77"/>
              <a:ea typeface="Helvetica Neue" charset="0"/>
              <a:cs typeface="Helvetica Neue" charset="0"/>
              <a:sym typeface="Helvetica Light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CF83A53-D583-BF40-8C05-BD3334734BFF}"/>
              </a:ext>
            </a:extLst>
          </p:cNvPr>
          <p:cNvSpPr txBox="1">
            <a:spLocks/>
          </p:cNvSpPr>
          <p:nvPr/>
        </p:nvSpPr>
        <p:spPr>
          <a:xfrm>
            <a:off x="4642138" y="2655590"/>
            <a:ext cx="3034835" cy="1853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Whenever and wherever you need to run them.</a:t>
            </a:r>
            <a:endParaRPr lang="en-US" sz="2000" dirty="0">
              <a:latin typeface="IBM Plex Sans" panose="020B0503050203000203" pitchFamily="34" charset="77"/>
              <a:ea typeface="Helvetica Neue" charset="0"/>
              <a:cs typeface="Helvetica Neue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7A57823-7953-C44F-B19B-A2EBA28258EC}"/>
              </a:ext>
            </a:extLst>
          </p:cNvPr>
          <p:cNvSpPr txBox="1">
            <a:spLocks/>
          </p:cNvSpPr>
          <p:nvPr/>
        </p:nvSpPr>
        <p:spPr>
          <a:xfrm>
            <a:off x="8160469" y="2655661"/>
            <a:ext cx="2472552" cy="1853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At a price point you are happy to pay.</a:t>
            </a:r>
            <a:endParaRPr lang="en-US" sz="2000" dirty="0">
              <a:solidFill>
                <a:srgbClr val="000000"/>
              </a:solidFill>
              <a:latin typeface="IBM Plex Sans" panose="020B0503050203000203" pitchFamily="34" charset="77"/>
              <a:ea typeface="Helvetica Neue" charset="0"/>
              <a:cs typeface="Helvetica Neue" charset="0"/>
              <a:sym typeface="Helvetica Light" pitchFamily="34" charset="0"/>
            </a:endParaRPr>
          </a:p>
          <a:p>
            <a:pPr algn="l"/>
            <a:endParaRPr lang="en-US" sz="2000" dirty="0">
              <a:latin typeface="IBM Plex Sans" panose="020B0503050203000203" pitchFamily="34" charset="77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77557" y="2649129"/>
            <a:ext cx="6701579" cy="3177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Questions?</a:t>
            </a:r>
          </a:p>
          <a:p>
            <a:endParaRPr lang="en-US" sz="6000" b="1" dirty="0">
              <a:solidFill>
                <a:srgbClr val="691DD2"/>
              </a:solidFill>
              <a:latin typeface="IBM Plex Sans" panose="020B0503050203000203" pitchFamily="34" charset="77"/>
              <a:ea typeface="Helvetica Neue" charset="0"/>
              <a:cs typeface="Helvetica Neue" charset="0"/>
            </a:endParaRPr>
          </a:p>
          <a:p>
            <a:r>
              <a:rPr lang="en-US" sz="40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hlinkClick r:id="rId2"/>
              </a:rPr>
              <a:t>cpricing@us.ibm.com</a:t>
            </a:r>
            <a:r>
              <a:rPr lang="en-US" sz="40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7557" y="2200477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49053" cy="6858000"/>
          </a:xfrm>
          <a:prstGeom prst="rect">
            <a:avLst/>
          </a:prstGeom>
          <a:solidFill>
            <a:srgbClr val="9FB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105"/>
            <a:ext cx="4549053" cy="34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148" y="2579781"/>
            <a:ext cx="10519954" cy="3550104"/>
          </a:xfrm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300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 Medium" charset="0"/>
                <a:cs typeface="Helvetica Neue Medium" charset="0"/>
                <a:sym typeface="Helvetica Light" pitchFamily="34" charset="0"/>
              </a:rPr>
              <a:t>Today, many DevTest environments are being severely capped.</a:t>
            </a:r>
          </a:p>
          <a:p>
            <a:pPr algn="l" defTabSz="342900">
              <a:lnSpc>
                <a:spcPct val="95000"/>
              </a:lnSpc>
              <a:spcBef>
                <a:spcPts val="300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 Medium" charset="0"/>
                <a:cs typeface="Helvetica Neue Medium" charset="0"/>
                <a:sym typeface="Helvetica Light" pitchFamily="34" charset="0"/>
              </a:rPr>
              <a:t>This makes DevTest inconvenient, often forcing it off hours and sometimes even bypassing critical pre-production testing. </a:t>
            </a:r>
            <a:endParaRPr lang="en-US" sz="2800" dirty="0">
              <a:latin typeface="IBM Plex Sans" panose="020B0503050203000203" pitchFamily="34" charset="77"/>
            </a:endParaRP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31699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Wouldn't it be nice…</a:t>
            </a: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37758A-C5C3-E54B-A5C1-D374715F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8" y="2655590"/>
            <a:ext cx="3133655" cy="1853710"/>
          </a:xfrm>
          <a:ln>
            <a:noFill/>
          </a:ln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To run whatever DevTest workloads you need to run.</a:t>
            </a:r>
          </a:p>
          <a:p>
            <a:pPr algn="l"/>
            <a:endParaRPr lang="en-US" sz="2000" dirty="0">
              <a:latin typeface="IBM Plex Sans" panose="020B0503050203000203" pitchFamily="34" charset="77"/>
              <a:ea typeface="Helvetica Neue" charset="0"/>
              <a:cs typeface="Helvetica Neue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CF83A53-D583-BF40-8C05-BD3334734BFF}"/>
              </a:ext>
            </a:extLst>
          </p:cNvPr>
          <p:cNvSpPr txBox="1">
            <a:spLocks/>
          </p:cNvSpPr>
          <p:nvPr/>
        </p:nvSpPr>
        <p:spPr>
          <a:xfrm>
            <a:off x="4364333" y="2655590"/>
            <a:ext cx="3011265" cy="1853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Whenever and wherever you need to run them.</a:t>
            </a:r>
            <a:endParaRPr lang="en-US" sz="2000" dirty="0">
              <a:latin typeface="IBM Plex Sans" panose="020B0503050203000203" pitchFamily="34" charset="77"/>
              <a:ea typeface="Helvetica Neue" charset="0"/>
              <a:cs typeface="Helvetica Neue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7A57823-7953-C44F-B19B-A2EBA28258EC}"/>
              </a:ext>
            </a:extLst>
          </p:cNvPr>
          <p:cNvSpPr txBox="1">
            <a:spLocks/>
          </p:cNvSpPr>
          <p:nvPr/>
        </p:nvSpPr>
        <p:spPr>
          <a:xfrm>
            <a:off x="7744128" y="2667535"/>
            <a:ext cx="2472552" cy="1853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At prices that anybody would be happy to pay.</a:t>
            </a:r>
            <a:endParaRPr lang="en-US" sz="2000" dirty="0">
              <a:solidFill>
                <a:srgbClr val="000000"/>
              </a:solidFill>
              <a:latin typeface="IBM Plex Sans" panose="020B0503050203000203" pitchFamily="34" charset="77"/>
              <a:ea typeface="Helvetica Neue" charset="0"/>
              <a:cs typeface="Helvetica Neue" charset="0"/>
              <a:sym typeface="Helvetica Light" pitchFamily="34" charset="0"/>
            </a:endParaRPr>
          </a:p>
          <a:p>
            <a:pPr algn="l"/>
            <a:endParaRPr lang="en-US" sz="2000" dirty="0">
              <a:latin typeface="IBM Plex Sans" panose="020B0503050203000203" pitchFamily="34" charset="77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About the DevTest Container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148" y="2579781"/>
            <a:ext cx="10519954" cy="3014195"/>
          </a:xfrm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300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 Medium" charset="0"/>
                <a:cs typeface="Helvetica Neue Medium" charset="0"/>
                <a:sym typeface="Helvetica Light" pitchFamily="34" charset="0"/>
              </a:rPr>
              <a:t>Container Pricing for IBM Z provides the infrastructure that  delivers a standalone price points for DevTest workloads.</a:t>
            </a:r>
          </a:p>
          <a:p>
            <a:pPr algn="l" defTabSz="342900">
              <a:lnSpc>
                <a:spcPct val="95000"/>
              </a:lnSpc>
              <a:spcBef>
                <a:spcPts val="300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 Medium" charset="0"/>
                <a:cs typeface="Helvetica Neue Medium" charset="0"/>
                <a:sym typeface="Helvetica Light" pitchFamily="34" charset="0"/>
              </a:rPr>
              <a:t>The Application Development and Test Solution offers  dramatically increased capacity for no additional MLC costs.</a:t>
            </a: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482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How it works</a:t>
            </a: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37758A-C5C3-E54B-A5C1-D374715F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7" y="2655589"/>
            <a:ext cx="3523345" cy="2619079"/>
          </a:xfrm>
          <a:ln>
            <a:noFill/>
          </a:ln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Highly discounted full-capacity pricing, for standalone DevTest workloads.</a:t>
            </a:r>
          </a:p>
          <a:p>
            <a:pPr algn="l"/>
            <a:endParaRPr lang="en-US" sz="2000" dirty="0">
              <a:latin typeface="IBM Plex Sans" panose="020B0503050203000203" pitchFamily="34" charset="77"/>
              <a:ea typeface="Helvetica Neue" charset="0"/>
              <a:cs typeface="Helvetica Neue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CF83A53-D583-BF40-8C05-BD3334734BFF}"/>
              </a:ext>
            </a:extLst>
          </p:cNvPr>
          <p:cNvSpPr txBox="1">
            <a:spLocks/>
          </p:cNvSpPr>
          <p:nvPr/>
        </p:nvSpPr>
        <p:spPr>
          <a:xfrm>
            <a:off x="4518359" y="2655588"/>
            <a:ext cx="3435422" cy="2619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Up to a 3x peak DevTest capacity, with no additional IBM MLC costs.</a:t>
            </a:r>
            <a:endParaRPr lang="en-US" sz="2000" dirty="0">
              <a:latin typeface="IBM Plex Sans" panose="020B0503050203000203" pitchFamily="34" charset="77"/>
              <a:ea typeface="Helvetica Neue" charset="0"/>
              <a:cs typeface="Helvetica Neue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7A57823-7953-C44F-B19B-A2EBA28258EC}"/>
              </a:ext>
            </a:extLst>
          </p:cNvPr>
          <p:cNvSpPr txBox="1">
            <a:spLocks/>
          </p:cNvSpPr>
          <p:nvPr/>
        </p:nvSpPr>
        <p:spPr>
          <a:xfrm>
            <a:off x="7953781" y="2655588"/>
            <a:ext cx="3243390" cy="2619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IBM OTC DevTest licenses offered at uniquely discounted prices. </a:t>
            </a:r>
            <a:endParaRPr lang="en-US" sz="2000" dirty="0">
              <a:solidFill>
                <a:srgbClr val="000000"/>
              </a:solidFill>
              <a:latin typeface="IBM Plex Sans" panose="020B0503050203000203" pitchFamily="34" charset="77"/>
              <a:ea typeface="Helvetica Neue" charset="0"/>
              <a:cs typeface="Helvetica Neue" charset="0"/>
              <a:sym typeface="Helvetica Light" pitchFamily="34" charset="0"/>
            </a:endParaRPr>
          </a:p>
          <a:p>
            <a:pPr algn="l"/>
            <a:endParaRPr lang="en-US" sz="2000" dirty="0">
              <a:latin typeface="IBM Plex Sans" panose="020B0503050203000203" pitchFamily="34" charset="77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Example</a:t>
            </a: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37758A-C5C3-E54B-A5C1-D374715F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8" y="2764872"/>
            <a:ext cx="3374582" cy="3365013"/>
          </a:xfrm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Consider this typical 24-hour period.</a:t>
            </a:r>
          </a:p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The total workload is capped at 9,000 MSUs.</a:t>
            </a:r>
          </a:p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DevTest is capped in for multiple hours.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8B8E7-7173-BC48-86DC-CFE91E5F0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215" y="1992363"/>
            <a:ext cx="6513188" cy="413752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F3B96-CCB3-B648-9925-403587E39230}"/>
              </a:ext>
            </a:extLst>
          </p:cNvPr>
          <p:cNvCxnSpPr/>
          <p:nvPr/>
        </p:nvCxnSpPr>
        <p:spPr>
          <a:xfrm>
            <a:off x="5450548" y="2959864"/>
            <a:ext cx="57194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06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01E310-C1E6-1848-A0D0-06BE15B1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01" y="1992363"/>
            <a:ext cx="6501821" cy="4137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Example</a:t>
            </a:r>
          </a:p>
        </p:txBody>
      </p:sp>
      <p:pic>
        <p:nvPicPr>
          <p:cNvPr id="1026" name="Picture 2" descr="mage result for ibm logo transparent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512261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37758A-C5C3-E54B-A5C1-D374715F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8" y="2764872"/>
            <a:ext cx="3374582" cy="3610876"/>
          </a:xfrm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Initial DevTest MLC costs are derived from their exiting R4HA contribution.</a:t>
            </a:r>
          </a:p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DevTest base capacity is taken from the existing DevTest peak.</a:t>
            </a:r>
            <a:endParaRPr lang="en-US" dirty="0">
              <a:latin typeface="IBM Plex Sans" panose="020B0503050203000203" pitchFamily="34" charset="77"/>
              <a:ea typeface="Helvetica Neue" charset="0"/>
              <a:cs typeface="Helvetica Neue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F3B96-CCB3-B648-9925-403587E39230}"/>
              </a:ext>
            </a:extLst>
          </p:cNvPr>
          <p:cNvCxnSpPr/>
          <p:nvPr/>
        </p:nvCxnSpPr>
        <p:spPr>
          <a:xfrm>
            <a:off x="5450548" y="2959864"/>
            <a:ext cx="57194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6E508-1CF7-FF4C-89D3-1DB01A1A0D90}"/>
              </a:ext>
            </a:extLst>
          </p:cNvPr>
          <p:cNvSpPr/>
          <p:nvPr/>
        </p:nvSpPr>
        <p:spPr>
          <a:xfrm>
            <a:off x="7045620" y="1795362"/>
            <a:ext cx="8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MLC costs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97C1A5-B290-BE4E-81DD-B78E74331E4C}"/>
              </a:ext>
            </a:extLst>
          </p:cNvPr>
          <p:cNvSpPr/>
          <p:nvPr/>
        </p:nvSpPr>
        <p:spPr>
          <a:xfrm>
            <a:off x="8082406" y="1767073"/>
            <a:ext cx="1159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Base capacity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EA2CB-7668-5C4E-B74A-B37EC451B33B}"/>
              </a:ext>
            </a:extLst>
          </p:cNvPr>
          <p:cNvCxnSpPr>
            <a:cxnSpLocks/>
          </p:cNvCxnSpPr>
          <p:nvPr/>
        </p:nvCxnSpPr>
        <p:spPr>
          <a:xfrm>
            <a:off x="7487725" y="2554338"/>
            <a:ext cx="0" cy="281063"/>
          </a:xfrm>
          <a:prstGeom prst="line">
            <a:avLst/>
          </a:prstGeom>
          <a:ln w="31750">
            <a:solidFill>
              <a:srgbClr val="691DD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24A669-6F47-AA46-9C63-DBBA8E579E8D}"/>
              </a:ext>
            </a:extLst>
          </p:cNvPr>
          <p:cNvCxnSpPr>
            <a:cxnSpLocks/>
          </p:cNvCxnSpPr>
          <p:nvPr/>
        </p:nvCxnSpPr>
        <p:spPr>
          <a:xfrm>
            <a:off x="8662100" y="2554338"/>
            <a:ext cx="0" cy="281063"/>
          </a:xfrm>
          <a:prstGeom prst="line">
            <a:avLst/>
          </a:prstGeom>
          <a:ln w="31750">
            <a:solidFill>
              <a:srgbClr val="691DD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3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2F03582-68BC-B642-9AC8-FC87D6E4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56" y="1990241"/>
            <a:ext cx="6505154" cy="413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Example</a:t>
            </a:r>
          </a:p>
        </p:txBody>
      </p:sp>
      <p:pic>
        <p:nvPicPr>
          <p:cNvPr id="1026" name="Picture 2" descr="mage result for ibm logo transparent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99735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37758A-C5C3-E54B-A5C1-D374715F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8" y="2764872"/>
            <a:ext cx="3374582" cy="3365013"/>
          </a:xfrm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The base DevTest capacity can now be run at any time, without increasing MLC costs.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F3B96-CCB3-B648-9925-403587E39230}"/>
              </a:ext>
            </a:extLst>
          </p:cNvPr>
          <p:cNvCxnSpPr/>
          <p:nvPr/>
        </p:nvCxnSpPr>
        <p:spPr>
          <a:xfrm>
            <a:off x="5450548" y="2959864"/>
            <a:ext cx="57194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FF7E0A5-8A5B-A043-B074-E7FBDBF3D0A1}"/>
              </a:ext>
            </a:extLst>
          </p:cNvPr>
          <p:cNvSpPr/>
          <p:nvPr/>
        </p:nvSpPr>
        <p:spPr>
          <a:xfrm>
            <a:off x="5772765" y="1779816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MLC Cost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41404A-4234-4946-BD2D-ADA71F5FE6C5}"/>
              </a:ext>
            </a:extLst>
          </p:cNvPr>
          <p:cNvSpPr/>
          <p:nvPr/>
        </p:nvSpPr>
        <p:spPr>
          <a:xfrm>
            <a:off x="7130735" y="1779816"/>
            <a:ext cx="322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Additional DevTest capacity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1ADD6E-93CC-5044-956D-1AE52A1F25A9}"/>
              </a:ext>
            </a:extLst>
          </p:cNvPr>
          <p:cNvCxnSpPr>
            <a:cxnSpLocks/>
          </p:cNvCxnSpPr>
          <p:nvPr/>
        </p:nvCxnSpPr>
        <p:spPr>
          <a:xfrm>
            <a:off x="6590211" y="2146284"/>
            <a:ext cx="858364" cy="813580"/>
          </a:xfrm>
          <a:prstGeom prst="line">
            <a:avLst/>
          </a:prstGeom>
          <a:ln w="31750">
            <a:solidFill>
              <a:srgbClr val="691DD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3916F6-6287-7242-8D06-6B99D2AED7DE}"/>
              </a:ext>
            </a:extLst>
          </p:cNvPr>
          <p:cNvCxnSpPr>
            <a:cxnSpLocks/>
          </p:cNvCxnSpPr>
          <p:nvPr/>
        </p:nvCxnSpPr>
        <p:spPr>
          <a:xfrm flipH="1">
            <a:off x="7620002" y="2149148"/>
            <a:ext cx="254794" cy="210425"/>
          </a:xfrm>
          <a:prstGeom prst="line">
            <a:avLst/>
          </a:prstGeom>
          <a:ln w="31750">
            <a:solidFill>
              <a:srgbClr val="691DD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7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E5192-86D4-3548-94FB-C92C7D1C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56" y="1990241"/>
            <a:ext cx="6401274" cy="4073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Example</a:t>
            </a:r>
          </a:p>
        </p:txBody>
      </p:sp>
      <p:pic>
        <p:nvPicPr>
          <p:cNvPr id="1026" name="Picture 2" descr="mage result for ibm logo transparent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37758A-C5C3-E54B-A5C1-D374715F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8" y="2764872"/>
            <a:ext cx="3374582" cy="3365013"/>
          </a:xfrm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Production workloads are still sub-capacity.</a:t>
            </a:r>
          </a:p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DevTest is now a completely separate, full capacity pricing container.</a:t>
            </a:r>
          </a:p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endParaRPr lang="en-US" dirty="0">
              <a:solidFill>
                <a:srgbClr val="000000"/>
              </a:solidFill>
              <a:latin typeface="IBM Plex Sans" panose="020B0503050203000203" pitchFamily="34" charset="77"/>
              <a:ea typeface="Helvetica Neue" charset="0"/>
              <a:cs typeface="Helvetica Neue" charset="0"/>
              <a:sym typeface="Helvetica Light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F3B96-CCB3-B648-9925-403587E39230}"/>
              </a:ext>
            </a:extLst>
          </p:cNvPr>
          <p:cNvCxnSpPr/>
          <p:nvPr/>
        </p:nvCxnSpPr>
        <p:spPr>
          <a:xfrm>
            <a:off x="5450548" y="2959864"/>
            <a:ext cx="57194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2398CC3-609E-C04B-B86A-40DCC75FCE9D}"/>
              </a:ext>
            </a:extLst>
          </p:cNvPr>
          <p:cNvSpPr/>
          <p:nvPr/>
        </p:nvSpPr>
        <p:spPr>
          <a:xfrm>
            <a:off x="6681634" y="2288811"/>
            <a:ext cx="322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Production only workloads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9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450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Helvetica Light</vt:lpstr>
      <vt:lpstr>Helvetica Neue</vt:lpstr>
      <vt:lpstr>Helvetica Neue Medium</vt:lpstr>
      <vt:lpstr>IBM Plex Sans</vt:lpstr>
      <vt:lpstr>Office Theme</vt:lpstr>
      <vt:lpstr>Container Pricing for IBM Z</vt:lpstr>
      <vt:lpstr>Problem</vt:lpstr>
      <vt:lpstr>Wouldn't it be nice…</vt:lpstr>
      <vt:lpstr>About the DevTest Container</vt:lpstr>
      <vt:lpstr>How it works</vt:lpstr>
      <vt:lpstr>Example</vt:lpstr>
      <vt:lpstr>Example</vt:lpstr>
      <vt:lpstr>Example</vt:lpstr>
      <vt:lpstr>Example</vt:lpstr>
      <vt:lpstr>Example</vt:lpstr>
      <vt:lpstr>Summary</vt:lpstr>
      <vt:lpstr>Remember…</vt:lpstr>
      <vt:lpstr>DevTest Containers let you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Pricing for IBM Z</dc:title>
  <dc:creator>Yasmine EL GARHI</dc:creator>
  <cp:lastModifiedBy>Microsoft Office User</cp:lastModifiedBy>
  <cp:revision>69</cp:revision>
  <dcterms:created xsi:type="dcterms:W3CDTF">2018-05-07T14:11:59Z</dcterms:created>
  <dcterms:modified xsi:type="dcterms:W3CDTF">2018-05-13T11:30:50Z</dcterms:modified>
</cp:coreProperties>
</file>