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69" r:id="rId4"/>
    <p:sldId id="275" r:id="rId5"/>
    <p:sldId id="291" r:id="rId6"/>
    <p:sldId id="292" r:id="rId7"/>
    <p:sldId id="298" r:id="rId8"/>
    <p:sldId id="295" r:id="rId9"/>
    <p:sldId id="277" r:id="rId10"/>
    <p:sldId id="297" r:id="rId11"/>
    <p:sldId id="29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DD2"/>
    <a:srgbClr val="9FB0F6"/>
    <a:srgbClr val="A774EC"/>
    <a:srgbClr val="D3B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52"/>
    <p:restoredTop sz="94643"/>
  </p:normalViewPr>
  <p:slideViewPr>
    <p:cSldViewPr snapToGrid="0" snapToObjects="1">
      <p:cViewPr varScale="1">
        <p:scale>
          <a:sx n="71" d="100"/>
          <a:sy n="71" d="100"/>
        </p:scale>
        <p:origin x="18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7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5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CAB-0FDB-4544-BB62-B966C2D2353F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D3FD-76AE-2147-A182-2A4D7DAA0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common/ssi/ShowDoc.wss?docURL=/common/ssi/rep_ca/8/899/ENUSLP17-0628/index.html&amp;request_locale=e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-01.ibm.com/common/ssi/ShowDoc.wss?docURL=/common/ssi/rep_ca/6/760/ENUSJP17-0616/index.html&amp;request_locale=en" TargetMode="External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-01.ibm.com/common/ssi/ShowDoc.wss?docURL=/common/ssi/rep_ca/3/877/ENUSZP17-0633/index.html&amp;request_locale=en" TargetMode="External"/><Relationship Id="rId5" Type="http://schemas.openxmlformats.org/officeDocument/2006/relationships/hyperlink" Target="http://www-01.ibm.com/common/ssi/ShowDoc.wss?docURL=/common/ssi/rep_ca/7/649/ENUSA17-0787/index.html&amp;request_locale=en" TargetMode="External"/><Relationship Id="rId10" Type="http://schemas.openxmlformats.org/officeDocument/2006/relationships/hyperlink" Target="http://ibm.biz/cpsspay" TargetMode="External"/><Relationship Id="rId4" Type="http://schemas.openxmlformats.org/officeDocument/2006/relationships/hyperlink" Target="http://www-01.ibm.com/common/ssi/ShowDoc.wss?docURL=/common/ssi/rep_ca/4/872/ENUSAP17-0504/index.html&amp;request_locale=en" TargetMode="External"/><Relationship Id="rId9" Type="http://schemas.openxmlformats.org/officeDocument/2006/relationships/hyperlink" Target="http://www-01.ibm.com/common/ssi/ShowDoc.wss?docURL=/common/ssi/rep_ca/8/897/ENUS217-518/index.html&amp;request_locale=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mailto:cpricing@us.ibm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common/ssi/ShowDoc.wss?docURL=/common/ssi/rep_ca/1/899/ENUSLP17-0601/index.html&amp;request_locale=e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-01.ibm.com/common/ssi/ShowDoc.wss?docURL=/common/ssi/rep_ca/8/760/ENUSJP17-0588/index.html&amp;request_locale=en" TargetMode="External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-01.ibm.com/common/ssi/ShowDoc.wss?docURL=/common/ssi/rep_ca/5/877/ENUSZP17-0605/index.html&amp;request_locale=en" TargetMode="External"/><Relationship Id="rId5" Type="http://schemas.openxmlformats.org/officeDocument/2006/relationships/hyperlink" Target="http://www-01.ibm.com/common/ssi/ShowDoc.wss?docURL=/common/ssi/rep_ca/2/649/ENUSA17-0752/index.html&amp;request_locale=en" TargetMode="External"/><Relationship Id="rId10" Type="http://schemas.openxmlformats.org/officeDocument/2006/relationships/hyperlink" Target="http://ibm.biz/cpssdevtest" TargetMode="External"/><Relationship Id="rId4" Type="http://schemas.openxmlformats.org/officeDocument/2006/relationships/hyperlink" Target="http://www-01.ibm.com/common/ssi/ShowDoc.wss?docURL=/common/ssi/rep_ca/8/872/ENUSAP17-0478/index.html&amp;request_locale=en" TargetMode="External"/><Relationship Id="rId9" Type="http://schemas.openxmlformats.org/officeDocument/2006/relationships/hyperlink" Target="http://www-01.ibm.com/common/ssi/ShowDoc.wss?docURL=/common/ssi/rep_ca/0/897/ENUS217-490/index.html&amp;request_locale=en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-01.ibm.com/common/ssi/ShowDoc.wss?docURL=/common/ssi/rep_ca/9/899/ENUSLP17-0629/index.html&amp;request_locale=e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-01.ibm.com/common/ssi/ShowDoc.wss?docURL=/common/ssi/rep_ca/7/760/ENUSJP17-0617/index.html&amp;request_locale=en" TargetMode="External"/><Relationship Id="rId2" Type="http://schemas.openxmlformats.org/officeDocument/2006/relationships/hyperlink" Target="https://www.google.com/url?sa=i&amp;rct=j&amp;q=&amp;esrc=s&amp;source=images&amp;cd=&amp;ved=2ahUKEwimmtXu5fPaAhUPmuAKHQJjDbgQjRx6BAgBEAU&amp;url=http://www.pngpix.com/download/ibm-logo-black-png-transparent&amp;psig=AOvVaw21CE3cXJfiBQtZj5rVfj9g&amp;ust=152578920447173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-01.ibm.com/common/ssi/ShowDoc.wss?docURL=/common/ssi/rep_ca/4/877/ENUSZP17-0634/index.html&amp;request_locale=en" TargetMode="External"/><Relationship Id="rId5" Type="http://schemas.openxmlformats.org/officeDocument/2006/relationships/hyperlink" Target="http://www-01.ibm.com/common/ssi/ShowDoc.wss?docURL=/common/ssi/rep_ca/8/649/ENUSA17-0788/index.html&amp;request_locale=en" TargetMode="External"/><Relationship Id="rId10" Type="http://schemas.openxmlformats.org/officeDocument/2006/relationships/hyperlink" Target="http://ibm.biz/cpssnewapp" TargetMode="External"/><Relationship Id="rId4" Type="http://schemas.openxmlformats.org/officeDocument/2006/relationships/hyperlink" Target="http://www-01.ibm.com/common/ssi/ShowDoc.wss?docURL=/common/ssi/rep_ca/5/872/ENUSAP17-0505/index.html&amp;request_locale=en" TargetMode="External"/><Relationship Id="rId9" Type="http://schemas.openxmlformats.org/officeDocument/2006/relationships/hyperlink" Target="http://www-01.ibm.com/common/ssi/ShowDoc.wss?docURL=/common/ssi/rep_ca/9/897/ENUS217-519/index.html&amp;request_locale=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904853"/>
            <a:ext cx="10389326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Container Pricing for IBM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3190060"/>
            <a:ext cx="10519954" cy="552586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Executive Overview</a:t>
            </a:r>
            <a:endParaRPr lang="en-US" sz="2800" b="1" dirty="0"/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62148" y="4310540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2148" y="4732553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8" y="1482084"/>
            <a:ext cx="1701604" cy="3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Payments Pricing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3"/>
            <a:ext cx="5574511" cy="2050562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following links direct you to the full announcement letters for the Payments Pricing Solution: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64D14D-462A-C245-B4AA-FC20928116E1}"/>
              </a:ext>
            </a:extLst>
          </p:cNvPr>
          <p:cNvSpPr txBox="1">
            <a:spLocks/>
          </p:cNvSpPr>
          <p:nvPr/>
        </p:nvSpPr>
        <p:spPr>
          <a:xfrm>
            <a:off x="4456995" y="2803754"/>
            <a:ext cx="7412931" cy="148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0D7FAD-0E1E-2240-A6F1-34676D58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270986"/>
              </p:ext>
            </p:extLst>
          </p:nvPr>
        </p:nvGraphicFramePr>
        <p:xfrm>
          <a:off x="7035578" y="2803754"/>
          <a:ext cx="359744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090">
                  <a:extLst>
                    <a:ext uri="{9D8B030D-6E8A-4147-A177-3AD203B41FA5}">
                      <a16:colId xmlns:a16="http://schemas.microsoft.com/office/drawing/2014/main" val="2716304505"/>
                    </a:ext>
                  </a:extLst>
                </a:gridCol>
                <a:gridCol w="1658353">
                  <a:extLst>
                    <a:ext uri="{9D8B030D-6E8A-4147-A177-3AD203B41FA5}">
                      <a16:colId xmlns:a16="http://schemas.microsoft.com/office/drawing/2014/main" val="2918247855"/>
                    </a:ext>
                  </a:extLst>
                </a:gridCol>
              </a:tblGrid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4"/>
                        </a:rPr>
                        <a:t>AP17-0504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0371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5"/>
                        </a:rPr>
                        <a:t>A17-0787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70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EMEA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6"/>
                        </a:rPr>
                        <a:t>ZP17-0633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20969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7"/>
                        </a:rPr>
                        <a:t>JP17-0616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66610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8"/>
                        </a:rPr>
                        <a:t>LP17-0628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34404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rgbClr val="0442A2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9"/>
                        </a:rPr>
                        <a:t>US217-518</a:t>
                      </a:r>
                      <a:endParaRPr lang="en-GB" sz="1200" kern="1200" dirty="0">
                        <a:solidFill>
                          <a:srgbClr val="0442A2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8030"/>
                  </a:ext>
                </a:extLst>
              </a:tr>
            </a:tbl>
          </a:graphicData>
        </a:graphic>
      </p:graphicFrame>
      <p:sp>
        <p:nvSpPr>
          <p:cNvPr id="19" name="Subtitle 2">
            <a:extLst>
              <a:ext uri="{FF2B5EF4-FFF2-40B4-BE49-F238E27FC236}">
                <a16:creationId xmlns:a16="http://schemas.microsoft.com/office/drawing/2014/main" id="{9F81D209-8FEE-6541-9BDC-021D4269228E}"/>
              </a:ext>
            </a:extLst>
          </p:cNvPr>
          <p:cNvSpPr txBox="1">
            <a:spLocks/>
          </p:cNvSpPr>
          <p:nvPr/>
        </p:nvSpPr>
        <p:spPr>
          <a:xfrm>
            <a:off x="862148" y="4791776"/>
            <a:ext cx="9770873" cy="996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Or visit 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  <a:hlinkClick r:id="rId10"/>
              </a:rPr>
              <a:t>http://ibm.biz/cpsspay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 for a ‘prettified’ version of all the key announcement text.  </a:t>
            </a:r>
          </a:p>
        </p:txBody>
      </p:sp>
    </p:spTree>
    <p:extLst>
      <p:ext uri="{BB962C8B-B14F-4D97-AF65-F5344CB8AC3E}">
        <p14:creationId xmlns:p14="http://schemas.microsoft.com/office/powerpoint/2010/main" val="419071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Container Pricing for IBM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648534" cy="3014195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Container Pricing for IBM Z provides standalone workload pricing within the highly virtualized IBM Z environment.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Solutions are priced based on their business value, with no direct impact to the cost of unrelated workloads.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6291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77557" y="2649129"/>
            <a:ext cx="6701579" cy="317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Questions?</a:t>
            </a:r>
          </a:p>
          <a:p>
            <a:endParaRPr lang="en-US" sz="6000" b="1" dirty="0">
              <a:solidFill>
                <a:srgbClr val="691DD2"/>
              </a:solidFill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  <a:p>
            <a:r>
              <a:rPr lang="en-US" sz="4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hlinkClick r:id="rId2"/>
              </a:rPr>
              <a:t>cpricing@us.ibm.com</a:t>
            </a:r>
            <a:r>
              <a:rPr lang="en-US" sz="40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7557" y="2200477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49053" cy="6858000"/>
          </a:xfrm>
          <a:prstGeom prst="rect">
            <a:avLst/>
          </a:prstGeom>
          <a:solidFill>
            <a:srgbClr val="9FB0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105"/>
            <a:ext cx="4549053" cy="3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At a glance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655589"/>
            <a:ext cx="3243688" cy="2619079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Greatly simplified software pricing for qualified solutions.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4429369" y="2655589"/>
            <a:ext cx="3435422" cy="2619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Flexible deployment options that support best technical fit.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7A57823-7953-C44F-B19B-A2EBA28258EC}"/>
              </a:ext>
            </a:extLst>
          </p:cNvPr>
          <p:cNvSpPr txBox="1">
            <a:spLocks/>
          </p:cNvSpPr>
          <p:nvPr/>
        </p:nvSpPr>
        <p:spPr>
          <a:xfrm>
            <a:off x="8188325" y="2659331"/>
            <a:ext cx="3243390" cy="2619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Competitive economics that are directly relevant to each solution.</a:t>
            </a:r>
          </a:p>
        </p:txBody>
      </p:sp>
    </p:spTree>
    <p:extLst>
      <p:ext uri="{BB962C8B-B14F-4D97-AF65-F5344CB8AC3E}">
        <p14:creationId xmlns:p14="http://schemas.microsoft.com/office/powerpoint/2010/main" val="35514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519954" cy="3550104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As an ultra-highly virtualized environment, IBM Z is an exceptional platform for enterprise workloads.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However, such a high level of virtualization can be a challenge when trying to isolate the price of specific individual workloads.</a:t>
            </a:r>
            <a:endParaRPr lang="en-US" sz="2800" dirty="0">
              <a:latin typeface="IBM Plex Sans" panose="020B0503050203000203" pitchFamily="34" charset="77"/>
            </a:endParaRP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31699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Container Pricing for IBM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148" y="2579781"/>
            <a:ext cx="10648534" cy="3014195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Container Pricing for IBM Z provides standalone workload pricing within the highly virtualized IBM Z environment.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Solutions are priced based on their business value, with no direct impact to the cost of unrelated workloads.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48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Simplicity via standardization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71E5D2-4A1F-5E40-B7F0-58C1F4B7B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14" y="2726152"/>
            <a:ext cx="8942874" cy="13647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E98CF04-189B-1C47-8337-C9AEF84AF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4269387"/>
            <a:ext cx="10648534" cy="1860498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Container Pricing scales from colocated solutions, to separate LPAR solutions, to multiple LPAR and multiple machine solutions.</a:t>
            </a:r>
          </a:p>
          <a:p>
            <a:pPr algn="l" defTabSz="342900">
              <a:lnSpc>
                <a:spcPct val="95000"/>
              </a:lnSpc>
              <a:spcBef>
                <a:spcPts val="300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 Medium" charset="0"/>
                <a:cs typeface="Helvetica Neue Medium" charset="0"/>
                <a:sym typeface="Helvetica Light" pitchFamily="34" charset="0"/>
              </a:rPr>
              <a:t>There is no direct impact to the cost of unrelated workloads.</a:t>
            </a:r>
          </a:p>
        </p:txBody>
      </p:sp>
    </p:spTree>
    <p:extLst>
      <p:ext uri="{BB962C8B-B14F-4D97-AF65-F5344CB8AC3E}">
        <p14:creationId xmlns:p14="http://schemas.microsoft.com/office/powerpoint/2010/main" val="21054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Key Concepts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7" y="2655589"/>
            <a:ext cx="4929053" cy="3831620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‘</a:t>
            </a:r>
            <a:r>
              <a:rPr lang="en-US" sz="2800" b="1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container’</a:t>
            </a:r>
          </a:p>
          <a:p>
            <a:pPr marL="457200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scope of a workload for pricing purposes</a:t>
            </a:r>
          </a:p>
          <a:p>
            <a:pPr marL="457200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technical pricing and billing infrastructure</a:t>
            </a:r>
          </a:p>
          <a:p>
            <a:pPr marL="457200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containers do not require any additional virtualization </a:t>
            </a: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6239434" y="2655589"/>
            <a:ext cx="4876801" cy="34742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‘</a:t>
            </a:r>
            <a:r>
              <a:rPr lang="en-US" sz="2800" b="1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solution</a:t>
            </a: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’</a:t>
            </a:r>
            <a:endParaRPr lang="en-US" sz="2800" b="1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lvl="1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individual workload that is separately priced</a:t>
            </a:r>
          </a:p>
          <a:p>
            <a:pPr lvl="1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price point that is specific to the solution</a:t>
            </a:r>
          </a:p>
          <a:p>
            <a:pPr lvl="1" indent="-457200" algn="l" defTabSz="342900">
              <a:lnSpc>
                <a:spcPct val="95000"/>
              </a:lnSpc>
              <a:spcBef>
                <a:spcPts val="144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three separately priced solutions are announced</a:t>
            </a:r>
          </a:p>
        </p:txBody>
      </p:sp>
    </p:spTree>
    <p:extLst>
      <p:ext uri="{BB962C8B-B14F-4D97-AF65-F5344CB8AC3E}">
        <p14:creationId xmlns:p14="http://schemas.microsoft.com/office/powerpoint/2010/main" val="336171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The announced solutions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8672" y="2659331"/>
            <a:ext cx="3523345" cy="1414387"/>
          </a:xfrm>
          <a:ln>
            <a:noFill/>
          </a:ln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b="1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New Application Solution</a:t>
            </a:r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F83A53-D583-BF40-8C05-BD3334734BFF}"/>
              </a:ext>
            </a:extLst>
          </p:cNvPr>
          <p:cNvSpPr txBox="1">
            <a:spLocks/>
          </p:cNvSpPr>
          <p:nvPr/>
        </p:nvSpPr>
        <p:spPr>
          <a:xfrm>
            <a:off x="1029001" y="2659331"/>
            <a:ext cx="3435422" cy="1414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b="1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Application Development and Test Solution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7A57823-7953-C44F-B19B-A2EBA28258EC}"/>
              </a:ext>
            </a:extLst>
          </p:cNvPr>
          <p:cNvSpPr txBox="1">
            <a:spLocks/>
          </p:cNvSpPr>
          <p:nvPr/>
        </p:nvSpPr>
        <p:spPr>
          <a:xfrm>
            <a:off x="8475196" y="2659331"/>
            <a:ext cx="3243390" cy="1410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b="1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Payments Pricing Solution</a:t>
            </a:r>
            <a:endParaRPr lang="en-US" sz="2000" b="1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E3F8C9F-856A-3B49-BB42-6542EA77D267}"/>
              </a:ext>
            </a:extLst>
          </p:cNvPr>
          <p:cNvSpPr txBox="1">
            <a:spLocks/>
          </p:cNvSpPr>
          <p:nvPr/>
        </p:nvSpPr>
        <p:spPr>
          <a:xfrm>
            <a:off x="4668672" y="4073718"/>
            <a:ext cx="3523345" cy="1414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Predictable costs at win prices</a:t>
            </a:r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8E8DAD3-99FC-5D4D-8DED-B3D1BD2CABE7}"/>
              </a:ext>
            </a:extLst>
          </p:cNvPr>
          <p:cNvSpPr txBox="1">
            <a:spLocks/>
          </p:cNvSpPr>
          <p:nvPr/>
        </p:nvSpPr>
        <p:spPr>
          <a:xfrm>
            <a:off x="1029001" y="4073718"/>
            <a:ext cx="3435422" cy="14143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Highly discounted DevTest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F547509-4155-114D-A17E-0A24E993A80B}"/>
              </a:ext>
            </a:extLst>
          </p:cNvPr>
          <p:cNvSpPr txBox="1">
            <a:spLocks/>
          </p:cNvSpPr>
          <p:nvPr/>
        </p:nvSpPr>
        <p:spPr>
          <a:xfrm>
            <a:off x="8475196" y="4073718"/>
            <a:ext cx="3243390" cy="14106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sz="2800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Per-payment pricing</a:t>
            </a:r>
            <a:endParaRPr lang="en-US" sz="20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  <a:p>
            <a:pPr algn="l"/>
            <a:endParaRPr lang="en-US" sz="2000" dirty="0">
              <a:latin typeface="IBM Plex Sans" panose="020B0503050203000203" pitchFamily="34" charset="77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1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Application Development &amp; Test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3"/>
            <a:ext cx="5574511" cy="2050562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following links direct you to the full announcement letters for the Application Development and Test Solution: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64D14D-462A-C245-B4AA-FC20928116E1}"/>
              </a:ext>
            </a:extLst>
          </p:cNvPr>
          <p:cNvSpPr txBox="1">
            <a:spLocks/>
          </p:cNvSpPr>
          <p:nvPr/>
        </p:nvSpPr>
        <p:spPr>
          <a:xfrm>
            <a:off x="4456995" y="2803754"/>
            <a:ext cx="7412931" cy="148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0D7FAD-0E1E-2240-A6F1-34676D58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51348"/>
              </p:ext>
            </p:extLst>
          </p:nvPr>
        </p:nvGraphicFramePr>
        <p:xfrm>
          <a:off x="7035578" y="2803754"/>
          <a:ext cx="359744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090">
                  <a:extLst>
                    <a:ext uri="{9D8B030D-6E8A-4147-A177-3AD203B41FA5}">
                      <a16:colId xmlns:a16="http://schemas.microsoft.com/office/drawing/2014/main" val="2716304505"/>
                    </a:ext>
                  </a:extLst>
                </a:gridCol>
                <a:gridCol w="1658353">
                  <a:extLst>
                    <a:ext uri="{9D8B030D-6E8A-4147-A177-3AD203B41FA5}">
                      <a16:colId xmlns:a16="http://schemas.microsoft.com/office/drawing/2014/main" val="2918247855"/>
                    </a:ext>
                  </a:extLst>
                </a:gridCol>
              </a:tblGrid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4"/>
                        </a:rPr>
                        <a:t>AP17-0478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0371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5"/>
                        </a:rPr>
                        <a:t>A17-0752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70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EMEA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6"/>
                        </a:rPr>
                        <a:t>ZP17-0605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20969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7"/>
                        </a:rPr>
                        <a:t>JP17-0588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66610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8"/>
                        </a:rPr>
                        <a:t>LP17-0601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34404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9"/>
                        </a:rPr>
                        <a:t>US217-490</a:t>
                      </a:r>
                      <a:endParaRPr lang="en-GB" sz="1200" dirty="0">
                        <a:latin typeface="IBM Plex Mono" panose="020B0509050203000203" pitchFamily="49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8030"/>
                  </a:ext>
                </a:extLst>
              </a:tr>
            </a:tbl>
          </a:graphicData>
        </a:graphic>
      </p:graphicFrame>
      <p:sp>
        <p:nvSpPr>
          <p:cNvPr id="19" name="Subtitle 2">
            <a:extLst>
              <a:ext uri="{FF2B5EF4-FFF2-40B4-BE49-F238E27FC236}">
                <a16:creationId xmlns:a16="http://schemas.microsoft.com/office/drawing/2014/main" id="{9F81D209-8FEE-6541-9BDC-021D4269228E}"/>
              </a:ext>
            </a:extLst>
          </p:cNvPr>
          <p:cNvSpPr txBox="1">
            <a:spLocks/>
          </p:cNvSpPr>
          <p:nvPr/>
        </p:nvSpPr>
        <p:spPr>
          <a:xfrm>
            <a:off x="862148" y="4791776"/>
            <a:ext cx="9770873" cy="996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Or visit 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  <a:hlinkClick r:id="rId10"/>
              </a:rPr>
              <a:t>http://ibm.biz/cpssdevtest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 for a ‘prettified’ version of all the key announcement text.  </a:t>
            </a:r>
          </a:p>
        </p:txBody>
      </p:sp>
    </p:spTree>
    <p:extLst>
      <p:ext uri="{BB962C8B-B14F-4D97-AF65-F5344CB8AC3E}">
        <p14:creationId xmlns:p14="http://schemas.microsoft.com/office/powerpoint/2010/main" val="21958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148" y="1357042"/>
            <a:ext cx="11007779" cy="1089387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691DD2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</a:rPr>
              <a:t>New Applications</a:t>
            </a:r>
          </a:p>
        </p:txBody>
      </p:sp>
      <p:pic>
        <p:nvPicPr>
          <p:cNvPr id="1026" name="Picture 2" descr="mage result for ibm logo transpare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021" y="6129885"/>
            <a:ext cx="1236906" cy="4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148" y="928268"/>
            <a:ext cx="2039816" cy="295422"/>
          </a:xfrm>
          <a:prstGeom prst="rect">
            <a:avLst/>
          </a:prstGeom>
          <a:solidFill>
            <a:srgbClr val="D3B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BC47473-04A2-4315-B3AF-377CEB3F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9411" y="6487209"/>
            <a:ext cx="6400800" cy="137160"/>
          </a:xfrm>
        </p:spPr>
        <p:txBody>
          <a:bodyPr/>
          <a:lstStyle/>
          <a:p>
            <a:pPr algn="l"/>
            <a:r>
              <a:rPr lang="en-US" dirty="0"/>
              <a:t> © 2018 IBM Corporation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137758A-C5C3-E54B-A5C1-D374715F5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148" y="2764873"/>
            <a:ext cx="5574511" cy="2050562"/>
          </a:xfrm>
        </p:spPr>
        <p:txBody>
          <a:bodyPr>
            <a:noAutofit/>
          </a:bodyPr>
          <a:lstStyle/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The following links direct you to the full announcement letters for the New Application Solution: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C64D14D-462A-C245-B4AA-FC20928116E1}"/>
              </a:ext>
            </a:extLst>
          </p:cNvPr>
          <p:cNvSpPr txBox="1">
            <a:spLocks/>
          </p:cNvSpPr>
          <p:nvPr/>
        </p:nvSpPr>
        <p:spPr>
          <a:xfrm>
            <a:off x="4456995" y="2803754"/>
            <a:ext cx="7412931" cy="148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endParaRPr lang="en-US" sz="2800" dirty="0">
              <a:solidFill>
                <a:srgbClr val="000000"/>
              </a:solidFill>
              <a:latin typeface="IBM Plex Sans" panose="020B0503050203000203" pitchFamily="34" charset="77"/>
              <a:ea typeface="Helvetica Neue" charset="0"/>
              <a:cs typeface="Helvetica Neue" charset="0"/>
              <a:sym typeface="Helvetica Light" pitchFamily="34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90D7FAD-0E1E-2240-A6F1-34676D58F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45861"/>
              </p:ext>
            </p:extLst>
          </p:nvPr>
        </p:nvGraphicFramePr>
        <p:xfrm>
          <a:off x="7035578" y="2803754"/>
          <a:ext cx="3597443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9090">
                  <a:extLst>
                    <a:ext uri="{9D8B030D-6E8A-4147-A177-3AD203B41FA5}">
                      <a16:colId xmlns:a16="http://schemas.microsoft.com/office/drawing/2014/main" val="2716304505"/>
                    </a:ext>
                  </a:extLst>
                </a:gridCol>
                <a:gridCol w="1658353">
                  <a:extLst>
                    <a:ext uri="{9D8B030D-6E8A-4147-A177-3AD203B41FA5}">
                      <a16:colId xmlns:a16="http://schemas.microsoft.com/office/drawing/2014/main" val="2918247855"/>
                    </a:ext>
                  </a:extLst>
                </a:gridCol>
              </a:tblGrid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4"/>
                        </a:rPr>
                        <a:t>AP17-0505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0371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5"/>
                        </a:rPr>
                        <a:t>A17-0788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35704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EMEA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6"/>
                        </a:rPr>
                        <a:t>ZP17-0634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20969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7"/>
                        </a:rPr>
                        <a:t>JP17-0617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66610"/>
                  </a:ext>
                </a:extLst>
              </a:tr>
              <a:tr h="23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8"/>
                        </a:rPr>
                        <a:t>LP17-0629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34404"/>
                  </a:ext>
                </a:extLst>
              </a:tr>
              <a:tr h="20920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</a:rPr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200" kern="1200" dirty="0">
                          <a:solidFill>
                            <a:schemeClr val="tx1"/>
                          </a:solidFill>
                          <a:latin typeface="IBM Plex Mono" panose="020B0509050203000203" pitchFamily="49" charset="77"/>
                          <a:ea typeface="+mn-ea"/>
                          <a:cs typeface="+mn-cs"/>
                          <a:hlinkClick r:id="rId9"/>
                        </a:rPr>
                        <a:t>US217-519</a:t>
                      </a:r>
                      <a:endParaRPr lang="en-GB" sz="1200" kern="1200" dirty="0">
                        <a:solidFill>
                          <a:schemeClr val="tx1"/>
                        </a:solidFill>
                        <a:latin typeface="IBM Plex Mono" panose="020B0509050203000203" pitchFamily="49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58030"/>
                  </a:ext>
                </a:extLst>
              </a:tr>
            </a:tbl>
          </a:graphicData>
        </a:graphic>
      </p:graphicFrame>
      <p:sp>
        <p:nvSpPr>
          <p:cNvPr id="19" name="Subtitle 2">
            <a:extLst>
              <a:ext uri="{FF2B5EF4-FFF2-40B4-BE49-F238E27FC236}">
                <a16:creationId xmlns:a16="http://schemas.microsoft.com/office/drawing/2014/main" id="{9F81D209-8FEE-6541-9BDC-021D4269228E}"/>
              </a:ext>
            </a:extLst>
          </p:cNvPr>
          <p:cNvSpPr txBox="1">
            <a:spLocks/>
          </p:cNvSpPr>
          <p:nvPr/>
        </p:nvSpPr>
        <p:spPr>
          <a:xfrm>
            <a:off x="862148" y="4791776"/>
            <a:ext cx="9770873" cy="996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42900">
              <a:lnSpc>
                <a:spcPct val="95000"/>
              </a:lnSpc>
              <a:spcBef>
                <a:spcPts val="1440"/>
              </a:spcBef>
            </a:pP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Or visit 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  <a:hlinkClick r:id="rId10"/>
              </a:rPr>
              <a:t>http://ibm.biz/cpssnewapp</a:t>
            </a:r>
            <a:r>
              <a:rPr lang="en-US" dirty="0">
                <a:solidFill>
                  <a:srgbClr val="000000"/>
                </a:solidFill>
                <a:latin typeface="IBM Plex Sans" panose="020B0503050203000203" pitchFamily="34" charset="77"/>
                <a:ea typeface="Helvetica Neue" charset="0"/>
                <a:cs typeface="Helvetica Neue" charset="0"/>
                <a:sym typeface="Helvetica Light" pitchFamily="34" charset="0"/>
              </a:rPr>
              <a:t> for a ‘prettified’ version of all the key announcement text.  </a:t>
            </a:r>
          </a:p>
        </p:txBody>
      </p:sp>
    </p:spTree>
    <p:extLst>
      <p:ext uri="{BB962C8B-B14F-4D97-AF65-F5344CB8AC3E}">
        <p14:creationId xmlns:p14="http://schemas.microsoft.com/office/powerpoint/2010/main" val="381906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492</Words>
  <Application>Microsoft Macintosh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Helvetica Light</vt:lpstr>
      <vt:lpstr>Helvetica Neue</vt:lpstr>
      <vt:lpstr>Helvetica Neue Medium</vt:lpstr>
      <vt:lpstr>IBM Plex Mono</vt:lpstr>
      <vt:lpstr>IBM Plex Sans</vt:lpstr>
      <vt:lpstr>Office Theme</vt:lpstr>
      <vt:lpstr>Container Pricing for IBM Z</vt:lpstr>
      <vt:lpstr>At a glance</vt:lpstr>
      <vt:lpstr>Problem</vt:lpstr>
      <vt:lpstr>Container Pricing for IBM Z</vt:lpstr>
      <vt:lpstr>Simplicity via standardization</vt:lpstr>
      <vt:lpstr>Key Concepts</vt:lpstr>
      <vt:lpstr>The announced solutions</vt:lpstr>
      <vt:lpstr>Application Development &amp; Test</vt:lpstr>
      <vt:lpstr>New Applications</vt:lpstr>
      <vt:lpstr>Payments Pricing</vt:lpstr>
      <vt:lpstr>Container Pricing for IBM Z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Pricing for IBM Z</dc:title>
  <dc:creator>Yasmine EL GARHI</dc:creator>
  <cp:lastModifiedBy>Microsoft Office User</cp:lastModifiedBy>
  <cp:revision>60</cp:revision>
  <cp:lastPrinted>2018-05-10T17:25:33Z</cp:lastPrinted>
  <dcterms:created xsi:type="dcterms:W3CDTF">2018-05-07T14:11:59Z</dcterms:created>
  <dcterms:modified xsi:type="dcterms:W3CDTF">2018-05-10T17:26:50Z</dcterms:modified>
</cp:coreProperties>
</file>