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9" r:id="rId2"/>
    <p:sldId id="260" r:id="rId3"/>
    <p:sldId id="261" r:id="rId4"/>
    <p:sldId id="262" r:id="rId5"/>
    <p:sldId id="263" r:id="rId6"/>
    <p:sldId id="258" r:id="rId7"/>
    <p:sldId id="264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Osaka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Osaka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Osaka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Osaka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Osaka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Osaka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Osaka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Osaka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Osaka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4D4D4D"/>
    <a:srgbClr val="333333"/>
    <a:srgbClr val="2675B4"/>
    <a:srgbClr val="CC0000"/>
    <a:srgbClr val="D9D9D9"/>
    <a:srgbClr val="F2F2F2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9" d="100"/>
          <a:sy n="119" d="100"/>
        </p:scale>
        <p:origin x="-80" y="-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44" d="100"/>
          <a:sy n="144" d="100"/>
        </p:scale>
        <p:origin x="-232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D548D24-711A-4E54-A3C0-B148A71056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5892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F0DEA30-9AD4-47DA-88D5-BEEC3EA557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7880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9pPr>
          </a:lstStyle>
          <a:p>
            <a:fld id="{301AE6EA-86D4-4F7F-B69A-65B6B4E61338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-76200"/>
            <a:ext cx="9144000" cy="5791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33333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0" y="5638800"/>
            <a:ext cx="9144000" cy="1219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0" y="5638800"/>
            <a:ext cx="9144000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6019800"/>
            <a:ext cx="9683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>
                <a:solidFill>
                  <a:srgbClr val="CCCCCC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200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D9051-3990-4A58-9522-BF1F88B507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EFF239-E46C-4117-91BF-EDADFB47CAC8}" type="datetime1">
              <a:rPr lang="en-US" altLang="en-US" smtClean="0"/>
              <a:t>8/10/16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13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762000"/>
            <a:ext cx="19812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0"/>
            <a:ext cx="5791200" cy="4953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0BF29-A54F-4583-A8C6-21157E2BAE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FD174-36E5-463D-ADFA-8360A831E519}" type="datetime1">
              <a:rPr lang="en-US" altLang="en-US" smtClean="0"/>
              <a:t>8/10/16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357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315200" y="6248400"/>
            <a:ext cx="1447800" cy="4067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0E231-D218-4982-B1DE-6520F190699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4915F-7309-4744-8FAD-0D6B1CB5A275}" type="datetime1">
              <a:rPr lang="en-US" altLang="en-US" smtClean="0"/>
              <a:t>8/10/16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18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F62D8-8369-47A3-BACE-D57AAED410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6BFA3-5BAB-4227-B5CF-B2D608775F9E}" type="datetime1">
              <a:rPr lang="en-US" altLang="en-US" smtClean="0"/>
              <a:t>8/10/16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344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8862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862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92361-9B3F-4FD1-9ABC-6ADACD0306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B3D24-940F-4CA8-A245-415C5E0C7A5D}" type="datetime1">
              <a:rPr lang="en-US" altLang="en-US" smtClean="0"/>
              <a:t>8/10/16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146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95B1F-E3A9-495D-8FED-510A2D3DEA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56FFF-1CAF-480A-BD25-8C132B6C9519}" type="datetime1">
              <a:rPr lang="en-US" altLang="en-US" smtClean="0"/>
              <a:t>8/10/16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637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24D07-048E-4969-8489-EF1444DB46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2872F-3C46-4632-A0D0-C67EDB2B2691}" type="datetime1">
              <a:rPr lang="en-US" altLang="en-US" smtClean="0"/>
              <a:t>8/10/16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97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5B5F7-B09D-48B1-A2EF-0404CB2240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3A3BD-F745-4EC1-8838-FF51B39EF9F5}" type="datetime1">
              <a:rPr lang="en-US" altLang="en-US" smtClean="0"/>
              <a:t>8/10/16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355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02655-456E-4815-87A4-05DB12D63E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DD9DD-561F-44C9-90A4-C217ECD8A48A}" type="datetime1">
              <a:rPr lang="en-US" altLang="en-US" smtClean="0"/>
              <a:t>8/10/16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003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23851-E1C9-4EE1-AF02-DE4216C81F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B985C-0DA9-4FAA-B2F2-BDCC6964FA4D}" type="datetime1">
              <a:rPr lang="en-US" altLang="en-US" smtClean="0"/>
              <a:t>8/10/16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69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-42863"/>
            <a:ext cx="9144000" cy="347663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33400"/>
            <a:ext cx="7924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This is the title of this slide.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7924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0"/>
            <a:ext cx="510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15200" y="6343925"/>
            <a:ext cx="1447800" cy="40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2000" b="1" smtClean="0">
                <a:solidFill>
                  <a:srgbClr val="D9D9D9"/>
                </a:solidFill>
                <a:latin typeface="Arial" charset="0"/>
              </a:defRPr>
            </a:lvl1pPr>
          </a:lstStyle>
          <a:p>
            <a:pPr>
              <a:defRPr/>
            </a:pPr>
            <a:fld id="{F69B5C73-C320-4154-90B6-FD80AAE2ED49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 smtClean="0"/>
              <a:t>/TODO</a:t>
            </a:r>
            <a:endParaRPr lang="en-US" altLang="en-US" dirty="0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0"/>
            <a:ext cx="2438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08080"/>
                </a:solidFill>
                <a:latin typeface="Arial" charset="0"/>
              </a:defRPr>
            </a:lvl1pPr>
          </a:lstStyle>
          <a:p>
            <a:pPr>
              <a:defRPr/>
            </a:pPr>
            <a:fld id="{FCB6550E-5833-4993-BF34-C7DB2A6FD9A7}" type="datetime1">
              <a:rPr lang="en-US" altLang="en-US" smtClean="0"/>
              <a:t>8/10/16</a:t>
            </a:fld>
            <a:endParaRPr lang="en-US" alt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609601" y="6320226"/>
            <a:ext cx="3124199" cy="385374"/>
            <a:chOff x="609601" y="6096000"/>
            <a:chExt cx="3124199" cy="385374"/>
          </a:xfrm>
        </p:grpSpPr>
        <p:pic>
          <p:nvPicPr>
            <p:cNvPr id="1033" name="Picture 16" descr="ece_sub_sig.png"/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0056"/>
            <a:stretch/>
          </p:blipFill>
          <p:spPr bwMode="auto">
            <a:xfrm>
              <a:off x="609601" y="6096000"/>
              <a:ext cx="5334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 userDrawn="1"/>
          </p:nvSpPr>
          <p:spPr>
            <a:xfrm>
              <a:off x="1143001" y="6112042"/>
              <a:ext cx="2590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Whitney" panose="02000603040000020004" pitchFamily="2" charset="0"/>
                </a:rPr>
                <a:t>Biomedical Engineering</a:t>
              </a:r>
              <a:endParaRPr lang="en-US" sz="1800" dirty="0">
                <a:latin typeface="Whitney" panose="02000603040000020004" pitchFamily="2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524000"/>
            <a:ext cx="8458200" cy="1143000"/>
          </a:xfrm>
        </p:spPr>
        <p:txBody>
          <a:bodyPr/>
          <a:lstStyle/>
          <a:p>
            <a:pPr eaLnBrk="1" hangingPunct="1"/>
            <a:r>
              <a:rPr lang="en-US" dirty="0"/>
              <a:t>Modeling the </a:t>
            </a:r>
            <a:r>
              <a:rPr lang="en-US" dirty="0" smtClean="0"/>
              <a:t>Effects </a:t>
            </a:r>
            <a:r>
              <a:rPr lang="en-US" dirty="0"/>
              <a:t>of Auditory </a:t>
            </a:r>
            <a:r>
              <a:rPr lang="en-US" dirty="0" smtClean="0"/>
              <a:t>Neuropathy </a:t>
            </a:r>
            <a:r>
              <a:rPr lang="en-US" dirty="0"/>
              <a:t>on the Auditory Brainstem </a:t>
            </a:r>
            <a:r>
              <a:rPr lang="en-US" dirty="0" smtClean="0"/>
              <a:t>Response</a:t>
            </a:r>
            <a:endParaRPr lang="en-US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3500" y="4800600"/>
            <a:ext cx="6400800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M.S. Thesis Defense</a:t>
            </a:r>
          </a:p>
          <a:p>
            <a:pPr eaLnBrk="1" hangingPunct="1"/>
            <a:r>
              <a:rPr lang="en-US" altLang="en-US" dirty="0" smtClean="0"/>
              <a:t>18 August, 2016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33500" y="32004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None/>
              <a:defRPr sz="24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kern="0" dirty="0" smtClean="0"/>
              <a:t>Graham Voysey</a:t>
            </a:r>
          </a:p>
          <a:p>
            <a:pPr eaLnBrk="1" hangingPunct="1"/>
            <a:r>
              <a:rPr lang="en-US" altLang="en-US" kern="0" dirty="0" smtClean="0"/>
              <a:t>Binaural Hearing Lab</a:t>
            </a:r>
          </a:p>
        </p:txBody>
      </p:sp>
    </p:spTree>
    <p:extLst>
      <p:ext uri="{BB962C8B-B14F-4D97-AF65-F5344CB8AC3E}">
        <p14:creationId xmlns:p14="http://schemas.microsoft.com/office/powerpoint/2010/main" val="407703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 </a:t>
            </a:r>
            <a:r>
              <a:rPr lang="en-US" dirty="0"/>
              <a:t>I can ask this question two ways, but let me ask it this way: </a:t>
            </a:r>
            <a:r>
              <a:rPr lang="en-US" i="1" dirty="0" smtClean="0"/>
              <a:t>What </a:t>
            </a:r>
            <a:r>
              <a:rPr lang="en-US" i="1" dirty="0"/>
              <a:t>should we leave in</a:t>
            </a:r>
            <a:r>
              <a:rPr lang="en-US" i="1" dirty="0" smtClean="0"/>
              <a:t>?</a:t>
            </a:r>
            <a:r>
              <a:rPr lang="en-US" dirty="0" smtClean="0"/>
              <a:t> </a:t>
            </a:r>
            <a:r>
              <a:rPr lang="en-US" dirty="0"/>
              <a:t>What's the bare minimum we should leave in as we try to understand what's important about the function of the cochlea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 smtClean="0"/>
              <a:t>-- David Mountain,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40E231-D218-4982-B1DE-6520F190699A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544915F-7309-4744-8FAD-0D6B1CB5A275}" type="datetime1">
              <a:rPr lang="en-US" altLang="en-US" smtClean="0"/>
              <a:t>8/10/16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49530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ym typeface="Wingdings"/>
              </a:rPr>
              <a:t></a:t>
            </a:r>
            <a:r>
              <a:rPr lang="en-US" b="1" dirty="0" smtClean="0"/>
              <a:t> And how can you tell? </a:t>
            </a:r>
            <a:r>
              <a:rPr lang="en-US" b="1" dirty="0" smtClean="0">
                <a:sym typeface="Wingdings"/>
              </a:rPr>
              <a:t>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4607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305800" cy="685800"/>
          </a:xfrm>
        </p:spPr>
        <p:txBody>
          <a:bodyPr/>
          <a:lstStyle/>
          <a:p>
            <a:r>
              <a:rPr lang="en-US" dirty="0" smtClean="0"/>
              <a:t>Motivation: 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1447800"/>
            <a:ext cx="3733800" cy="5257800"/>
          </a:xfrm>
        </p:spPr>
        <p:txBody>
          <a:bodyPr/>
          <a:lstStyle/>
          <a:p>
            <a:r>
              <a:rPr lang="en-US" b="1" dirty="0" smtClean="0"/>
              <a:t>Hidden Hearing Loss</a:t>
            </a:r>
            <a:r>
              <a:rPr lang="en-US" dirty="0" smtClean="0"/>
              <a:t> is not diagnosed by standard audiometric threshold testing</a:t>
            </a:r>
          </a:p>
          <a:p>
            <a:r>
              <a:rPr lang="en-US" dirty="0" smtClean="0"/>
              <a:t>Audiometry tests for </a:t>
            </a:r>
            <a:r>
              <a:rPr lang="en-US" b="1" dirty="0" smtClean="0"/>
              <a:t>detection</a:t>
            </a:r>
            <a:r>
              <a:rPr lang="en-US" dirty="0" smtClean="0"/>
              <a:t>, not </a:t>
            </a:r>
            <a:r>
              <a:rPr lang="en-US" b="1" dirty="0" smtClean="0"/>
              <a:t>discrimination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NHT performance differences</a:t>
            </a:r>
          </a:p>
          <a:p>
            <a:r>
              <a:rPr lang="en-US" dirty="0" smtClean="0"/>
              <a:t>Mechanism(s) of HHL currently under debate; 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dirty="0" smtClean="0"/>
              <a:t>No objective diagnostics for loss of discrimination currently exist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Modeling the Effects of Auditory Neuropathy on the ABR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40E231-D218-4982-B1DE-6520F190699A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544915F-7309-4744-8FAD-0D6B1CB5A275}" type="datetime1">
              <a:rPr lang="en-US" altLang="en-US" smtClean="0"/>
              <a:t>8/10/16</a:t>
            </a:fld>
            <a:endParaRPr lang="en-US" altLang="en-US"/>
          </a:p>
        </p:txBody>
      </p:sp>
      <p:pic>
        <p:nvPicPr>
          <p:cNvPr id="7" name="Picture 2" descr="C:\Users\Graham Voysey\Desktop\IMG_60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404" y="1447800"/>
            <a:ext cx="2134142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Graham Voysey\Desktop\IMG_6002-blurr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91" y="1447800"/>
            <a:ext cx="2134141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Graham Voysey\Google Drive\photos\IMG_0093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91" y="3251985"/>
            <a:ext cx="4576656" cy="293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04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Probable Causes of HHL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Central Processing Disorder</a:t>
            </a:r>
            <a:r>
              <a:rPr lang="en-US" dirty="0" smtClean="0"/>
              <a:t>: A polite way of saying “We have no idea. Your ear seems fine; maybe it’s all in your head”</a:t>
            </a:r>
          </a:p>
          <a:p>
            <a:pPr lvl="1"/>
            <a:r>
              <a:rPr lang="en-US" i="1" dirty="0" smtClean="0"/>
              <a:t>Sometimes, deficits or disorders actually are central (e.g., tinnitus)</a:t>
            </a:r>
          </a:p>
          <a:p>
            <a:endParaRPr lang="en-US" dirty="0" smtClean="0"/>
          </a:p>
          <a:p>
            <a:r>
              <a:rPr lang="en-US" b="1" dirty="0" smtClean="0"/>
              <a:t>Auditory Neuropathy (Cochlear </a:t>
            </a:r>
            <a:r>
              <a:rPr lang="en-US" b="1" dirty="0" err="1" smtClean="0"/>
              <a:t>Synaptopathy</a:t>
            </a:r>
            <a:r>
              <a:rPr lang="en-US" b="1" dirty="0" smtClean="0"/>
              <a:t>)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What would peripheral damage that </a:t>
            </a:r>
            <a:r>
              <a:rPr lang="en-US" b="1" dirty="0" smtClean="0"/>
              <a:t>does not </a:t>
            </a:r>
            <a:r>
              <a:rPr lang="en-US" dirty="0" smtClean="0"/>
              <a:t>affect thresholds or middle ear mechanics, but </a:t>
            </a:r>
            <a:r>
              <a:rPr lang="en-US" b="1" dirty="0" smtClean="0"/>
              <a:t>does</a:t>
            </a:r>
            <a:r>
              <a:rPr lang="en-US" dirty="0" smtClean="0"/>
              <a:t> affect the fidelity of the transmission of sound from the ear to higher areas look like? </a:t>
            </a:r>
          </a:p>
          <a:p>
            <a:pPr lvl="2"/>
            <a:r>
              <a:rPr lang="en-US" dirty="0" smtClean="0"/>
              <a:t>And, where would it happen?</a:t>
            </a:r>
          </a:p>
          <a:p>
            <a:pPr lvl="1"/>
            <a:r>
              <a:rPr lang="en-US" dirty="0" smtClean="0"/>
              <a:t>Auditory Nerve is a good place to start looking.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Modeling the Effects of Auditory Neuropathy on the ABR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40E231-D218-4982-B1DE-6520F190699A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544915F-7309-4744-8FAD-0D6B1CB5A275}" type="datetime1">
              <a:rPr lang="en-US" altLang="en-US" smtClean="0"/>
              <a:t>8/10/16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4089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971800"/>
            <a:ext cx="3886200" cy="1828800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 smtClean="0"/>
              <a:t>Auditory Biophysics Lab</a:t>
            </a:r>
          </a:p>
          <a:p>
            <a:r>
              <a:rPr lang="en-US" sz="2000" dirty="0" smtClean="0"/>
              <a:t>Dave Mountain</a:t>
            </a:r>
          </a:p>
          <a:p>
            <a:r>
              <a:rPr lang="en-US" sz="2000" dirty="0" smtClean="0"/>
              <a:t>Dave Anderson</a:t>
            </a:r>
          </a:p>
          <a:p>
            <a:r>
              <a:rPr lang="en-US" sz="2000" dirty="0" err="1" smtClean="0"/>
              <a:t>Aleks</a:t>
            </a:r>
            <a:r>
              <a:rPr lang="en-US" sz="2000" dirty="0" smtClean="0"/>
              <a:t> </a:t>
            </a:r>
            <a:r>
              <a:rPr lang="en-US" sz="2000" dirty="0" err="1" smtClean="0"/>
              <a:t>Zosuls</a:t>
            </a:r>
            <a:endParaRPr lang="en-US" sz="2000" dirty="0" smtClean="0"/>
          </a:p>
          <a:p>
            <a:r>
              <a:rPr lang="en-US" sz="2000" dirty="0" smtClean="0"/>
              <a:t>Andy </a:t>
            </a:r>
            <a:r>
              <a:rPr lang="en-US" sz="2000" dirty="0" err="1" smtClean="0"/>
              <a:t>Brughera</a:t>
            </a: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40E231-D218-4982-B1DE-6520F190699A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544915F-7309-4744-8FAD-0D6B1CB5A275}" type="datetime1">
              <a:rPr lang="en-US" altLang="en-US" smtClean="0"/>
              <a:t>8/10/16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09600" y="4876800"/>
            <a:ext cx="4191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2200" b="1" dirty="0" smtClean="0"/>
              <a:t>Auditory Neuroscience Lab</a:t>
            </a:r>
          </a:p>
          <a:p>
            <a:r>
              <a:rPr lang="en-US" sz="2000" dirty="0" err="1" smtClean="0"/>
              <a:t>Goldbarg</a:t>
            </a:r>
            <a:r>
              <a:rPr lang="en-US" sz="2000" dirty="0" smtClean="0"/>
              <a:t> </a:t>
            </a:r>
            <a:r>
              <a:rPr lang="en-US" sz="2000" dirty="0" err="1" smtClean="0"/>
              <a:t>Mehraei</a:t>
            </a:r>
            <a:endParaRPr lang="en-US" sz="2000" dirty="0" smtClean="0"/>
          </a:p>
          <a:p>
            <a:r>
              <a:rPr lang="en-US" sz="2000" dirty="0" smtClean="0"/>
              <a:t>Le Wang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9600" y="1143000"/>
            <a:ext cx="3352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2200" b="1" dirty="0" smtClean="0"/>
              <a:t>Committee </a:t>
            </a:r>
          </a:p>
          <a:p>
            <a:r>
              <a:rPr lang="en-US" sz="2000" dirty="0" smtClean="0"/>
              <a:t>Steve Colburn</a:t>
            </a:r>
          </a:p>
          <a:p>
            <a:r>
              <a:rPr lang="en-US" sz="2000" dirty="0" smtClean="0"/>
              <a:t>Barb Shinn-Cunningham</a:t>
            </a:r>
          </a:p>
          <a:p>
            <a:r>
              <a:rPr lang="en-US" sz="2000" dirty="0" err="1" smtClean="0"/>
              <a:t>Allyn</a:t>
            </a:r>
            <a:r>
              <a:rPr lang="en-US" sz="2000" dirty="0" smtClean="0"/>
              <a:t> Hubbard</a:t>
            </a:r>
          </a:p>
          <a:p>
            <a:r>
              <a:rPr lang="en-US" sz="2000" dirty="0" smtClean="0"/>
              <a:t>Heidi Nakajima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105400" y="1219200"/>
            <a:ext cx="3886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2200" b="1" dirty="0" smtClean="0"/>
              <a:t>BU Alumni and Visitors</a:t>
            </a:r>
          </a:p>
          <a:p>
            <a:r>
              <a:rPr lang="en-US" sz="2000" dirty="0" smtClean="0"/>
              <a:t>Sarah </a:t>
            </a:r>
            <a:r>
              <a:rPr lang="en-US" sz="2000" dirty="0" err="1" smtClean="0"/>
              <a:t>Verhulst</a:t>
            </a:r>
            <a:endParaRPr lang="en-US" sz="2000" dirty="0" smtClean="0"/>
          </a:p>
          <a:p>
            <a:r>
              <a:rPr lang="en-US" sz="2000" dirty="0" smtClean="0"/>
              <a:t>Laurel Carney</a:t>
            </a:r>
          </a:p>
          <a:p>
            <a:r>
              <a:rPr lang="en-US" sz="2000" dirty="0" smtClean="0"/>
              <a:t>Gerard </a:t>
            </a:r>
            <a:r>
              <a:rPr lang="en-US" sz="2000" dirty="0" err="1" smtClean="0"/>
              <a:t>Encina</a:t>
            </a:r>
            <a:r>
              <a:rPr lang="en-US" sz="2000" dirty="0" smtClean="0"/>
              <a:t>-Llamas</a:t>
            </a:r>
          </a:p>
          <a:p>
            <a:r>
              <a:rPr lang="en-US" sz="2000" dirty="0" smtClean="0"/>
              <a:t>Daryl </a:t>
            </a:r>
            <a:r>
              <a:rPr lang="en-US" sz="2000" dirty="0" err="1" smtClean="0"/>
              <a:t>Kelvasa</a:t>
            </a:r>
            <a:endParaRPr lang="en-US" sz="20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105400" y="3200400"/>
            <a:ext cx="3886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2200" b="1" dirty="0" smtClean="0"/>
              <a:t>Personal</a:t>
            </a:r>
          </a:p>
          <a:p>
            <a:r>
              <a:rPr lang="en-US" sz="2000" dirty="0" smtClean="0"/>
              <a:t>My family!</a:t>
            </a:r>
          </a:p>
          <a:p>
            <a:endParaRPr lang="en-US" sz="2000" dirty="0" smtClean="0"/>
          </a:p>
        </p:txBody>
      </p:sp>
      <p:pic>
        <p:nvPicPr>
          <p:cNvPr id="11" name="Picture 10" descr="IMG_034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810000"/>
            <a:ext cx="177078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96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Modeling the Effects of Auditory Neuropathy on the ABR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40E231-D218-4982-B1DE-6520F190699A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544915F-7309-4744-8FAD-0D6B1CB5A275}" type="datetime1">
              <a:rPr lang="en-US" altLang="en-US" smtClean="0"/>
              <a:t>8/10/16</a:t>
            </a:fld>
            <a:endParaRPr lang="en-US" altLang="en-US"/>
          </a:p>
        </p:txBody>
      </p:sp>
      <p:pic>
        <p:nvPicPr>
          <p:cNvPr id="2051" name="Picture 3" descr="C:\Users\Graham Voysey\Google Drive\BU\HRC\g31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057400"/>
            <a:ext cx="4135437" cy="255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279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Screen Shot 2016-08-10 at 17.53.07 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49" r="32049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40E231-D218-4982-B1DE-6520F190699A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544915F-7309-4744-8FAD-0D6B1CB5A275}" type="datetime1">
              <a:rPr lang="en-US" altLang="en-US" smtClean="0"/>
              <a:t>8/10/16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688147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Osaka" charset="-128"/>
            <a:cs typeface="Osaka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Osaka" charset="-128"/>
            <a:cs typeface="Osaka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2004:Templates:Presentations:Designs:Blank Presentation</Template>
  <TotalTime>1075</TotalTime>
  <Words>325</Words>
  <Application>Microsoft Macintosh PowerPoint</Application>
  <PresentationFormat>On-screen Show (4:3)</PresentationFormat>
  <Paragraphs>65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Blank Presentation</vt:lpstr>
      <vt:lpstr>Modeling the Effects of Auditory Neuropathy on the Auditory Brainstem Response</vt:lpstr>
      <vt:lpstr>Motivation</vt:lpstr>
      <vt:lpstr>Motivation: Big Picture</vt:lpstr>
      <vt:lpstr>Probable Causes of HHL</vt:lpstr>
      <vt:lpstr>Acknowledgements</vt:lpstr>
      <vt:lpstr>PowerPoint Presentation</vt:lpstr>
      <vt:lpstr>PowerPoint Presentation</vt:lpstr>
    </vt:vector>
  </TitlesOfParts>
  <Company>Boston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 Theme</dc:title>
  <dc:creator>Graham Voysey</dc:creator>
  <cp:lastModifiedBy>Graham Voysey</cp:lastModifiedBy>
  <cp:revision>28</cp:revision>
  <cp:lastPrinted>1904-01-01T00:00:00Z</cp:lastPrinted>
  <dcterms:created xsi:type="dcterms:W3CDTF">2008-12-23T17:38:39Z</dcterms:created>
  <dcterms:modified xsi:type="dcterms:W3CDTF">2016-08-10T21:53:43Z</dcterms:modified>
</cp:coreProperties>
</file>