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82" r:id="rId4"/>
    <p:sldId id="271" r:id="rId5"/>
    <p:sldId id="279" r:id="rId6"/>
    <p:sldId id="272" r:id="rId7"/>
    <p:sldId id="273" r:id="rId8"/>
    <p:sldId id="274" r:id="rId9"/>
    <p:sldId id="275" r:id="rId10"/>
    <p:sldId id="276" r:id="rId11"/>
    <p:sldId id="277" r:id="rId12"/>
    <p:sldId id="278" r:id="rId13"/>
    <p:sldId id="281" r:id="rId14"/>
    <p:sldId id="27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56"/>
  </p:normalViewPr>
  <p:slideViewPr>
    <p:cSldViewPr snapToGrid="0">
      <p:cViewPr>
        <p:scale>
          <a:sx n="93" d="100"/>
          <a:sy n="93" d="100"/>
        </p:scale>
        <p:origin x="456"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6T16:53:04.578"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785652"/>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6600" dirty="0">
                <a:solidFill>
                  <a:srgbClr val="FF6600"/>
                </a:solidFill>
              </a:rPr>
              <a:t>Cab G2M</a:t>
            </a:r>
          </a:p>
          <a:p>
            <a:r>
              <a:rPr lang="en-US" sz="4000" dirty="0"/>
              <a:t>Brian </a:t>
            </a:r>
            <a:r>
              <a:rPr lang="en-US" sz="4000" dirty="0" err="1"/>
              <a:t>Orina</a:t>
            </a:r>
            <a:r>
              <a:rPr lang="en-US" sz="4000" dirty="0"/>
              <a:t> </a:t>
            </a:r>
            <a:r>
              <a:rPr lang="en-US" sz="4000" dirty="0" err="1"/>
              <a:t>Bundi</a:t>
            </a:r>
            <a:endParaRPr lang="en-US" sz="4000" dirty="0"/>
          </a:p>
          <a:p>
            <a:endParaRPr lang="en-US" sz="4000" dirty="0"/>
          </a:p>
          <a:p>
            <a:r>
              <a:rPr lang="en-US" sz="2800" b="1" dirty="0"/>
              <a:t>3/16/2021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7347-AF85-48E2-814D-0CB75FDCF789}"/>
              </a:ext>
            </a:extLst>
          </p:cNvPr>
          <p:cNvSpPr>
            <a:spLocks noGrp="1"/>
          </p:cNvSpPr>
          <p:nvPr>
            <p:ph type="title"/>
          </p:nvPr>
        </p:nvSpPr>
        <p:spPr/>
        <p:txBody>
          <a:bodyPr/>
          <a:lstStyle/>
          <a:p>
            <a:r>
              <a:rPr lang="en-US" dirty="0"/>
              <a:t>Day Of the Month Analysis</a:t>
            </a:r>
          </a:p>
        </p:txBody>
      </p:sp>
      <p:sp>
        <p:nvSpPr>
          <p:cNvPr id="4" name="Content Placeholder 3">
            <a:extLst>
              <a:ext uri="{FF2B5EF4-FFF2-40B4-BE49-F238E27FC236}">
                <a16:creationId xmlns:a16="http://schemas.microsoft.com/office/drawing/2014/main" id="{346C83BD-EF38-4790-98BF-96EE4A559BFC}"/>
              </a:ext>
            </a:extLst>
          </p:cNvPr>
          <p:cNvSpPr>
            <a:spLocks noGrp="1"/>
          </p:cNvSpPr>
          <p:nvPr>
            <p:ph idx="1"/>
          </p:nvPr>
        </p:nvSpPr>
        <p:spPr/>
        <p:txBody>
          <a:bodyPr/>
          <a:lstStyle/>
          <a:p>
            <a:pPr marL="0" indent="0">
              <a:buNone/>
            </a:pPr>
            <a:endParaRPr lang="en-US" dirty="0"/>
          </a:p>
        </p:txBody>
      </p:sp>
      <p:pic>
        <p:nvPicPr>
          <p:cNvPr id="6148" name="Picture 4">
            <a:extLst>
              <a:ext uri="{FF2B5EF4-FFF2-40B4-BE49-F238E27FC236}">
                <a16:creationId xmlns:a16="http://schemas.microsoft.com/office/drawing/2014/main" id="{C8F9DA64-9DBB-472A-9105-A6B37476F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006" y="2044361"/>
            <a:ext cx="10268163" cy="3913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363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ADA0-578F-49FB-88C6-09BA34FB6C08}"/>
              </a:ext>
            </a:extLst>
          </p:cNvPr>
          <p:cNvSpPr>
            <a:spLocks noGrp="1"/>
          </p:cNvSpPr>
          <p:nvPr>
            <p:ph type="title"/>
          </p:nvPr>
        </p:nvSpPr>
        <p:spPr/>
        <p:txBody>
          <a:bodyPr/>
          <a:lstStyle/>
          <a:p>
            <a:r>
              <a:rPr lang="en-US" dirty="0"/>
              <a:t>Day Of the week Analysis</a:t>
            </a:r>
          </a:p>
        </p:txBody>
      </p:sp>
      <p:pic>
        <p:nvPicPr>
          <p:cNvPr id="7170" name="Picture 2">
            <a:extLst>
              <a:ext uri="{FF2B5EF4-FFF2-40B4-BE49-F238E27FC236}">
                <a16:creationId xmlns:a16="http://schemas.microsoft.com/office/drawing/2014/main" id="{ECAC466D-8E38-474C-886D-D9C1A49BDB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3590" y="2146671"/>
            <a:ext cx="8301519" cy="35936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2CB95F-DD4F-4367-8016-D5AEB6D4B5E8}"/>
              </a:ext>
            </a:extLst>
          </p:cNvPr>
          <p:cNvSpPr txBox="1"/>
          <p:nvPr/>
        </p:nvSpPr>
        <p:spPr>
          <a:xfrm>
            <a:off x="1808252" y="5855916"/>
            <a:ext cx="8383712"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t>On average most of the customers use the cabs as from Friday heading into the weekend.</a:t>
            </a:r>
          </a:p>
        </p:txBody>
      </p:sp>
    </p:spTree>
    <p:extLst>
      <p:ext uri="{BB962C8B-B14F-4D97-AF65-F5344CB8AC3E}">
        <p14:creationId xmlns:p14="http://schemas.microsoft.com/office/powerpoint/2010/main" val="1909334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B4A4-0B22-41C6-B175-568FCE16464F}"/>
              </a:ext>
            </a:extLst>
          </p:cNvPr>
          <p:cNvSpPr>
            <a:spLocks noGrp="1"/>
          </p:cNvSpPr>
          <p:nvPr>
            <p:ph type="title"/>
          </p:nvPr>
        </p:nvSpPr>
        <p:spPr/>
        <p:txBody>
          <a:bodyPr/>
          <a:lstStyle/>
          <a:p>
            <a:r>
              <a:rPr lang="en-US" dirty="0"/>
              <a:t>Most frequent Customers for both Cabs(Customer Retention)</a:t>
            </a:r>
          </a:p>
        </p:txBody>
      </p:sp>
      <p:graphicFrame>
        <p:nvGraphicFramePr>
          <p:cNvPr id="4" name="Table 4">
            <a:extLst>
              <a:ext uri="{FF2B5EF4-FFF2-40B4-BE49-F238E27FC236}">
                <a16:creationId xmlns:a16="http://schemas.microsoft.com/office/drawing/2014/main" id="{A81FFB8F-0E7C-4AA9-BA76-1752D83144C1}"/>
              </a:ext>
            </a:extLst>
          </p:cNvPr>
          <p:cNvGraphicFramePr>
            <a:graphicFrameLocks noGrp="1"/>
          </p:cNvGraphicFramePr>
          <p:nvPr>
            <p:ph idx="1"/>
            <p:extLst>
              <p:ext uri="{D42A27DB-BD31-4B8C-83A1-F6EECF244321}">
                <p14:modId xmlns:p14="http://schemas.microsoft.com/office/powerpoint/2010/main" val="607857385"/>
              </p:ext>
            </p:extLst>
          </p:nvPr>
        </p:nvGraphicFramePr>
        <p:xfrm>
          <a:off x="1119882" y="1787702"/>
          <a:ext cx="3606229" cy="2732926"/>
        </p:xfrm>
        <a:graphic>
          <a:graphicData uri="http://schemas.openxmlformats.org/drawingml/2006/table">
            <a:tbl>
              <a:tblPr firstRow="1" bandRow="1">
                <a:tableStyleId>{5C22544A-7EE6-4342-B048-85BDC9FD1C3A}</a:tableStyleId>
              </a:tblPr>
              <a:tblGrid>
                <a:gridCol w="1952091">
                  <a:extLst>
                    <a:ext uri="{9D8B030D-6E8A-4147-A177-3AD203B41FA5}">
                      <a16:colId xmlns:a16="http://schemas.microsoft.com/office/drawing/2014/main" val="675274191"/>
                    </a:ext>
                  </a:extLst>
                </a:gridCol>
                <a:gridCol w="1654138">
                  <a:extLst>
                    <a:ext uri="{9D8B030D-6E8A-4147-A177-3AD203B41FA5}">
                      <a16:colId xmlns:a16="http://schemas.microsoft.com/office/drawing/2014/main" val="1062175370"/>
                    </a:ext>
                  </a:extLst>
                </a:gridCol>
              </a:tblGrid>
              <a:tr h="904126">
                <a:tc>
                  <a:txBody>
                    <a:bodyPr/>
                    <a:lstStyle/>
                    <a:p>
                      <a:r>
                        <a:rPr lang="en-US" dirty="0"/>
                        <a:t>Pink Cab(</a:t>
                      </a:r>
                      <a:r>
                        <a:rPr lang="en-US" dirty="0" err="1"/>
                        <a:t>Customer_ID</a:t>
                      </a:r>
                      <a:r>
                        <a:rPr lang="en-US" dirty="0"/>
                        <a:t>)</a:t>
                      </a:r>
                    </a:p>
                  </a:txBody>
                  <a:tcPr/>
                </a:tc>
                <a:tc>
                  <a:txBody>
                    <a:bodyPr/>
                    <a:lstStyle/>
                    <a:p>
                      <a:r>
                        <a:rPr lang="en-US" dirty="0"/>
                        <a:t>Frequency</a:t>
                      </a:r>
                    </a:p>
                  </a:txBody>
                  <a:tcPr/>
                </a:tc>
                <a:extLst>
                  <a:ext uri="{0D108BD9-81ED-4DB2-BD59-A6C34878D82A}">
                    <a16:rowId xmlns:a16="http://schemas.microsoft.com/office/drawing/2014/main" val="3721348289"/>
                  </a:ext>
                </a:extLst>
              </a:tr>
              <a:tr h="361650">
                <a:tc>
                  <a:txBody>
                    <a:bodyPr/>
                    <a:lstStyle/>
                    <a:p>
                      <a:r>
                        <a:rPr lang="en-US" dirty="0"/>
                        <a:t>8120</a:t>
                      </a:r>
                    </a:p>
                  </a:txBody>
                  <a:tcPr/>
                </a:tc>
                <a:tc>
                  <a:txBody>
                    <a:bodyPr/>
                    <a:lstStyle/>
                    <a:p>
                      <a:r>
                        <a:rPr lang="en-US" dirty="0"/>
                        <a:t>18</a:t>
                      </a:r>
                    </a:p>
                  </a:txBody>
                  <a:tcPr/>
                </a:tc>
                <a:extLst>
                  <a:ext uri="{0D108BD9-81ED-4DB2-BD59-A6C34878D82A}">
                    <a16:rowId xmlns:a16="http://schemas.microsoft.com/office/drawing/2014/main" val="794616261"/>
                  </a:ext>
                </a:extLst>
              </a:tr>
              <a:tr h="361650">
                <a:tc>
                  <a:txBody>
                    <a:bodyPr/>
                    <a:lstStyle/>
                    <a:p>
                      <a:pPr algn="l"/>
                      <a:r>
                        <a:rPr lang="en-US" dirty="0"/>
                        <a:t>6159</a:t>
                      </a:r>
                    </a:p>
                  </a:txBody>
                  <a:tcPr/>
                </a:tc>
                <a:tc>
                  <a:txBody>
                    <a:bodyPr/>
                    <a:lstStyle/>
                    <a:p>
                      <a:r>
                        <a:rPr lang="en-US" dirty="0"/>
                        <a:t>17</a:t>
                      </a:r>
                    </a:p>
                  </a:txBody>
                  <a:tcPr/>
                </a:tc>
                <a:extLst>
                  <a:ext uri="{0D108BD9-81ED-4DB2-BD59-A6C34878D82A}">
                    <a16:rowId xmlns:a16="http://schemas.microsoft.com/office/drawing/2014/main" val="817796410"/>
                  </a:ext>
                </a:extLst>
              </a:tr>
              <a:tr h="361650">
                <a:tc>
                  <a:txBody>
                    <a:bodyPr/>
                    <a:lstStyle/>
                    <a:p>
                      <a:r>
                        <a:rPr lang="en-US" dirty="0"/>
                        <a:t>7927</a:t>
                      </a:r>
                    </a:p>
                  </a:txBody>
                  <a:tcPr/>
                </a:tc>
                <a:tc>
                  <a:txBody>
                    <a:bodyPr/>
                    <a:lstStyle/>
                    <a:p>
                      <a:r>
                        <a:rPr lang="en-US" dirty="0"/>
                        <a:t>17</a:t>
                      </a:r>
                    </a:p>
                  </a:txBody>
                  <a:tcPr/>
                </a:tc>
                <a:extLst>
                  <a:ext uri="{0D108BD9-81ED-4DB2-BD59-A6C34878D82A}">
                    <a16:rowId xmlns:a16="http://schemas.microsoft.com/office/drawing/2014/main" val="2772774946"/>
                  </a:ext>
                </a:extLst>
              </a:tr>
              <a:tr h="361650">
                <a:tc>
                  <a:txBody>
                    <a:bodyPr/>
                    <a:lstStyle/>
                    <a:p>
                      <a:r>
                        <a:rPr lang="en-US" dirty="0"/>
                        <a:t>8595</a:t>
                      </a:r>
                    </a:p>
                  </a:txBody>
                  <a:tcPr/>
                </a:tc>
                <a:tc>
                  <a:txBody>
                    <a:bodyPr/>
                    <a:lstStyle/>
                    <a:p>
                      <a:r>
                        <a:rPr lang="en-US" dirty="0"/>
                        <a:t>17</a:t>
                      </a:r>
                    </a:p>
                  </a:txBody>
                  <a:tcPr/>
                </a:tc>
                <a:extLst>
                  <a:ext uri="{0D108BD9-81ED-4DB2-BD59-A6C34878D82A}">
                    <a16:rowId xmlns:a16="http://schemas.microsoft.com/office/drawing/2014/main" val="4075423339"/>
                  </a:ext>
                </a:extLst>
              </a:tr>
              <a:tr h="361650">
                <a:tc>
                  <a:txBody>
                    <a:bodyPr/>
                    <a:lstStyle/>
                    <a:p>
                      <a:r>
                        <a:rPr lang="en-US" dirty="0"/>
                        <a:t>8915</a:t>
                      </a:r>
                    </a:p>
                  </a:txBody>
                  <a:tcPr/>
                </a:tc>
                <a:tc>
                  <a:txBody>
                    <a:bodyPr/>
                    <a:lstStyle/>
                    <a:p>
                      <a:r>
                        <a:rPr lang="en-US" dirty="0"/>
                        <a:t>16</a:t>
                      </a:r>
                    </a:p>
                  </a:txBody>
                  <a:tcPr/>
                </a:tc>
                <a:extLst>
                  <a:ext uri="{0D108BD9-81ED-4DB2-BD59-A6C34878D82A}">
                    <a16:rowId xmlns:a16="http://schemas.microsoft.com/office/drawing/2014/main" val="340912025"/>
                  </a:ext>
                </a:extLst>
              </a:tr>
            </a:tbl>
          </a:graphicData>
        </a:graphic>
      </p:graphicFrame>
      <p:graphicFrame>
        <p:nvGraphicFramePr>
          <p:cNvPr id="7" name="Table 4">
            <a:extLst>
              <a:ext uri="{FF2B5EF4-FFF2-40B4-BE49-F238E27FC236}">
                <a16:creationId xmlns:a16="http://schemas.microsoft.com/office/drawing/2014/main" id="{CE7E1552-8F56-41AB-AD53-06AAE55433E7}"/>
              </a:ext>
            </a:extLst>
          </p:cNvPr>
          <p:cNvGraphicFramePr>
            <a:graphicFrameLocks/>
          </p:cNvGraphicFramePr>
          <p:nvPr>
            <p:extLst>
              <p:ext uri="{D42A27DB-BD31-4B8C-83A1-F6EECF244321}">
                <p14:modId xmlns:p14="http://schemas.microsoft.com/office/powerpoint/2010/main" val="2127920056"/>
              </p:ext>
            </p:extLst>
          </p:nvPr>
        </p:nvGraphicFramePr>
        <p:xfrm>
          <a:off x="6096000" y="1787702"/>
          <a:ext cx="4753510" cy="2732926"/>
        </p:xfrm>
        <a:graphic>
          <a:graphicData uri="http://schemas.openxmlformats.org/drawingml/2006/table">
            <a:tbl>
              <a:tblPr firstRow="1" bandRow="1">
                <a:tableStyleId>{5C22544A-7EE6-4342-B048-85BDC9FD1C3A}</a:tableStyleId>
              </a:tblPr>
              <a:tblGrid>
                <a:gridCol w="2616012">
                  <a:extLst>
                    <a:ext uri="{9D8B030D-6E8A-4147-A177-3AD203B41FA5}">
                      <a16:colId xmlns:a16="http://schemas.microsoft.com/office/drawing/2014/main" val="675274191"/>
                    </a:ext>
                  </a:extLst>
                </a:gridCol>
                <a:gridCol w="2137498">
                  <a:extLst>
                    <a:ext uri="{9D8B030D-6E8A-4147-A177-3AD203B41FA5}">
                      <a16:colId xmlns:a16="http://schemas.microsoft.com/office/drawing/2014/main" val="1062175370"/>
                    </a:ext>
                  </a:extLst>
                </a:gridCol>
              </a:tblGrid>
              <a:tr h="904126">
                <a:tc>
                  <a:txBody>
                    <a:bodyPr/>
                    <a:lstStyle/>
                    <a:p>
                      <a:r>
                        <a:rPr lang="en-US" dirty="0"/>
                        <a:t>Yellow Cab(</a:t>
                      </a:r>
                      <a:r>
                        <a:rPr lang="en-US" dirty="0" err="1"/>
                        <a:t>Customer_ID</a:t>
                      </a:r>
                      <a:r>
                        <a:rPr lang="en-US" dirty="0"/>
                        <a:t>)</a:t>
                      </a:r>
                    </a:p>
                  </a:txBody>
                  <a:tcPr/>
                </a:tc>
                <a:tc>
                  <a:txBody>
                    <a:bodyPr/>
                    <a:lstStyle/>
                    <a:p>
                      <a:r>
                        <a:rPr lang="en-US" dirty="0"/>
                        <a:t>Frequency</a:t>
                      </a:r>
                    </a:p>
                  </a:txBody>
                  <a:tcPr/>
                </a:tc>
                <a:extLst>
                  <a:ext uri="{0D108BD9-81ED-4DB2-BD59-A6C34878D82A}">
                    <a16:rowId xmlns:a16="http://schemas.microsoft.com/office/drawing/2014/main" val="3721348289"/>
                  </a:ext>
                </a:extLst>
              </a:tr>
              <a:tr h="365760">
                <a:tc>
                  <a:txBody>
                    <a:bodyPr/>
                    <a:lstStyle/>
                    <a:p>
                      <a:r>
                        <a:rPr lang="en-US" dirty="0"/>
                        <a:t>1360</a:t>
                      </a:r>
                    </a:p>
                  </a:txBody>
                  <a:tcPr/>
                </a:tc>
                <a:tc>
                  <a:txBody>
                    <a:bodyPr/>
                    <a:lstStyle/>
                    <a:p>
                      <a:r>
                        <a:rPr lang="en-US" dirty="0"/>
                        <a:t>47</a:t>
                      </a:r>
                    </a:p>
                  </a:txBody>
                  <a:tcPr/>
                </a:tc>
                <a:extLst>
                  <a:ext uri="{0D108BD9-81ED-4DB2-BD59-A6C34878D82A}">
                    <a16:rowId xmlns:a16="http://schemas.microsoft.com/office/drawing/2014/main" val="794616261"/>
                  </a:ext>
                </a:extLst>
              </a:tr>
              <a:tr h="365760">
                <a:tc>
                  <a:txBody>
                    <a:bodyPr/>
                    <a:lstStyle/>
                    <a:p>
                      <a:pPr algn="l"/>
                      <a:r>
                        <a:rPr lang="en-US" dirty="0"/>
                        <a:t>1803</a:t>
                      </a:r>
                    </a:p>
                  </a:txBody>
                  <a:tcPr/>
                </a:tc>
                <a:tc>
                  <a:txBody>
                    <a:bodyPr/>
                    <a:lstStyle/>
                    <a:p>
                      <a:r>
                        <a:rPr lang="en-US" dirty="0"/>
                        <a:t>47</a:t>
                      </a:r>
                    </a:p>
                  </a:txBody>
                  <a:tcPr/>
                </a:tc>
                <a:extLst>
                  <a:ext uri="{0D108BD9-81ED-4DB2-BD59-A6C34878D82A}">
                    <a16:rowId xmlns:a16="http://schemas.microsoft.com/office/drawing/2014/main" val="817796410"/>
                  </a:ext>
                </a:extLst>
              </a:tr>
              <a:tr h="365760">
                <a:tc>
                  <a:txBody>
                    <a:bodyPr/>
                    <a:lstStyle/>
                    <a:p>
                      <a:r>
                        <a:rPr lang="en-US" dirty="0"/>
                        <a:t>494</a:t>
                      </a:r>
                    </a:p>
                  </a:txBody>
                  <a:tcPr/>
                </a:tc>
                <a:tc>
                  <a:txBody>
                    <a:bodyPr/>
                    <a:lstStyle/>
                    <a:p>
                      <a:r>
                        <a:rPr lang="en-US" dirty="0"/>
                        <a:t>47</a:t>
                      </a:r>
                    </a:p>
                  </a:txBody>
                  <a:tcPr/>
                </a:tc>
                <a:extLst>
                  <a:ext uri="{0D108BD9-81ED-4DB2-BD59-A6C34878D82A}">
                    <a16:rowId xmlns:a16="http://schemas.microsoft.com/office/drawing/2014/main" val="2772774946"/>
                  </a:ext>
                </a:extLst>
              </a:tr>
              <a:tr h="365760">
                <a:tc>
                  <a:txBody>
                    <a:bodyPr/>
                    <a:lstStyle/>
                    <a:p>
                      <a:r>
                        <a:rPr lang="en-US" dirty="0"/>
                        <a:t>636</a:t>
                      </a:r>
                    </a:p>
                  </a:txBody>
                  <a:tcPr/>
                </a:tc>
                <a:tc>
                  <a:txBody>
                    <a:bodyPr/>
                    <a:lstStyle/>
                    <a:p>
                      <a:r>
                        <a:rPr lang="en-US" dirty="0"/>
                        <a:t>46</a:t>
                      </a:r>
                    </a:p>
                  </a:txBody>
                  <a:tcPr/>
                </a:tc>
                <a:extLst>
                  <a:ext uri="{0D108BD9-81ED-4DB2-BD59-A6C34878D82A}">
                    <a16:rowId xmlns:a16="http://schemas.microsoft.com/office/drawing/2014/main" val="4075423339"/>
                  </a:ext>
                </a:extLst>
              </a:tr>
              <a:tr h="365760">
                <a:tc>
                  <a:txBody>
                    <a:bodyPr/>
                    <a:lstStyle/>
                    <a:p>
                      <a:r>
                        <a:rPr lang="en-US" dirty="0"/>
                        <a:t>126</a:t>
                      </a:r>
                    </a:p>
                  </a:txBody>
                  <a:tcPr/>
                </a:tc>
                <a:tc>
                  <a:txBody>
                    <a:bodyPr/>
                    <a:lstStyle/>
                    <a:p>
                      <a:r>
                        <a:rPr lang="en-US" dirty="0"/>
                        <a:t>45</a:t>
                      </a:r>
                    </a:p>
                  </a:txBody>
                  <a:tcPr/>
                </a:tc>
                <a:extLst>
                  <a:ext uri="{0D108BD9-81ED-4DB2-BD59-A6C34878D82A}">
                    <a16:rowId xmlns:a16="http://schemas.microsoft.com/office/drawing/2014/main" val="340912025"/>
                  </a:ext>
                </a:extLst>
              </a:tr>
            </a:tbl>
          </a:graphicData>
        </a:graphic>
      </p:graphicFrame>
      <p:sp>
        <p:nvSpPr>
          <p:cNvPr id="8" name="TextBox 7">
            <a:extLst>
              <a:ext uri="{FF2B5EF4-FFF2-40B4-BE49-F238E27FC236}">
                <a16:creationId xmlns:a16="http://schemas.microsoft.com/office/drawing/2014/main" id="{B2A84A1B-7F78-4C31-A14F-CF0E769E54C8}"/>
              </a:ext>
            </a:extLst>
          </p:cNvPr>
          <p:cNvSpPr txBox="1"/>
          <p:nvPr/>
        </p:nvSpPr>
        <p:spPr>
          <a:xfrm>
            <a:off x="1202076" y="5126803"/>
            <a:ext cx="8589196"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t>Yellow cab customers frequent the cabs more often showing that they have a high customer retainability. Also the most frequent Pink Customers are also Yellow Cab Customers.</a:t>
            </a:r>
          </a:p>
        </p:txBody>
      </p:sp>
    </p:spTree>
    <p:extLst>
      <p:ext uri="{BB962C8B-B14F-4D97-AF65-F5344CB8AC3E}">
        <p14:creationId xmlns:p14="http://schemas.microsoft.com/office/powerpoint/2010/main" val="214701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AA04F-51BE-434D-87AF-0835BAFFEFB3}"/>
              </a:ext>
            </a:extLst>
          </p:cNvPr>
          <p:cNvSpPr>
            <a:spLocks noGrp="1"/>
          </p:cNvSpPr>
          <p:nvPr>
            <p:ph type="title"/>
          </p:nvPr>
        </p:nvSpPr>
        <p:spPr/>
        <p:txBody>
          <a:bodyPr/>
          <a:lstStyle/>
          <a:p>
            <a:r>
              <a:rPr lang="en-US" dirty="0"/>
              <a:t>Margin Analysis</a:t>
            </a:r>
          </a:p>
        </p:txBody>
      </p:sp>
      <p:pic>
        <p:nvPicPr>
          <p:cNvPr id="10242" name="Picture 2">
            <a:extLst>
              <a:ext uri="{FF2B5EF4-FFF2-40B4-BE49-F238E27FC236}">
                <a16:creationId xmlns:a16="http://schemas.microsoft.com/office/drawing/2014/main" id="{6E7E8C80-DF22-4156-A755-54005F15E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2066500"/>
            <a:ext cx="6867418" cy="35589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A70C85A-F3A0-4605-AF6A-3630815FEC26}"/>
              </a:ext>
            </a:extLst>
          </p:cNvPr>
          <p:cNvSpPr txBox="1"/>
          <p:nvPr/>
        </p:nvSpPr>
        <p:spPr>
          <a:xfrm>
            <a:off x="8116584" y="2311488"/>
            <a:ext cx="2229492" cy="2308324"/>
          </a:xfrm>
          <a:prstGeom prst="rect">
            <a:avLst/>
          </a:prstGeom>
          <a:noFill/>
        </p:spPr>
        <p:txBody>
          <a:bodyPr wrap="square" rtlCol="0">
            <a:spAutoFit/>
          </a:bodyPr>
          <a:lstStyle/>
          <a:p>
            <a:pPr marL="285750" indent="-285750">
              <a:buFont typeface="Wingdings" panose="05000000000000000000" pitchFamily="2" charset="2"/>
              <a:buChar char="ü"/>
            </a:pPr>
            <a:r>
              <a:rPr lang="en-US" dirty="0"/>
              <a:t>Yellow cab has had the most Profit compared to Pink Cab across the three years this very little fluctuations(Decrease in profit)</a:t>
            </a:r>
          </a:p>
        </p:txBody>
      </p:sp>
    </p:spTree>
    <p:extLst>
      <p:ext uri="{BB962C8B-B14F-4D97-AF65-F5344CB8AC3E}">
        <p14:creationId xmlns:p14="http://schemas.microsoft.com/office/powerpoint/2010/main" val="169741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C6B3-BE66-4ACD-9DBA-AAD670F70504}"/>
              </a:ext>
            </a:extLst>
          </p:cNvPr>
          <p:cNvSpPr>
            <a:spLocks noGrp="1"/>
          </p:cNvSpPr>
          <p:nvPr>
            <p:ph type="title"/>
          </p:nvPr>
        </p:nvSpPr>
        <p:spPr/>
        <p:txBody>
          <a:bodyPr/>
          <a:lstStyle/>
          <a:p>
            <a:r>
              <a:rPr lang="en-US" dirty="0"/>
              <a:t>Recommendations and Conclusion</a:t>
            </a:r>
          </a:p>
        </p:txBody>
      </p:sp>
      <p:sp>
        <p:nvSpPr>
          <p:cNvPr id="3" name="Content Placeholder 2">
            <a:extLst>
              <a:ext uri="{FF2B5EF4-FFF2-40B4-BE49-F238E27FC236}">
                <a16:creationId xmlns:a16="http://schemas.microsoft.com/office/drawing/2014/main" id="{82C5AB0A-D45E-43D7-974E-5F65CEDD3535}"/>
              </a:ext>
            </a:extLst>
          </p:cNvPr>
          <p:cNvSpPr>
            <a:spLocks noGrp="1"/>
          </p:cNvSpPr>
          <p:nvPr>
            <p:ph idx="1"/>
          </p:nvPr>
        </p:nvSpPr>
        <p:spPr/>
        <p:txBody>
          <a:bodyPr>
            <a:normAutofit fontScale="92500" lnSpcReduction="20000"/>
          </a:bodyPr>
          <a:lstStyle/>
          <a:p>
            <a:r>
              <a:rPr lang="en-US" b="0" i="0" dirty="0">
                <a:effectLst/>
                <a:latin typeface="Inter"/>
              </a:rPr>
              <a:t>I believe that Yellow cab </a:t>
            </a:r>
            <a:r>
              <a:rPr lang="en-US" b="0" i="0" dirty="0" err="1">
                <a:effectLst/>
                <a:latin typeface="Inter"/>
              </a:rPr>
              <a:t>gonna</a:t>
            </a:r>
            <a:r>
              <a:rPr lang="en-US" b="0" i="0" dirty="0">
                <a:effectLst/>
                <a:latin typeface="Inter"/>
              </a:rPr>
              <a:t> maintain its monopoly in the market for a longer period of time because:-</a:t>
            </a:r>
          </a:p>
          <a:p>
            <a:pPr marL="514350" indent="-514350">
              <a:buFont typeface="+mj-lt"/>
              <a:buAutoNum type="arabicPeriod"/>
            </a:pPr>
            <a:r>
              <a:rPr lang="en-US" dirty="0"/>
              <a:t>Yellow cab has a very high customer retainability rate compared to Pink Cab.</a:t>
            </a:r>
          </a:p>
          <a:p>
            <a:pPr marL="514350" indent="-514350">
              <a:buFont typeface="+mj-lt"/>
              <a:buAutoNum type="arabicPeriod"/>
            </a:pPr>
            <a:r>
              <a:rPr lang="en-US" dirty="0"/>
              <a:t>Through the three Years yellow cab has had the most customers and is not showing any signs of letting go off this trend.</a:t>
            </a:r>
          </a:p>
          <a:p>
            <a:pPr marL="514350" indent="-514350">
              <a:buFont typeface="+mj-lt"/>
              <a:buAutoNum type="arabicPeriod"/>
            </a:pPr>
            <a:r>
              <a:rPr lang="en-US" dirty="0"/>
              <a:t>Yellow cab a high customer following in high population cities like New York.</a:t>
            </a:r>
          </a:p>
          <a:p>
            <a:pPr marL="514350" indent="-514350">
              <a:buFont typeface="+mj-lt"/>
              <a:buAutoNum type="arabicPeriod"/>
            </a:pPr>
            <a:r>
              <a:rPr lang="en-US" dirty="0"/>
              <a:t>Most of the young aged customers prefer Yellow Cab. It is to be noted that the young aged customers are the biggest consumers in this cab business.</a:t>
            </a:r>
          </a:p>
          <a:p>
            <a:pPr marL="514350" indent="-514350">
              <a:buFont typeface="+mj-lt"/>
              <a:buAutoNum type="arabicPeriod"/>
            </a:pPr>
            <a:r>
              <a:rPr lang="en-US" dirty="0"/>
              <a:t>Yellow cab seems to be making </a:t>
            </a:r>
            <a:r>
              <a:rPr lang="en-US" dirty="0" err="1"/>
              <a:t>ahigher</a:t>
            </a:r>
            <a:r>
              <a:rPr lang="en-US" dirty="0"/>
              <a:t> profit margin compared to pink </a:t>
            </a:r>
            <a:r>
              <a:rPr lang="en-US"/>
              <a:t>cabb</a:t>
            </a: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432004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Brian </a:t>
            </a:r>
            <a:r>
              <a:rPr lang="en-US" b="1" dirty="0" err="1">
                <a:solidFill>
                  <a:srgbClr val="FF6600"/>
                </a:solidFill>
              </a:rPr>
              <a:t>Orina</a:t>
            </a:r>
            <a:r>
              <a:rPr lang="en-US" b="1" dirty="0">
                <a:solidFill>
                  <a:srgbClr val="FF6600"/>
                </a:solidFill>
              </a:rPr>
              <a:t> </a:t>
            </a:r>
            <a:r>
              <a:rPr lang="en-US" b="1" dirty="0" err="1">
                <a:solidFill>
                  <a:srgbClr val="FF6600"/>
                </a:solidFill>
              </a:rPr>
              <a:t>Bundi</a:t>
            </a:r>
            <a:r>
              <a:rPr lang="en-US" b="1" dirty="0">
                <a:solidFill>
                  <a:srgbClr val="FF6600"/>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A9E7-341A-420D-A945-78C911086820}"/>
              </a:ext>
            </a:extLst>
          </p:cNvPr>
          <p:cNvSpPr>
            <a:spLocks noGrp="1"/>
          </p:cNvSpPr>
          <p:nvPr>
            <p:ph type="title"/>
          </p:nvPr>
        </p:nvSpPr>
        <p:spPr/>
        <p:txBody>
          <a:bodyPr/>
          <a:lstStyle/>
          <a:p>
            <a:r>
              <a:rPr lang="en-US" dirty="0"/>
              <a:t>Background – G2M(cab industry) Case Study</a:t>
            </a:r>
          </a:p>
        </p:txBody>
      </p:sp>
      <p:sp>
        <p:nvSpPr>
          <p:cNvPr id="3" name="Content Placeholder 2">
            <a:extLst>
              <a:ext uri="{FF2B5EF4-FFF2-40B4-BE49-F238E27FC236}">
                <a16:creationId xmlns:a16="http://schemas.microsoft.com/office/drawing/2014/main" id="{986CE57D-8782-41FD-B7FE-C871610080A2}"/>
              </a:ext>
            </a:extLst>
          </p:cNvPr>
          <p:cNvSpPr>
            <a:spLocks noGrp="1"/>
          </p:cNvSpPr>
          <p:nvPr>
            <p:ph idx="1"/>
          </p:nvPr>
        </p:nvSpPr>
        <p:spPr/>
        <p:txBody>
          <a:bodyPr/>
          <a:lstStyle/>
          <a:p>
            <a:pPr marL="0" indent="0" algn="l">
              <a:buNone/>
            </a:pPr>
            <a:r>
              <a:rPr lang="en-US" sz="1800" b="0" i="0" u="none" strike="noStrike" baseline="0" dirty="0">
                <a:latin typeface="ArialMT"/>
              </a:rPr>
              <a:t>• </a:t>
            </a:r>
            <a:r>
              <a:rPr lang="en-US" sz="1800" b="0" i="0" u="none" strike="noStrike" baseline="0" dirty="0">
                <a:latin typeface="Calibri" panose="020F0502020204030204" pitchFamily="34" charset="0"/>
              </a:rPr>
              <a:t>XYZ is a private equity firm in US. Due to remarkable growth in the Cab Industry in last few years and multiple key players in the market, it is planning for an investment in Cab industry.</a:t>
            </a:r>
          </a:p>
          <a:p>
            <a:pPr marL="0" indent="0" algn="l">
              <a:buNone/>
            </a:pPr>
            <a:endParaRPr lang="en-US" sz="1800" b="0" i="0" u="none" strike="noStrike" baseline="0" dirty="0">
              <a:latin typeface="Calibri" panose="020F0502020204030204" pitchFamily="34" charset="0"/>
            </a:endParaRPr>
          </a:p>
          <a:p>
            <a:r>
              <a:rPr lang="en-US" sz="1800" b="0" i="0" u="none" strike="noStrike" baseline="0" dirty="0">
                <a:latin typeface="Calibri" panose="020F0502020204030204" pitchFamily="34" charset="0"/>
              </a:rPr>
              <a:t>Objective :- Provide actionable insights to help XYZ firm in identifying the right company for making investment.</a:t>
            </a:r>
          </a:p>
          <a:p>
            <a:pPr marL="0" indent="0">
              <a:buNone/>
            </a:pPr>
            <a:endParaRPr lang="en-US" sz="1800" b="0" i="0" u="none" strike="noStrike" baseline="0" dirty="0">
              <a:latin typeface="Calibri" panose="020F0502020204030204" pitchFamily="34" charset="0"/>
            </a:endParaRPr>
          </a:p>
          <a:p>
            <a:r>
              <a:rPr lang="en-US" sz="1800" b="0" i="0" u="none" strike="noStrike" baseline="0" dirty="0">
                <a:latin typeface="Calibri" panose="020F0502020204030204" pitchFamily="34" charset="0"/>
              </a:rPr>
              <a:t>The analysis has been divided into three parts:</a:t>
            </a:r>
          </a:p>
          <a:p>
            <a:pPr marL="457200" lvl="1" indent="0">
              <a:buNone/>
            </a:pPr>
            <a:r>
              <a:rPr lang="en-US" sz="1400" b="0" i="0" u="none" strike="noStrike" baseline="0" dirty="0">
                <a:latin typeface="ArialMT"/>
              </a:rPr>
              <a:t>• </a:t>
            </a:r>
            <a:r>
              <a:rPr lang="en-US" sz="1400" b="0" i="0" u="none" strike="noStrike" baseline="0" dirty="0">
                <a:latin typeface="Calibri" panose="020F0502020204030204" pitchFamily="34" charset="0"/>
              </a:rPr>
              <a:t>Data Understanding</a:t>
            </a:r>
          </a:p>
          <a:p>
            <a:pPr marL="457200" lvl="1" indent="0">
              <a:buNone/>
            </a:pPr>
            <a:r>
              <a:rPr lang="en-US" sz="1400" b="0" i="0" u="none" strike="noStrike" baseline="0" dirty="0">
                <a:latin typeface="ArialMT"/>
              </a:rPr>
              <a:t> • </a:t>
            </a:r>
            <a:r>
              <a:rPr lang="en-US" sz="1400" b="0" i="0" u="none" strike="noStrike" baseline="0" dirty="0">
                <a:latin typeface="Calibri" panose="020F0502020204030204" pitchFamily="34" charset="0"/>
              </a:rPr>
              <a:t>Finding the most profitable Cab company</a:t>
            </a:r>
          </a:p>
          <a:p>
            <a:pPr marL="457200" lvl="1" indent="0">
              <a:buNone/>
            </a:pPr>
            <a:r>
              <a:rPr lang="en-US" sz="1400" b="0" i="0" u="none" strike="noStrike" baseline="0" dirty="0">
                <a:latin typeface="ArialMT"/>
              </a:rPr>
              <a:t>• </a:t>
            </a:r>
            <a:r>
              <a:rPr lang="en-US" sz="1400" b="0" i="0" u="none" strike="noStrike" baseline="0" dirty="0">
                <a:latin typeface="Calibri" panose="020F0502020204030204" pitchFamily="34" charset="0"/>
              </a:rPr>
              <a:t>Recommendations for investment</a:t>
            </a:r>
            <a:endParaRPr lang="en-US" dirty="0"/>
          </a:p>
        </p:txBody>
      </p:sp>
    </p:spTree>
    <p:extLst>
      <p:ext uri="{BB962C8B-B14F-4D97-AF65-F5344CB8AC3E}">
        <p14:creationId xmlns:p14="http://schemas.microsoft.com/office/powerpoint/2010/main" val="242068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F8DD-07FC-4735-8169-7EADF022BC7E}"/>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D4CAC8BB-CE01-4F1F-BCE3-3DC0BC6864C9}"/>
              </a:ext>
            </a:extLst>
          </p:cNvPr>
          <p:cNvSpPr>
            <a:spLocks noGrp="1"/>
          </p:cNvSpPr>
          <p:nvPr>
            <p:ph idx="1"/>
          </p:nvPr>
        </p:nvSpPr>
        <p:spPr/>
        <p:txBody>
          <a:bodyPr/>
          <a:lstStyle/>
          <a:p>
            <a:r>
              <a:rPr lang="en-US" dirty="0"/>
              <a:t>15 Features.</a:t>
            </a:r>
          </a:p>
          <a:p>
            <a:r>
              <a:rPr lang="en-US" dirty="0"/>
              <a:t>4 derived features(</a:t>
            </a:r>
            <a:r>
              <a:rPr lang="en-US" dirty="0" err="1"/>
              <a:t>Month,Year,Day,Margins</a:t>
            </a:r>
            <a:r>
              <a:rPr lang="en-US" dirty="0"/>
              <a:t>).</a:t>
            </a:r>
          </a:p>
          <a:p>
            <a:r>
              <a:rPr lang="en-US" dirty="0"/>
              <a:t>Total data points 355,032.</a:t>
            </a:r>
          </a:p>
          <a:p>
            <a:pPr marL="0" indent="0">
              <a:buNone/>
            </a:pPr>
            <a:endParaRPr lang="en-US" dirty="0"/>
          </a:p>
          <a:p>
            <a:r>
              <a:rPr lang="en-US" dirty="0"/>
              <a:t>Assumptions:-</a:t>
            </a:r>
          </a:p>
          <a:p>
            <a:pPr lvl="1"/>
            <a:r>
              <a:rPr lang="en-US" sz="1400" b="0" i="0" u="none" strike="noStrike" baseline="0" dirty="0">
                <a:latin typeface="Calibri" panose="020F0502020204030204" pitchFamily="34" charset="0"/>
              </a:rPr>
              <a:t>Profit of rides are calculated keeping other factors constant and only </a:t>
            </a:r>
            <a:r>
              <a:rPr lang="en-US" sz="1400" b="0" i="0" u="none" strike="noStrike" baseline="0" dirty="0" err="1">
                <a:latin typeface="Calibri" panose="020F0502020204030204" pitchFamily="34" charset="0"/>
              </a:rPr>
              <a:t>Price_Charged</a:t>
            </a:r>
            <a:r>
              <a:rPr lang="en-US" sz="1400" b="0" i="0" u="none" strike="noStrike" baseline="0" dirty="0">
                <a:latin typeface="Calibri" panose="020F0502020204030204" pitchFamily="34" charset="0"/>
              </a:rPr>
              <a:t> and </a:t>
            </a:r>
            <a:r>
              <a:rPr lang="en-US" sz="1400" b="0" i="0" u="none" strike="noStrike" baseline="0" dirty="0" err="1">
                <a:latin typeface="Calibri" panose="020F0502020204030204" pitchFamily="34" charset="0"/>
              </a:rPr>
              <a:t>Cost_of_Trip</a:t>
            </a:r>
            <a:r>
              <a:rPr lang="en-US" sz="1400" b="0" i="0" u="none" strike="noStrike" baseline="0" dirty="0">
                <a:latin typeface="Calibri" panose="020F0502020204030204" pitchFamily="34" charset="0"/>
              </a:rPr>
              <a:t> features used to calculate profit.</a:t>
            </a:r>
            <a:endParaRPr lang="en-US" dirty="0"/>
          </a:p>
        </p:txBody>
      </p:sp>
    </p:spTree>
    <p:extLst>
      <p:ext uri="{BB962C8B-B14F-4D97-AF65-F5344CB8AC3E}">
        <p14:creationId xmlns:p14="http://schemas.microsoft.com/office/powerpoint/2010/main" val="58865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FAC9-57A2-4E24-80A0-7BFC27588AA2}"/>
              </a:ext>
            </a:extLst>
          </p:cNvPr>
          <p:cNvSpPr>
            <a:spLocks noGrp="1"/>
          </p:cNvSpPr>
          <p:nvPr>
            <p:ph type="title"/>
          </p:nvPr>
        </p:nvSpPr>
        <p:spPr/>
        <p:txBody>
          <a:bodyPr/>
          <a:lstStyle/>
          <a:p>
            <a:r>
              <a:rPr lang="en-US" dirty="0"/>
              <a:t>Data Understanding </a:t>
            </a:r>
          </a:p>
        </p:txBody>
      </p:sp>
      <p:pic>
        <p:nvPicPr>
          <p:cNvPr id="1034" name="Picture 10">
            <a:extLst>
              <a:ext uri="{FF2B5EF4-FFF2-40B4-BE49-F238E27FC236}">
                <a16:creationId xmlns:a16="http://schemas.microsoft.com/office/drawing/2014/main" id="{75DF8A1B-964F-4AA0-AF59-D41B71BDD7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9717" y="2028825"/>
            <a:ext cx="9974180" cy="37966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22532A0-E4B4-4C5D-84E4-C361882AA809}"/>
              </a:ext>
            </a:extLst>
          </p:cNvPr>
          <p:cNvSpPr txBox="1"/>
          <p:nvPr/>
        </p:nvSpPr>
        <p:spPr>
          <a:xfrm>
            <a:off x="1828800" y="5825447"/>
            <a:ext cx="6678202"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t>Yellow cab has the majority of transactions between the two cabs.</a:t>
            </a:r>
          </a:p>
        </p:txBody>
      </p:sp>
    </p:spTree>
    <p:extLst>
      <p:ext uri="{BB962C8B-B14F-4D97-AF65-F5344CB8AC3E}">
        <p14:creationId xmlns:p14="http://schemas.microsoft.com/office/powerpoint/2010/main" val="363347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C7CC-300D-433F-A7E2-39A9F0129941}"/>
              </a:ext>
            </a:extLst>
          </p:cNvPr>
          <p:cNvSpPr>
            <a:spLocks noGrp="1"/>
          </p:cNvSpPr>
          <p:nvPr>
            <p:ph type="title"/>
          </p:nvPr>
        </p:nvSpPr>
        <p:spPr/>
        <p:txBody>
          <a:bodyPr/>
          <a:lstStyle/>
          <a:p>
            <a:r>
              <a:rPr lang="en-US" dirty="0"/>
              <a:t>Yearly Customer Distribution</a:t>
            </a:r>
          </a:p>
        </p:txBody>
      </p:sp>
      <p:pic>
        <p:nvPicPr>
          <p:cNvPr id="4" name="Picture 8">
            <a:extLst>
              <a:ext uri="{FF2B5EF4-FFF2-40B4-BE49-F238E27FC236}">
                <a16:creationId xmlns:a16="http://schemas.microsoft.com/office/drawing/2014/main" id="{AAF1EC5D-2F93-4384-8BCD-BB2D4776F2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0158" y="2133969"/>
            <a:ext cx="8371272" cy="30955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BAC008-3683-4178-AE92-6D9249136D78}"/>
              </a:ext>
            </a:extLst>
          </p:cNvPr>
          <p:cNvSpPr txBox="1"/>
          <p:nvPr/>
        </p:nvSpPr>
        <p:spPr>
          <a:xfrm>
            <a:off x="1243173" y="5488162"/>
            <a:ext cx="6832315"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t>Yellow Cab has had the majority of customers </a:t>
            </a:r>
            <a:r>
              <a:rPr lang="en-US" dirty="0" err="1"/>
              <a:t>accross</a:t>
            </a:r>
            <a:r>
              <a:rPr lang="en-US" dirty="0"/>
              <a:t> the three years.</a:t>
            </a:r>
          </a:p>
        </p:txBody>
      </p:sp>
    </p:spTree>
    <p:extLst>
      <p:ext uri="{BB962C8B-B14F-4D97-AF65-F5344CB8AC3E}">
        <p14:creationId xmlns:p14="http://schemas.microsoft.com/office/powerpoint/2010/main" val="2679489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A023-9C1B-4EED-8A86-84132F9ADC48}"/>
              </a:ext>
            </a:extLst>
          </p:cNvPr>
          <p:cNvSpPr>
            <a:spLocks noGrp="1"/>
          </p:cNvSpPr>
          <p:nvPr>
            <p:ph type="title"/>
          </p:nvPr>
        </p:nvSpPr>
        <p:spPr/>
        <p:txBody>
          <a:bodyPr/>
          <a:lstStyle/>
          <a:p>
            <a:r>
              <a:rPr lang="en-US" dirty="0"/>
              <a:t>Monthly Transactions Analysis</a:t>
            </a:r>
          </a:p>
        </p:txBody>
      </p:sp>
      <p:sp>
        <p:nvSpPr>
          <p:cNvPr id="4" name="Content Placeholder 3">
            <a:extLst>
              <a:ext uri="{FF2B5EF4-FFF2-40B4-BE49-F238E27FC236}">
                <a16:creationId xmlns:a16="http://schemas.microsoft.com/office/drawing/2014/main" id="{0CAD1EE2-7206-4BCE-9CF2-71EC8EE2717D}"/>
              </a:ext>
            </a:extLst>
          </p:cNvPr>
          <p:cNvSpPr>
            <a:spLocks noGrp="1"/>
          </p:cNvSpPr>
          <p:nvPr>
            <p:ph idx="1"/>
          </p:nvPr>
        </p:nvSpPr>
        <p:spPr>
          <a:xfrm>
            <a:off x="1044538" y="1825625"/>
            <a:ext cx="10309261" cy="4111858"/>
          </a:xfrm>
        </p:spPr>
        <p:txBody>
          <a:bodyPr/>
          <a:lstStyle/>
          <a:p>
            <a:pPr marL="0" indent="0">
              <a:buNone/>
            </a:pPr>
            <a:endParaRPr lang="en-US" dirty="0"/>
          </a:p>
        </p:txBody>
      </p:sp>
      <p:pic>
        <p:nvPicPr>
          <p:cNvPr id="2052" name="Picture 4">
            <a:extLst>
              <a:ext uri="{FF2B5EF4-FFF2-40B4-BE49-F238E27FC236}">
                <a16:creationId xmlns:a16="http://schemas.microsoft.com/office/drawing/2014/main" id="{97A2B74E-386B-4B7C-8205-1F9E093CB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689" y="2065105"/>
            <a:ext cx="9472772" cy="40073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4F5FF9B-0DF4-4AFC-9E7E-C36CDEF95966}"/>
              </a:ext>
            </a:extLst>
          </p:cNvPr>
          <p:cNvSpPr txBox="1"/>
          <p:nvPr/>
        </p:nvSpPr>
        <p:spPr>
          <a:xfrm>
            <a:off x="1263721" y="6359703"/>
            <a:ext cx="9664558"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t>The busiest Months are the holiday months heading towards January for both Cabs with Yellow cab taking the lions share</a:t>
            </a:r>
          </a:p>
        </p:txBody>
      </p:sp>
    </p:spTree>
    <p:extLst>
      <p:ext uri="{BB962C8B-B14F-4D97-AF65-F5344CB8AC3E}">
        <p14:creationId xmlns:p14="http://schemas.microsoft.com/office/powerpoint/2010/main" val="1525811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0E1C-04BC-4C44-9208-90C91050BE83}"/>
              </a:ext>
            </a:extLst>
          </p:cNvPr>
          <p:cNvSpPr>
            <a:spLocks noGrp="1"/>
          </p:cNvSpPr>
          <p:nvPr>
            <p:ph type="title"/>
          </p:nvPr>
        </p:nvSpPr>
        <p:spPr/>
        <p:txBody>
          <a:bodyPr/>
          <a:lstStyle/>
          <a:p>
            <a:r>
              <a:rPr lang="en-US" dirty="0"/>
              <a:t>Gender Distribution</a:t>
            </a:r>
          </a:p>
        </p:txBody>
      </p:sp>
      <p:sp>
        <p:nvSpPr>
          <p:cNvPr id="4" name="Content Placeholder 3">
            <a:extLst>
              <a:ext uri="{FF2B5EF4-FFF2-40B4-BE49-F238E27FC236}">
                <a16:creationId xmlns:a16="http://schemas.microsoft.com/office/drawing/2014/main" id="{F785A75D-029B-4837-912D-99245FA0AC38}"/>
              </a:ext>
            </a:extLst>
          </p:cNvPr>
          <p:cNvSpPr>
            <a:spLocks noGrp="1"/>
          </p:cNvSpPr>
          <p:nvPr>
            <p:ph idx="1"/>
          </p:nvPr>
        </p:nvSpPr>
        <p:spPr>
          <a:xfrm>
            <a:off x="1253446" y="1825625"/>
            <a:ext cx="10100353" cy="3876532"/>
          </a:xfrm>
        </p:spPr>
        <p:txBody>
          <a:bodyPr/>
          <a:lstStyle/>
          <a:p>
            <a:pPr marL="0" indent="0">
              <a:buNone/>
            </a:pPr>
            <a:endParaRPr lang="en-US" dirty="0"/>
          </a:p>
        </p:txBody>
      </p:sp>
      <p:pic>
        <p:nvPicPr>
          <p:cNvPr id="3076" name="Picture 4">
            <a:extLst>
              <a:ext uri="{FF2B5EF4-FFF2-40B4-BE49-F238E27FC236}">
                <a16:creationId xmlns:a16="http://schemas.microsoft.com/office/drawing/2014/main" id="{EF3B3E5A-5499-4595-85CC-A694D4AF7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60" y="2052638"/>
            <a:ext cx="9380305" cy="37830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50F518-969E-4F6D-86FB-B0955E1C1984}"/>
              </a:ext>
            </a:extLst>
          </p:cNvPr>
          <p:cNvSpPr txBox="1"/>
          <p:nvPr/>
        </p:nvSpPr>
        <p:spPr>
          <a:xfrm>
            <a:off x="1335640" y="6092575"/>
            <a:ext cx="8938517"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t>Most of the customers for both Cabs are Male with the Yellow Cab taking the lions share in both</a:t>
            </a:r>
          </a:p>
        </p:txBody>
      </p:sp>
    </p:spTree>
    <p:extLst>
      <p:ext uri="{BB962C8B-B14F-4D97-AF65-F5344CB8AC3E}">
        <p14:creationId xmlns:p14="http://schemas.microsoft.com/office/powerpoint/2010/main" val="93835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0636-8978-478F-9B27-74C5FCB7DC82}"/>
              </a:ext>
            </a:extLst>
          </p:cNvPr>
          <p:cNvSpPr>
            <a:spLocks noGrp="1"/>
          </p:cNvSpPr>
          <p:nvPr>
            <p:ph type="title"/>
          </p:nvPr>
        </p:nvSpPr>
        <p:spPr/>
        <p:txBody>
          <a:bodyPr/>
          <a:lstStyle/>
          <a:p>
            <a:r>
              <a:rPr lang="en-US" dirty="0"/>
              <a:t>General Age Distribution Analysis</a:t>
            </a:r>
          </a:p>
        </p:txBody>
      </p:sp>
      <p:pic>
        <p:nvPicPr>
          <p:cNvPr id="4098" name="Picture 2">
            <a:extLst>
              <a:ext uri="{FF2B5EF4-FFF2-40B4-BE49-F238E27FC236}">
                <a16:creationId xmlns:a16="http://schemas.microsoft.com/office/drawing/2014/main" id="{713984AC-2D46-453A-8615-D5C846511D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9609" y="1825625"/>
            <a:ext cx="9359757"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5109EB-FA23-48C2-9BE5-D9B1AF298B93}"/>
              </a:ext>
            </a:extLst>
          </p:cNvPr>
          <p:cNvSpPr txBox="1"/>
          <p:nvPr/>
        </p:nvSpPr>
        <p:spPr>
          <a:xfrm>
            <a:off x="1684962" y="6534364"/>
            <a:ext cx="7356296"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t>Most of the Customers are Young </a:t>
            </a:r>
            <a:r>
              <a:rPr lang="en-US" dirty="0" err="1"/>
              <a:t>i.e</a:t>
            </a:r>
            <a:r>
              <a:rPr lang="en-US" dirty="0"/>
              <a:t> below 40 Years of age</a:t>
            </a:r>
          </a:p>
        </p:txBody>
      </p:sp>
    </p:spTree>
    <p:extLst>
      <p:ext uri="{BB962C8B-B14F-4D97-AF65-F5344CB8AC3E}">
        <p14:creationId xmlns:p14="http://schemas.microsoft.com/office/powerpoint/2010/main" val="86266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74A0-C3CA-4674-A093-20772C0CDF95}"/>
              </a:ext>
            </a:extLst>
          </p:cNvPr>
          <p:cNvSpPr>
            <a:spLocks noGrp="1"/>
          </p:cNvSpPr>
          <p:nvPr>
            <p:ph type="title"/>
          </p:nvPr>
        </p:nvSpPr>
        <p:spPr/>
        <p:txBody>
          <a:bodyPr/>
          <a:lstStyle/>
          <a:p>
            <a:r>
              <a:rPr lang="en-US" dirty="0"/>
              <a:t>City Customer Analysis</a:t>
            </a:r>
          </a:p>
        </p:txBody>
      </p:sp>
      <p:pic>
        <p:nvPicPr>
          <p:cNvPr id="5124" name="Picture 4">
            <a:extLst>
              <a:ext uri="{FF2B5EF4-FFF2-40B4-BE49-F238E27FC236}">
                <a16:creationId xmlns:a16="http://schemas.microsoft.com/office/drawing/2014/main" id="{CEF74F85-E19D-4E17-AA1B-550DCBDBA3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7234" y="1690688"/>
            <a:ext cx="7062628" cy="3872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E21C24-D9E0-4724-946B-F43881188E1B}"/>
              </a:ext>
            </a:extLst>
          </p:cNvPr>
          <p:cNvSpPr txBox="1"/>
          <p:nvPr/>
        </p:nvSpPr>
        <p:spPr>
          <a:xfrm>
            <a:off x="8075488" y="1880171"/>
            <a:ext cx="2219218" cy="2585323"/>
          </a:xfrm>
          <a:prstGeom prst="rect">
            <a:avLst/>
          </a:prstGeom>
          <a:noFill/>
        </p:spPr>
        <p:txBody>
          <a:bodyPr wrap="square" rtlCol="0">
            <a:spAutoFit/>
          </a:bodyPr>
          <a:lstStyle/>
          <a:p>
            <a:pPr marL="285750" indent="-285750">
              <a:buFont typeface="Wingdings" panose="05000000000000000000" pitchFamily="2" charset="2"/>
              <a:buChar char="ü"/>
            </a:pPr>
            <a:r>
              <a:rPr lang="en-US" dirty="0"/>
              <a:t>Yellow cab leads on most of the cities with Pink Cab only leading in 4 cities:-</a:t>
            </a:r>
          </a:p>
          <a:p>
            <a:pPr marL="742950" lvl="1" indent="-285750">
              <a:buFont typeface="Wingdings" panose="05000000000000000000" pitchFamily="2" charset="2"/>
              <a:buChar char="ü"/>
            </a:pPr>
            <a:r>
              <a:rPr lang="en-US" dirty="0"/>
              <a:t>San Diego</a:t>
            </a:r>
          </a:p>
          <a:p>
            <a:pPr marL="742950" lvl="1" indent="-285750">
              <a:buFont typeface="Wingdings" panose="05000000000000000000" pitchFamily="2" charset="2"/>
              <a:buChar char="ü"/>
            </a:pPr>
            <a:r>
              <a:rPr lang="en-US" dirty="0" err="1"/>
              <a:t>Nashvilee</a:t>
            </a:r>
            <a:endParaRPr lang="en-US" dirty="0"/>
          </a:p>
          <a:p>
            <a:pPr marL="742950" lvl="1" indent="-285750">
              <a:buFont typeface="Wingdings" panose="05000000000000000000" pitchFamily="2" charset="2"/>
              <a:buChar char="ü"/>
            </a:pPr>
            <a:r>
              <a:rPr lang="en-US" dirty="0"/>
              <a:t>Sacramento</a:t>
            </a:r>
          </a:p>
          <a:p>
            <a:pPr marL="742950" lvl="1" indent="-285750">
              <a:buFont typeface="Wingdings" panose="05000000000000000000" pitchFamily="2" charset="2"/>
              <a:buChar char="ü"/>
            </a:pPr>
            <a:r>
              <a:rPr lang="en-US" dirty="0"/>
              <a:t>Pittsburgh</a:t>
            </a:r>
          </a:p>
        </p:txBody>
      </p:sp>
    </p:spTree>
    <p:extLst>
      <p:ext uri="{BB962C8B-B14F-4D97-AF65-F5344CB8AC3E}">
        <p14:creationId xmlns:p14="http://schemas.microsoft.com/office/powerpoint/2010/main" val="32150688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Cab EDA</Template>
  <TotalTime>348</TotalTime>
  <Words>518</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ArialMT</vt:lpstr>
      <vt:lpstr>Calibri</vt:lpstr>
      <vt:lpstr>Calibri Light</vt:lpstr>
      <vt:lpstr>Inter</vt:lpstr>
      <vt:lpstr>Wingdings</vt:lpstr>
      <vt:lpstr>Office Theme</vt:lpstr>
      <vt:lpstr>PowerPoint Presentation</vt:lpstr>
      <vt:lpstr>Background – G2M(cab industry) Case Study</vt:lpstr>
      <vt:lpstr>Data Exploration</vt:lpstr>
      <vt:lpstr>Data Understanding </vt:lpstr>
      <vt:lpstr>Yearly Customer Distribution</vt:lpstr>
      <vt:lpstr>Monthly Transactions Analysis</vt:lpstr>
      <vt:lpstr>Gender Distribution</vt:lpstr>
      <vt:lpstr>General Age Distribution Analysis</vt:lpstr>
      <vt:lpstr>City Customer Analysis</vt:lpstr>
      <vt:lpstr>Day Of the Month Analysis</vt:lpstr>
      <vt:lpstr>Day Of the week Analysis</vt:lpstr>
      <vt:lpstr>Most frequent Customers for both Cabs(Customer Retention)</vt:lpstr>
      <vt:lpstr>Margin Analysis</vt:lpstr>
      <vt:lpstr>Recommendations and Conclusion</vt:lpstr>
      <vt:lpstr>Brian Orina Bundi.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21</cp:revision>
  <dcterms:created xsi:type="dcterms:W3CDTF">2021-03-16T08:41:50Z</dcterms:created>
  <dcterms:modified xsi:type="dcterms:W3CDTF">2021-03-16T14:30:38Z</dcterms:modified>
</cp:coreProperties>
</file>