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rimo Bold" charset="1" panose="020B0704020202020204"/>
      <p:regular r:id="rId14"/>
    </p:embeddedFont>
    <p:embeddedFont>
      <p:font typeface="Arimo" charset="1" panose="020B0604020202020204"/>
      <p:regular r:id="rId15"/>
    </p:embeddedFont>
    <p:embeddedFont>
      <p:font typeface="Canva Sans Bold" charset="1" panose="020B0803030501040103"/>
      <p:regular r:id="rId16"/>
    </p:embeddedFont>
    <p:embeddedFont>
      <p:font typeface="Canva Sans" charset="1" panose="020B05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png" Type="http://schemas.openxmlformats.org/officeDocument/2006/relationships/image"/><Relationship Id="rId7" Target="https://github.com/gvritesh/ICICI_Internship/blob/main/ICICI%20INTERNSHIP_%20LITERATURE%20REVIEW.pdf" TargetMode="External" Type="http://schemas.openxmlformats.org/officeDocument/2006/relationships/hyperlink"/><Relationship Id="rId8" Target="https://github.com/gvritesh/ICICI_Internship/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FF6600">
                <a:alpha val="8627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FF6600">
                <a:alpha val="51765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4D00">
                <a:alpha val="4862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FFA366">
                <a:alpha val="48627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>
                <a:alpha val="4196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FF6600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FF6600">
                <a:alpha val="72157"/>
              </a:srgbClr>
            </a:solidFill>
          </p:spPr>
        </p:sp>
      </p:grpSp>
      <p:sp>
        <p:nvSpPr>
          <p:cNvPr name="AutoShape 20" id="20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FF6600">
                <a:alpha val="8627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>
                <a:alpha val="392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FF6600">
                <a:alpha val="51765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4D00">
                <a:alpha val="48627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FFA366">
                <a:alpha val="48627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>
                <a:alpha val="41961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FF6600">
                <a:alpha val="63922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-10800000">
            <a:off x="0" y="0"/>
            <a:ext cx="1263894" cy="8499231"/>
            <a:chOff x="0" y="0"/>
            <a:chExt cx="1685192" cy="1133230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685163" cy="11332337"/>
            </a:xfrm>
            <a:custGeom>
              <a:avLst/>
              <a:gdLst/>
              <a:ahLst/>
              <a:cxnLst/>
              <a:rect r="r" b="b" t="t" l="l"/>
              <a:pathLst>
                <a:path h="11332337" w="1685163">
                  <a:moveTo>
                    <a:pt x="0" y="11332337"/>
                  </a:moveTo>
                  <a:lnTo>
                    <a:pt x="1685163" y="0"/>
                  </a:lnTo>
                  <a:lnTo>
                    <a:pt x="1685163" y="11332337"/>
                  </a:lnTo>
                  <a:close/>
                </a:path>
              </a:pathLst>
            </a:custGeom>
            <a:solidFill>
              <a:srgbClr val="FF6600">
                <a:alpha val="72157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748096" y="1749973"/>
            <a:ext cx="11650404" cy="973634"/>
            <a:chOff x="0" y="0"/>
            <a:chExt cx="15533872" cy="1298178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5533872" cy="1298178"/>
            </a:xfrm>
            <a:custGeom>
              <a:avLst/>
              <a:gdLst/>
              <a:ahLst/>
              <a:cxnLst/>
              <a:rect r="r" b="b" t="t" l="l"/>
              <a:pathLst>
                <a:path h="1298178" w="15533872">
                  <a:moveTo>
                    <a:pt x="0" y="0"/>
                  </a:moveTo>
                  <a:lnTo>
                    <a:pt x="15533872" y="0"/>
                  </a:lnTo>
                  <a:lnTo>
                    <a:pt x="15533872" y="1298178"/>
                  </a:lnTo>
                  <a:lnTo>
                    <a:pt x="0" y="12981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19050"/>
              <a:ext cx="15533872" cy="131722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5759"/>
                </a:lnSpc>
              </a:pPr>
              <a:r>
                <a:rPr lang="en-US" b="true" sz="4800">
                  <a:solidFill>
                    <a:srgbClr val="FF66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 </a:t>
              </a:r>
              <a:r>
                <a:rPr lang="en-US" b="true" sz="4800">
                  <a:solidFill>
                    <a:srgbClr val="BF4D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ICICI BANK INTERNSHIP PROJECT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829088" y="2830470"/>
            <a:ext cx="11650404" cy="1697534"/>
            <a:chOff x="0" y="0"/>
            <a:chExt cx="15533872" cy="226337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5533872" cy="2263378"/>
            </a:xfrm>
            <a:custGeom>
              <a:avLst/>
              <a:gdLst/>
              <a:ahLst/>
              <a:cxnLst/>
              <a:rect r="r" b="b" t="t" l="l"/>
              <a:pathLst>
                <a:path h="2263378" w="15533872">
                  <a:moveTo>
                    <a:pt x="0" y="0"/>
                  </a:moveTo>
                  <a:lnTo>
                    <a:pt x="15533872" y="0"/>
                  </a:lnTo>
                  <a:lnTo>
                    <a:pt x="15533872" y="2263378"/>
                  </a:lnTo>
                  <a:lnTo>
                    <a:pt x="0" y="22633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19050"/>
              <a:ext cx="15533872" cy="228242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5759"/>
                </a:lnSpc>
              </a:pPr>
              <a:r>
                <a:rPr lang="en-US" sz="4800" b="true">
                  <a:solidFill>
                    <a:srgbClr val="FF66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 Project Title: Financial News Sentiment Analyzer</a:t>
              </a: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4852150" y="200795"/>
            <a:ext cx="5604281" cy="1655810"/>
          </a:xfrm>
          <a:custGeom>
            <a:avLst/>
            <a:gdLst/>
            <a:ahLst/>
            <a:cxnLst/>
            <a:rect r="r" b="b" t="t" l="l"/>
            <a:pathLst>
              <a:path h="1655810" w="5604281">
                <a:moveTo>
                  <a:pt x="0" y="0"/>
                </a:moveTo>
                <a:lnTo>
                  <a:pt x="5604281" y="0"/>
                </a:lnTo>
                <a:lnTo>
                  <a:pt x="5604281" y="1655810"/>
                </a:lnTo>
                <a:lnTo>
                  <a:pt x="0" y="16558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5" id="45"/>
          <p:cNvSpPr txBox="true"/>
          <p:nvPr/>
        </p:nvSpPr>
        <p:spPr>
          <a:xfrm rot="0">
            <a:off x="1263894" y="4746307"/>
            <a:ext cx="7005318" cy="2503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39"/>
              </a:lnSpc>
            </a:pPr>
            <a:r>
              <a:rPr lang="en-US" sz="3299" b="true">
                <a:solidFill>
                  <a:srgbClr val="0B4E69"/>
                </a:solidFill>
                <a:latin typeface="Arimo Bold"/>
                <a:ea typeface="Arimo Bold"/>
                <a:cs typeface="Arimo Bold"/>
                <a:sym typeface="Arimo Bold"/>
              </a:rPr>
              <a:t>Project Guide: Sayan Sen</a:t>
            </a:r>
          </a:p>
          <a:p>
            <a:pPr algn="l">
              <a:lnSpc>
                <a:spcPts val="5939"/>
              </a:lnSpc>
            </a:pPr>
            <a:r>
              <a:rPr lang="en-US" sz="3299" b="true">
                <a:solidFill>
                  <a:srgbClr val="0B4E69"/>
                </a:solidFill>
                <a:latin typeface="Arimo Bold"/>
                <a:ea typeface="Arimo Bold"/>
                <a:cs typeface="Arimo Bold"/>
                <a:sym typeface="Arimo Bold"/>
              </a:rPr>
              <a:t>Project Mentor: Arockia Liborious</a:t>
            </a:r>
          </a:p>
          <a:p>
            <a:pPr algn="l">
              <a:lnSpc>
                <a:spcPts val="4320"/>
              </a:lnSpc>
            </a:pPr>
          </a:p>
          <a:p>
            <a:pPr algn="r">
              <a:lnSpc>
                <a:spcPts val="2879"/>
              </a:lnSpc>
            </a:pPr>
          </a:p>
        </p:txBody>
      </p:sp>
      <p:sp>
        <p:nvSpPr>
          <p:cNvPr name="TextBox 46" id="46"/>
          <p:cNvSpPr txBox="true"/>
          <p:nvPr/>
        </p:nvSpPr>
        <p:spPr>
          <a:xfrm rot="0">
            <a:off x="1263894" y="7103818"/>
            <a:ext cx="7005318" cy="278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0B4E69"/>
                </a:solidFill>
                <a:latin typeface="Arimo Bold"/>
                <a:ea typeface="Arimo Bold"/>
                <a:cs typeface="Arimo Bold"/>
                <a:sym typeface="Arimo Bold"/>
              </a:rPr>
              <a:t>Presented by: </a:t>
            </a:r>
          </a:p>
          <a:p>
            <a:pPr algn="l">
              <a:lnSpc>
                <a:spcPts val="3599"/>
              </a:lnSpc>
            </a:pPr>
          </a:p>
          <a:p>
            <a:pPr algn="l">
              <a:lnSpc>
                <a:spcPts val="3599"/>
              </a:lnSpc>
            </a:pPr>
            <a:r>
              <a:rPr lang="en-US" sz="2999" b="true">
                <a:solidFill>
                  <a:srgbClr val="0B4E69"/>
                </a:solidFill>
                <a:latin typeface="Arimo Bold"/>
                <a:ea typeface="Arimo Bold"/>
                <a:cs typeface="Arimo Bold"/>
                <a:sym typeface="Arimo Bold"/>
              </a:rPr>
              <a:t>GV Ritesh Raman</a:t>
            </a:r>
          </a:p>
          <a:p>
            <a:pPr algn="l">
              <a:lnSpc>
                <a:spcPts val="3959"/>
              </a:lnSpc>
            </a:pPr>
            <a:r>
              <a:rPr lang="en-US" sz="3299" b="true">
                <a:solidFill>
                  <a:srgbClr val="0B4E69"/>
                </a:solidFill>
                <a:latin typeface="Arimo Bold"/>
                <a:ea typeface="Arimo Bold"/>
                <a:cs typeface="Arimo Bold"/>
                <a:sym typeface="Arimo Bold"/>
              </a:rPr>
              <a:t>22135049</a:t>
            </a:r>
          </a:p>
          <a:p>
            <a:pPr algn="l">
              <a:lnSpc>
                <a:spcPts val="3839"/>
              </a:lnSpc>
            </a:pPr>
            <a:r>
              <a:rPr lang="en-US" sz="3199" b="true">
                <a:solidFill>
                  <a:srgbClr val="0B4E69"/>
                </a:solidFill>
                <a:latin typeface="Arimo Bold"/>
                <a:ea typeface="Arimo Bold"/>
                <a:cs typeface="Arimo Bold"/>
                <a:sym typeface="Arimo Bold"/>
              </a:rPr>
              <a:t>IIT (BHU) Varanasi</a:t>
            </a:r>
          </a:p>
          <a:p>
            <a:pPr algn="l">
              <a:lnSpc>
                <a:spcPts val="359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562487" y="-213463"/>
            <a:ext cx="1725514" cy="1725514"/>
          </a:xfrm>
          <a:custGeom>
            <a:avLst/>
            <a:gdLst/>
            <a:ahLst/>
            <a:cxnLst/>
            <a:rect r="r" b="b" t="t" l="l"/>
            <a:pathLst>
              <a:path h="1725514" w="1725514">
                <a:moveTo>
                  <a:pt x="0" y="0"/>
                </a:moveTo>
                <a:lnTo>
                  <a:pt x="1725515" y="0"/>
                </a:lnTo>
                <a:lnTo>
                  <a:pt x="1725515" y="1725514"/>
                </a:lnTo>
                <a:lnTo>
                  <a:pt x="0" y="172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84995" y="1332899"/>
            <a:ext cx="7391209" cy="5024538"/>
          </a:xfrm>
          <a:custGeom>
            <a:avLst/>
            <a:gdLst/>
            <a:ahLst/>
            <a:cxnLst/>
            <a:rect r="r" b="b" t="t" l="l"/>
            <a:pathLst>
              <a:path h="5024538" w="7391209">
                <a:moveTo>
                  <a:pt x="0" y="0"/>
                </a:moveTo>
                <a:lnTo>
                  <a:pt x="7391209" y="0"/>
                </a:lnTo>
                <a:lnTo>
                  <a:pt x="7391209" y="5024538"/>
                </a:lnTo>
                <a:lnTo>
                  <a:pt x="0" y="50245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1669" r="0" b="-10845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372064" y="6471737"/>
            <a:ext cx="4190423" cy="2842576"/>
          </a:xfrm>
          <a:custGeom>
            <a:avLst/>
            <a:gdLst/>
            <a:ahLst/>
            <a:cxnLst/>
            <a:rect r="r" b="b" t="t" l="l"/>
            <a:pathLst>
              <a:path h="2842576" w="4190423">
                <a:moveTo>
                  <a:pt x="0" y="0"/>
                </a:moveTo>
                <a:lnTo>
                  <a:pt x="4190423" y="0"/>
                </a:lnTo>
                <a:lnTo>
                  <a:pt x="4190423" y="2842576"/>
                </a:lnTo>
                <a:lnTo>
                  <a:pt x="0" y="28425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67401" y="6471737"/>
            <a:ext cx="4398326" cy="2843737"/>
          </a:xfrm>
          <a:custGeom>
            <a:avLst/>
            <a:gdLst/>
            <a:ahLst/>
            <a:cxnLst/>
            <a:rect r="r" b="b" t="t" l="l"/>
            <a:pathLst>
              <a:path h="2843737" w="4398326">
                <a:moveTo>
                  <a:pt x="0" y="0"/>
                </a:moveTo>
                <a:lnTo>
                  <a:pt x="4398326" y="0"/>
                </a:lnTo>
                <a:lnTo>
                  <a:pt x="4398326" y="2843737"/>
                </a:lnTo>
                <a:lnTo>
                  <a:pt x="0" y="28437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719" r="0" b="-1719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34429" y="6357437"/>
            <a:ext cx="5800072" cy="2958037"/>
          </a:xfrm>
          <a:custGeom>
            <a:avLst/>
            <a:gdLst/>
            <a:ahLst/>
            <a:cxnLst/>
            <a:rect r="r" b="b" t="t" l="l"/>
            <a:pathLst>
              <a:path h="2958037" w="5800072">
                <a:moveTo>
                  <a:pt x="0" y="0"/>
                </a:moveTo>
                <a:lnTo>
                  <a:pt x="5800072" y="0"/>
                </a:lnTo>
                <a:lnTo>
                  <a:pt x="5800072" y="2958037"/>
                </a:lnTo>
                <a:lnTo>
                  <a:pt x="0" y="29580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73685" y="1109824"/>
            <a:ext cx="10211310" cy="330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Objectives:</a:t>
            </a:r>
          </a:p>
          <a:p>
            <a:pPr algn="l" marL="647702" indent="-323851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Develop an NLP model to classify financial news sentiment. </a:t>
            </a:r>
          </a:p>
          <a:p>
            <a:pPr algn="l" marL="647702" indent="-323851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Correlate news sentiment with stock market fluctuations. </a:t>
            </a:r>
          </a:p>
          <a:p>
            <a:pPr algn="l" marL="647702" indent="-323851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Provide real-time risk assessments based on breaking financial news. </a:t>
            </a:r>
          </a:p>
          <a:p>
            <a:pPr algn="l">
              <a:lnSpc>
                <a:spcPts val="396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01397" y="165113"/>
            <a:ext cx="12620965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FF66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Objectives and Data Overview: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3685" y="3973734"/>
            <a:ext cx="10211310" cy="330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Literature Review:</a:t>
            </a:r>
          </a:p>
          <a:p>
            <a:pPr algn="l" marL="647702" indent="-323851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</a:t>
            </a: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eviewed papers on financial sentiment, ML ,DL and transformer models (e.g., FinBERT).</a:t>
            </a:r>
          </a:p>
          <a:p>
            <a:pPr algn="l" marL="647702" indent="-323851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Identified gaps &amp; shaped a finance‑focused, explainable prediction pipeline.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96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1119464" y="1109824"/>
            <a:ext cx="4014333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Dataset:</a:t>
            </a:r>
          </a:p>
          <a:p>
            <a:pPr algn="l">
              <a:lnSpc>
                <a:spcPts val="396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562487" y="-213463"/>
            <a:ext cx="1725514" cy="1725514"/>
          </a:xfrm>
          <a:custGeom>
            <a:avLst/>
            <a:gdLst/>
            <a:ahLst/>
            <a:cxnLst/>
            <a:rect r="r" b="b" t="t" l="l"/>
            <a:pathLst>
              <a:path h="1725514" w="1725514">
                <a:moveTo>
                  <a:pt x="0" y="0"/>
                </a:moveTo>
                <a:lnTo>
                  <a:pt x="1725515" y="0"/>
                </a:lnTo>
                <a:lnTo>
                  <a:pt x="1725515" y="1725514"/>
                </a:lnTo>
                <a:lnTo>
                  <a:pt x="0" y="172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33386" y="1152206"/>
            <a:ext cx="10079952" cy="7982589"/>
          </a:xfrm>
          <a:custGeom>
            <a:avLst/>
            <a:gdLst/>
            <a:ahLst/>
            <a:cxnLst/>
            <a:rect r="r" b="b" t="t" l="l"/>
            <a:pathLst>
              <a:path h="7982589" w="10079952">
                <a:moveTo>
                  <a:pt x="0" y="0"/>
                </a:moveTo>
                <a:lnTo>
                  <a:pt x="10079952" y="0"/>
                </a:lnTo>
                <a:lnTo>
                  <a:pt x="10079952" y="7982588"/>
                </a:lnTo>
                <a:lnTo>
                  <a:pt x="0" y="79825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7768" r="0" b="-655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" y="1734082"/>
            <a:ext cx="4245690" cy="7462465"/>
          </a:xfrm>
          <a:custGeom>
            <a:avLst/>
            <a:gdLst/>
            <a:ahLst/>
            <a:cxnLst/>
            <a:rect r="r" b="b" t="t" l="l"/>
            <a:pathLst>
              <a:path h="7462465" w="4245690">
                <a:moveTo>
                  <a:pt x="0" y="0"/>
                </a:moveTo>
                <a:lnTo>
                  <a:pt x="4245690" y="0"/>
                </a:lnTo>
                <a:lnTo>
                  <a:pt x="4245690" y="7462465"/>
                </a:lnTo>
                <a:lnTo>
                  <a:pt x="0" y="74624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1899" r="-10705" b="-9649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072358" y="1333627"/>
            <a:ext cx="3352887" cy="8167847"/>
          </a:xfrm>
          <a:custGeom>
            <a:avLst/>
            <a:gdLst/>
            <a:ahLst/>
            <a:cxnLst/>
            <a:rect r="r" b="b" t="t" l="l"/>
            <a:pathLst>
              <a:path h="8167847" w="3352887">
                <a:moveTo>
                  <a:pt x="0" y="0"/>
                </a:moveTo>
                <a:lnTo>
                  <a:pt x="3352886" y="0"/>
                </a:lnTo>
                <a:lnTo>
                  <a:pt x="3352886" y="8167847"/>
                </a:lnTo>
                <a:lnTo>
                  <a:pt x="0" y="81678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382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01397" y="165113"/>
            <a:ext cx="12620965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FF66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Workflow and Methodology: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81623" y="1204115"/>
            <a:ext cx="2334356" cy="307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7"/>
              </a:lnSpc>
              <a:spcBef>
                <a:spcPct val="0"/>
              </a:spcBef>
            </a:pPr>
            <a:r>
              <a:rPr lang="en-US" b="true" sz="18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 Metrices.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" y="1201558"/>
            <a:ext cx="4245691" cy="307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7"/>
              </a:lnSpc>
              <a:spcBef>
                <a:spcPct val="0"/>
              </a:spcBef>
            </a:pPr>
            <a:r>
              <a:rPr lang="en-US" b="true" sz="184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Models and Techniques applied.</a:t>
            </a:r>
          </a:p>
        </p:txBody>
      </p:sp>
      <p:sp>
        <p:nvSpPr>
          <p:cNvPr name="AutoShape 13" id="13"/>
          <p:cNvSpPr/>
          <p:nvPr/>
        </p:nvSpPr>
        <p:spPr>
          <a:xfrm flipH="true">
            <a:off x="14072358" y="1710326"/>
            <a:ext cx="0" cy="717599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4245691" y="1734082"/>
            <a:ext cx="0" cy="717532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562487" y="-213463"/>
            <a:ext cx="1725514" cy="1725514"/>
          </a:xfrm>
          <a:custGeom>
            <a:avLst/>
            <a:gdLst/>
            <a:ahLst/>
            <a:cxnLst/>
            <a:rect r="r" b="b" t="t" l="l"/>
            <a:pathLst>
              <a:path h="1725514" w="1725514">
                <a:moveTo>
                  <a:pt x="0" y="0"/>
                </a:moveTo>
                <a:lnTo>
                  <a:pt x="1725515" y="0"/>
                </a:lnTo>
                <a:lnTo>
                  <a:pt x="1725515" y="1725514"/>
                </a:lnTo>
                <a:lnTo>
                  <a:pt x="0" y="172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73436" y="1299356"/>
            <a:ext cx="7279984" cy="5117171"/>
          </a:xfrm>
          <a:custGeom>
            <a:avLst/>
            <a:gdLst/>
            <a:ahLst/>
            <a:cxnLst/>
            <a:rect r="r" b="b" t="t" l="l"/>
            <a:pathLst>
              <a:path h="5117171" w="7279984">
                <a:moveTo>
                  <a:pt x="0" y="0"/>
                </a:moveTo>
                <a:lnTo>
                  <a:pt x="7279983" y="0"/>
                </a:lnTo>
                <a:lnTo>
                  <a:pt x="7279983" y="5117170"/>
                </a:lnTo>
                <a:lnTo>
                  <a:pt x="0" y="51171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549878" y="1267305"/>
            <a:ext cx="10362545" cy="2590636"/>
          </a:xfrm>
          <a:custGeom>
            <a:avLst/>
            <a:gdLst/>
            <a:ahLst/>
            <a:cxnLst/>
            <a:rect r="r" b="b" t="t" l="l"/>
            <a:pathLst>
              <a:path h="2590636" w="10362545">
                <a:moveTo>
                  <a:pt x="0" y="0"/>
                </a:moveTo>
                <a:lnTo>
                  <a:pt x="10362545" y="0"/>
                </a:lnTo>
                <a:lnTo>
                  <a:pt x="10362545" y="2590636"/>
                </a:lnTo>
                <a:lnTo>
                  <a:pt x="0" y="25906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583755" y="4003499"/>
            <a:ext cx="10294791" cy="2638040"/>
          </a:xfrm>
          <a:custGeom>
            <a:avLst/>
            <a:gdLst/>
            <a:ahLst/>
            <a:cxnLst/>
            <a:rect r="r" b="b" t="t" l="l"/>
            <a:pathLst>
              <a:path h="2638040" w="10294791">
                <a:moveTo>
                  <a:pt x="0" y="0"/>
                </a:moveTo>
                <a:lnTo>
                  <a:pt x="10294791" y="0"/>
                </a:lnTo>
                <a:lnTo>
                  <a:pt x="10294791" y="2638040"/>
                </a:lnTo>
                <a:lnTo>
                  <a:pt x="0" y="26380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770363" y="7025701"/>
            <a:ext cx="9853821" cy="2475773"/>
          </a:xfrm>
          <a:custGeom>
            <a:avLst/>
            <a:gdLst/>
            <a:ahLst/>
            <a:cxnLst/>
            <a:rect r="r" b="b" t="t" l="l"/>
            <a:pathLst>
              <a:path h="2475773" w="9853821">
                <a:moveTo>
                  <a:pt x="0" y="0"/>
                </a:moveTo>
                <a:lnTo>
                  <a:pt x="9853821" y="0"/>
                </a:lnTo>
                <a:lnTo>
                  <a:pt x="9853821" y="2475773"/>
                </a:lnTo>
                <a:lnTo>
                  <a:pt x="0" y="24757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74585" y="6739155"/>
            <a:ext cx="6331963" cy="2762319"/>
          </a:xfrm>
          <a:custGeom>
            <a:avLst/>
            <a:gdLst/>
            <a:ahLst/>
            <a:cxnLst/>
            <a:rect r="r" b="b" t="t" l="l"/>
            <a:pathLst>
              <a:path h="2762319" w="6331963">
                <a:moveTo>
                  <a:pt x="0" y="0"/>
                </a:moveTo>
                <a:lnTo>
                  <a:pt x="6331962" y="0"/>
                </a:lnTo>
                <a:lnTo>
                  <a:pt x="6331962" y="2762319"/>
                </a:lnTo>
                <a:lnTo>
                  <a:pt x="0" y="27623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01397" y="165113"/>
            <a:ext cx="15743757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FF66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Results: Exploratory &amp; Rule-Based NLP Analysis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11393" y="1095777"/>
            <a:ext cx="1126384" cy="41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1"/>
              </a:lnSpc>
              <a:spcBef>
                <a:spcPct val="0"/>
              </a:spcBef>
            </a:pPr>
            <a:r>
              <a:rPr lang="en-US" b="true" sz="24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VADER: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31827" y="1035355"/>
            <a:ext cx="1682895" cy="41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1"/>
              </a:lnSpc>
              <a:spcBef>
                <a:spcPct val="0"/>
              </a:spcBef>
            </a:pPr>
            <a:r>
              <a:rPr lang="en-US" b="true" sz="24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TEXTBLOB: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16001" y="3669029"/>
            <a:ext cx="721943" cy="41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1"/>
              </a:lnSpc>
              <a:spcBef>
                <a:spcPct val="0"/>
              </a:spcBef>
            </a:pPr>
            <a:r>
              <a:rPr lang="en-US" b="true" sz="24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NER: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37410" y="6609428"/>
            <a:ext cx="1079126" cy="41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1"/>
              </a:lnSpc>
              <a:spcBef>
                <a:spcPct val="0"/>
              </a:spcBef>
            </a:pPr>
            <a:r>
              <a:rPr lang="en-US" b="true" sz="24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TF-IDF: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1397" y="6425103"/>
            <a:ext cx="1644940" cy="41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1"/>
              </a:lnSpc>
              <a:spcBef>
                <a:spcPct val="0"/>
              </a:spcBef>
            </a:pPr>
            <a:r>
              <a:rPr lang="en-US" b="true" sz="242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N-GRAMS: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562487" y="-213463"/>
            <a:ext cx="1725514" cy="1725514"/>
          </a:xfrm>
          <a:custGeom>
            <a:avLst/>
            <a:gdLst/>
            <a:ahLst/>
            <a:cxnLst/>
            <a:rect r="r" b="b" t="t" l="l"/>
            <a:pathLst>
              <a:path h="1725514" w="1725514">
                <a:moveTo>
                  <a:pt x="0" y="0"/>
                </a:moveTo>
                <a:lnTo>
                  <a:pt x="1725515" y="0"/>
                </a:lnTo>
                <a:lnTo>
                  <a:pt x="1725515" y="1725514"/>
                </a:lnTo>
                <a:lnTo>
                  <a:pt x="0" y="172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" y="2091548"/>
            <a:ext cx="5251195" cy="3080842"/>
          </a:xfrm>
          <a:custGeom>
            <a:avLst/>
            <a:gdLst/>
            <a:ahLst/>
            <a:cxnLst/>
            <a:rect r="r" b="b" t="t" l="l"/>
            <a:pathLst>
              <a:path h="3080842" w="5251195">
                <a:moveTo>
                  <a:pt x="0" y="0"/>
                </a:moveTo>
                <a:lnTo>
                  <a:pt x="5251195" y="0"/>
                </a:lnTo>
                <a:lnTo>
                  <a:pt x="5251195" y="3080842"/>
                </a:lnTo>
                <a:lnTo>
                  <a:pt x="0" y="3080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82698" y="2536395"/>
            <a:ext cx="2994623" cy="1996416"/>
          </a:xfrm>
          <a:custGeom>
            <a:avLst/>
            <a:gdLst/>
            <a:ahLst/>
            <a:cxnLst/>
            <a:rect r="r" b="b" t="t" l="l"/>
            <a:pathLst>
              <a:path h="1996416" w="2994623">
                <a:moveTo>
                  <a:pt x="0" y="0"/>
                </a:moveTo>
                <a:lnTo>
                  <a:pt x="2994623" y="0"/>
                </a:lnTo>
                <a:lnTo>
                  <a:pt x="2994623" y="1996415"/>
                </a:lnTo>
                <a:lnTo>
                  <a:pt x="0" y="19964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9780" y="5865767"/>
            <a:ext cx="8764220" cy="3122253"/>
          </a:xfrm>
          <a:custGeom>
            <a:avLst/>
            <a:gdLst/>
            <a:ahLst/>
            <a:cxnLst/>
            <a:rect r="r" b="b" t="t" l="l"/>
            <a:pathLst>
              <a:path h="3122253" w="8764220">
                <a:moveTo>
                  <a:pt x="0" y="0"/>
                </a:moveTo>
                <a:lnTo>
                  <a:pt x="8764220" y="0"/>
                </a:lnTo>
                <a:lnTo>
                  <a:pt x="8764220" y="3122254"/>
                </a:lnTo>
                <a:lnTo>
                  <a:pt x="0" y="31222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77321" y="1746700"/>
            <a:ext cx="10012186" cy="2786110"/>
          </a:xfrm>
          <a:custGeom>
            <a:avLst/>
            <a:gdLst/>
            <a:ahLst/>
            <a:cxnLst/>
            <a:rect r="r" b="b" t="t" l="l"/>
            <a:pathLst>
              <a:path h="2786110" w="10012186">
                <a:moveTo>
                  <a:pt x="0" y="0"/>
                </a:moveTo>
                <a:lnTo>
                  <a:pt x="10012186" y="0"/>
                </a:lnTo>
                <a:lnTo>
                  <a:pt x="10012186" y="2786110"/>
                </a:lnTo>
                <a:lnTo>
                  <a:pt x="0" y="27861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008903" y="5368859"/>
            <a:ext cx="7416341" cy="4116069"/>
          </a:xfrm>
          <a:custGeom>
            <a:avLst/>
            <a:gdLst/>
            <a:ahLst/>
            <a:cxnLst/>
            <a:rect r="r" b="b" t="t" l="l"/>
            <a:pathLst>
              <a:path h="4116069" w="7416341">
                <a:moveTo>
                  <a:pt x="0" y="0"/>
                </a:moveTo>
                <a:lnTo>
                  <a:pt x="7416341" y="0"/>
                </a:lnTo>
                <a:lnTo>
                  <a:pt x="7416341" y="4116070"/>
                </a:lnTo>
                <a:lnTo>
                  <a:pt x="0" y="41160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01397" y="165113"/>
            <a:ext cx="14289632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FF66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Results: Supervised Models &amp; Advanced NLP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1397" y="1489998"/>
            <a:ext cx="4889142" cy="465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7"/>
              </a:lnSpc>
              <a:spcBef>
                <a:spcPct val="0"/>
              </a:spcBef>
            </a:pPr>
            <a:r>
              <a:rPr lang="en-US" b="true" sz="275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FinBERT Sentiment Analysis: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" y="5258115"/>
            <a:ext cx="6580009" cy="465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7"/>
              </a:lnSpc>
              <a:spcBef>
                <a:spcPct val="0"/>
              </a:spcBef>
            </a:pPr>
            <a:r>
              <a:rPr lang="en-US" b="true" sz="275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Sentence Embeddings + Clustering: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193544" y="1255349"/>
            <a:ext cx="6297485" cy="465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7"/>
              </a:lnSpc>
              <a:spcBef>
                <a:spcPct val="0"/>
              </a:spcBef>
            </a:pPr>
            <a:r>
              <a:rPr lang="en-US" b="true" sz="275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Development and Evaluation 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05817" y="4886798"/>
            <a:ext cx="3637479" cy="465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7"/>
              </a:lnSpc>
              <a:spcBef>
                <a:spcPct val="0"/>
              </a:spcBef>
            </a:pPr>
            <a:r>
              <a:rPr lang="en-US" b="true" sz="275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Real-Time Prediction: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562487" y="-213463"/>
            <a:ext cx="1725514" cy="1725514"/>
          </a:xfrm>
          <a:custGeom>
            <a:avLst/>
            <a:gdLst/>
            <a:ahLst/>
            <a:cxnLst/>
            <a:rect r="r" b="b" t="t" l="l"/>
            <a:pathLst>
              <a:path h="1725514" w="1725514">
                <a:moveTo>
                  <a:pt x="0" y="0"/>
                </a:moveTo>
                <a:lnTo>
                  <a:pt x="1725515" y="0"/>
                </a:lnTo>
                <a:lnTo>
                  <a:pt x="1725515" y="1725514"/>
                </a:lnTo>
                <a:lnTo>
                  <a:pt x="0" y="172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>
            <a:off x="9144000" y="1231428"/>
            <a:ext cx="0" cy="782414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383033" y="1572256"/>
            <a:ext cx="9051229" cy="7142488"/>
          </a:xfrm>
          <a:custGeom>
            <a:avLst/>
            <a:gdLst/>
            <a:ahLst/>
            <a:cxnLst/>
            <a:rect r="r" b="b" t="t" l="l"/>
            <a:pathLst>
              <a:path h="7142488" w="9051229">
                <a:moveTo>
                  <a:pt x="0" y="0"/>
                </a:moveTo>
                <a:lnTo>
                  <a:pt x="9051230" y="0"/>
                </a:lnTo>
                <a:lnTo>
                  <a:pt x="9051230" y="7142488"/>
                </a:lnTo>
                <a:lnTo>
                  <a:pt x="0" y="71424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314" t="0" r="0" b="-534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5881" y="165113"/>
            <a:ext cx="14741772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FF66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Conclusions and Future Scopes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2643" y="1144118"/>
            <a:ext cx="2970674" cy="65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1"/>
              </a:lnSpc>
              <a:spcBef>
                <a:spcPct val="0"/>
              </a:spcBef>
            </a:pPr>
            <a:r>
              <a:rPr lang="en-US" b="true" sz="37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92232" y="1144118"/>
            <a:ext cx="3208401" cy="650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1"/>
              </a:lnSpc>
              <a:spcBef>
                <a:spcPct val="0"/>
              </a:spcBef>
            </a:pPr>
            <a:r>
              <a:rPr lang="en-US" b="true" sz="373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Scope: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0574" y="1987782"/>
            <a:ext cx="8293392" cy="7272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4501" indent="-262250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project set out to address the challenge </a:t>
            </a:r>
            <a:r>
              <a:rPr lang="en-US" sz="24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of transforming unstructured financial news headlines into actionable insights to predict daily DJIA market movements — directly supporting ICICI Bank Ltd’s objective of enabling near real‑time risk assessment and decision support.</a:t>
            </a:r>
          </a:p>
          <a:p>
            <a:pPr algn="l" marL="524501" indent="-262250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By combining exploratory NLP techniques (VADER, TextBlob, NER, TF‑IDF) with advanced models like FinBERT, Logistic Regression, and clustering on embeddings, we successfully built a pipeline that analyzes sentiment trends and forecasts market direction.</a:t>
            </a:r>
          </a:p>
          <a:p>
            <a:pPr algn="l" marL="524501" indent="-262250" lvl="1">
              <a:lnSpc>
                <a:spcPts val="3401"/>
              </a:lnSpc>
              <a:buFont typeface="Arial"/>
              <a:buChar char="•"/>
            </a:pPr>
            <a:r>
              <a:rPr lang="en-US" sz="24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 real-world terms, this system helps investment teams at ICICI Bank monitor market sentiment automatically, flag high‑risk news events faster, and make more data‑driven, proactive investment decisions.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FF6600">
                <a:alpha val="8627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FF6600">
                <a:alpha val="51765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4D00">
                <a:alpha val="4862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FFA366">
                <a:alpha val="48627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>
                <a:alpha val="4196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FF6600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FF6600">
                <a:alpha val="72157"/>
              </a:srgbClr>
            </a:solidFill>
          </p:spPr>
        </p:sp>
      </p:grpSp>
      <p:sp>
        <p:nvSpPr>
          <p:cNvPr name="AutoShape 20" id="20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FF6600">
                <a:alpha val="8627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>
                <a:alpha val="392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FF6600">
                <a:alpha val="51765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4D00">
                <a:alpha val="48627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FFA366">
                <a:alpha val="48627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6600">
                <a:alpha val="41961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FF6600">
                <a:alpha val="63922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-10800000">
            <a:off x="0" y="0"/>
            <a:ext cx="1263894" cy="8499231"/>
            <a:chOff x="0" y="0"/>
            <a:chExt cx="1685192" cy="1133230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685163" cy="11332337"/>
            </a:xfrm>
            <a:custGeom>
              <a:avLst/>
              <a:gdLst/>
              <a:ahLst/>
              <a:cxnLst/>
              <a:rect r="r" b="b" t="t" l="l"/>
              <a:pathLst>
                <a:path h="11332337" w="1685163">
                  <a:moveTo>
                    <a:pt x="0" y="11332337"/>
                  </a:moveTo>
                  <a:lnTo>
                    <a:pt x="1685163" y="0"/>
                  </a:lnTo>
                  <a:lnTo>
                    <a:pt x="1685163" y="11332337"/>
                  </a:lnTo>
                  <a:close/>
                </a:path>
              </a:pathLst>
            </a:custGeom>
            <a:solidFill>
              <a:srgbClr val="FF6600">
                <a:alpha val="72157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5211245" y="2674047"/>
            <a:ext cx="6160522" cy="2469453"/>
            <a:chOff x="0" y="0"/>
            <a:chExt cx="8214030" cy="329260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214030" cy="3292604"/>
            </a:xfrm>
            <a:custGeom>
              <a:avLst/>
              <a:gdLst/>
              <a:ahLst/>
              <a:cxnLst/>
              <a:rect r="r" b="b" t="t" l="l"/>
              <a:pathLst>
                <a:path h="3292604" w="8214030">
                  <a:moveTo>
                    <a:pt x="0" y="0"/>
                  </a:moveTo>
                  <a:lnTo>
                    <a:pt x="8214030" y="0"/>
                  </a:lnTo>
                  <a:lnTo>
                    <a:pt x="8214030" y="3292604"/>
                  </a:lnTo>
                  <a:lnTo>
                    <a:pt x="0" y="32926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28575"/>
              <a:ext cx="8214030" cy="3321179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8640"/>
                </a:lnSpc>
              </a:pPr>
              <a:r>
                <a:rPr lang="en-US" sz="7200" b="true">
                  <a:solidFill>
                    <a:srgbClr val="FF66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" y="9601200"/>
            <a:ext cx="18288000" cy="685800"/>
            <a:chOff x="0" y="0"/>
            <a:chExt cx="24384000" cy="914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914400"/>
            </a:xfrm>
            <a:custGeom>
              <a:avLst/>
              <a:gdLst/>
              <a:ahLst/>
              <a:cxnLst/>
              <a:rect r="r" b="b" t="t" l="l"/>
              <a:pathLst>
                <a:path h="9144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9501474"/>
            <a:ext cx="18288002" cy="98997"/>
            <a:chOff x="0" y="0"/>
            <a:chExt cx="24384002" cy="1319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1953"/>
            </a:xfrm>
            <a:custGeom>
              <a:avLst/>
              <a:gdLst/>
              <a:ahLst/>
              <a:cxnLst/>
              <a:rect r="r" b="b" t="t" l="l"/>
              <a:pathLst>
                <a:path h="131953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1953"/>
                  </a:lnTo>
                  <a:lnTo>
                    <a:pt x="0" y="131953"/>
                  </a:lnTo>
                  <a:close/>
                </a:path>
              </a:pathLst>
            </a:custGeom>
            <a:solidFill>
              <a:srgbClr val="FF6600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562487" y="-213463"/>
            <a:ext cx="1725514" cy="1725514"/>
          </a:xfrm>
          <a:custGeom>
            <a:avLst/>
            <a:gdLst/>
            <a:ahLst/>
            <a:cxnLst/>
            <a:rect r="r" b="b" t="t" l="l"/>
            <a:pathLst>
              <a:path h="1725514" w="1725514">
                <a:moveTo>
                  <a:pt x="0" y="0"/>
                </a:moveTo>
                <a:lnTo>
                  <a:pt x="1725515" y="0"/>
                </a:lnTo>
                <a:lnTo>
                  <a:pt x="1725515" y="1725514"/>
                </a:lnTo>
                <a:lnTo>
                  <a:pt x="0" y="17255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431767" y="3624326"/>
            <a:ext cx="4993477" cy="3453711"/>
          </a:xfrm>
          <a:custGeom>
            <a:avLst/>
            <a:gdLst/>
            <a:ahLst/>
            <a:cxnLst/>
            <a:rect r="r" b="b" t="t" l="l"/>
            <a:pathLst>
              <a:path h="3453711" w="4993477">
                <a:moveTo>
                  <a:pt x="0" y="0"/>
                </a:moveTo>
                <a:lnTo>
                  <a:pt x="4993477" y="0"/>
                </a:lnTo>
                <a:lnTo>
                  <a:pt x="4993477" y="3453712"/>
                </a:lnTo>
                <a:lnTo>
                  <a:pt x="0" y="34537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950" r="0" b="-395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34439" y="7318971"/>
            <a:ext cx="8908176" cy="2182503"/>
          </a:xfrm>
          <a:custGeom>
            <a:avLst/>
            <a:gdLst/>
            <a:ahLst/>
            <a:cxnLst/>
            <a:rect r="r" b="b" t="t" l="l"/>
            <a:pathLst>
              <a:path h="2182503" w="8908176">
                <a:moveTo>
                  <a:pt x="0" y="0"/>
                </a:moveTo>
                <a:lnTo>
                  <a:pt x="8908176" y="0"/>
                </a:lnTo>
                <a:lnTo>
                  <a:pt x="8908176" y="2182503"/>
                </a:lnTo>
                <a:lnTo>
                  <a:pt x="0" y="21825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" y="7391812"/>
            <a:ext cx="9154248" cy="2036820"/>
          </a:xfrm>
          <a:custGeom>
            <a:avLst/>
            <a:gdLst/>
            <a:ahLst/>
            <a:cxnLst/>
            <a:rect r="r" b="b" t="t" l="l"/>
            <a:pathLst>
              <a:path h="2036820" w="9154248">
                <a:moveTo>
                  <a:pt x="0" y="0"/>
                </a:moveTo>
                <a:lnTo>
                  <a:pt x="9154248" y="0"/>
                </a:lnTo>
                <a:lnTo>
                  <a:pt x="9154248" y="2036820"/>
                </a:lnTo>
                <a:lnTo>
                  <a:pt x="0" y="20368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04910" y="4675526"/>
            <a:ext cx="11301259" cy="2599290"/>
          </a:xfrm>
          <a:custGeom>
            <a:avLst/>
            <a:gdLst/>
            <a:ahLst/>
            <a:cxnLst/>
            <a:rect r="r" b="b" t="t" l="l"/>
            <a:pathLst>
              <a:path h="2599290" w="11301259">
                <a:moveTo>
                  <a:pt x="0" y="0"/>
                </a:moveTo>
                <a:lnTo>
                  <a:pt x="11301259" y="0"/>
                </a:lnTo>
                <a:lnTo>
                  <a:pt x="11301259" y="2599290"/>
                </a:lnTo>
                <a:lnTo>
                  <a:pt x="0" y="25992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65881" y="165113"/>
            <a:ext cx="14741772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FF66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Appendix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5881" y="1178712"/>
            <a:ext cx="17776735" cy="3289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5"/>
              </a:lnSpc>
              <a:spcBef>
                <a:spcPct val="0"/>
              </a:spcBef>
            </a:pPr>
            <a:r>
              <a:rPr lang="en-US" b="true" sz="286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 and links:</a:t>
            </a:r>
          </a:p>
          <a:p>
            <a:pPr algn="l">
              <a:lnSpc>
                <a:spcPts val="3585"/>
              </a:lnSpc>
              <a:spcBef>
                <a:spcPct val="0"/>
              </a:spcBef>
            </a:pPr>
            <a:r>
              <a:rPr lang="en-US" sz="25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Literature Review: </a:t>
            </a:r>
            <a:r>
              <a:rPr lang="en-US" sz="2561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561" u="sng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  <a:hlinkClick r:id="rId7" tooltip="https://github.com/gvritesh/ICICI_Internship/blob/main/ICICI%20INTERNSHIP_%20LITERATURE%20REVIEW.pdf"/>
              </a:rPr>
              <a:t>link</a:t>
            </a:r>
            <a:r>
              <a:rPr lang="en-US" sz="25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, </a:t>
            </a:r>
            <a:r>
              <a:rPr lang="en-US" sz="25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Github Repository: </a:t>
            </a:r>
            <a:r>
              <a:rPr lang="en-US" sz="2561" u="sng">
                <a:solidFill>
                  <a:srgbClr val="004AAD"/>
                </a:solidFill>
                <a:latin typeface="Canva Sans"/>
                <a:ea typeface="Canva Sans"/>
                <a:cs typeface="Canva Sans"/>
                <a:sym typeface="Canva Sans"/>
                <a:hlinkClick r:id="rId8" tooltip="https://github.com/gvritesh/ICICI_Internship/"/>
              </a:rPr>
              <a:t>link</a:t>
            </a:r>
          </a:p>
          <a:p>
            <a:pPr algn="l">
              <a:lnSpc>
                <a:spcPts val="4005"/>
              </a:lnSpc>
              <a:spcBef>
                <a:spcPct val="0"/>
              </a:spcBef>
            </a:pPr>
            <a:r>
              <a:rPr lang="en-US" b="true" sz="286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&amp; libraries:</a:t>
            </a:r>
          </a:p>
          <a:p>
            <a:pPr algn="l">
              <a:lnSpc>
                <a:spcPts val="3585"/>
              </a:lnSpc>
              <a:spcBef>
                <a:spcPct val="0"/>
              </a:spcBef>
            </a:pPr>
            <a:r>
              <a:rPr lang="en-US" sz="256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Python (v3.11), Pandas (v2.0+), NumPy (v1.24+), Scikit-learn (v1.3+), NLTK (v3.8+), spaCy (v3.6+), TextBlob (v0.17+), VADER Sentiment, Transformers (v4.40+), Sentence-Transformers (v2.6+), XGBoost (v2.0+), Matplotlib (v3.7+), Seaborn (v0.12+)</a:t>
            </a:r>
          </a:p>
          <a:p>
            <a:pPr algn="l">
              <a:lnSpc>
                <a:spcPts val="4005"/>
              </a:lnSpc>
              <a:spcBef>
                <a:spcPct val="0"/>
              </a:spcBef>
            </a:pPr>
            <a:r>
              <a:rPr lang="en-US" b="true" sz="286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Extra Visualisations: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DAGsMD_NmY0</dc:identifier>
  <dcterms:modified xsi:type="dcterms:W3CDTF">2011-08-01T06:04:30Z</dcterms:modified>
  <cp:revision>1</cp:revision>
  <dc:title>Your paragraph text</dc:title>
</cp:coreProperties>
</file>