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4" r:id="rId5"/>
    <p:sldId id="267" r:id="rId6"/>
    <p:sldId id="268" r:id="rId7"/>
    <p:sldId id="269" r:id="rId8"/>
    <p:sldId id="279" r:id="rId9"/>
    <p:sldId id="283" r:id="rId10"/>
    <p:sldId id="288" r:id="rId11"/>
    <p:sldId id="282" r:id="rId12"/>
    <p:sldId id="281" r:id="rId13"/>
    <p:sldId id="289" r:id="rId14"/>
    <p:sldId id="285" r:id="rId15"/>
    <p:sldId id="286" r:id="rId16"/>
    <p:sldId id="290" r:id="rId17"/>
    <p:sldId id="291" r:id="rId18"/>
    <p:sldId id="292" r:id="rId19"/>
    <p:sldId id="293" r:id="rId20"/>
    <p:sldId id="276" r:id="rId21"/>
    <p:sldId id="280" r:id="rId22"/>
    <p:sldId id="278" r:id="rId23"/>
    <p:sldId id="294"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C226"/>
    <a:srgbClr val="F2F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FC31D-D767-4D48-BB88-33F905CD44D1}" v="899" dt="2024-05-10T03:28:28.719"/>
    <p1510:client id="{310DD99C-07E1-47CA-A097-F4B814853941}" v="1649" dt="2024-05-09T14:08:05.522"/>
    <p1510:client id="{406D6954-55EB-41F7-A7F4-411A684AE066}" v="92" dt="2024-05-08T16:08:16.283"/>
    <p1510:client id="{4D626E37-6776-44CE-A2BD-17387F44337A}" v="81" dt="2024-05-09T01:32:22.619"/>
    <p1510:client id="{6E68A660-AE53-4399-8C47-9B044803BC14}" v="3239" dt="2024-05-09T12:12:31.707"/>
    <p1510:client id="{78D4A1CC-6590-4820-96CF-BBFDF057ED4F}" v="143" dt="2024-05-08T16:19:37.194"/>
    <p1510:client id="{84A29AE9-51D6-4DAC-98D3-1B33B108FFA8}" v="1" dt="2024-05-09T20:11:56.521"/>
    <p1510:client id="{94954B88-723B-4BED-A087-051EE07D4076}" v="11" dt="2024-05-09T20:07:32.289"/>
    <p1510:client id="{98C6F687-42AA-4E7E-A41A-3D9BE6490536}" v="40" dt="2024-05-08T16:58:50.747"/>
    <p1510:client id="{AB9E93E4-C390-4B3E-BC71-13D7A5C67AA2}" v="55" dt="2024-05-09T14:59:26.395"/>
    <p1510:client id="{B87F2BB0-EDA7-4A2B-9841-5DB80576107E}" v="1" dt="2024-05-09T17:20:26.812"/>
    <p1510:client id="{CF35188C-068E-4BDD-850A-631719A219BD}" v="395" dt="2024-05-08T16:44:51.4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073" y="322579"/>
            <a:ext cx="10679852"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6" name="bg object 16"/>
          <p:cNvSpPr/>
          <p:nvPr/>
        </p:nvSpPr>
        <p:spPr>
          <a:xfrm>
            <a:off x="9371011" y="0"/>
            <a:ext cx="1219200" cy="6858000"/>
          </a:xfrm>
          <a:custGeom>
            <a:avLst/>
            <a:gdLst/>
            <a:ahLst/>
            <a:cxnLst/>
            <a:rect l="l" t="t" r="r" b="b"/>
            <a:pathLst>
              <a:path w="1219200" h="6858000">
                <a:moveTo>
                  <a:pt x="0" y="0"/>
                </a:moveTo>
                <a:lnTo>
                  <a:pt x="1219200" y="6858000"/>
                </a:lnTo>
              </a:path>
            </a:pathLst>
          </a:custGeom>
          <a:ln w="9525">
            <a:solidFill>
              <a:srgbClr val="BFBFBF"/>
            </a:solidFill>
          </a:ln>
        </p:spPr>
        <p:txBody>
          <a:bodyPr wrap="square" lIns="0" tIns="0" rIns="0" bIns="0" rtlCol="0"/>
          <a:lstStyle/>
          <a:p>
            <a:endParaRPr/>
          </a:p>
        </p:txBody>
      </p:sp>
      <p:sp>
        <p:nvSpPr>
          <p:cNvPr id="17" name="bg object 17"/>
          <p:cNvSpPr/>
          <p:nvPr/>
        </p:nvSpPr>
        <p:spPr>
          <a:xfrm>
            <a:off x="7425266" y="3681412"/>
            <a:ext cx="4763770" cy="3176905"/>
          </a:xfrm>
          <a:custGeom>
            <a:avLst/>
            <a:gdLst/>
            <a:ahLst/>
            <a:cxnLst/>
            <a:rect l="l" t="t" r="r" b="b"/>
            <a:pathLst>
              <a:path w="4763770" h="3176904">
                <a:moveTo>
                  <a:pt x="4763558" y="0"/>
                </a:moveTo>
                <a:lnTo>
                  <a:pt x="0" y="3176587"/>
                </a:lnTo>
              </a:path>
            </a:pathLst>
          </a:custGeom>
          <a:ln w="9525">
            <a:solidFill>
              <a:srgbClr val="D9D9D9"/>
            </a:solidFill>
          </a:ln>
        </p:spPr>
        <p:txBody>
          <a:bodyPr wrap="square" lIns="0" tIns="0" rIns="0" bIns="0" rtlCol="0"/>
          <a:lstStyle/>
          <a:p>
            <a:endParaRPr/>
          </a:p>
        </p:txBody>
      </p:sp>
      <p:sp>
        <p:nvSpPr>
          <p:cNvPr id="18" name="bg object 18"/>
          <p:cNvSpPr/>
          <p:nvPr/>
        </p:nvSpPr>
        <p:spPr>
          <a:xfrm>
            <a:off x="9181475" y="0"/>
            <a:ext cx="3007360" cy="6858000"/>
          </a:xfrm>
          <a:custGeom>
            <a:avLst/>
            <a:gdLst/>
            <a:ahLst/>
            <a:cxnLst/>
            <a:rect l="l" t="t" r="r" b="b"/>
            <a:pathLst>
              <a:path w="3007359" h="6858000">
                <a:moveTo>
                  <a:pt x="3007349" y="0"/>
                </a:moveTo>
                <a:lnTo>
                  <a:pt x="2043009" y="0"/>
                </a:lnTo>
                <a:lnTo>
                  <a:pt x="0" y="6857999"/>
                </a:lnTo>
                <a:lnTo>
                  <a:pt x="3007349" y="6857999"/>
                </a:lnTo>
                <a:lnTo>
                  <a:pt x="3007349" y="0"/>
                </a:lnTo>
                <a:close/>
              </a:path>
            </a:pathLst>
          </a:custGeom>
          <a:solidFill>
            <a:srgbClr val="90C226">
              <a:alpha val="30198"/>
            </a:srgbClr>
          </a:solidFill>
        </p:spPr>
        <p:txBody>
          <a:bodyPr wrap="square" lIns="0" tIns="0" rIns="0" bIns="0" rtlCol="0"/>
          <a:lstStyle/>
          <a:p>
            <a:endParaRPr/>
          </a:p>
        </p:txBody>
      </p:sp>
      <p:sp>
        <p:nvSpPr>
          <p:cNvPr id="19" name="bg object 19"/>
          <p:cNvSpPr/>
          <p:nvPr/>
        </p:nvSpPr>
        <p:spPr>
          <a:xfrm>
            <a:off x="9604932" y="0"/>
            <a:ext cx="2587625" cy="6858000"/>
          </a:xfrm>
          <a:custGeom>
            <a:avLst/>
            <a:gdLst/>
            <a:ahLst/>
            <a:cxnLst/>
            <a:rect l="l" t="t" r="r" b="b"/>
            <a:pathLst>
              <a:path w="2587625" h="6858000">
                <a:moveTo>
                  <a:pt x="2587067" y="0"/>
                </a:moveTo>
                <a:lnTo>
                  <a:pt x="0" y="0"/>
                </a:lnTo>
                <a:lnTo>
                  <a:pt x="1207968" y="6857999"/>
                </a:lnTo>
                <a:lnTo>
                  <a:pt x="2587067" y="6857999"/>
                </a:lnTo>
                <a:lnTo>
                  <a:pt x="2587067" y="0"/>
                </a:lnTo>
                <a:close/>
              </a:path>
            </a:pathLst>
          </a:custGeom>
          <a:solidFill>
            <a:srgbClr val="90C226">
              <a:alpha val="19999"/>
            </a:srgbClr>
          </a:solidFill>
        </p:spPr>
        <p:txBody>
          <a:bodyPr wrap="square" lIns="0" tIns="0" rIns="0" bIns="0" rtlCol="0"/>
          <a:lstStyle/>
          <a:p>
            <a:endParaRPr/>
          </a:p>
        </p:txBody>
      </p:sp>
      <p:sp>
        <p:nvSpPr>
          <p:cNvPr id="20" name="bg object 20"/>
          <p:cNvSpPr/>
          <p:nvPr/>
        </p:nvSpPr>
        <p:spPr>
          <a:xfrm>
            <a:off x="8932332" y="3048000"/>
            <a:ext cx="3260090" cy="3810000"/>
          </a:xfrm>
          <a:custGeom>
            <a:avLst/>
            <a:gdLst/>
            <a:ahLst/>
            <a:cxnLst/>
            <a:rect l="l" t="t" r="r" b="b"/>
            <a:pathLst>
              <a:path w="3260090" h="3810000">
                <a:moveTo>
                  <a:pt x="3259667" y="0"/>
                </a:moveTo>
                <a:lnTo>
                  <a:pt x="0" y="3809999"/>
                </a:lnTo>
                <a:lnTo>
                  <a:pt x="3259667" y="3809999"/>
                </a:lnTo>
                <a:lnTo>
                  <a:pt x="3259667" y="0"/>
                </a:lnTo>
                <a:close/>
              </a:path>
            </a:pathLst>
          </a:custGeom>
          <a:solidFill>
            <a:srgbClr val="54A021">
              <a:alpha val="72158"/>
            </a:srgbClr>
          </a:solidFill>
        </p:spPr>
        <p:txBody>
          <a:bodyPr wrap="square" lIns="0" tIns="0" rIns="0" bIns="0" rtlCol="0"/>
          <a:lstStyle/>
          <a:p>
            <a:endParaRPr/>
          </a:p>
        </p:txBody>
      </p:sp>
      <p:sp>
        <p:nvSpPr>
          <p:cNvPr id="21" name="bg object 21"/>
          <p:cNvSpPr/>
          <p:nvPr/>
        </p:nvSpPr>
        <p:spPr>
          <a:xfrm>
            <a:off x="9337546" y="0"/>
            <a:ext cx="2851785" cy="6858000"/>
          </a:xfrm>
          <a:custGeom>
            <a:avLst/>
            <a:gdLst/>
            <a:ahLst/>
            <a:cxnLst/>
            <a:rect l="l" t="t" r="r" b="b"/>
            <a:pathLst>
              <a:path w="2851784" h="6858000">
                <a:moveTo>
                  <a:pt x="2851279" y="0"/>
                </a:moveTo>
                <a:lnTo>
                  <a:pt x="0" y="0"/>
                </a:lnTo>
                <a:lnTo>
                  <a:pt x="2467704" y="6857999"/>
                </a:lnTo>
                <a:lnTo>
                  <a:pt x="2851279" y="6857999"/>
                </a:lnTo>
                <a:lnTo>
                  <a:pt x="2851279" y="0"/>
                </a:lnTo>
                <a:close/>
              </a:path>
            </a:pathLst>
          </a:custGeom>
          <a:solidFill>
            <a:srgbClr val="3F7819">
              <a:alpha val="70199"/>
            </a:srgbClr>
          </a:solidFill>
        </p:spPr>
        <p:txBody>
          <a:bodyPr wrap="square" lIns="0" tIns="0" rIns="0" bIns="0" rtlCol="0"/>
          <a:lstStyle/>
          <a:p>
            <a:endParaRPr/>
          </a:p>
        </p:txBody>
      </p:sp>
      <p:sp>
        <p:nvSpPr>
          <p:cNvPr id="22" name="bg object 22"/>
          <p:cNvSpPr/>
          <p:nvPr/>
        </p:nvSpPr>
        <p:spPr>
          <a:xfrm>
            <a:off x="10898729" y="0"/>
            <a:ext cx="1290320" cy="6858000"/>
          </a:xfrm>
          <a:custGeom>
            <a:avLst/>
            <a:gdLst/>
            <a:ahLst/>
            <a:cxnLst/>
            <a:rect l="l" t="t" r="r" b="b"/>
            <a:pathLst>
              <a:path w="1290320" h="6858000">
                <a:moveTo>
                  <a:pt x="1290093" y="0"/>
                </a:moveTo>
                <a:lnTo>
                  <a:pt x="1018477" y="0"/>
                </a:lnTo>
                <a:lnTo>
                  <a:pt x="0" y="6857999"/>
                </a:lnTo>
                <a:lnTo>
                  <a:pt x="1290093" y="6857999"/>
                </a:lnTo>
                <a:lnTo>
                  <a:pt x="1290093" y="0"/>
                </a:lnTo>
                <a:close/>
              </a:path>
            </a:pathLst>
          </a:custGeom>
          <a:solidFill>
            <a:srgbClr val="C0E474">
              <a:alpha val="70199"/>
            </a:srgbClr>
          </a:solidFill>
        </p:spPr>
        <p:txBody>
          <a:bodyPr wrap="square" lIns="0" tIns="0" rIns="0" bIns="0" rtlCol="0"/>
          <a:lstStyle/>
          <a:p>
            <a:endParaRPr/>
          </a:p>
        </p:txBody>
      </p:sp>
      <p:sp>
        <p:nvSpPr>
          <p:cNvPr id="23" name="bg object 23"/>
          <p:cNvSpPr/>
          <p:nvPr/>
        </p:nvSpPr>
        <p:spPr>
          <a:xfrm>
            <a:off x="10940367" y="0"/>
            <a:ext cx="1249045" cy="6858000"/>
          </a:xfrm>
          <a:custGeom>
            <a:avLst/>
            <a:gdLst/>
            <a:ahLst/>
            <a:cxnLst/>
            <a:rect l="l" t="t" r="r" b="b"/>
            <a:pathLst>
              <a:path w="1249045" h="6858000">
                <a:moveTo>
                  <a:pt x="1248456" y="0"/>
                </a:moveTo>
                <a:lnTo>
                  <a:pt x="0" y="0"/>
                </a:lnTo>
                <a:lnTo>
                  <a:pt x="1108013" y="6857999"/>
                </a:lnTo>
                <a:lnTo>
                  <a:pt x="1248456" y="6857999"/>
                </a:lnTo>
                <a:lnTo>
                  <a:pt x="1248456" y="0"/>
                </a:lnTo>
                <a:close/>
              </a:path>
            </a:pathLst>
          </a:custGeom>
          <a:solidFill>
            <a:srgbClr val="90C226">
              <a:alpha val="65098"/>
            </a:srgbClr>
          </a:solidFill>
        </p:spPr>
        <p:txBody>
          <a:bodyPr wrap="square" lIns="0" tIns="0" rIns="0" bIns="0" rtlCol="0"/>
          <a:lstStyle/>
          <a:p>
            <a:endParaRPr/>
          </a:p>
        </p:txBody>
      </p:sp>
      <p:sp>
        <p:nvSpPr>
          <p:cNvPr id="24" name="bg object 24"/>
          <p:cNvSpPr/>
          <p:nvPr/>
        </p:nvSpPr>
        <p:spPr>
          <a:xfrm>
            <a:off x="10371665" y="3589866"/>
            <a:ext cx="1817370" cy="3268345"/>
          </a:xfrm>
          <a:custGeom>
            <a:avLst/>
            <a:gdLst/>
            <a:ahLst/>
            <a:cxnLst/>
            <a:rect l="l" t="t" r="r" b="b"/>
            <a:pathLst>
              <a:path w="1817370" h="3268345">
                <a:moveTo>
                  <a:pt x="1817159" y="0"/>
                </a:moveTo>
                <a:lnTo>
                  <a:pt x="0" y="3268132"/>
                </a:lnTo>
                <a:lnTo>
                  <a:pt x="1817159" y="3268132"/>
                </a:lnTo>
                <a:lnTo>
                  <a:pt x="1817159" y="0"/>
                </a:lnTo>
                <a:close/>
              </a:path>
            </a:pathLst>
          </a:custGeom>
          <a:solidFill>
            <a:srgbClr val="90C226">
              <a:alpha val="79998"/>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90C226"/>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6"/>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6"/>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1EB"/>
        </a:solidFill>
        <a:effectLst/>
      </p:bgPr>
    </p:bg>
    <p:spTree>
      <p:nvGrpSpPr>
        <p:cNvPr id="1" name=""/>
        <p:cNvGrpSpPr/>
        <p:nvPr/>
      </p:nvGrpSpPr>
      <p:grpSpPr>
        <a:xfrm>
          <a:off x="0" y="0"/>
          <a:ext cx="0" cy="0"/>
          <a:chOff x="0" y="0"/>
          <a:chExt cx="0" cy="0"/>
        </a:xfrm>
      </p:grpSpPr>
      <p:sp>
        <p:nvSpPr>
          <p:cNvPr id="16" name="bg object 16"/>
          <p:cNvSpPr/>
          <p:nvPr/>
        </p:nvSpPr>
        <p:spPr>
          <a:xfrm>
            <a:off x="9371011" y="0"/>
            <a:ext cx="1219200" cy="6858000"/>
          </a:xfrm>
          <a:custGeom>
            <a:avLst/>
            <a:gdLst/>
            <a:ahLst/>
            <a:cxnLst/>
            <a:rect l="l" t="t" r="r" b="b"/>
            <a:pathLst>
              <a:path w="1219200" h="6858000">
                <a:moveTo>
                  <a:pt x="0" y="0"/>
                </a:moveTo>
                <a:lnTo>
                  <a:pt x="1219200" y="6858000"/>
                </a:lnTo>
              </a:path>
            </a:pathLst>
          </a:custGeom>
          <a:ln w="9525">
            <a:solidFill>
              <a:srgbClr val="BFBFBF"/>
            </a:solidFill>
          </a:ln>
        </p:spPr>
        <p:txBody>
          <a:bodyPr wrap="square" lIns="0" tIns="0" rIns="0" bIns="0" rtlCol="0"/>
          <a:lstStyle/>
          <a:p>
            <a:endParaRPr/>
          </a:p>
        </p:txBody>
      </p:sp>
      <p:sp>
        <p:nvSpPr>
          <p:cNvPr id="17" name="bg object 17"/>
          <p:cNvSpPr/>
          <p:nvPr/>
        </p:nvSpPr>
        <p:spPr>
          <a:xfrm>
            <a:off x="7425266" y="3681412"/>
            <a:ext cx="4763770" cy="3176905"/>
          </a:xfrm>
          <a:custGeom>
            <a:avLst/>
            <a:gdLst/>
            <a:ahLst/>
            <a:cxnLst/>
            <a:rect l="l" t="t" r="r" b="b"/>
            <a:pathLst>
              <a:path w="4763770" h="3176904">
                <a:moveTo>
                  <a:pt x="4763558" y="0"/>
                </a:moveTo>
                <a:lnTo>
                  <a:pt x="0" y="3176587"/>
                </a:lnTo>
              </a:path>
            </a:pathLst>
          </a:custGeom>
          <a:ln w="9525">
            <a:solidFill>
              <a:srgbClr val="D9D9D9"/>
            </a:solidFill>
          </a:ln>
        </p:spPr>
        <p:txBody>
          <a:bodyPr wrap="square" lIns="0" tIns="0" rIns="0" bIns="0" rtlCol="0"/>
          <a:lstStyle/>
          <a:p>
            <a:endParaRPr/>
          </a:p>
        </p:txBody>
      </p:sp>
      <p:sp>
        <p:nvSpPr>
          <p:cNvPr id="18" name="bg object 18"/>
          <p:cNvSpPr/>
          <p:nvPr/>
        </p:nvSpPr>
        <p:spPr>
          <a:xfrm>
            <a:off x="9181475" y="0"/>
            <a:ext cx="3007360" cy="6858000"/>
          </a:xfrm>
          <a:custGeom>
            <a:avLst/>
            <a:gdLst/>
            <a:ahLst/>
            <a:cxnLst/>
            <a:rect l="l" t="t" r="r" b="b"/>
            <a:pathLst>
              <a:path w="3007359" h="6858000">
                <a:moveTo>
                  <a:pt x="3007349" y="0"/>
                </a:moveTo>
                <a:lnTo>
                  <a:pt x="2043009" y="0"/>
                </a:lnTo>
                <a:lnTo>
                  <a:pt x="0" y="6857999"/>
                </a:lnTo>
                <a:lnTo>
                  <a:pt x="3007349" y="6857999"/>
                </a:lnTo>
                <a:lnTo>
                  <a:pt x="3007349" y="0"/>
                </a:lnTo>
                <a:close/>
              </a:path>
            </a:pathLst>
          </a:custGeom>
          <a:solidFill>
            <a:srgbClr val="90C226">
              <a:alpha val="30198"/>
            </a:srgbClr>
          </a:solidFill>
        </p:spPr>
        <p:txBody>
          <a:bodyPr wrap="square" lIns="0" tIns="0" rIns="0" bIns="0" rtlCol="0"/>
          <a:lstStyle/>
          <a:p>
            <a:endParaRPr/>
          </a:p>
        </p:txBody>
      </p:sp>
      <p:sp>
        <p:nvSpPr>
          <p:cNvPr id="19" name="bg object 19"/>
          <p:cNvSpPr/>
          <p:nvPr/>
        </p:nvSpPr>
        <p:spPr>
          <a:xfrm>
            <a:off x="9604932" y="0"/>
            <a:ext cx="2587625" cy="6858000"/>
          </a:xfrm>
          <a:custGeom>
            <a:avLst/>
            <a:gdLst/>
            <a:ahLst/>
            <a:cxnLst/>
            <a:rect l="l" t="t" r="r" b="b"/>
            <a:pathLst>
              <a:path w="2587625" h="6858000">
                <a:moveTo>
                  <a:pt x="2587067" y="0"/>
                </a:moveTo>
                <a:lnTo>
                  <a:pt x="0" y="0"/>
                </a:lnTo>
                <a:lnTo>
                  <a:pt x="1207968" y="6857999"/>
                </a:lnTo>
                <a:lnTo>
                  <a:pt x="2587067" y="6857999"/>
                </a:lnTo>
                <a:lnTo>
                  <a:pt x="2587067" y="0"/>
                </a:lnTo>
                <a:close/>
              </a:path>
            </a:pathLst>
          </a:custGeom>
          <a:solidFill>
            <a:srgbClr val="90C226">
              <a:alpha val="19999"/>
            </a:srgbClr>
          </a:solidFill>
        </p:spPr>
        <p:txBody>
          <a:bodyPr wrap="square" lIns="0" tIns="0" rIns="0" bIns="0" rtlCol="0"/>
          <a:lstStyle/>
          <a:p>
            <a:endParaRPr/>
          </a:p>
        </p:txBody>
      </p:sp>
      <p:sp>
        <p:nvSpPr>
          <p:cNvPr id="20" name="bg object 20"/>
          <p:cNvSpPr/>
          <p:nvPr/>
        </p:nvSpPr>
        <p:spPr>
          <a:xfrm>
            <a:off x="8932332" y="3048000"/>
            <a:ext cx="3260090" cy="3810000"/>
          </a:xfrm>
          <a:custGeom>
            <a:avLst/>
            <a:gdLst/>
            <a:ahLst/>
            <a:cxnLst/>
            <a:rect l="l" t="t" r="r" b="b"/>
            <a:pathLst>
              <a:path w="3260090" h="3810000">
                <a:moveTo>
                  <a:pt x="3259667" y="0"/>
                </a:moveTo>
                <a:lnTo>
                  <a:pt x="0" y="3809999"/>
                </a:lnTo>
                <a:lnTo>
                  <a:pt x="3259667" y="3809999"/>
                </a:lnTo>
                <a:lnTo>
                  <a:pt x="3259667" y="0"/>
                </a:lnTo>
                <a:close/>
              </a:path>
            </a:pathLst>
          </a:custGeom>
          <a:solidFill>
            <a:srgbClr val="54A021">
              <a:alpha val="72158"/>
            </a:srgbClr>
          </a:solidFill>
        </p:spPr>
        <p:txBody>
          <a:bodyPr wrap="square" lIns="0" tIns="0" rIns="0" bIns="0" rtlCol="0"/>
          <a:lstStyle/>
          <a:p>
            <a:endParaRPr/>
          </a:p>
        </p:txBody>
      </p:sp>
      <p:sp>
        <p:nvSpPr>
          <p:cNvPr id="21" name="bg object 21"/>
          <p:cNvSpPr/>
          <p:nvPr/>
        </p:nvSpPr>
        <p:spPr>
          <a:xfrm>
            <a:off x="9337546" y="0"/>
            <a:ext cx="2851785" cy="6858000"/>
          </a:xfrm>
          <a:custGeom>
            <a:avLst/>
            <a:gdLst/>
            <a:ahLst/>
            <a:cxnLst/>
            <a:rect l="l" t="t" r="r" b="b"/>
            <a:pathLst>
              <a:path w="2851784" h="6858000">
                <a:moveTo>
                  <a:pt x="2851279" y="0"/>
                </a:moveTo>
                <a:lnTo>
                  <a:pt x="0" y="0"/>
                </a:lnTo>
                <a:lnTo>
                  <a:pt x="2467704" y="6857999"/>
                </a:lnTo>
                <a:lnTo>
                  <a:pt x="2851279" y="6857999"/>
                </a:lnTo>
                <a:lnTo>
                  <a:pt x="2851279" y="0"/>
                </a:lnTo>
                <a:close/>
              </a:path>
            </a:pathLst>
          </a:custGeom>
          <a:solidFill>
            <a:srgbClr val="3F7819">
              <a:alpha val="70199"/>
            </a:srgbClr>
          </a:solidFill>
        </p:spPr>
        <p:txBody>
          <a:bodyPr wrap="square" lIns="0" tIns="0" rIns="0" bIns="0" rtlCol="0"/>
          <a:lstStyle/>
          <a:p>
            <a:endParaRPr/>
          </a:p>
        </p:txBody>
      </p:sp>
      <p:sp>
        <p:nvSpPr>
          <p:cNvPr id="22" name="bg object 22"/>
          <p:cNvSpPr/>
          <p:nvPr/>
        </p:nvSpPr>
        <p:spPr>
          <a:xfrm>
            <a:off x="10898729" y="0"/>
            <a:ext cx="1290320" cy="6858000"/>
          </a:xfrm>
          <a:custGeom>
            <a:avLst/>
            <a:gdLst/>
            <a:ahLst/>
            <a:cxnLst/>
            <a:rect l="l" t="t" r="r" b="b"/>
            <a:pathLst>
              <a:path w="1290320" h="6858000">
                <a:moveTo>
                  <a:pt x="1290093" y="0"/>
                </a:moveTo>
                <a:lnTo>
                  <a:pt x="1018477" y="0"/>
                </a:lnTo>
                <a:lnTo>
                  <a:pt x="0" y="6857999"/>
                </a:lnTo>
                <a:lnTo>
                  <a:pt x="1290093" y="6857999"/>
                </a:lnTo>
                <a:lnTo>
                  <a:pt x="1290093" y="0"/>
                </a:lnTo>
                <a:close/>
              </a:path>
            </a:pathLst>
          </a:custGeom>
          <a:solidFill>
            <a:srgbClr val="C0E474">
              <a:alpha val="70199"/>
            </a:srgbClr>
          </a:solidFill>
        </p:spPr>
        <p:txBody>
          <a:bodyPr wrap="square" lIns="0" tIns="0" rIns="0" bIns="0" rtlCol="0"/>
          <a:lstStyle/>
          <a:p>
            <a:endParaRPr/>
          </a:p>
        </p:txBody>
      </p:sp>
      <p:sp>
        <p:nvSpPr>
          <p:cNvPr id="23" name="bg object 23"/>
          <p:cNvSpPr/>
          <p:nvPr/>
        </p:nvSpPr>
        <p:spPr>
          <a:xfrm>
            <a:off x="10940367" y="0"/>
            <a:ext cx="1249045" cy="6858000"/>
          </a:xfrm>
          <a:custGeom>
            <a:avLst/>
            <a:gdLst/>
            <a:ahLst/>
            <a:cxnLst/>
            <a:rect l="l" t="t" r="r" b="b"/>
            <a:pathLst>
              <a:path w="1249045" h="6858000">
                <a:moveTo>
                  <a:pt x="1248456" y="0"/>
                </a:moveTo>
                <a:lnTo>
                  <a:pt x="0" y="0"/>
                </a:lnTo>
                <a:lnTo>
                  <a:pt x="1108013" y="6857999"/>
                </a:lnTo>
                <a:lnTo>
                  <a:pt x="1248456" y="6857999"/>
                </a:lnTo>
                <a:lnTo>
                  <a:pt x="1248456" y="0"/>
                </a:lnTo>
                <a:close/>
              </a:path>
            </a:pathLst>
          </a:custGeom>
          <a:solidFill>
            <a:srgbClr val="90C226">
              <a:alpha val="65098"/>
            </a:srgbClr>
          </a:solidFill>
        </p:spPr>
        <p:txBody>
          <a:bodyPr wrap="square" lIns="0" tIns="0" rIns="0" bIns="0" rtlCol="0"/>
          <a:lstStyle/>
          <a:p>
            <a:endParaRPr/>
          </a:p>
        </p:txBody>
      </p:sp>
      <p:sp>
        <p:nvSpPr>
          <p:cNvPr id="24" name="bg object 24"/>
          <p:cNvSpPr/>
          <p:nvPr/>
        </p:nvSpPr>
        <p:spPr>
          <a:xfrm>
            <a:off x="10371665" y="3589866"/>
            <a:ext cx="1817370" cy="3268345"/>
          </a:xfrm>
          <a:custGeom>
            <a:avLst/>
            <a:gdLst/>
            <a:ahLst/>
            <a:cxnLst/>
            <a:rect l="l" t="t" r="r" b="b"/>
            <a:pathLst>
              <a:path w="1817370" h="3268345">
                <a:moveTo>
                  <a:pt x="1817159" y="0"/>
                </a:moveTo>
                <a:lnTo>
                  <a:pt x="0" y="3268132"/>
                </a:lnTo>
                <a:lnTo>
                  <a:pt x="1817159" y="3268132"/>
                </a:lnTo>
                <a:lnTo>
                  <a:pt x="1817159" y="0"/>
                </a:lnTo>
                <a:close/>
              </a:path>
            </a:pathLst>
          </a:custGeom>
          <a:solidFill>
            <a:srgbClr val="90C226">
              <a:alpha val="79998"/>
            </a:srgbClr>
          </a:solidFill>
        </p:spPr>
        <p:txBody>
          <a:bodyPr wrap="square" lIns="0" tIns="0" rIns="0" bIns="0" rtlCol="0"/>
          <a:lstStyle/>
          <a:p>
            <a:endParaRPr/>
          </a:p>
        </p:txBody>
      </p:sp>
      <p:sp>
        <p:nvSpPr>
          <p:cNvPr id="25" name="bg object 25"/>
          <p:cNvSpPr/>
          <p:nvPr/>
        </p:nvSpPr>
        <p:spPr>
          <a:xfrm>
            <a:off x="0" y="4013200"/>
            <a:ext cx="448945" cy="2844800"/>
          </a:xfrm>
          <a:custGeom>
            <a:avLst/>
            <a:gdLst/>
            <a:ahLst/>
            <a:cxnLst/>
            <a:rect l="l" t="t" r="r" b="b"/>
            <a:pathLst>
              <a:path w="448945" h="2844800">
                <a:moveTo>
                  <a:pt x="0" y="0"/>
                </a:moveTo>
                <a:lnTo>
                  <a:pt x="0" y="2844799"/>
                </a:lnTo>
                <a:lnTo>
                  <a:pt x="448733" y="2844799"/>
                </a:lnTo>
                <a:lnTo>
                  <a:pt x="0" y="0"/>
                </a:lnTo>
                <a:close/>
              </a:path>
            </a:pathLst>
          </a:custGeom>
          <a:solidFill>
            <a:srgbClr val="90C226">
              <a:alpha val="85099"/>
            </a:srgbClr>
          </a:solidFill>
        </p:spPr>
        <p:txBody>
          <a:bodyPr wrap="square" lIns="0" tIns="0" rIns="0" bIns="0" rtlCol="0"/>
          <a:lstStyle/>
          <a:p>
            <a:endParaRPr/>
          </a:p>
        </p:txBody>
      </p:sp>
      <p:sp>
        <p:nvSpPr>
          <p:cNvPr id="2" name="Holder 2"/>
          <p:cNvSpPr>
            <a:spLocks noGrp="1"/>
          </p:cNvSpPr>
          <p:nvPr>
            <p:ph type="title"/>
          </p:nvPr>
        </p:nvSpPr>
        <p:spPr>
          <a:xfrm>
            <a:off x="756073" y="261619"/>
            <a:ext cx="5166995" cy="574040"/>
          </a:xfrm>
          <a:prstGeom prst="rect">
            <a:avLst/>
          </a:prstGeom>
        </p:spPr>
        <p:txBody>
          <a:bodyPr wrap="square" lIns="0" tIns="0" rIns="0" bIns="0">
            <a:spAutoFit/>
          </a:bodyPr>
          <a:lstStyle>
            <a:lvl1pPr>
              <a:defRPr sz="3600" b="0" i="0">
                <a:solidFill>
                  <a:srgbClr val="90C226"/>
                </a:solidFill>
                <a:latin typeface="Trebuchet MS"/>
                <a:cs typeface="Trebuchet MS"/>
              </a:defRPr>
            </a:lvl1pPr>
          </a:lstStyle>
          <a:p>
            <a:endParaRPr/>
          </a:p>
        </p:txBody>
      </p:sp>
      <p:sp>
        <p:nvSpPr>
          <p:cNvPr id="3" name="Holder 3"/>
          <p:cNvSpPr>
            <a:spLocks noGrp="1"/>
          </p:cNvSpPr>
          <p:nvPr>
            <p:ph type="body" idx="1"/>
          </p:nvPr>
        </p:nvSpPr>
        <p:spPr>
          <a:xfrm>
            <a:off x="756073" y="1644396"/>
            <a:ext cx="10679852" cy="142176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2644" cy="5666740"/>
          </a:xfrm>
          <a:custGeom>
            <a:avLst/>
            <a:gdLst/>
            <a:ahLst/>
            <a:cxnLst/>
            <a:rect l="l" t="t" r="r" b="b"/>
            <a:pathLst>
              <a:path w="842644" h="5666740">
                <a:moveTo>
                  <a:pt x="842595" y="0"/>
                </a:moveTo>
                <a:lnTo>
                  <a:pt x="0" y="0"/>
                </a:lnTo>
                <a:lnTo>
                  <a:pt x="0" y="5666153"/>
                </a:lnTo>
                <a:lnTo>
                  <a:pt x="842595" y="0"/>
                </a:lnTo>
                <a:close/>
              </a:path>
            </a:pathLst>
          </a:custGeom>
          <a:solidFill>
            <a:srgbClr val="90C226">
              <a:alpha val="85099"/>
            </a:srgbClr>
          </a:solidFill>
        </p:spPr>
        <p:txBody>
          <a:bodyPr wrap="square" lIns="0" tIns="0" rIns="0" bIns="0" rtlCol="0"/>
          <a:lstStyle/>
          <a:p>
            <a:endParaRPr/>
          </a:p>
        </p:txBody>
      </p:sp>
      <p:sp>
        <p:nvSpPr>
          <p:cNvPr id="3" name="object 3"/>
          <p:cNvSpPr txBox="1">
            <a:spLocks noGrp="1"/>
          </p:cNvSpPr>
          <p:nvPr>
            <p:ph type="title"/>
          </p:nvPr>
        </p:nvSpPr>
        <p:spPr>
          <a:xfrm>
            <a:off x="1765767" y="1295275"/>
            <a:ext cx="6750573" cy="843821"/>
          </a:xfrm>
          <a:prstGeom prst="rect">
            <a:avLst/>
          </a:prstGeom>
        </p:spPr>
        <p:txBody>
          <a:bodyPr vert="horz" wrap="square" lIns="0" tIns="12700" rIns="0" bIns="0" rtlCol="0" anchor="t">
            <a:spAutoFit/>
          </a:bodyPr>
          <a:lstStyle/>
          <a:p>
            <a:pPr marL="12700" algn="ctr">
              <a:lnSpc>
                <a:spcPct val="100000"/>
              </a:lnSpc>
              <a:spcBef>
                <a:spcPts val="100"/>
              </a:spcBef>
            </a:pPr>
            <a:r>
              <a:rPr lang="en-IN" sz="5400" spc="-10">
                <a:latin typeface="Gill Sans MT"/>
              </a:rPr>
              <a:t>M</a:t>
            </a:r>
            <a:r>
              <a:rPr lang="en-IN" sz="5400" spc="-5">
                <a:latin typeface="Gill Sans MT"/>
              </a:rPr>
              <a:t>E</a:t>
            </a:r>
            <a:r>
              <a:rPr lang="en-IN" sz="5400">
                <a:latin typeface="Gill Sans MT"/>
              </a:rPr>
              <a:t>-</a:t>
            </a:r>
            <a:r>
              <a:rPr lang="en-IN" sz="5400" spc="5">
                <a:latin typeface="Gill Sans MT"/>
              </a:rPr>
              <a:t>291</a:t>
            </a:r>
            <a:endParaRPr lang="en-IN" sz="5400">
              <a:latin typeface="Gill Sans MT"/>
            </a:endParaRPr>
          </a:p>
        </p:txBody>
      </p:sp>
      <p:sp>
        <p:nvSpPr>
          <p:cNvPr id="5" name="TextBox 4">
            <a:extLst>
              <a:ext uri="{FF2B5EF4-FFF2-40B4-BE49-F238E27FC236}">
                <a16:creationId xmlns:a16="http://schemas.microsoft.com/office/drawing/2014/main" id="{E7EBB20A-FF96-F893-4ED1-B2DD7AEB1BE0}"/>
              </a:ext>
            </a:extLst>
          </p:cNvPr>
          <p:cNvSpPr txBox="1"/>
          <p:nvPr/>
        </p:nvSpPr>
        <p:spPr>
          <a:xfrm>
            <a:off x="1758808" y="2564353"/>
            <a:ext cx="675950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600">
                <a:solidFill>
                  <a:srgbClr val="90C226"/>
                </a:solidFill>
                <a:latin typeface="Gill Sans MT"/>
              </a:rPr>
              <a:t>Classification of Audio From Classical Music Instruments using ML</a:t>
            </a:r>
            <a:endParaRPr lang="en-US" sz="3600">
              <a:latin typeface="Gill Sans MT"/>
            </a:endParaRPr>
          </a:p>
          <a:p>
            <a:pPr algn="ctr"/>
            <a:endParaRPr lang="en-US" sz="3600">
              <a:cs typeface="Calibri"/>
            </a:endParaRPr>
          </a:p>
        </p:txBody>
      </p:sp>
      <p:sp>
        <p:nvSpPr>
          <p:cNvPr id="6" name="TextBox 5">
            <a:extLst>
              <a:ext uri="{FF2B5EF4-FFF2-40B4-BE49-F238E27FC236}">
                <a16:creationId xmlns:a16="http://schemas.microsoft.com/office/drawing/2014/main" id="{6ED0B3D7-4D4F-EB57-99D7-D5988CF08683}"/>
              </a:ext>
            </a:extLst>
          </p:cNvPr>
          <p:cNvSpPr txBox="1"/>
          <p:nvPr/>
        </p:nvSpPr>
        <p:spPr>
          <a:xfrm>
            <a:off x="839611" y="4974166"/>
            <a:ext cx="23565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8FC226"/>
                </a:solidFill>
                <a:cs typeface="Calibri"/>
              </a:rPr>
              <a:t>Members:</a:t>
            </a:r>
          </a:p>
          <a:p>
            <a:pPr algn="ctr"/>
            <a:r>
              <a:rPr lang="en-US" b="1">
                <a:solidFill>
                  <a:srgbClr val="8FC226"/>
                </a:solidFill>
                <a:cs typeface="Calibri"/>
              </a:rPr>
              <a:t>ARJUN SINGH</a:t>
            </a:r>
          </a:p>
          <a:p>
            <a:pPr algn="ctr"/>
            <a:r>
              <a:rPr lang="en-US" b="1">
                <a:solidFill>
                  <a:srgbClr val="8FC226"/>
                </a:solidFill>
                <a:cs typeface="Calibri"/>
              </a:rPr>
              <a:t>ARYAN AGRAWAL</a:t>
            </a:r>
          </a:p>
          <a:p>
            <a:pPr algn="ctr"/>
            <a:r>
              <a:rPr lang="en-US" b="1">
                <a:solidFill>
                  <a:srgbClr val="8FC226"/>
                </a:solidFill>
                <a:cs typeface="Calibri"/>
              </a:rPr>
              <a:t>G.V. RITESH RAMAN</a:t>
            </a:r>
          </a:p>
          <a:p>
            <a:pPr algn="ctr"/>
            <a:r>
              <a:rPr lang="en-US" b="1">
                <a:solidFill>
                  <a:srgbClr val="8FC226"/>
                </a:solidFill>
                <a:cs typeface="Calibri"/>
              </a:rPr>
              <a:t>ARIN NARESH</a:t>
            </a:r>
          </a:p>
          <a:p>
            <a:pPr algn="ctr"/>
            <a:r>
              <a:rPr lang="en-US" b="1">
                <a:solidFill>
                  <a:srgbClr val="8FC226"/>
                </a:solidFill>
                <a:cs typeface="Calibri"/>
              </a:rPr>
              <a:t>SHREYA T. SANGMA</a:t>
            </a:r>
          </a:p>
        </p:txBody>
      </p:sp>
      <p:sp>
        <p:nvSpPr>
          <p:cNvPr id="7" name="TextBox 6">
            <a:extLst>
              <a:ext uri="{FF2B5EF4-FFF2-40B4-BE49-F238E27FC236}">
                <a16:creationId xmlns:a16="http://schemas.microsoft.com/office/drawing/2014/main" id="{87A9A63C-529E-739E-BBB8-415DF3A0E8A4}"/>
              </a:ext>
            </a:extLst>
          </p:cNvPr>
          <p:cNvSpPr txBox="1"/>
          <p:nvPr/>
        </p:nvSpPr>
        <p:spPr>
          <a:xfrm>
            <a:off x="6392333" y="5199945"/>
            <a:ext cx="23636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8FC226"/>
                </a:solidFill>
                <a:cs typeface="Calibri"/>
              </a:rPr>
              <a:t>Supervised by:</a:t>
            </a:r>
            <a:endParaRPr lang="en-US" b="1">
              <a:solidFill>
                <a:srgbClr val="8FC226"/>
              </a:solidFill>
              <a:ea typeface="Calibri"/>
              <a:cs typeface="Calibri"/>
            </a:endParaRPr>
          </a:p>
          <a:p>
            <a:pPr algn="ctr"/>
            <a:r>
              <a:rPr lang="en-US" b="1">
                <a:solidFill>
                  <a:srgbClr val="8FC226"/>
                </a:solidFill>
                <a:cs typeface="Calibri"/>
              </a:rPr>
              <a:t>PROF. RAJESH KUMAR</a:t>
            </a:r>
            <a:endParaRPr lang="en-US" b="1">
              <a:solidFill>
                <a:srgbClr val="8FC226"/>
              </a:solidFill>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8289-F169-1AAB-2BF8-5A971AD3B2E5}"/>
              </a:ext>
            </a:extLst>
          </p:cNvPr>
          <p:cNvSpPr>
            <a:spLocks noGrp="1"/>
          </p:cNvSpPr>
          <p:nvPr>
            <p:ph type="title"/>
          </p:nvPr>
        </p:nvSpPr>
        <p:spPr>
          <a:xfrm>
            <a:off x="756073" y="261619"/>
            <a:ext cx="5166995" cy="1107996"/>
          </a:xfrm>
        </p:spPr>
        <p:txBody>
          <a:bodyPr wrap="square" lIns="0" tIns="0" rIns="0" bIns="0" anchor="t">
            <a:spAutoFit/>
          </a:bodyPr>
          <a:lstStyle/>
          <a:p>
            <a:pPr algn="l"/>
            <a:r>
              <a:rPr lang="en-US"/>
              <a:t>Models used Justification</a:t>
            </a:r>
            <a:endParaRPr lang="en-US">
              <a:solidFill>
                <a:srgbClr val="000000"/>
              </a:solidFill>
            </a:endParaRPr>
          </a:p>
          <a:p>
            <a:endParaRPr lang="en-US"/>
          </a:p>
        </p:txBody>
      </p:sp>
      <p:sp>
        <p:nvSpPr>
          <p:cNvPr id="3" name="Text Placeholder 2">
            <a:extLst>
              <a:ext uri="{FF2B5EF4-FFF2-40B4-BE49-F238E27FC236}">
                <a16:creationId xmlns:a16="http://schemas.microsoft.com/office/drawing/2014/main" id="{3699D757-0DC9-D1D3-81DA-1206E73C6516}"/>
              </a:ext>
            </a:extLst>
          </p:cNvPr>
          <p:cNvSpPr>
            <a:spLocks noGrp="1"/>
          </p:cNvSpPr>
          <p:nvPr>
            <p:ph type="body" idx="1"/>
          </p:nvPr>
        </p:nvSpPr>
        <p:spPr>
          <a:xfrm>
            <a:off x="756073" y="1179576"/>
            <a:ext cx="8927252" cy="3385542"/>
          </a:xfrm>
        </p:spPr>
        <p:txBody>
          <a:bodyPr wrap="square" lIns="0" tIns="0" rIns="0" bIns="0" anchor="t">
            <a:spAutoFit/>
          </a:bodyPr>
          <a:lstStyle/>
          <a:p>
            <a:pPr algn="l"/>
            <a:r>
              <a:rPr lang="en-US" sz="2000" b="1">
                <a:ea typeface="+mn-lt"/>
                <a:cs typeface="+mn-lt"/>
              </a:rPr>
              <a:t>XG Boost:</a:t>
            </a:r>
          </a:p>
          <a:p>
            <a:pPr marL="285750" indent="-285750" algn="l">
              <a:buFont typeface="Wingdings"/>
              <a:buChar char="Ø"/>
            </a:pPr>
            <a:endParaRPr lang="en-US" sz="2000">
              <a:ea typeface="+mn-lt"/>
              <a:cs typeface="+mn-lt"/>
            </a:endParaRPr>
          </a:p>
          <a:p>
            <a:pPr marL="285750" indent="-285750" algn="l">
              <a:buFont typeface="Wingdings"/>
              <a:buChar char="Ø"/>
            </a:pPr>
            <a:r>
              <a:rPr lang="en-US" sz="2000">
                <a:ea typeface="+mn-lt"/>
                <a:cs typeface="+mn-lt"/>
              </a:rPr>
              <a:t>Versatility: Effective for both classification and regression tasks, with support for custom loss functions and evaluation metrics.</a:t>
            </a:r>
            <a:endParaRPr lang="en-US" sz="2000">
              <a:cs typeface="Calibri"/>
            </a:endParaRPr>
          </a:p>
          <a:p>
            <a:pPr marL="285750" indent="-285750" algn="l">
              <a:buFont typeface="Wingdings"/>
              <a:buChar char="Ø"/>
            </a:pPr>
            <a:endParaRPr lang="en-US" sz="2000">
              <a:ea typeface="+mn-lt"/>
              <a:cs typeface="+mn-lt"/>
            </a:endParaRPr>
          </a:p>
          <a:p>
            <a:pPr marL="342900" indent="-342900" algn="l">
              <a:buFont typeface="Wingdings"/>
              <a:buChar char="Ø"/>
            </a:pPr>
            <a:r>
              <a:rPr lang="en-US" sz="2000">
                <a:ea typeface="+mn-lt"/>
                <a:cs typeface="+mn-lt"/>
              </a:rPr>
              <a:t>Robustness: Resistant to overfitting and capable of handling missing data through built-in regularization techniques.</a:t>
            </a:r>
          </a:p>
          <a:p>
            <a:pPr marL="342900" indent="-342900" algn="l">
              <a:buFont typeface="Wingdings"/>
              <a:buChar char="Ø"/>
            </a:pPr>
            <a:endParaRPr lang="en-US" sz="2000">
              <a:ea typeface="+mn-lt"/>
              <a:cs typeface="+mn-lt"/>
            </a:endParaRPr>
          </a:p>
          <a:p>
            <a:pPr marL="285750" indent="-285750">
              <a:buFont typeface="Wingdings"/>
              <a:buChar char="Ø"/>
            </a:pPr>
            <a:r>
              <a:rPr lang="en-US" sz="2000">
                <a:ea typeface="+mn-lt"/>
                <a:cs typeface="+mn-lt"/>
              </a:rPr>
              <a:t>Performance: Achieves state-of-the-art performance on various machine learning tasks with scalable and efficient implementations.</a:t>
            </a:r>
          </a:p>
          <a:p>
            <a:endParaRPr lang="en-US" sz="2000">
              <a:cs typeface="Calibri"/>
            </a:endParaRPr>
          </a:p>
        </p:txBody>
      </p:sp>
    </p:spTree>
    <p:extLst>
      <p:ext uri="{BB962C8B-B14F-4D97-AF65-F5344CB8AC3E}">
        <p14:creationId xmlns:p14="http://schemas.microsoft.com/office/powerpoint/2010/main" val="341812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4991-41AD-147C-8E27-501972CD50FE}"/>
              </a:ext>
            </a:extLst>
          </p:cNvPr>
          <p:cNvSpPr>
            <a:spLocks noGrp="1"/>
          </p:cNvSpPr>
          <p:nvPr>
            <p:ph type="title"/>
          </p:nvPr>
        </p:nvSpPr>
        <p:spPr>
          <a:xfrm>
            <a:off x="327968" y="261619"/>
            <a:ext cx="5166995" cy="1661993"/>
          </a:xfrm>
        </p:spPr>
        <p:txBody>
          <a:bodyPr wrap="square" lIns="0" tIns="0" rIns="0" bIns="0" anchor="t">
            <a:spAutoFit/>
          </a:bodyPr>
          <a:lstStyle/>
          <a:p>
            <a:pPr algn="l"/>
            <a:r>
              <a:rPr lang="en-US"/>
              <a:t>Deployment of Models</a:t>
            </a:r>
            <a:endParaRPr lang="en-US">
              <a:solidFill>
                <a:srgbClr val="000000"/>
              </a:solidFill>
            </a:endParaRPr>
          </a:p>
          <a:p>
            <a:endParaRPr lang="en-US">
              <a:solidFill>
                <a:srgbClr val="000000"/>
              </a:solidFill>
            </a:endParaRPr>
          </a:p>
          <a:p>
            <a:endParaRPr lang="en-US"/>
          </a:p>
        </p:txBody>
      </p:sp>
      <p:pic>
        <p:nvPicPr>
          <p:cNvPr id="6" name="Picture 5" descr="A computer code with text&#10;&#10;Description automatically generated">
            <a:extLst>
              <a:ext uri="{FF2B5EF4-FFF2-40B4-BE49-F238E27FC236}">
                <a16:creationId xmlns:a16="http://schemas.microsoft.com/office/drawing/2014/main" id="{24DDCCA2-D059-4851-DC63-6167B8C18A6E}"/>
              </a:ext>
            </a:extLst>
          </p:cNvPr>
          <p:cNvPicPr>
            <a:picLocks noChangeAspect="1"/>
          </p:cNvPicPr>
          <p:nvPr/>
        </p:nvPicPr>
        <p:blipFill>
          <a:blip r:embed="rId2"/>
          <a:stretch>
            <a:fillRect/>
          </a:stretch>
        </p:blipFill>
        <p:spPr>
          <a:xfrm>
            <a:off x="324351" y="1305714"/>
            <a:ext cx="8200832" cy="3968268"/>
          </a:xfrm>
          <a:prstGeom prst="rect">
            <a:avLst/>
          </a:prstGeom>
        </p:spPr>
      </p:pic>
    </p:spTree>
    <p:extLst>
      <p:ext uri="{BB962C8B-B14F-4D97-AF65-F5344CB8AC3E}">
        <p14:creationId xmlns:p14="http://schemas.microsoft.com/office/powerpoint/2010/main" val="77251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C6FC-D900-3FFE-E3FC-A62569C344A0}"/>
              </a:ext>
            </a:extLst>
          </p:cNvPr>
          <p:cNvSpPr>
            <a:spLocks noGrp="1"/>
          </p:cNvSpPr>
          <p:nvPr>
            <p:ph type="title"/>
          </p:nvPr>
        </p:nvSpPr>
        <p:spPr>
          <a:xfrm>
            <a:off x="352213" y="261619"/>
            <a:ext cx="5166995" cy="1107996"/>
          </a:xfrm>
        </p:spPr>
        <p:txBody>
          <a:bodyPr wrap="square" lIns="0" tIns="0" rIns="0" bIns="0" anchor="t">
            <a:spAutoFit/>
          </a:bodyPr>
          <a:lstStyle/>
          <a:p>
            <a:pPr algn="l"/>
            <a:r>
              <a:rPr lang="en-US"/>
              <a:t>Deployment of Models</a:t>
            </a:r>
            <a:endParaRPr lang="en-US">
              <a:solidFill>
                <a:srgbClr val="000000"/>
              </a:solidFill>
            </a:endParaRPr>
          </a:p>
          <a:p>
            <a:endParaRPr lang="en-US"/>
          </a:p>
        </p:txBody>
      </p:sp>
      <p:pic>
        <p:nvPicPr>
          <p:cNvPr id="3" name="Picture 2" descr="A computer code with text&#10;&#10;Description automatically generated">
            <a:extLst>
              <a:ext uri="{FF2B5EF4-FFF2-40B4-BE49-F238E27FC236}">
                <a16:creationId xmlns:a16="http://schemas.microsoft.com/office/drawing/2014/main" id="{1EFF0BBC-A749-1174-F9D9-097F49D19EF3}"/>
              </a:ext>
            </a:extLst>
          </p:cNvPr>
          <p:cNvPicPr>
            <a:picLocks noChangeAspect="1"/>
          </p:cNvPicPr>
          <p:nvPr/>
        </p:nvPicPr>
        <p:blipFill>
          <a:blip r:embed="rId2"/>
          <a:stretch>
            <a:fillRect/>
          </a:stretch>
        </p:blipFill>
        <p:spPr>
          <a:xfrm>
            <a:off x="354061" y="1367799"/>
            <a:ext cx="9105515" cy="3660582"/>
          </a:xfrm>
          <a:prstGeom prst="rect">
            <a:avLst/>
          </a:prstGeom>
        </p:spPr>
      </p:pic>
    </p:spTree>
    <p:extLst>
      <p:ext uri="{BB962C8B-B14F-4D97-AF65-F5344CB8AC3E}">
        <p14:creationId xmlns:p14="http://schemas.microsoft.com/office/powerpoint/2010/main" val="2993217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C6FC-D900-3FFE-E3FC-A62569C344A0}"/>
              </a:ext>
            </a:extLst>
          </p:cNvPr>
          <p:cNvSpPr>
            <a:spLocks noGrp="1"/>
          </p:cNvSpPr>
          <p:nvPr>
            <p:ph type="title"/>
          </p:nvPr>
        </p:nvSpPr>
        <p:spPr>
          <a:xfrm>
            <a:off x="352213" y="261619"/>
            <a:ext cx="5166995" cy="1107996"/>
          </a:xfrm>
        </p:spPr>
        <p:txBody>
          <a:bodyPr wrap="square" lIns="0" tIns="0" rIns="0" bIns="0" anchor="t">
            <a:spAutoFit/>
          </a:bodyPr>
          <a:lstStyle/>
          <a:p>
            <a:pPr algn="l"/>
            <a:r>
              <a:rPr lang="en-US"/>
              <a:t>Deployment of Models</a:t>
            </a:r>
            <a:endParaRPr lang="en-US">
              <a:solidFill>
                <a:srgbClr val="000000"/>
              </a:solidFill>
            </a:endParaRPr>
          </a:p>
          <a:p>
            <a:endParaRPr lang="en-US"/>
          </a:p>
        </p:txBody>
      </p:sp>
      <p:pic>
        <p:nvPicPr>
          <p:cNvPr id="3" name="Picture 2" descr="A screenshot of a computer code&#10;&#10;Description automatically generated">
            <a:extLst>
              <a:ext uri="{FF2B5EF4-FFF2-40B4-BE49-F238E27FC236}">
                <a16:creationId xmlns:a16="http://schemas.microsoft.com/office/drawing/2014/main" id="{2A3CA816-C541-D2F6-B272-016E67188549}"/>
              </a:ext>
            </a:extLst>
          </p:cNvPr>
          <p:cNvPicPr>
            <a:picLocks noChangeAspect="1"/>
          </p:cNvPicPr>
          <p:nvPr/>
        </p:nvPicPr>
        <p:blipFill>
          <a:blip r:embed="rId2"/>
          <a:stretch>
            <a:fillRect/>
          </a:stretch>
        </p:blipFill>
        <p:spPr>
          <a:xfrm>
            <a:off x="354061" y="1367799"/>
            <a:ext cx="8966969" cy="3814521"/>
          </a:xfrm>
          <a:prstGeom prst="rect">
            <a:avLst/>
          </a:prstGeom>
        </p:spPr>
      </p:pic>
    </p:spTree>
    <p:extLst>
      <p:ext uri="{BB962C8B-B14F-4D97-AF65-F5344CB8AC3E}">
        <p14:creationId xmlns:p14="http://schemas.microsoft.com/office/powerpoint/2010/main" val="211288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4991-41AD-147C-8E27-501972CD50FE}"/>
              </a:ext>
            </a:extLst>
          </p:cNvPr>
          <p:cNvSpPr>
            <a:spLocks noGrp="1"/>
          </p:cNvSpPr>
          <p:nvPr>
            <p:ph type="title"/>
          </p:nvPr>
        </p:nvSpPr>
        <p:spPr>
          <a:xfrm>
            <a:off x="756073" y="261619"/>
            <a:ext cx="5166995" cy="1661993"/>
          </a:xfrm>
        </p:spPr>
        <p:txBody>
          <a:bodyPr wrap="square" lIns="0" tIns="0" rIns="0" bIns="0" anchor="t">
            <a:spAutoFit/>
          </a:bodyPr>
          <a:lstStyle/>
          <a:p>
            <a:pPr algn="l"/>
            <a:endParaRPr lang="en-US">
              <a:solidFill>
                <a:srgbClr val="000000"/>
              </a:solidFill>
            </a:endParaRPr>
          </a:p>
          <a:p>
            <a:endParaRPr lang="en-US">
              <a:solidFill>
                <a:srgbClr val="000000"/>
              </a:solidFill>
            </a:endParaRPr>
          </a:p>
          <a:p>
            <a:endParaRPr lang="en-US"/>
          </a:p>
        </p:txBody>
      </p:sp>
      <p:sp>
        <p:nvSpPr>
          <p:cNvPr id="3" name="object 3">
            <a:extLst>
              <a:ext uri="{FF2B5EF4-FFF2-40B4-BE49-F238E27FC236}">
                <a16:creationId xmlns:a16="http://schemas.microsoft.com/office/drawing/2014/main" id="{79CC74EB-8D51-EECC-D12D-80C0675F3A2D}"/>
              </a:ext>
            </a:extLst>
          </p:cNvPr>
          <p:cNvSpPr txBox="1">
            <a:spLocks/>
          </p:cNvSpPr>
          <p:nvPr/>
        </p:nvSpPr>
        <p:spPr>
          <a:xfrm>
            <a:off x="401320" y="262889"/>
            <a:ext cx="4342130" cy="574040"/>
          </a:xfrm>
          <a:prstGeom prst="rect">
            <a:avLst/>
          </a:prstGeom>
        </p:spPr>
        <p:txBody>
          <a:bodyPr vert="horz" wrap="square" lIns="0" tIns="12700" rIns="0" bIns="0" rtlCol="0">
            <a:spAutoFit/>
          </a:bodyPr>
          <a:lstStyle>
            <a:lvl1pPr>
              <a:defRPr sz="3600" b="0" i="0">
                <a:solidFill>
                  <a:srgbClr val="90C226"/>
                </a:solidFill>
                <a:latin typeface="Trebuchet MS"/>
                <a:ea typeface="+mj-ea"/>
                <a:cs typeface="Trebuchet MS"/>
              </a:defRPr>
            </a:lvl1pPr>
          </a:lstStyle>
          <a:p>
            <a:pPr marL="12700">
              <a:spcBef>
                <a:spcPts val="100"/>
              </a:spcBef>
            </a:pPr>
            <a:r>
              <a:rPr lang="en-IN" kern="0" spc="-5"/>
              <a:t>Feature</a:t>
            </a:r>
            <a:r>
              <a:rPr lang="en-IN" kern="0" spc="-65"/>
              <a:t> </a:t>
            </a:r>
            <a:r>
              <a:rPr lang="en-IN" kern="0" spc="-10"/>
              <a:t>Extraction</a:t>
            </a:r>
          </a:p>
        </p:txBody>
      </p:sp>
      <p:sp>
        <p:nvSpPr>
          <p:cNvPr id="9" name="TextBox 8">
            <a:extLst>
              <a:ext uri="{FF2B5EF4-FFF2-40B4-BE49-F238E27FC236}">
                <a16:creationId xmlns:a16="http://schemas.microsoft.com/office/drawing/2014/main" id="{C12E99CA-F070-27B0-E797-332C69B5660A}"/>
              </a:ext>
            </a:extLst>
          </p:cNvPr>
          <p:cNvSpPr txBox="1"/>
          <p:nvPr/>
        </p:nvSpPr>
        <p:spPr>
          <a:xfrm>
            <a:off x="404061" y="1092467"/>
            <a:ext cx="10568027" cy="5216813"/>
          </a:xfrm>
          <a:prstGeom prst="rect">
            <a:avLst/>
          </a:prstGeom>
          <a:noFill/>
        </p:spPr>
        <p:txBody>
          <a:bodyPr wrap="square" lIns="91440" tIns="45720" rIns="91440" bIns="45720" rtlCol="0" anchor="t">
            <a:spAutoFit/>
          </a:bodyPr>
          <a:lstStyle/>
          <a:p>
            <a:r>
              <a:rPr lang="en-US" sz="1750" b="0" i="0">
                <a:solidFill>
                  <a:srgbClr val="494E52"/>
                </a:solidFill>
                <a:effectLst/>
              </a:rPr>
              <a:t>To extract features, we must break down the audio file into windows, often between 20 and 100 </a:t>
            </a:r>
            <a:endParaRPr lang="en-US" sz="1750" b="1">
              <a:solidFill>
                <a:srgbClr val="494E52"/>
              </a:solidFill>
              <a:latin typeface="Constantia"/>
              <a:cs typeface="Calibri"/>
            </a:endParaRPr>
          </a:p>
          <a:p>
            <a:r>
              <a:rPr lang="en-US" sz="1750" i="1">
                <a:solidFill>
                  <a:srgbClr val="494E52"/>
                </a:solidFill>
                <a:effectLst/>
                <a:latin typeface="Constantia"/>
              </a:rPr>
              <a:t>milliseconds</a:t>
            </a:r>
            <a:r>
              <a:rPr lang="en-US" sz="1750" b="1" i="0">
                <a:solidFill>
                  <a:srgbClr val="494E52"/>
                </a:solidFill>
                <a:effectLst/>
                <a:latin typeface="Constantia"/>
              </a:rPr>
              <a:t>.</a:t>
            </a:r>
            <a:r>
              <a:rPr lang="en-US" sz="1750" b="1">
                <a:solidFill>
                  <a:srgbClr val="494E52"/>
                </a:solidFill>
                <a:latin typeface="Constantia"/>
              </a:rPr>
              <a:t> </a:t>
            </a:r>
            <a:r>
              <a:rPr lang="en-US" sz="1750" b="0" i="0">
                <a:solidFill>
                  <a:srgbClr val="494E52"/>
                </a:solidFill>
                <a:effectLst/>
              </a:rPr>
              <a:t>We then extract </a:t>
            </a:r>
            <a:r>
              <a:rPr lang="en-US" sz="1750">
                <a:solidFill>
                  <a:srgbClr val="494E52"/>
                </a:solidFill>
              </a:rPr>
              <a:t>these features</a:t>
            </a:r>
            <a:r>
              <a:rPr lang="en-US" sz="1750" b="0" i="0">
                <a:solidFill>
                  <a:srgbClr val="494E52"/>
                </a:solidFill>
                <a:effectLst/>
              </a:rPr>
              <a:t> per window and can run a classification </a:t>
            </a:r>
            <a:endParaRPr lang="en-US" sz="1750">
              <a:solidFill>
                <a:srgbClr val="494E52"/>
              </a:solidFill>
            </a:endParaRPr>
          </a:p>
          <a:p>
            <a:r>
              <a:rPr lang="en-US" sz="1750" b="0" i="0">
                <a:solidFill>
                  <a:srgbClr val="494E52"/>
                </a:solidFill>
                <a:effectLst/>
              </a:rPr>
              <a:t>algorithm for example on each window.</a:t>
            </a:r>
            <a:endParaRPr lang="en-US" sz="1750" b="0" i="0">
              <a:solidFill>
                <a:srgbClr val="494E52"/>
              </a:solidFill>
              <a:effectLst/>
              <a:cs typeface="Calibri"/>
            </a:endParaRPr>
          </a:p>
          <a:p>
            <a:endParaRPr lang="en-US" sz="1750">
              <a:solidFill>
                <a:srgbClr val="494E52"/>
              </a:solidFill>
              <a:cs typeface="Calibri"/>
            </a:endParaRPr>
          </a:p>
          <a:p>
            <a:r>
              <a:rPr lang="en-IN" sz="1750" b="1" i="0">
                <a:solidFill>
                  <a:srgbClr val="494E52"/>
                </a:solidFill>
                <a:effectLst/>
              </a:rPr>
              <a:t>1. Statistical Features</a:t>
            </a:r>
            <a:endParaRPr lang="en-IN" sz="1750" b="1" i="0">
              <a:solidFill>
                <a:srgbClr val="494E52"/>
              </a:solidFill>
              <a:effectLst/>
              <a:cs typeface="Calibri"/>
            </a:endParaRPr>
          </a:p>
          <a:p>
            <a:r>
              <a:rPr lang="en-US" sz="1750" b="0" i="0">
                <a:solidFill>
                  <a:srgbClr val="494E52"/>
                </a:solidFill>
                <a:effectLst/>
              </a:rPr>
              <a:t>A first easy step is to compute the mean, standard deviation, minimum, maximum, median</a:t>
            </a:r>
            <a:endParaRPr lang="en-US" sz="1750">
              <a:solidFill>
                <a:srgbClr val="494E52"/>
              </a:solidFill>
              <a:cs typeface="Calibri"/>
            </a:endParaRPr>
          </a:p>
          <a:p>
            <a:r>
              <a:rPr lang="en-US" sz="1750">
                <a:solidFill>
                  <a:srgbClr val="494E52"/>
                </a:solidFill>
              </a:rPr>
              <a:t> </a:t>
            </a:r>
            <a:r>
              <a:rPr lang="en-US" sz="1750" b="0" i="0">
                <a:solidFill>
                  <a:srgbClr val="494E52"/>
                </a:solidFill>
                <a:effectLst/>
              </a:rPr>
              <a:t>and quartiles of the frequencies of each signal.</a:t>
            </a:r>
            <a:r>
              <a:rPr lang="en-US" sz="1750">
                <a:solidFill>
                  <a:srgbClr val="494E52"/>
                </a:solidFill>
              </a:rPr>
              <a:t> </a:t>
            </a:r>
            <a:r>
              <a:rPr lang="en-US" sz="1750" b="0" i="0">
                <a:solidFill>
                  <a:srgbClr val="494E52"/>
                </a:solidFill>
                <a:effectLst/>
              </a:rPr>
              <a:t>This can be done</a:t>
            </a:r>
            <a:r>
              <a:rPr lang="en-US" sz="1750">
                <a:solidFill>
                  <a:srgbClr val="494E52"/>
                </a:solidFill>
              </a:rPr>
              <a:t> </a:t>
            </a:r>
            <a:r>
              <a:rPr lang="en-US" sz="1750" b="0" i="0">
                <a:solidFill>
                  <a:srgbClr val="494E52"/>
                </a:solidFill>
                <a:effectLst/>
              </a:rPr>
              <a:t>using NumPy and it always</a:t>
            </a:r>
            <a:r>
              <a:rPr lang="en-US" sz="1750">
                <a:solidFill>
                  <a:srgbClr val="494E52"/>
                </a:solidFill>
              </a:rPr>
              <a:t> </a:t>
            </a:r>
            <a:endParaRPr lang="en-US" sz="1750">
              <a:solidFill>
                <a:srgbClr val="494E52"/>
              </a:solidFill>
              <a:cs typeface="Calibri"/>
            </a:endParaRPr>
          </a:p>
          <a:p>
            <a:r>
              <a:rPr lang="en-US" sz="1750" b="0" i="0">
                <a:solidFill>
                  <a:srgbClr val="494E52"/>
                </a:solidFill>
                <a:effectLst/>
              </a:rPr>
              <a:t>brings value to our feature extraction.</a:t>
            </a:r>
            <a:endParaRPr lang="en-US" sz="1750" b="0" i="0">
              <a:solidFill>
                <a:srgbClr val="494E52"/>
              </a:solidFill>
              <a:effectLst/>
              <a:cs typeface="Calibri"/>
            </a:endParaRPr>
          </a:p>
          <a:p>
            <a:endParaRPr lang="en-US" sz="1750" b="0" i="0">
              <a:solidFill>
                <a:srgbClr val="494E52"/>
              </a:solidFill>
              <a:effectLst/>
              <a:cs typeface="Calibri"/>
            </a:endParaRPr>
          </a:p>
          <a:p>
            <a:r>
              <a:rPr lang="en-IN" sz="1750" b="1" i="0">
                <a:solidFill>
                  <a:srgbClr val="494E52"/>
                </a:solidFill>
                <a:effectLst/>
                <a:latin typeface="-apple-system"/>
              </a:rPr>
              <a:t>2. Root Mean Square Energy</a:t>
            </a:r>
          </a:p>
          <a:p>
            <a:r>
              <a:rPr lang="en-US" sz="1750" b="0" i="0">
                <a:solidFill>
                  <a:srgbClr val="494E52"/>
                </a:solidFill>
                <a:effectLst/>
                <a:latin typeface="-apple-system"/>
              </a:rPr>
              <a:t>The RMS Energy (RMSE) is simply the square root of the mean squared amplitude over a time window.</a:t>
            </a:r>
            <a:r>
              <a:rPr lang="en-US" sz="1750">
                <a:solidFill>
                  <a:srgbClr val="494E52"/>
                </a:solidFill>
                <a:latin typeface="-apple-system"/>
              </a:rPr>
              <a:t> </a:t>
            </a:r>
            <a:endParaRPr lang="en-IN" sz="1750" b="1">
              <a:solidFill>
                <a:srgbClr val="494E52"/>
              </a:solidFill>
              <a:latin typeface="-apple-system"/>
            </a:endParaRPr>
          </a:p>
          <a:p>
            <a:r>
              <a:rPr lang="en-US" sz="1750" b="0" i="0">
                <a:solidFill>
                  <a:srgbClr val="494E52"/>
                </a:solidFill>
                <a:effectLst/>
                <a:latin typeface="-apple-system"/>
              </a:rPr>
              <a:t>It is defined by:</a:t>
            </a:r>
            <a:endParaRPr lang="en-IN" sz="1750" b="1" i="0">
              <a:solidFill>
                <a:srgbClr val="494E52"/>
              </a:solidFill>
              <a:effectLst/>
              <a:latin typeface="-apple-system"/>
            </a:endParaRPr>
          </a:p>
          <a:p>
            <a:r>
              <a:rPr lang="pt-BR" sz="1750" b="0" i="0">
                <a:solidFill>
                  <a:srgbClr val="494E52"/>
                </a:solidFill>
                <a:effectLst/>
                <a:latin typeface="MJXc-TeX-math-I"/>
              </a:rPr>
              <a:t>RMSE</a:t>
            </a:r>
            <a:r>
              <a:rPr lang="pt-BR" sz="1750" b="0" i="0">
                <a:solidFill>
                  <a:srgbClr val="494E52"/>
                </a:solidFill>
                <a:effectLst/>
                <a:latin typeface="MJXc-TeX-main-R"/>
              </a:rPr>
              <a:t>(</a:t>
            </a:r>
            <a:r>
              <a:rPr lang="pt-BR" sz="1750" b="0" i="0">
                <a:solidFill>
                  <a:srgbClr val="494E52"/>
                </a:solidFill>
                <a:effectLst/>
                <a:latin typeface="MJXc-TeX-math-I"/>
              </a:rPr>
              <a:t>x</a:t>
            </a:r>
            <a:r>
              <a:rPr lang="pt-BR" sz="1750" b="0" i="0">
                <a:solidFill>
                  <a:srgbClr val="494E52"/>
                </a:solidFill>
                <a:effectLst/>
                <a:latin typeface="MJXc-TeX-main-R"/>
              </a:rPr>
              <a:t>)=</a:t>
            </a:r>
            <a:r>
              <a:rPr lang="pt-BR" sz="1750" b="0" i="0">
                <a:solidFill>
                  <a:srgbClr val="494E52"/>
                </a:solidFill>
                <a:effectLst/>
                <a:latin typeface="MJXc-TeX-size4-R"/>
              </a:rPr>
              <a:t>√{</a:t>
            </a:r>
            <a:r>
              <a:rPr lang="pt-BR" sz="1750">
                <a:solidFill>
                  <a:srgbClr val="494E52"/>
                </a:solidFill>
                <a:latin typeface="MJXc-TeX-main-R"/>
              </a:rPr>
              <a:t>(</a:t>
            </a:r>
            <a:r>
              <a:rPr lang="pt-BR" sz="1750" b="0" i="0">
                <a:solidFill>
                  <a:srgbClr val="494E52"/>
                </a:solidFill>
                <a:effectLst/>
                <a:latin typeface="MJXc-TeX-size2-R"/>
              </a:rPr>
              <a:t>∑</a:t>
            </a:r>
            <a:r>
              <a:rPr lang="pt-BR" sz="1750" b="0" i="0">
                <a:solidFill>
                  <a:srgbClr val="494E52"/>
                </a:solidFill>
                <a:effectLst/>
                <a:latin typeface="MJXc-TeX-main-R"/>
              </a:rPr>
              <a:t>∣</a:t>
            </a:r>
            <a:r>
              <a:rPr lang="pt-BR" sz="1750" b="0" i="0">
                <a:solidFill>
                  <a:srgbClr val="494E52"/>
                </a:solidFill>
                <a:effectLst/>
                <a:latin typeface="MJXc-TeX-math-I"/>
              </a:rPr>
              <a:t>x</a:t>
            </a:r>
            <a:r>
              <a:rPr lang="pt-BR" sz="1750" b="0" i="0">
                <a:solidFill>
                  <a:srgbClr val="494E52"/>
                </a:solidFill>
                <a:effectLst/>
                <a:latin typeface="MJXc-TeX-main-R"/>
              </a:rPr>
              <a:t>(</a:t>
            </a:r>
            <a:r>
              <a:rPr lang="pt-BR" sz="1750" b="0" i="0">
                <a:solidFill>
                  <a:srgbClr val="494E52"/>
                </a:solidFill>
                <a:effectLst/>
                <a:latin typeface="MJXc-TeX-math-I"/>
              </a:rPr>
              <a:t>n</a:t>
            </a:r>
            <a:r>
              <a:rPr lang="pt-BR" sz="1750" b="0" i="0">
                <a:solidFill>
                  <a:srgbClr val="494E52"/>
                </a:solidFill>
                <a:effectLst/>
                <a:latin typeface="MJXc-TeX-main-R"/>
              </a:rPr>
              <a:t>)∣^2)/N}</a:t>
            </a:r>
          </a:p>
          <a:p>
            <a:endParaRPr lang="pt-BR" sz="1750" b="0" i="0">
              <a:solidFill>
                <a:srgbClr val="494E52"/>
              </a:solidFill>
              <a:effectLst/>
              <a:latin typeface="MJXc-TeX-main-R"/>
            </a:endParaRPr>
          </a:p>
          <a:p>
            <a:r>
              <a:rPr lang="en-IN" sz="1750" b="1">
                <a:solidFill>
                  <a:srgbClr val="494E52"/>
                </a:solidFill>
                <a:latin typeface="-apple-system"/>
              </a:rPr>
              <a:t>3. </a:t>
            </a:r>
            <a:r>
              <a:rPr lang="en-IN" sz="1750" b="1" i="0">
                <a:solidFill>
                  <a:srgbClr val="494E52"/>
                </a:solidFill>
                <a:effectLst/>
                <a:latin typeface="-apple-system"/>
              </a:rPr>
              <a:t>Zero-Crossing Rate</a:t>
            </a:r>
          </a:p>
          <a:p>
            <a:r>
              <a:rPr lang="en-US" sz="1750" b="0" i="0">
                <a:solidFill>
                  <a:srgbClr val="494E52"/>
                </a:solidFill>
                <a:effectLst/>
                <a:latin typeface="-apple-system"/>
              </a:rPr>
              <a:t>The zero crossing rate indicates the number of times that a signal crosses the horizontal axis, i.e.</a:t>
            </a:r>
            <a:r>
              <a:rPr lang="en-US" sz="1750">
                <a:solidFill>
                  <a:srgbClr val="494E52"/>
                </a:solidFill>
                <a:latin typeface="-apple-system"/>
              </a:rPr>
              <a:t> </a:t>
            </a:r>
          </a:p>
          <a:p>
            <a:r>
              <a:rPr lang="en-US" sz="1750" b="0" i="0">
                <a:solidFill>
                  <a:srgbClr val="494E52"/>
                </a:solidFill>
                <a:effectLst/>
                <a:latin typeface="-apple-system"/>
              </a:rPr>
              <a:t>the number of times that the amplitude reaches 0.This will return the total number of times</a:t>
            </a:r>
            <a:endParaRPr lang="en-US" sz="1750">
              <a:solidFill>
                <a:srgbClr val="000000"/>
              </a:solidFill>
              <a:latin typeface="Calibri"/>
              <a:cs typeface="Calibri"/>
            </a:endParaRPr>
          </a:p>
          <a:p>
            <a:r>
              <a:rPr lang="en-US" sz="1750">
                <a:solidFill>
                  <a:srgbClr val="494E52"/>
                </a:solidFill>
                <a:latin typeface="-apple-system"/>
              </a:rPr>
              <a:t> </a:t>
            </a:r>
            <a:r>
              <a:rPr lang="en-US" sz="1750" b="0" i="0">
                <a:solidFill>
                  <a:srgbClr val="494E52"/>
                </a:solidFill>
                <a:effectLst/>
                <a:latin typeface="-apple-system"/>
              </a:rPr>
              <a:t>the amplitude crosses the horizontal axis.</a:t>
            </a:r>
            <a:endParaRPr lang="en-US" sz="1750" b="0" i="0">
              <a:solidFill>
                <a:srgbClr val="000000"/>
              </a:solidFill>
              <a:effectLst/>
              <a:latin typeface="Calibri"/>
              <a:cs typeface="Calibri"/>
            </a:endParaRPr>
          </a:p>
          <a:p>
            <a:endParaRPr lang="en-IN" b="1" i="0">
              <a:solidFill>
                <a:srgbClr val="494E52"/>
              </a:solidFill>
              <a:effectLst/>
              <a:latin typeface="-apple-system"/>
            </a:endParaRPr>
          </a:p>
        </p:txBody>
      </p:sp>
    </p:spTree>
    <p:extLst>
      <p:ext uri="{BB962C8B-B14F-4D97-AF65-F5344CB8AC3E}">
        <p14:creationId xmlns:p14="http://schemas.microsoft.com/office/powerpoint/2010/main" val="287554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4991-41AD-147C-8E27-501972CD50FE}"/>
              </a:ext>
            </a:extLst>
          </p:cNvPr>
          <p:cNvSpPr>
            <a:spLocks noGrp="1"/>
          </p:cNvSpPr>
          <p:nvPr>
            <p:ph type="title"/>
          </p:nvPr>
        </p:nvSpPr>
        <p:spPr>
          <a:xfrm>
            <a:off x="756073" y="261619"/>
            <a:ext cx="5166995" cy="1661993"/>
          </a:xfrm>
        </p:spPr>
        <p:txBody>
          <a:bodyPr wrap="square" lIns="0" tIns="0" rIns="0" bIns="0" anchor="t">
            <a:spAutoFit/>
          </a:bodyPr>
          <a:lstStyle/>
          <a:p>
            <a:pPr algn="l"/>
            <a:endParaRPr lang="en-US">
              <a:solidFill>
                <a:srgbClr val="000000"/>
              </a:solidFill>
            </a:endParaRPr>
          </a:p>
          <a:p>
            <a:endParaRPr lang="en-US">
              <a:solidFill>
                <a:srgbClr val="000000"/>
              </a:solidFill>
            </a:endParaRPr>
          </a:p>
          <a:p>
            <a:endParaRPr lang="en-US"/>
          </a:p>
        </p:txBody>
      </p:sp>
      <p:sp>
        <p:nvSpPr>
          <p:cNvPr id="3" name="object 3">
            <a:extLst>
              <a:ext uri="{FF2B5EF4-FFF2-40B4-BE49-F238E27FC236}">
                <a16:creationId xmlns:a16="http://schemas.microsoft.com/office/drawing/2014/main" id="{79CC74EB-8D51-EECC-D12D-80C0675F3A2D}"/>
              </a:ext>
            </a:extLst>
          </p:cNvPr>
          <p:cNvSpPr txBox="1">
            <a:spLocks/>
          </p:cNvSpPr>
          <p:nvPr/>
        </p:nvSpPr>
        <p:spPr>
          <a:xfrm>
            <a:off x="382693" y="263257"/>
            <a:ext cx="4342130" cy="574040"/>
          </a:xfrm>
          <a:prstGeom prst="rect">
            <a:avLst/>
          </a:prstGeom>
        </p:spPr>
        <p:txBody>
          <a:bodyPr vert="horz" wrap="square" lIns="0" tIns="12700" rIns="0" bIns="0" rtlCol="0">
            <a:spAutoFit/>
          </a:bodyPr>
          <a:lstStyle>
            <a:lvl1pPr>
              <a:defRPr sz="3600" b="0" i="0">
                <a:solidFill>
                  <a:srgbClr val="90C226"/>
                </a:solidFill>
                <a:latin typeface="Trebuchet MS"/>
                <a:ea typeface="+mj-ea"/>
                <a:cs typeface="Trebuchet MS"/>
              </a:defRPr>
            </a:lvl1pPr>
          </a:lstStyle>
          <a:p>
            <a:pPr marL="12700">
              <a:spcBef>
                <a:spcPts val="100"/>
              </a:spcBef>
            </a:pPr>
            <a:r>
              <a:rPr lang="en-IN" kern="0" spc="-5"/>
              <a:t>Feature</a:t>
            </a:r>
            <a:r>
              <a:rPr lang="en-IN" kern="0" spc="-65"/>
              <a:t> </a:t>
            </a:r>
            <a:r>
              <a:rPr lang="en-IN" kern="0" spc="-10"/>
              <a:t>Extraction</a:t>
            </a:r>
          </a:p>
        </p:txBody>
      </p:sp>
      <p:sp>
        <p:nvSpPr>
          <p:cNvPr id="4" name="TextBox 3">
            <a:extLst>
              <a:ext uri="{FF2B5EF4-FFF2-40B4-BE49-F238E27FC236}">
                <a16:creationId xmlns:a16="http://schemas.microsoft.com/office/drawing/2014/main" id="{6492B52A-FDA2-B8FC-4A86-EB4A6BE1C61E}"/>
              </a:ext>
            </a:extLst>
          </p:cNvPr>
          <p:cNvSpPr txBox="1"/>
          <p:nvPr/>
        </p:nvSpPr>
        <p:spPr>
          <a:xfrm>
            <a:off x="381000" y="1092875"/>
            <a:ext cx="8845127" cy="5078313"/>
          </a:xfrm>
          <a:prstGeom prst="rect">
            <a:avLst/>
          </a:prstGeom>
          <a:noFill/>
        </p:spPr>
        <p:txBody>
          <a:bodyPr wrap="square" lIns="91440" tIns="45720" rIns="91440" bIns="45720" rtlCol="0" anchor="t">
            <a:spAutoFit/>
          </a:bodyPr>
          <a:lstStyle/>
          <a:p>
            <a:r>
              <a:rPr lang="en-IN" b="1" i="0">
                <a:solidFill>
                  <a:srgbClr val="494E52"/>
                </a:solidFill>
                <a:effectLst/>
                <a:latin typeface="-apple-system"/>
              </a:rPr>
              <a:t>4. Tempo</a:t>
            </a:r>
          </a:p>
          <a:p>
            <a:r>
              <a:rPr lang="en-US" b="0" i="0">
                <a:solidFill>
                  <a:srgbClr val="494E52"/>
                </a:solidFill>
                <a:effectLst/>
                <a:latin typeface="-apple-system"/>
              </a:rPr>
              <a:t>The tempo, measured in Beats Per Minute (BPM) measures the rate of the musical beat.</a:t>
            </a:r>
          </a:p>
          <a:p>
            <a:endParaRPr lang="en-US" b="0" i="0">
              <a:solidFill>
                <a:srgbClr val="494E52"/>
              </a:solidFill>
              <a:effectLst/>
              <a:latin typeface="-apple-system"/>
            </a:endParaRPr>
          </a:p>
          <a:p>
            <a:r>
              <a:rPr lang="en-IN" b="1" i="0">
                <a:solidFill>
                  <a:srgbClr val="494E52"/>
                </a:solidFill>
                <a:effectLst/>
                <a:latin typeface="-apple-system"/>
              </a:rPr>
              <a:t>5. Poly features</a:t>
            </a:r>
          </a:p>
          <a:p>
            <a:r>
              <a:rPr lang="en-US" b="0" i="0">
                <a:solidFill>
                  <a:srgbClr val="494E52"/>
                </a:solidFill>
                <a:effectLst/>
                <a:latin typeface="-apple-system"/>
              </a:rPr>
              <a:t>The poly features returns the coefficients of fitting an nth-order polynomial to the columns of a spectrogram.</a:t>
            </a:r>
          </a:p>
          <a:p>
            <a:endParaRPr lang="en-US">
              <a:solidFill>
                <a:srgbClr val="494E52"/>
              </a:solidFill>
              <a:latin typeface="-apple-system"/>
            </a:endParaRPr>
          </a:p>
          <a:p>
            <a:r>
              <a:rPr lang="en-IN" b="1" i="0">
                <a:solidFill>
                  <a:srgbClr val="494E52"/>
                </a:solidFill>
                <a:effectLst/>
                <a:latin typeface="-apple-system"/>
              </a:rPr>
              <a:t>6. Tempo gram</a:t>
            </a:r>
          </a:p>
          <a:p>
            <a:r>
              <a:rPr lang="en-US" b="0" i="0">
                <a:solidFill>
                  <a:srgbClr val="494E52"/>
                </a:solidFill>
                <a:effectLst/>
                <a:latin typeface="-apple-system"/>
              </a:rPr>
              <a:t> The tempo gram is a feature matrix which indicates the prevalence of certain tempi at each moment in time.</a:t>
            </a:r>
            <a:r>
              <a:rPr lang="en-US">
                <a:solidFill>
                  <a:srgbClr val="494E52"/>
                </a:solidFill>
                <a:latin typeface="-apple-system"/>
              </a:rPr>
              <a:t> </a:t>
            </a:r>
            <a:r>
              <a:rPr lang="en-US" b="0" i="0">
                <a:solidFill>
                  <a:srgbClr val="494E52"/>
                </a:solidFill>
                <a:effectLst/>
                <a:latin typeface="-apple-system"/>
              </a:rPr>
              <a:t> </a:t>
            </a:r>
            <a:r>
              <a:rPr lang="en-US" b="0" i="0" err="1">
                <a:solidFill>
                  <a:srgbClr val="494E52"/>
                </a:solidFill>
                <a:effectLst/>
                <a:latin typeface="-apple-system"/>
              </a:rPr>
              <a:t>Librosa</a:t>
            </a:r>
            <a:r>
              <a:rPr lang="en-US" b="0" i="0">
                <a:solidFill>
                  <a:srgbClr val="494E52"/>
                </a:solidFill>
                <a:effectLst/>
                <a:latin typeface="-apple-system"/>
              </a:rPr>
              <a:t> has a built-in function to extract this information. It is common to focus only on the first N rows (e.g</a:t>
            </a:r>
            <a:r>
              <a:rPr lang="en-US">
                <a:solidFill>
                  <a:srgbClr val="494E52"/>
                </a:solidFill>
                <a:latin typeface="-apple-system"/>
              </a:rPr>
              <a:t>.</a:t>
            </a:r>
            <a:r>
              <a:rPr lang="en-US" b="0" i="0">
                <a:solidFill>
                  <a:srgbClr val="494E52"/>
                </a:solidFill>
                <a:effectLst/>
                <a:latin typeface="-apple-system"/>
              </a:rPr>
              <a:t> 13) of the matrix.</a:t>
            </a:r>
            <a:endParaRPr lang="en-US">
              <a:solidFill>
                <a:srgbClr val="494E52"/>
              </a:solidFill>
              <a:latin typeface="-apple-system"/>
            </a:endParaRPr>
          </a:p>
          <a:p>
            <a:endParaRPr lang="en-US" b="0" i="0">
              <a:solidFill>
                <a:srgbClr val="494E52"/>
              </a:solidFill>
              <a:effectLst/>
              <a:latin typeface="-apple-system"/>
            </a:endParaRPr>
          </a:p>
          <a:p>
            <a:r>
              <a:rPr lang="en-IN" b="1" i="0">
                <a:solidFill>
                  <a:srgbClr val="494E52"/>
                </a:solidFill>
                <a:effectLst/>
                <a:latin typeface="-apple-system"/>
              </a:rPr>
              <a:t>7.Spectal Features</a:t>
            </a:r>
          </a:p>
          <a:p>
            <a:r>
              <a:rPr lang="en-US" b="0" i="0">
                <a:solidFill>
                  <a:srgbClr val="494E52"/>
                </a:solidFill>
                <a:effectLst/>
                <a:latin typeface="-apple-system"/>
              </a:rPr>
              <a:t>Spectral features are extracted from the spectrogram. Spectrograms offer a powerful representation of the data. It plots over the time, for a given range of frequencies, the power (dB) of a signal. This allows us to spot periodic patterns over time, and regions of activity.</a:t>
            </a:r>
          </a:p>
          <a:p>
            <a:r>
              <a:rPr lang="en-US" b="0" i="0">
                <a:solidFill>
                  <a:srgbClr val="494E52"/>
                </a:solidFill>
                <a:effectLst/>
                <a:latin typeface="-apple-system"/>
              </a:rPr>
              <a:t>The most common feature to extract is the spectral centroid.</a:t>
            </a:r>
            <a:r>
              <a:rPr lang="en-US">
                <a:solidFill>
                  <a:srgbClr val="494E52"/>
                </a:solidFill>
                <a:latin typeface="-apple-system"/>
              </a:rPr>
              <a:t> </a:t>
            </a:r>
            <a:endParaRPr lang="en-US" b="0" i="0">
              <a:solidFill>
                <a:srgbClr val="494E52"/>
              </a:solidFill>
              <a:effectLst/>
              <a:latin typeface="-apple-system"/>
            </a:endParaRPr>
          </a:p>
          <a:p>
            <a:r>
              <a:rPr lang="en-US" b="0" i="0">
                <a:solidFill>
                  <a:srgbClr val="494E52"/>
                </a:solidFill>
                <a:effectLst/>
                <a:latin typeface="-apple-system"/>
              </a:rPr>
              <a:t>There are other features that contain information like bandwidth , contrast , flatness , roll off.</a:t>
            </a:r>
          </a:p>
        </p:txBody>
      </p:sp>
    </p:spTree>
    <p:extLst>
      <p:ext uri="{BB962C8B-B14F-4D97-AF65-F5344CB8AC3E}">
        <p14:creationId xmlns:p14="http://schemas.microsoft.com/office/powerpoint/2010/main" val="138990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4991-41AD-147C-8E27-501972CD50FE}"/>
              </a:ext>
            </a:extLst>
          </p:cNvPr>
          <p:cNvSpPr>
            <a:spLocks noGrp="1"/>
          </p:cNvSpPr>
          <p:nvPr>
            <p:ph type="title"/>
          </p:nvPr>
        </p:nvSpPr>
        <p:spPr>
          <a:xfrm>
            <a:off x="756073" y="261619"/>
            <a:ext cx="5166995" cy="1661993"/>
          </a:xfrm>
        </p:spPr>
        <p:txBody>
          <a:bodyPr wrap="square" lIns="0" tIns="0" rIns="0" bIns="0" anchor="t">
            <a:spAutoFit/>
          </a:bodyPr>
          <a:lstStyle/>
          <a:p>
            <a:pPr algn="l"/>
            <a:endParaRPr lang="en-US">
              <a:solidFill>
                <a:srgbClr val="000000"/>
              </a:solidFill>
            </a:endParaRPr>
          </a:p>
          <a:p>
            <a:endParaRPr lang="en-US">
              <a:solidFill>
                <a:srgbClr val="000000"/>
              </a:solidFill>
            </a:endParaRPr>
          </a:p>
          <a:p>
            <a:endParaRPr lang="en-US"/>
          </a:p>
        </p:txBody>
      </p:sp>
      <p:sp>
        <p:nvSpPr>
          <p:cNvPr id="3" name="object 3">
            <a:extLst>
              <a:ext uri="{FF2B5EF4-FFF2-40B4-BE49-F238E27FC236}">
                <a16:creationId xmlns:a16="http://schemas.microsoft.com/office/drawing/2014/main" id="{79CC74EB-8D51-EECC-D12D-80C0675F3A2D}"/>
              </a:ext>
            </a:extLst>
          </p:cNvPr>
          <p:cNvSpPr txBox="1">
            <a:spLocks/>
          </p:cNvSpPr>
          <p:nvPr/>
        </p:nvSpPr>
        <p:spPr>
          <a:xfrm>
            <a:off x="382693" y="263257"/>
            <a:ext cx="4342130" cy="574040"/>
          </a:xfrm>
          <a:prstGeom prst="rect">
            <a:avLst/>
          </a:prstGeom>
        </p:spPr>
        <p:txBody>
          <a:bodyPr vert="horz" wrap="square" lIns="0" tIns="12700" rIns="0" bIns="0" rtlCol="0">
            <a:spAutoFit/>
          </a:bodyPr>
          <a:lstStyle>
            <a:lvl1pPr>
              <a:defRPr sz="3600" b="0" i="0">
                <a:solidFill>
                  <a:srgbClr val="90C226"/>
                </a:solidFill>
                <a:latin typeface="Trebuchet MS"/>
                <a:ea typeface="+mj-ea"/>
                <a:cs typeface="Trebuchet MS"/>
              </a:defRPr>
            </a:lvl1pPr>
          </a:lstStyle>
          <a:p>
            <a:pPr marL="12700">
              <a:spcBef>
                <a:spcPts val="100"/>
              </a:spcBef>
            </a:pPr>
            <a:r>
              <a:rPr lang="en-IN" kern="0" spc="-5"/>
              <a:t>Feature</a:t>
            </a:r>
            <a:r>
              <a:rPr lang="en-IN" kern="0" spc="-65"/>
              <a:t> </a:t>
            </a:r>
            <a:r>
              <a:rPr lang="en-IN" kern="0" spc="-10"/>
              <a:t>Extraction</a:t>
            </a:r>
          </a:p>
        </p:txBody>
      </p:sp>
      <p:sp>
        <p:nvSpPr>
          <p:cNvPr id="4" name="TextBox 3">
            <a:extLst>
              <a:ext uri="{FF2B5EF4-FFF2-40B4-BE49-F238E27FC236}">
                <a16:creationId xmlns:a16="http://schemas.microsoft.com/office/drawing/2014/main" id="{6492B52A-FDA2-B8FC-4A86-EB4A6BE1C61E}"/>
              </a:ext>
            </a:extLst>
          </p:cNvPr>
          <p:cNvSpPr txBox="1"/>
          <p:nvPr/>
        </p:nvSpPr>
        <p:spPr>
          <a:xfrm>
            <a:off x="381000" y="1092875"/>
            <a:ext cx="8845127" cy="4801314"/>
          </a:xfrm>
          <a:prstGeom prst="rect">
            <a:avLst/>
          </a:prstGeom>
          <a:noFill/>
        </p:spPr>
        <p:txBody>
          <a:bodyPr wrap="square" lIns="91440" tIns="45720" rIns="91440" bIns="45720" rtlCol="0" anchor="t">
            <a:spAutoFit/>
          </a:bodyPr>
          <a:lstStyle/>
          <a:p>
            <a:endParaRPr lang="en-US" b="0" i="0">
              <a:solidFill>
                <a:srgbClr val="494E52"/>
              </a:solidFill>
              <a:effectLst/>
              <a:latin typeface="-apple-system"/>
            </a:endParaRPr>
          </a:p>
          <a:p>
            <a:r>
              <a:rPr lang="en-IN" b="1" dirty="0">
                <a:solidFill>
                  <a:srgbClr val="494E52"/>
                </a:solidFill>
                <a:latin typeface="-apple-system"/>
              </a:rPr>
              <a:t>8</a:t>
            </a:r>
            <a:r>
              <a:rPr lang="en-IN" b="1" i="0" dirty="0">
                <a:solidFill>
                  <a:srgbClr val="494E52"/>
                </a:solidFill>
                <a:effectLst/>
                <a:latin typeface="-apple-system"/>
              </a:rPr>
              <a:t>. </a:t>
            </a:r>
            <a:r>
              <a:rPr lang="en-IN" b="1" dirty="0">
                <a:solidFill>
                  <a:srgbClr val="494E52"/>
                </a:solidFill>
                <a:latin typeface="-apple-system"/>
              </a:rPr>
              <a:t>MFCC</a:t>
            </a:r>
            <a:endParaRPr lang="en-IN" b="1" i="0" dirty="0">
              <a:solidFill>
                <a:srgbClr val="494E52"/>
              </a:solidFill>
              <a:effectLst/>
              <a:latin typeface="-apple-system"/>
            </a:endParaRPr>
          </a:p>
          <a:p>
            <a:r>
              <a:rPr lang="en-IN" dirty="0">
                <a:solidFill>
                  <a:srgbClr val="494E52"/>
                </a:solidFill>
                <a:ea typeface="+mn-lt"/>
                <a:cs typeface="+mn-lt"/>
              </a:rPr>
              <a:t>Mel-frequency cepstral coefficients (MFCCs) are a set of features commonly used in speech and audio signal processing to represent the characteristics of sound in a way that mimics human auditory perception.</a:t>
            </a:r>
            <a:endParaRPr lang="en-IN" dirty="0">
              <a:ea typeface="+mn-lt"/>
              <a:cs typeface="+mn-lt"/>
            </a:endParaRPr>
          </a:p>
          <a:p>
            <a:r>
              <a:rPr lang="en-IN" dirty="0">
                <a:solidFill>
                  <a:srgbClr val="494E52"/>
                </a:solidFill>
                <a:ea typeface="+mn-lt"/>
                <a:cs typeface="+mn-lt"/>
              </a:rPr>
              <a:t>This process enhances the effectiveness of tasks like audio compression and recognition by capturing important characteristics in a compact form. MFCCs are calculated by taking the Fourier transform of audio signals, finding the power spectrum, applying Mel filterbank, mapping them to the </a:t>
            </a:r>
            <a:r>
              <a:rPr lang="en-IN" err="1">
                <a:solidFill>
                  <a:srgbClr val="494E52"/>
                </a:solidFill>
                <a:ea typeface="+mn-lt"/>
                <a:cs typeface="+mn-lt"/>
              </a:rPr>
              <a:t>mel</a:t>
            </a:r>
            <a:r>
              <a:rPr lang="en-IN" dirty="0">
                <a:solidFill>
                  <a:srgbClr val="494E52"/>
                </a:solidFill>
                <a:ea typeface="+mn-lt"/>
                <a:cs typeface="+mn-lt"/>
              </a:rPr>
              <a:t> scale, applying logarithmic transformation, and then computing the discrete cosine transform.</a:t>
            </a:r>
            <a:endParaRPr lang="en-US" dirty="0"/>
          </a:p>
          <a:p>
            <a:endParaRPr lang="en-IN">
              <a:solidFill>
                <a:srgbClr val="494E52"/>
              </a:solidFill>
              <a:latin typeface="Calibri"/>
              <a:ea typeface="Calibri"/>
              <a:cs typeface="Calibri"/>
            </a:endParaRPr>
          </a:p>
          <a:p>
            <a:r>
              <a:rPr lang="en-IN" b="1" dirty="0">
                <a:solidFill>
                  <a:srgbClr val="494E52"/>
                </a:solidFill>
                <a:ea typeface="+mn-lt"/>
                <a:cs typeface="+mn-lt"/>
              </a:rPr>
              <a:t>9. </a:t>
            </a:r>
            <a:r>
              <a:rPr lang="en-IN" b="1" dirty="0">
                <a:solidFill>
                  <a:srgbClr val="494E52"/>
                </a:solidFill>
                <a:latin typeface="-apple-system"/>
                <a:ea typeface="+mn-lt"/>
                <a:cs typeface="+mn-lt"/>
              </a:rPr>
              <a:t>Chroma</a:t>
            </a:r>
            <a:endParaRPr lang="en-IN" dirty="0">
              <a:latin typeface="-apple-system"/>
              <a:ea typeface="+mn-lt"/>
              <a:cs typeface="+mn-lt"/>
            </a:endParaRPr>
          </a:p>
          <a:p>
            <a:r>
              <a:rPr lang="en-IN" dirty="0">
                <a:solidFill>
                  <a:srgbClr val="494E52"/>
                </a:solidFill>
                <a:ea typeface="+mn-lt"/>
                <a:cs typeface="+mn-lt"/>
              </a:rPr>
              <a:t>Chroma features are condensed descriptions of music sound, showing energy levels for each small note change in music. They stay consistent even when music speed or instruments change. This helps in figuring out music styles and identifying chords by looking at how notes relate to each other.</a:t>
            </a:r>
            <a:endParaRPr lang="en-IN" dirty="0"/>
          </a:p>
          <a:p>
            <a:endParaRPr lang="en-US">
              <a:solidFill>
                <a:srgbClr val="494E52"/>
              </a:solidFill>
              <a:latin typeface="-apple-system"/>
            </a:endParaRPr>
          </a:p>
        </p:txBody>
      </p:sp>
    </p:spTree>
    <p:extLst>
      <p:ext uri="{BB962C8B-B14F-4D97-AF65-F5344CB8AC3E}">
        <p14:creationId xmlns:p14="http://schemas.microsoft.com/office/powerpoint/2010/main" val="407439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8996" y="118386"/>
            <a:ext cx="5759450" cy="837409"/>
          </a:xfrm>
          <a:prstGeom prst="rect">
            <a:avLst/>
          </a:prstGeom>
        </p:spPr>
        <p:txBody>
          <a:bodyPr vert="horz" wrap="square" lIns="0" tIns="280670" rIns="0" bIns="0" rtlCol="0" anchor="t">
            <a:spAutoFit/>
          </a:bodyPr>
          <a:lstStyle/>
          <a:p>
            <a:pPr marL="12700">
              <a:spcBef>
                <a:spcPts val="2210"/>
              </a:spcBef>
            </a:pPr>
            <a:r>
              <a:rPr lang="en-US" spc="-5"/>
              <a:t>FINAL OUTPUT</a:t>
            </a:r>
          </a:p>
        </p:txBody>
      </p:sp>
      <p:pic>
        <p:nvPicPr>
          <p:cNvPr id="4" name="Picture 3">
            <a:extLst>
              <a:ext uri="{FF2B5EF4-FFF2-40B4-BE49-F238E27FC236}">
                <a16:creationId xmlns:a16="http://schemas.microsoft.com/office/drawing/2014/main" id="{723F6813-3E26-4C1D-A497-FE5B33356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37" y="1524424"/>
            <a:ext cx="2723181" cy="4625741"/>
          </a:xfrm>
          <a:prstGeom prst="rect">
            <a:avLst/>
          </a:prstGeom>
        </p:spPr>
      </p:pic>
      <p:sp>
        <p:nvSpPr>
          <p:cNvPr id="9" name="TextBox 8">
            <a:extLst>
              <a:ext uri="{FF2B5EF4-FFF2-40B4-BE49-F238E27FC236}">
                <a16:creationId xmlns:a16="http://schemas.microsoft.com/office/drawing/2014/main" id="{3658EA59-836F-21D9-53BA-8DB3737661A0}"/>
              </a:ext>
            </a:extLst>
          </p:cNvPr>
          <p:cNvSpPr txBox="1"/>
          <p:nvPr/>
        </p:nvSpPr>
        <p:spPr>
          <a:xfrm>
            <a:off x="685800" y="1066800"/>
            <a:ext cx="4143758" cy="369332"/>
          </a:xfrm>
          <a:prstGeom prst="rect">
            <a:avLst/>
          </a:prstGeom>
          <a:noFill/>
        </p:spPr>
        <p:txBody>
          <a:bodyPr wrap="square" rtlCol="0">
            <a:spAutoFit/>
          </a:bodyPr>
          <a:lstStyle/>
          <a:p>
            <a:r>
              <a:rPr lang="en-IN"/>
              <a:t>INSTRUMENT CLASSIFICATION</a:t>
            </a:r>
          </a:p>
        </p:txBody>
      </p:sp>
      <p:pic>
        <p:nvPicPr>
          <p:cNvPr id="14" name="Picture 13">
            <a:extLst>
              <a:ext uri="{FF2B5EF4-FFF2-40B4-BE49-F238E27FC236}">
                <a16:creationId xmlns:a16="http://schemas.microsoft.com/office/drawing/2014/main" id="{12EC7AF9-7E66-9C92-5671-A3703F682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1467269"/>
            <a:ext cx="1988992" cy="4709568"/>
          </a:xfrm>
          <a:prstGeom prst="rect">
            <a:avLst/>
          </a:prstGeom>
        </p:spPr>
      </p:pic>
      <p:pic>
        <p:nvPicPr>
          <p:cNvPr id="16" name="Picture 15">
            <a:extLst>
              <a:ext uri="{FF2B5EF4-FFF2-40B4-BE49-F238E27FC236}">
                <a16:creationId xmlns:a16="http://schemas.microsoft.com/office/drawing/2014/main" id="{A403B9DE-B88C-2A8F-990A-5F621BA65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1" y="1493942"/>
            <a:ext cx="3040643" cy="4656223"/>
          </a:xfrm>
          <a:prstGeom prst="rect">
            <a:avLst/>
          </a:prstGeom>
        </p:spPr>
      </p:pic>
    </p:spTree>
    <p:extLst>
      <p:ext uri="{BB962C8B-B14F-4D97-AF65-F5344CB8AC3E}">
        <p14:creationId xmlns:p14="http://schemas.microsoft.com/office/powerpoint/2010/main" val="17498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8996" y="118386"/>
            <a:ext cx="5759450" cy="837409"/>
          </a:xfrm>
          <a:prstGeom prst="rect">
            <a:avLst/>
          </a:prstGeom>
        </p:spPr>
        <p:txBody>
          <a:bodyPr vert="horz" wrap="square" lIns="0" tIns="280670" rIns="0" bIns="0" rtlCol="0" anchor="t">
            <a:spAutoFit/>
          </a:bodyPr>
          <a:lstStyle/>
          <a:p>
            <a:pPr marL="12700">
              <a:spcBef>
                <a:spcPts val="2210"/>
              </a:spcBef>
            </a:pPr>
            <a:r>
              <a:rPr lang="en-US" spc="-5"/>
              <a:t>FINAL OUTPUT</a:t>
            </a:r>
          </a:p>
        </p:txBody>
      </p:sp>
      <p:sp>
        <p:nvSpPr>
          <p:cNvPr id="9" name="TextBox 8">
            <a:extLst>
              <a:ext uri="{FF2B5EF4-FFF2-40B4-BE49-F238E27FC236}">
                <a16:creationId xmlns:a16="http://schemas.microsoft.com/office/drawing/2014/main" id="{3658EA59-836F-21D9-53BA-8DB3737661A0}"/>
              </a:ext>
            </a:extLst>
          </p:cNvPr>
          <p:cNvSpPr txBox="1"/>
          <p:nvPr/>
        </p:nvSpPr>
        <p:spPr>
          <a:xfrm>
            <a:off x="685800" y="1066800"/>
            <a:ext cx="4143758" cy="369332"/>
          </a:xfrm>
          <a:prstGeom prst="rect">
            <a:avLst/>
          </a:prstGeom>
          <a:noFill/>
        </p:spPr>
        <p:txBody>
          <a:bodyPr wrap="square" rtlCol="0">
            <a:spAutoFit/>
          </a:bodyPr>
          <a:lstStyle/>
          <a:p>
            <a:r>
              <a:rPr lang="en-IN"/>
              <a:t>EMOTION CLASSIFICATION(4 emotions)</a:t>
            </a:r>
          </a:p>
        </p:txBody>
      </p:sp>
      <p:pic>
        <p:nvPicPr>
          <p:cNvPr id="5" name="Picture 4">
            <a:extLst>
              <a:ext uri="{FF2B5EF4-FFF2-40B4-BE49-F238E27FC236}">
                <a16:creationId xmlns:a16="http://schemas.microsoft.com/office/drawing/2014/main" id="{C4745CEA-6EA4-53FC-BC68-848C7FB87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783" y="1522544"/>
            <a:ext cx="2042337" cy="4770297"/>
          </a:xfrm>
          <a:prstGeom prst="rect">
            <a:avLst/>
          </a:prstGeom>
        </p:spPr>
      </p:pic>
      <p:pic>
        <p:nvPicPr>
          <p:cNvPr id="7" name="Picture 6">
            <a:extLst>
              <a:ext uri="{FF2B5EF4-FFF2-40B4-BE49-F238E27FC236}">
                <a16:creationId xmlns:a16="http://schemas.microsoft.com/office/drawing/2014/main" id="{3FEE0CC0-B3E3-5C51-7303-D6AFB46D8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358" y="1436132"/>
            <a:ext cx="2118544" cy="4856180"/>
          </a:xfrm>
          <a:prstGeom prst="rect">
            <a:avLst/>
          </a:prstGeom>
        </p:spPr>
      </p:pic>
      <p:pic>
        <p:nvPicPr>
          <p:cNvPr id="10" name="Picture 9">
            <a:extLst>
              <a:ext uri="{FF2B5EF4-FFF2-40B4-BE49-F238E27FC236}">
                <a16:creationId xmlns:a16="http://schemas.microsoft.com/office/drawing/2014/main" id="{D1D18FA6-29BC-096B-E0F8-0CB5E95B5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1103" y="1436132"/>
            <a:ext cx="2880616" cy="4856180"/>
          </a:xfrm>
          <a:prstGeom prst="rect">
            <a:avLst/>
          </a:prstGeom>
        </p:spPr>
      </p:pic>
    </p:spTree>
    <p:extLst>
      <p:ext uri="{BB962C8B-B14F-4D97-AF65-F5344CB8AC3E}">
        <p14:creationId xmlns:p14="http://schemas.microsoft.com/office/powerpoint/2010/main" val="150871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8996" y="118386"/>
            <a:ext cx="5759450" cy="837409"/>
          </a:xfrm>
          <a:prstGeom prst="rect">
            <a:avLst/>
          </a:prstGeom>
        </p:spPr>
        <p:txBody>
          <a:bodyPr vert="horz" wrap="square" lIns="0" tIns="280670" rIns="0" bIns="0" rtlCol="0" anchor="t">
            <a:spAutoFit/>
          </a:bodyPr>
          <a:lstStyle/>
          <a:p>
            <a:pPr marL="12700">
              <a:spcBef>
                <a:spcPts val="2210"/>
              </a:spcBef>
            </a:pPr>
            <a:r>
              <a:rPr lang="en-US" spc="-5"/>
              <a:t>FINAL OUTPUT</a:t>
            </a:r>
          </a:p>
        </p:txBody>
      </p:sp>
      <p:sp>
        <p:nvSpPr>
          <p:cNvPr id="9" name="TextBox 8">
            <a:extLst>
              <a:ext uri="{FF2B5EF4-FFF2-40B4-BE49-F238E27FC236}">
                <a16:creationId xmlns:a16="http://schemas.microsoft.com/office/drawing/2014/main" id="{3658EA59-836F-21D9-53BA-8DB3737661A0}"/>
              </a:ext>
            </a:extLst>
          </p:cNvPr>
          <p:cNvSpPr txBox="1"/>
          <p:nvPr/>
        </p:nvSpPr>
        <p:spPr>
          <a:xfrm>
            <a:off x="685800" y="1066800"/>
            <a:ext cx="4143758" cy="369332"/>
          </a:xfrm>
          <a:prstGeom prst="rect">
            <a:avLst/>
          </a:prstGeom>
          <a:noFill/>
        </p:spPr>
        <p:txBody>
          <a:bodyPr wrap="square" rtlCol="0">
            <a:spAutoFit/>
          </a:bodyPr>
          <a:lstStyle/>
          <a:p>
            <a:r>
              <a:rPr lang="en-IN"/>
              <a:t>EMOTION CLASSIFICATION(2 emotions)</a:t>
            </a:r>
          </a:p>
        </p:txBody>
      </p:sp>
      <p:pic>
        <p:nvPicPr>
          <p:cNvPr id="4" name="Picture 3">
            <a:extLst>
              <a:ext uri="{FF2B5EF4-FFF2-40B4-BE49-F238E27FC236}">
                <a16:creationId xmlns:a16="http://schemas.microsoft.com/office/drawing/2014/main" id="{25A535DC-770F-B939-80A4-4F49E8D8F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619" y="1671527"/>
            <a:ext cx="3200677" cy="4168501"/>
          </a:xfrm>
          <a:prstGeom prst="rect">
            <a:avLst/>
          </a:prstGeom>
        </p:spPr>
      </p:pic>
      <p:pic>
        <p:nvPicPr>
          <p:cNvPr id="8" name="Picture 7">
            <a:extLst>
              <a:ext uri="{FF2B5EF4-FFF2-40B4-BE49-F238E27FC236}">
                <a16:creationId xmlns:a16="http://schemas.microsoft.com/office/drawing/2014/main" id="{4DCF2693-2270-E6BA-008A-80D1E3722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311" y="1674633"/>
            <a:ext cx="2126164" cy="4115157"/>
          </a:xfrm>
          <a:prstGeom prst="rect">
            <a:avLst/>
          </a:prstGeom>
        </p:spPr>
      </p:pic>
      <p:pic>
        <p:nvPicPr>
          <p:cNvPr id="12" name="Picture 11">
            <a:extLst>
              <a:ext uri="{FF2B5EF4-FFF2-40B4-BE49-F238E27FC236}">
                <a16:creationId xmlns:a16="http://schemas.microsoft.com/office/drawing/2014/main" id="{86A54D04-0491-E8AA-526C-114D475FD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25" y="1721767"/>
            <a:ext cx="2362405" cy="4069433"/>
          </a:xfrm>
          <a:prstGeom prst="rect">
            <a:avLst/>
          </a:prstGeom>
        </p:spPr>
      </p:pic>
    </p:spTree>
    <p:extLst>
      <p:ext uri="{BB962C8B-B14F-4D97-AF65-F5344CB8AC3E}">
        <p14:creationId xmlns:p14="http://schemas.microsoft.com/office/powerpoint/2010/main" val="238918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200"/>
            <a:ext cx="448945" cy="2844800"/>
          </a:xfrm>
          <a:custGeom>
            <a:avLst/>
            <a:gdLst/>
            <a:ahLst/>
            <a:cxnLst/>
            <a:rect l="l" t="t" r="r" b="b"/>
            <a:pathLst>
              <a:path w="448945" h="2844800">
                <a:moveTo>
                  <a:pt x="0" y="0"/>
                </a:moveTo>
                <a:lnTo>
                  <a:pt x="0" y="2844799"/>
                </a:lnTo>
                <a:lnTo>
                  <a:pt x="448733" y="2844799"/>
                </a:lnTo>
                <a:lnTo>
                  <a:pt x="0" y="0"/>
                </a:lnTo>
                <a:close/>
              </a:path>
            </a:pathLst>
          </a:custGeom>
          <a:solidFill>
            <a:srgbClr val="90C226">
              <a:alpha val="85099"/>
            </a:srgbClr>
          </a:solidFill>
        </p:spPr>
        <p:txBody>
          <a:bodyPr wrap="square" lIns="0" tIns="0" rIns="0" bIns="0" rtlCol="0"/>
          <a:lstStyle/>
          <a:p>
            <a:endParaRPr/>
          </a:p>
        </p:txBody>
      </p:sp>
      <p:sp>
        <p:nvSpPr>
          <p:cNvPr id="3" name="object 3"/>
          <p:cNvSpPr txBox="1">
            <a:spLocks noGrp="1"/>
          </p:cNvSpPr>
          <p:nvPr>
            <p:ph type="title"/>
          </p:nvPr>
        </p:nvSpPr>
        <p:spPr>
          <a:xfrm>
            <a:off x="828075" y="374749"/>
            <a:ext cx="4958927" cy="566822"/>
          </a:xfrm>
          <a:prstGeom prst="rect">
            <a:avLst/>
          </a:prstGeom>
        </p:spPr>
        <p:txBody>
          <a:bodyPr vert="horz" wrap="square" lIns="0" tIns="12700" rIns="0" bIns="0" rtlCol="0" anchor="t">
            <a:spAutoFit/>
          </a:bodyPr>
          <a:lstStyle/>
          <a:p>
            <a:pPr marL="12700">
              <a:spcBef>
                <a:spcPts val="100"/>
              </a:spcBef>
            </a:pPr>
            <a:r>
              <a:rPr lang="en-IN">
                <a:latin typeface="Gill Sans MT"/>
              </a:rPr>
              <a:t>PROJECT</a:t>
            </a:r>
            <a:r>
              <a:rPr lang="en-IN" spc="-135">
                <a:latin typeface="Gill Sans MT"/>
              </a:rPr>
              <a:t> </a:t>
            </a:r>
            <a:r>
              <a:rPr lang="en-IN">
                <a:latin typeface="Gill Sans MT"/>
              </a:rPr>
              <a:t>–</a:t>
            </a:r>
            <a:r>
              <a:rPr lang="en-IN" spc="-45">
                <a:latin typeface="Gill Sans MT"/>
              </a:rPr>
              <a:t> </a:t>
            </a:r>
            <a:r>
              <a:rPr lang="en-IN" spc="-110">
                <a:latin typeface="Gill Sans MT"/>
              </a:rPr>
              <a:t>WHAT </a:t>
            </a:r>
            <a:endParaRPr lang="en-IN"/>
          </a:p>
        </p:txBody>
      </p:sp>
      <p:sp>
        <p:nvSpPr>
          <p:cNvPr id="4" name="object 4"/>
          <p:cNvSpPr txBox="1"/>
          <p:nvPr/>
        </p:nvSpPr>
        <p:spPr>
          <a:xfrm>
            <a:off x="831279" y="1263142"/>
            <a:ext cx="8143240" cy="4975593"/>
          </a:xfrm>
          <a:prstGeom prst="rect">
            <a:avLst/>
          </a:prstGeom>
          <a:ln>
            <a:solidFill>
              <a:srgbClr val="F2F1EB"/>
            </a:solidFill>
          </a:ln>
        </p:spPr>
        <p:txBody>
          <a:bodyPr vert="horz" wrap="square" lIns="0" tIns="13970" rIns="0" bIns="0" rtlCol="0" anchor="t">
            <a:spAutoFit/>
          </a:bodyPr>
          <a:lstStyle/>
          <a:p>
            <a:pPr marL="354965" marR="24765" indent="-342900">
              <a:lnSpc>
                <a:spcPct val="99400"/>
              </a:lnSpc>
              <a:spcBef>
                <a:spcPts val="110"/>
              </a:spcBef>
              <a:buFont typeface="Wingdings" panose="05000000000000000000" pitchFamily="2" charset="2"/>
              <a:buChar char="Ø"/>
              <a:tabLst>
                <a:tab pos="354965" algn="l"/>
              </a:tabLst>
            </a:pPr>
            <a:r>
              <a:rPr lang="en-US" sz="2200">
                <a:latin typeface="Constantia"/>
                <a:cs typeface="Arial"/>
              </a:rPr>
              <a:t>In this project ,we aim to classify the audio from classical music instruments using machine learning  based on the instrument and the emotion.</a:t>
            </a:r>
            <a:endParaRPr lang="en-IN" sz="2200">
              <a:latin typeface="Constantia"/>
              <a:cs typeface="Arial"/>
            </a:endParaRPr>
          </a:p>
          <a:p>
            <a:pPr marL="354965" marR="24765" indent="-342900">
              <a:lnSpc>
                <a:spcPct val="99400"/>
              </a:lnSpc>
              <a:spcBef>
                <a:spcPts val="110"/>
              </a:spcBef>
              <a:buFont typeface="Wingdings" panose="05000000000000000000" pitchFamily="2" charset="2"/>
              <a:buChar char="Ø"/>
              <a:tabLst>
                <a:tab pos="354965" algn="l"/>
              </a:tabLst>
            </a:pPr>
            <a:r>
              <a:rPr lang="en-US" sz="2200">
                <a:latin typeface="Constantia"/>
                <a:cs typeface="Arial"/>
              </a:rPr>
              <a:t>The process of examining and classifying audio data in order to make it recognizable and searchable is known as Audio Classification .</a:t>
            </a:r>
          </a:p>
          <a:p>
            <a:pPr marL="354965" marR="776605" indent="-342900">
              <a:lnSpc>
                <a:spcPct val="99400"/>
              </a:lnSpc>
              <a:spcBef>
                <a:spcPts val="1045"/>
              </a:spcBef>
              <a:buFont typeface="Wingdings" panose="05000000000000000000" pitchFamily="2" charset="2"/>
              <a:buChar char="Ø"/>
              <a:tabLst>
                <a:tab pos="354965" algn="l"/>
              </a:tabLst>
            </a:pPr>
            <a:r>
              <a:rPr lang="en-US" sz="2200">
                <a:latin typeface="Constantia"/>
                <a:cs typeface="Arial"/>
              </a:rPr>
              <a:t>In this instance , machine learning is used to categorize sounds from musical instruments and the emotions they present.</a:t>
            </a:r>
          </a:p>
          <a:p>
            <a:pPr marL="354965" marR="776605" indent="-342900">
              <a:lnSpc>
                <a:spcPct val="99400"/>
              </a:lnSpc>
              <a:spcBef>
                <a:spcPts val="1045"/>
              </a:spcBef>
              <a:buFont typeface="Wingdings" panose="05000000000000000000" pitchFamily="2" charset="2"/>
              <a:buChar char="Ø"/>
              <a:tabLst>
                <a:tab pos="354965" algn="l"/>
              </a:tabLst>
            </a:pPr>
            <a:r>
              <a:rPr lang="en-US" sz="2200">
                <a:latin typeface="Constantia"/>
                <a:cs typeface="Arial"/>
              </a:rPr>
              <a:t>This entails teaching models to identify and distinguish between different instrument sounds .By using sophisticated algorithms and procedure ,it is feasible to precisely identify the distinctive characteristics of various musical instruments.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8996" y="118386"/>
            <a:ext cx="5759450" cy="837409"/>
          </a:xfrm>
          <a:prstGeom prst="rect">
            <a:avLst/>
          </a:prstGeom>
        </p:spPr>
        <p:txBody>
          <a:bodyPr vert="horz" wrap="square" lIns="0" tIns="280670" rIns="0" bIns="0" rtlCol="0" anchor="t">
            <a:spAutoFit/>
          </a:bodyPr>
          <a:lstStyle/>
          <a:p>
            <a:pPr marL="12700">
              <a:lnSpc>
                <a:spcPct val="100000"/>
              </a:lnSpc>
              <a:spcBef>
                <a:spcPts val="2210"/>
              </a:spcBef>
            </a:pPr>
            <a:r>
              <a:rPr spc="-5"/>
              <a:t>Comparisons</a:t>
            </a:r>
            <a:r>
              <a:rPr spc="-15"/>
              <a:t> </a:t>
            </a:r>
            <a:r>
              <a:t>of</a:t>
            </a:r>
            <a:r>
              <a:rPr spc="-25"/>
              <a:t> </a:t>
            </a:r>
            <a:r>
              <a:rPr spc="-5"/>
              <a:t>Model</a:t>
            </a:r>
            <a:endParaRPr lang="en-US" spc="-5"/>
          </a:p>
        </p:txBody>
      </p:sp>
      <p:sp>
        <p:nvSpPr>
          <p:cNvPr id="13" name="TextBox 12">
            <a:extLst>
              <a:ext uri="{FF2B5EF4-FFF2-40B4-BE49-F238E27FC236}">
                <a16:creationId xmlns:a16="http://schemas.microsoft.com/office/drawing/2014/main" id="{2573434D-6B3C-E5F7-427E-BD6BFD074CC9}"/>
              </a:ext>
            </a:extLst>
          </p:cNvPr>
          <p:cNvSpPr txBox="1"/>
          <p:nvPr/>
        </p:nvSpPr>
        <p:spPr>
          <a:xfrm>
            <a:off x="1143000" y="5984363"/>
            <a:ext cx="3813673" cy="400110"/>
          </a:xfrm>
          <a:prstGeom prst="rect">
            <a:avLst/>
          </a:prstGeom>
          <a:noFill/>
        </p:spPr>
        <p:txBody>
          <a:bodyPr wrap="none" lIns="91440" tIns="45720" rIns="91440" bIns="45720" rtlCol="0" anchor="t">
            <a:spAutoFit/>
          </a:bodyPr>
          <a:lstStyle/>
          <a:p>
            <a:pPr marL="342900" indent="-342900">
              <a:buFont typeface="Wingdings"/>
              <a:buChar char="Ø"/>
            </a:pPr>
            <a:r>
              <a:rPr lang="en-IN" sz="2000" i="1" spc="-135">
                <a:latin typeface="Lucida Sans Unicode"/>
                <a:cs typeface="Lucida Sans Unicode"/>
              </a:rPr>
              <a:t> </a:t>
            </a:r>
            <a:r>
              <a:rPr lang="en-IN" sz="2000" i="1"/>
              <a:t>Best result is given by XGBoost.</a:t>
            </a:r>
            <a:endParaRPr lang="en-IN" i="1">
              <a:cs typeface="Calibri"/>
            </a:endParaRPr>
          </a:p>
        </p:txBody>
      </p:sp>
      <p:pic>
        <p:nvPicPr>
          <p:cNvPr id="3" name="Picture 2" descr="A graph of different colored bars&#10;&#10;Description automatically generated">
            <a:extLst>
              <a:ext uri="{FF2B5EF4-FFF2-40B4-BE49-F238E27FC236}">
                <a16:creationId xmlns:a16="http://schemas.microsoft.com/office/drawing/2014/main" id="{1AF2C7CB-5BD0-9059-9FFC-7F91C4BEB6C3}"/>
              </a:ext>
            </a:extLst>
          </p:cNvPr>
          <p:cNvPicPr>
            <a:picLocks noChangeAspect="1"/>
          </p:cNvPicPr>
          <p:nvPr/>
        </p:nvPicPr>
        <p:blipFill>
          <a:blip r:embed="rId2"/>
          <a:stretch>
            <a:fillRect/>
          </a:stretch>
        </p:blipFill>
        <p:spPr>
          <a:xfrm>
            <a:off x="568996" y="1082040"/>
            <a:ext cx="7070266" cy="46939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2C53-F964-879F-F367-22B39994A644}"/>
              </a:ext>
            </a:extLst>
          </p:cNvPr>
          <p:cNvSpPr>
            <a:spLocks noGrp="1"/>
          </p:cNvSpPr>
          <p:nvPr>
            <p:ph type="title"/>
          </p:nvPr>
        </p:nvSpPr>
        <p:spPr>
          <a:xfrm>
            <a:off x="270160" y="195358"/>
            <a:ext cx="7549727" cy="553998"/>
          </a:xfrm>
        </p:spPr>
        <p:txBody>
          <a:bodyPr/>
          <a:lstStyle/>
          <a:p>
            <a:r>
              <a:rPr lang="en-US"/>
              <a:t>Challenges in Audio Classification</a:t>
            </a:r>
          </a:p>
        </p:txBody>
      </p:sp>
      <p:sp>
        <p:nvSpPr>
          <p:cNvPr id="3" name="Text Placeholder 2">
            <a:extLst>
              <a:ext uri="{FF2B5EF4-FFF2-40B4-BE49-F238E27FC236}">
                <a16:creationId xmlns:a16="http://schemas.microsoft.com/office/drawing/2014/main" id="{688AD923-129F-80C2-7FE0-30E714B6EA8F}"/>
              </a:ext>
            </a:extLst>
          </p:cNvPr>
          <p:cNvSpPr>
            <a:spLocks noGrp="1"/>
          </p:cNvSpPr>
          <p:nvPr>
            <p:ph type="body" idx="1"/>
          </p:nvPr>
        </p:nvSpPr>
        <p:spPr>
          <a:xfrm>
            <a:off x="137638" y="1412483"/>
            <a:ext cx="9619679" cy="5416868"/>
          </a:xfrm>
        </p:spPr>
        <p:txBody>
          <a:bodyPr wrap="square" lIns="0" tIns="0" rIns="0" bIns="0" anchor="t">
            <a:spAutoFit/>
          </a:bodyPr>
          <a:lstStyle/>
          <a:p>
            <a:pPr marL="342900" indent="-342900">
              <a:buFont typeface="Wingdings" panose="020B0604020202020204" pitchFamily="34" charset="0"/>
              <a:buChar char="Ø"/>
            </a:pPr>
            <a:r>
              <a:rPr lang="en-US" sz="2200" b="1">
                <a:latin typeface="Constantia"/>
              </a:rPr>
              <a:t>Variability in Sound Characteristics </a:t>
            </a:r>
            <a:r>
              <a:rPr lang="en-US" sz="2200">
                <a:latin typeface="Constantia"/>
              </a:rPr>
              <a:t>: The diverse characteristics of musical instruments like timbre , pitch , and volume  can vary widely affect the classification.</a:t>
            </a:r>
            <a:endParaRPr lang="en-US" sz="2200">
              <a:latin typeface="Constantia"/>
              <a:cs typeface="Calibri"/>
            </a:endParaRPr>
          </a:p>
          <a:p>
            <a:pPr marL="342900" indent="-342900">
              <a:buFont typeface="Wingdings" panose="020B0604020202020204" pitchFamily="34" charset="0"/>
              <a:buChar char="Ø"/>
            </a:pPr>
            <a:r>
              <a:rPr lang="en-US" sz="2200" b="1">
                <a:latin typeface="Constantia"/>
              </a:rPr>
              <a:t>Presence of Background Noise </a:t>
            </a:r>
            <a:r>
              <a:rPr lang="en-US" sz="2200">
                <a:latin typeface="Constantia"/>
              </a:rPr>
              <a:t>: The presence of ambient noise can interfere in the feature extracted which will eventually affect the accurate classification of instruments sounds.</a:t>
            </a:r>
            <a:endParaRPr lang="en-US" sz="2200">
              <a:latin typeface="Constantia"/>
              <a:cs typeface="Calibri"/>
            </a:endParaRPr>
          </a:p>
          <a:p>
            <a:pPr marL="342900" indent="-342900" algn="l">
              <a:buFont typeface="Wingdings" panose="020B0604020202020204" pitchFamily="34" charset="0"/>
              <a:buChar char="Ø"/>
            </a:pPr>
            <a:r>
              <a:rPr lang="en-US" sz="2200" b="1" i="0">
                <a:solidFill>
                  <a:srgbClr val="0D0D0D"/>
                </a:solidFill>
                <a:effectLst/>
                <a:latin typeface="Constantia"/>
              </a:rPr>
              <a:t>Class Imbalance</a:t>
            </a:r>
            <a:r>
              <a:rPr lang="en-US" sz="2200" b="0" i="0">
                <a:solidFill>
                  <a:srgbClr val="0D0D0D"/>
                </a:solidFill>
                <a:effectLst/>
                <a:latin typeface="Constantia"/>
              </a:rPr>
              <a:t>: Imbalance in the distribution of audio samples across different instrument classes can affect the performance of classification models, leading to biased predictions towards the majority classes.</a:t>
            </a:r>
          </a:p>
          <a:p>
            <a:pPr marL="342900" indent="-342900" algn="l">
              <a:buFont typeface="Wingdings" panose="020B0604020202020204" pitchFamily="34" charset="0"/>
              <a:buChar char="Ø"/>
            </a:pPr>
            <a:r>
              <a:rPr lang="en-US" sz="2200" b="1" i="0">
                <a:solidFill>
                  <a:srgbClr val="0D0D0D"/>
                </a:solidFill>
                <a:effectLst/>
                <a:latin typeface="Constantia"/>
              </a:rPr>
              <a:t>High Dimensionality</a:t>
            </a:r>
            <a:r>
              <a:rPr lang="en-US" sz="2200" b="0" i="0">
                <a:solidFill>
                  <a:srgbClr val="0D0D0D"/>
                </a:solidFill>
                <a:effectLst/>
                <a:latin typeface="Constantia"/>
              </a:rPr>
              <a:t>: Audio data is high-dimensional, especially when considering features like spectrograms or Mel-frequency cepstral coefficients (MFCCs), which can lead to computational complexity and require efficient feature selection techniques.</a:t>
            </a:r>
          </a:p>
          <a:p>
            <a:pPr marL="342900" indent="-342900">
              <a:buFont typeface="Wingdings" panose="020B0604020202020204" pitchFamily="34" charset="0"/>
              <a:buChar char="Ø"/>
            </a:pPr>
            <a:endParaRPr lang="en-US" sz="2200">
              <a:latin typeface="Constantia"/>
              <a:cs typeface="Calibri"/>
            </a:endParaRPr>
          </a:p>
          <a:p>
            <a:pPr marL="342900" indent="-342900">
              <a:buFont typeface="Wingdings" panose="020B0604020202020204" pitchFamily="34" charset="0"/>
              <a:buChar char="Ø"/>
            </a:pPr>
            <a:endParaRPr lang="en-US" sz="2200">
              <a:cs typeface="Calibri"/>
            </a:endParaRPr>
          </a:p>
          <a:p>
            <a:pPr marL="342900" indent="-342900">
              <a:buFont typeface="Wingdings" panose="020B0604020202020204" pitchFamily="34" charset="0"/>
              <a:buChar char="Ø"/>
            </a:pPr>
            <a:endParaRPr lang="en-US" sz="2200">
              <a:cs typeface="Calibri"/>
            </a:endParaRPr>
          </a:p>
        </p:txBody>
      </p:sp>
    </p:spTree>
    <p:extLst>
      <p:ext uri="{BB962C8B-B14F-4D97-AF65-F5344CB8AC3E}">
        <p14:creationId xmlns:p14="http://schemas.microsoft.com/office/powerpoint/2010/main" val="4107141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200"/>
            <a:ext cx="448945" cy="2844800"/>
          </a:xfrm>
          <a:custGeom>
            <a:avLst/>
            <a:gdLst/>
            <a:ahLst/>
            <a:cxnLst/>
            <a:rect l="l" t="t" r="r" b="b"/>
            <a:pathLst>
              <a:path w="448945" h="2844800">
                <a:moveTo>
                  <a:pt x="0" y="0"/>
                </a:moveTo>
                <a:lnTo>
                  <a:pt x="0" y="2844799"/>
                </a:lnTo>
                <a:lnTo>
                  <a:pt x="448733" y="2844799"/>
                </a:lnTo>
                <a:lnTo>
                  <a:pt x="0" y="0"/>
                </a:lnTo>
                <a:close/>
              </a:path>
            </a:pathLst>
          </a:custGeom>
          <a:solidFill>
            <a:srgbClr val="90C226">
              <a:alpha val="85099"/>
            </a:srgbClr>
          </a:solidFill>
        </p:spPr>
        <p:txBody>
          <a:bodyPr wrap="square" lIns="0" tIns="0" rIns="0" bIns="0" rtlCol="0"/>
          <a:lstStyle/>
          <a:p>
            <a:endParaRPr/>
          </a:p>
        </p:txBody>
      </p:sp>
      <p:sp>
        <p:nvSpPr>
          <p:cNvPr id="3" name="object 3"/>
          <p:cNvSpPr txBox="1">
            <a:spLocks noGrp="1"/>
          </p:cNvSpPr>
          <p:nvPr>
            <p:ph type="title"/>
          </p:nvPr>
        </p:nvSpPr>
        <p:spPr>
          <a:xfrm>
            <a:off x="457899" y="394185"/>
            <a:ext cx="2216785" cy="574040"/>
          </a:xfrm>
          <a:prstGeom prst="rect">
            <a:avLst/>
          </a:prstGeom>
        </p:spPr>
        <p:txBody>
          <a:bodyPr vert="horz" wrap="square" lIns="0" tIns="12700" rIns="0" bIns="0" rtlCol="0">
            <a:spAutoFit/>
          </a:bodyPr>
          <a:lstStyle/>
          <a:p>
            <a:pPr marL="12700">
              <a:lnSpc>
                <a:spcPct val="100000"/>
              </a:lnSpc>
              <a:spcBef>
                <a:spcPts val="100"/>
              </a:spcBef>
            </a:pPr>
            <a:r>
              <a:rPr spc="-5"/>
              <a:t>Conclusion</a:t>
            </a:r>
          </a:p>
        </p:txBody>
      </p:sp>
      <p:sp>
        <p:nvSpPr>
          <p:cNvPr id="4" name="object 4"/>
          <p:cNvSpPr txBox="1"/>
          <p:nvPr/>
        </p:nvSpPr>
        <p:spPr>
          <a:xfrm>
            <a:off x="756073" y="1511874"/>
            <a:ext cx="8424545" cy="2177776"/>
          </a:xfrm>
          <a:prstGeom prst="rect">
            <a:avLst/>
          </a:prstGeom>
        </p:spPr>
        <p:txBody>
          <a:bodyPr vert="horz" wrap="square" lIns="0" tIns="44450" rIns="0" bIns="0" rtlCol="0" anchor="t">
            <a:spAutoFit/>
          </a:bodyPr>
          <a:lstStyle/>
          <a:p>
            <a:pPr marL="354965" marR="5080" indent="-342900">
              <a:lnSpc>
                <a:spcPct val="89500"/>
              </a:lnSpc>
              <a:spcBef>
                <a:spcPts val="350"/>
              </a:spcBef>
              <a:buFont typeface="Wingdings"/>
              <a:buChar char="Ø"/>
              <a:tabLst>
                <a:tab pos="354965" algn="l"/>
              </a:tabLst>
            </a:pPr>
            <a:r>
              <a:rPr lang="en-US" sz="2200" spc="-5">
                <a:latin typeface="Constantia"/>
                <a:cs typeface="Arial MT"/>
              </a:rPr>
              <a:t>In </a:t>
            </a:r>
            <a:r>
              <a:rPr lang="en-US" sz="2200">
                <a:latin typeface="Constantia"/>
                <a:cs typeface="Arial MT"/>
              </a:rPr>
              <a:t>conclusion, our project has developed and </a:t>
            </a:r>
            <a:r>
              <a:rPr lang="en-US" sz="2200" spc="-5">
                <a:latin typeface="Constantia"/>
                <a:cs typeface="Arial MT"/>
              </a:rPr>
              <a:t>implemented different </a:t>
            </a:r>
            <a:r>
              <a:rPr lang="en-US" sz="2200">
                <a:latin typeface="Constantia"/>
                <a:cs typeface="Arial MT"/>
              </a:rPr>
              <a:t>machine learning models </a:t>
            </a:r>
            <a:r>
              <a:rPr lang="en-US" sz="2200" spc="-5">
                <a:latin typeface="Constantia"/>
                <a:cs typeface="Arial MT"/>
              </a:rPr>
              <a:t>for determining the instrument type and type of emotion corelating to type of pitch, tempo major or minor tune of the audio. Through data feature extraction, and model</a:t>
            </a:r>
            <a:r>
              <a:rPr lang="en-US" sz="2200" spc="10">
                <a:latin typeface="Constantia"/>
                <a:cs typeface="Arial MT"/>
              </a:rPr>
              <a:t> </a:t>
            </a:r>
            <a:r>
              <a:rPr lang="en-US" sz="2200" spc="-5">
                <a:latin typeface="Constantia"/>
                <a:cs typeface="Arial MT"/>
              </a:rPr>
              <a:t>training, </a:t>
            </a:r>
            <a:r>
              <a:rPr lang="en-US" sz="2200">
                <a:latin typeface="Constantia"/>
                <a:cs typeface="Arial MT"/>
              </a:rPr>
              <a:t>we </a:t>
            </a:r>
            <a:r>
              <a:rPr lang="en-US" sz="2200" spc="-540">
                <a:latin typeface="Constantia"/>
                <a:cs typeface="Arial MT"/>
              </a:rPr>
              <a:t> </a:t>
            </a:r>
            <a:r>
              <a:rPr lang="en-US" sz="2200">
                <a:latin typeface="Constantia"/>
                <a:cs typeface="Arial MT"/>
              </a:rPr>
              <a:t>have summarized the performance index of different models and found their respective accuracy in completing the task.</a:t>
            </a:r>
            <a:endParaRPr lang="en-US" sz="2200">
              <a:latin typeface="Constantia"/>
              <a:cs typeface="Calibri"/>
            </a:endParaRPr>
          </a:p>
        </p:txBody>
      </p:sp>
      <p:sp>
        <p:nvSpPr>
          <p:cNvPr id="5" name="object 5"/>
          <p:cNvSpPr txBox="1"/>
          <p:nvPr/>
        </p:nvSpPr>
        <p:spPr>
          <a:xfrm>
            <a:off x="756073" y="4008850"/>
            <a:ext cx="8422640" cy="1889620"/>
          </a:xfrm>
          <a:prstGeom prst="rect">
            <a:avLst/>
          </a:prstGeom>
        </p:spPr>
        <p:txBody>
          <a:bodyPr vert="horz" wrap="square" lIns="0" tIns="40640" rIns="0" bIns="0" rtlCol="0" anchor="t">
            <a:spAutoFit/>
          </a:bodyPr>
          <a:lstStyle/>
          <a:p>
            <a:pPr marL="354965" marR="5080" indent="-342900">
              <a:lnSpc>
                <a:spcPct val="90700"/>
              </a:lnSpc>
              <a:spcBef>
                <a:spcPts val="320"/>
              </a:spcBef>
              <a:buFont typeface="Wingdings"/>
              <a:buChar char="Ø"/>
              <a:tabLst>
                <a:tab pos="354965" algn="l"/>
              </a:tabLst>
            </a:pPr>
            <a:r>
              <a:rPr lang="en-US" sz="2200">
                <a:latin typeface="Constantia"/>
                <a:cs typeface="Arial MT"/>
              </a:rPr>
              <a:t>The </a:t>
            </a:r>
            <a:r>
              <a:rPr lang="en-US" sz="2200" spc="-5">
                <a:latin typeface="Constantia"/>
                <a:cs typeface="Arial MT"/>
              </a:rPr>
              <a:t>adoption </a:t>
            </a:r>
            <a:r>
              <a:rPr lang="en-US" sz="2200">
                <a:latin typeface="Constantia"/>
                <a:cs typeface="Arial MT"/>
              </a:rPr>
              <a:t>of </a:t>
            </a:r>
            <a:r>
              <a:rPr lang="en-US" sz="2200" spc="-5">
                <a:latin typeface="Constantia"/>
                <a:cs typeface="Arial MT"/>
              </a:rPr>
              <a:t>this ML model </a:t>
            </a:r>
            <a:r>
              <a:rPr lang="en-US" sz="2200">
                <a:latin typeface="Constantia"/>
                <a:cs typeface="Arial MT"/>
              </a:rPr>
              <a:t>holds significant </a:t>
            </a:r>
            <a:r>
              <a:rPr lang="en-US" sz="2200" spc="-5">
                <a:latin typeface="Constantia"/>
                <a:cs typeface="Arial MT"/>
              </a:rPr>
              <a:t>promises for music related apps </a:t>
            </a:r>
            <a:r>
              <a:rPr lang="en-US" sz="2200" spc="-20">
                <a:latin typeface="Constantia"/>
                <a:cs typeface="Arial MT"/>
              </a:rPr>
              <a:t>,</a:t>
            </a:r>
            <a:r>
              <a:rPr lang="en-US" sz="2200" spc="-5">
                <a:latin typeface="Constantia"/>
                <a:cs typeface="Arial MT"/>
              </a:rPr>
              <a:t> </a:t>
            </a:r>
            <a:r>
              <a:rPr lang="en-US" sz="2200" spc="-10">
                <a:latin typeface="Constantia"/>
                <a:cs typeface="Arial MT"/>
              </a:rPr>
              <a:t>offering</a:t>
            </a:r>
            <a:r>
              <a:rPr lang="en-US" sz="2200">
                <a:latin typeface="Constantia"/>
                <a:cs typeface="Arial MT"/>
              </a:rPr>
              <a:t> an innovative</a:t>
            </a:r>
            <a:r>
              <a:rPr lang="en-US" sz="2200" spc="-5">
                <a:latin typeface="Constantia"/>
                <a:cs typeface="Arial MT"/>
              </a:rPr>
              <a:t> approach</a:t>
            </a:r>
            <a:r>
              <a:rPr lang="en-US" sz="2200">
                <a:latin typeface="Constantia"/>
                <a:cs typeface="Arial MT"/>
              </a:rPr>
              <a:t> </a:t>
            </a:r>
            <a:r>
              <a:rPr lang="en-US" sz="2200" spc="-5">
                <a:latin typeface="Constantia"/>
                <a:cs typeface="Arial MT"/>
              </a:rPr>
              <a:t>to</a:t>
            </a:r>
            <a:r>
              <a:rPr lang="en-US" sz="2200" spc="5">
                <a:latin typeface="Constantia"/>
                <a:cs typeface="Arial MT"/>
              </a:rPr>
              <a:t> classify music systems. It removes the need for a tiresome procedure of listening to each and every audio file and tabulating the data. This also proves to be a less error filled process and gives us clear cut results.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EDBD-BD85-403C-EED2-86B3EA4052ED}"/>
              </a:ext>
            </a:extLst>
          </p:cNvPr>
          <p:cNvSpPr>
            <a:spLocks noGrp="1"/>
          </p:cNvSpPr>
          <p:nvPr>
            <p:ph type="title"/>
          </p:nvPr>
        </p:nvSpPr>
        <p:spPr>
          <a:xfrm>
            <a:off x="2311496" y="2586897"/>
            <a:ext cx="6313922" cy="1107996"/>
          </a:xfrm>
        </p:spPr>
        <p:txBody>
          <a:bodyPr wrap="square" lIns="0" tIns="0" rIns="0" bIns="0" anchor="t">
            <a:spAutoFit/>
          </a:bodyPr>
          <a:lstStyle/>
          <a:p>
            <a:r>
              <a:rPr lang="en-US" sz="7200"/>
              <a:t>THANK YOU</a:t>
            </a:r>
          </a:p>
        </p:txBody>
      </p:sp>
    </p:spTree>
    <p:extLst>
      <p:ext uri="{BB962C8B-B14F-4D97-AF65-F5344CB8AC3E}">
        <p14:creationId xmlns:p14="http://schemas.microsoft.com/office/powerpoint/2010/main" val="53509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200"/>
            <a:ext cx="448945" cy="2844800"/>
          </a:xfrm>
          <a:custGeom>
            <a:avLst/>
            <a:gdLst/>
            <a:ahLst/>
            <a:cxnLst/>
            <a:rect l="l" t="t" r="r" b="b"/>
            <a:pathLst>
              <a:path w="448945" h="2844800">
                <a:moveTo>
                  <a:pt x="0" y="0"/>
                </a:moveTo>
                <a:lnTo>
                  <a:pt x="0" y="2844799"/>
                </a:lnTo>
                <a:lnTo>
                  <a:pt x="448733" y="2844799"/>
                </a:lnTo>
                <a:lnTo>
                  <a:pt x="0" y="0"/>
                </a:lnTo>
                <a:close/>
              </a:path>
            </a:pathLst>
          </a:custGeom>
          <a:solidFill>
            <a:srgbClr val="90C226">
              <a:alpha val="85099"/>
            </a:srgbClr>
          </a:solidFill>
        </p:spPr>
        <p:txBody>
          <a:bodyPr wrap="square" lIns="0" tIns="0" rIns="0" bIns="0" rtlCol="0"/>
          <a:lstStyle/>
          <a:p>
            <a:endParaRPr/>
          </a:p>
        </p:txBody>
      </p:sp>
      <p:sp>
        <p:nvSpPr>
          <p:cNvPr id="3" name="object 3"/>
          <p:cNvSpPr txBox="1">
            <a:spLocks noGrp="1"/>
          </p:cNvSpPr>
          <p:nvPr>
            <p:ph type="title"/>
          </p:nvPr>
        </p:nvSpPr>
        <p:spPr>
          <a:xfrm>
            <a:off x="690806" y="375854"/>
            <a:ext cx="4651154" cy="689932"/>
          </a:xfrm>
          <a:prstGeom prst="rect">
            <a:avLst/>
          </a:prstGeom>
        </p:spPr>
        <p:txBody>
          <a:bodyPr vert="horz" wrap="square" lIns="0" tIns="12700" rIns="0" bIns="0" rtlCol="0" anchor="t">
            <a:spAutoFit/>
          </a:bodyPr>
          <a:lstStyle/>
          <a:p>
            <a:pPr marL="12700">
              <a:lnSpc>
                <a:spcPct val="100000"/>
              </a:lnSpc>
              <a:spcBef>
                <a:spcPts val="100"/>
              </a:spcBef>
            </a:pPr>
            <a:r>
              <a:rPr lang="en-IN">
                <a:latin typeface="Gill Sans MT"/>
              </a:rPr>
              <a:t>PROJECT</a:t>
            </a:r>
            <a:r>
              <a:rPr lang="en-IN" sz="4400" spc="-135">
                <a:latin typeface="Gill Sans MT"/>
              </a:rPr>
              <a:t> </a:t>
            </a:r>
            <a:r>
              <a:rPr lang="en-IN">
                <a:latin typeface="Gill Sans MT"/>
              </a:rPr>
              <a:t>–</a:t>
            </a:r>
            <a:r>
              <a:rPr lang="en-IN" spc="-45">
                <a:latin typeface="Gill Sans MT"/>
              </a:rPr>
              <a:t> </a:t>
            </a:r>
            <a:r>
              <a:rPr lang="en-IN" spc="-5">
                <a:latin typeface="Gill Sans MT"/>
              </a:rPr>
              <a:t>WHY</a:t>
            </a:r>
            <a:endParaRPr lang="en-IN">
              <a:latin typeface="Gill Sans MT"/>
            </a:endParaRPr>
          </a:p>
        </p:txBody>
      </p:sp>
      <p:sp>
        <p:nvSpPr>
          <p:cNvPr id="4" name="object 4"/>
          <p:cNvSpPr txBox="1"/>
          <p:nvPr/>
        </p:nvSpPr>
        <p:spPr>
          <a:xfrm>
            <a:off x="689812" y="1349004"/>
            <a:ext cx="8402320" cy="4416337"/>
          </a:xfrm>
          <a:prstGeom prst="rect">
            <a:avLst/>
          </a:prstGeom>
        </p:spPr>
        <p:txBody>
          <a:bodyPr vert="horz" wrap="square" lIns="0" tIns="28575" rIns="0" bIns="0" rtlCol="0" anchor="t">
            <a:spAutoFit/>
          </a:bodyPr>
          <a:lstStyle/>
          <a:p>
            <a:pPr marL="354965" marR="5080" indent="-342900">
              <a:lnSpc>
                <a:spcPts val="2090"/>
              </a:lnSpc>
              <a:spcBef>
                <a:spcPts val="225"/>
              </a:spcBef>
              <a:buFont typeface="Wingdings"/>
              <a:buChar char="Ø"/>
              <a:tabLst>
                <a:tab pos="354965" algn="l"/>
              </a:tabLst>
            </a:pPr>
            <a:r>
              <a:rPr lang="en-US" sz="2200" spc="-25">
                <a:solidFill>
                  <a:srgbClr val="3C4043"/>
                </a:solidFill>
                <a:latin typeface="Constantia"/>
                <a:cs typeface="Calibri"/>
              </a:rPr>
              <a:t>Traditionally,</a:t>
            </a:r>
            <a:r>
              <a:rPr lang="en-US" sz="2200" spc="10">
                <a:solidFill>
                  <a:srgbClr val="3C4043"/>
                </a:solidFill>
                <a:latin typeface="Constantia"/>
                <a:cs typeface="Calibri"/>
              </a:rPr>
              <a:t> </a:t>
            </a:r>
            <a:r>
              <a:rPr lang="en-IN" sz="2200" spc="-5">
                <a:solidFill>
                  <a:srgbClr val="3C4043"/>
                </a:solidFill>
                <a:latin typeface="Constantia"/>
                <a:cs typeface="Calibri"/>
              </a:rPr>
              <a:t>instrument classification relied on human expertise </a:t>
            </a:r>
            <a:r>
              <a:rPr lang="en-US" sz="2200">
                <a:solidFill>
                  <a:srgbClr val="0D0D0D"/>
                </a:solidFill>
                <a:latin typeface="Constantia"/>
                <a:cs typeface="Arial"/>
              </a:rPr>
              <a:t>involving</a:t>
            </a:r>
            <a:r>
              <a:rPr lang="en-US" sz="2200" b="0" i="0">
                <a:solidFill>
                  <a:srgbClr val="0D0D0D"/>
                </a:solidFill>
                <a:effectLst/>
                <a:latin typeface="Constantia"/>
                <a:cs typeface="Arial"/>
              </a:rPr>
              <a:t> manual methods</a:t>
            </a:r>
            <a:r>
              <a:rPr lang="en-US" sz="2200">
                <a:solidFill>
                  <a:srgbClr val="0D0D0D"/>
                </a:solidFill>
                <a:latin typeface="Constantia"/>
                <a:cs typeface="Arial"/>
              </a:rPr>
              <a:t> that comprised</a:t>
            </a:r>
            <a:r>
              <a:rPr lang="en-US" sz="2200" b="0" i="0">
                <a:solidFill>
                  <a:srgbClr val="0D0D0D"/>
                </a:solidFill>
                <a:effectLst/>
                <a:latin typeface="Constantia"/>
                <a:cs typeface="Arial"/>
              </a:rPr>
              <a:t> </a:t>
            </a:r>
            <a:r>
              <a:rPr lang="en-US" sz="2200">
                <a:solidFill>
                  <a:srgbClr val="0D0D0D"/>
                </a:solidFill>
                <a:latin typeface="Constantia"/>
                <a:cs typeface="Arial"/>
              </a:rPr>
              <a:t>of</a:t>
            </a:r>
            <a:r>
              <a:rPr lang="en-US" sz="2200" b="0" i="0">
                <a:solidFill>
                  <a:srgbClr val="0D0D0D"/>
                </a:solidFill>
                <a:effectLst/>
                <a:latin typeface="Constantia"/>
                <a:cs typeface="Arial"/>
              </a:rPr>
              <a:t> human perception and expertise.</a:t>
            </a:r>
            <a:endParaRPr lang="en-US" sz="2200">
              <a:latin typeface="Constantia"/>
              <a:cs typeface="Arial"/>
            </a:endParaRPr>
          </a:p>
          <a:p>
            <a:pPr marL="354965" marR="697865" indent="-342900">
              <a:lnSpc>
                <a:spcPct val="101099"/>
              </a:lnSpc>
              <a:spcBef>
                <a:spcPts val="975"/>
              </a:spcBef>
              <a:buFont typeface="Wingdings"/>
              <a:buChar char="Ø"/>
              <a:tabLst>
                <a:tab pos="354965" algn="l"/>
              </a:tabLst>
            </a:pPr>
            <a:r>
              <a:rPr lang="en-US" sz="2200" b="0" i="0">
                <a:solidFill>
                  <a:srgbClr val="0D0D0D"/>
                </a:solidFill>
                <a:effectLst/>
                <a:latin typeface="Constantia"/>
                <a:cs typeface="Arial"/>
              </a:rPr>
              <a:t>This manual approach relied heavily on human perception, musical expertise, and extensive training, making it subjective, time-consuming, and limited in scalability.</a:t>
            </a:r>
          </a:p>
          <a:p>
            <a:pPr marL="354965" marR="697865" indent="-342900">
              <a:lnSpc>
                <a:spcPct val="101099"/>
              </a:lnSpc>
              <a:spcBef>
                <a:spcPts val="975"/>
              </a:spcBef>
              <a:buFont typeface="Wingdings"/>
              <a:buChar char="Ø"/>
              <a:tabLst>
                <a:tab pos="354965" algn="l"/>
              </a:tabLst>
            </a:pPr>
            <a:r>
              <a:rPr lang="en-US" sz="2200" b="0" i="0">
                <a:solidFill>
                  <a:srgbClr val="0D0D0D"/>
                </a:solidFill>
                <a:effectLst/>
                <a:latin typeface="Constantia"/>
                <a:cs typeface="Arial"/>
              </a:rPr>
              <a:t>ML models can scale to handle large datasets and diverse instrument types with varying playing styles.</a:t>
            </a:r>
          </a:p>
          <a:p>
            <a:pPr marL="354965" marR="697865" indent="-342900">
              <a:lnSpc>
                <a:spcPct val="101099"/>
              </a:lnSpc>
              <a:spcBef>
                <a:spcPts val="975"/>
              </a:spcBef>
              <a:buFont typeface="Wingdings"/>
              <a:buChar char="Ø"/>
              <a:tabLst>
                <a:tab pos="354965" algn="l"/>
              </a:tabLst>
            </a:pPr>
            <a:r>
              <a:rPr lang="en-US" sz="2200" b="0" i="0">
                <a:solidFill>
                  <a:srgbClr val="0D0D0D"/>
                </a:solidFill>
                <a:effectLst/>
                <a:latin typeface="Constantia"/>
                <a:cs typeface="Arial"/>
              </a:rPr>
              <a:t>ML models can adapt to new instruments or stylistic variations without</a:t>
            </a:r>
            <a:r>
              <a:rPr lang="en-US" sz="2200">
                <a:solidFill>
                  <a:srgbClr val="0D0D0D"/>
                </a:solidFill>
                <a:latin typeface="Constantia"/>
                <a:cs typeface="Arial"/>
              </a:rPr>
              <a:t> </a:t>
            </a:r>
            <a:r>
              <a:rPr lang="en-US" sz="2200" b="0" i="0">
                <a:solidFill>
                  <a:srgbClr val="0D0D0D"/>
                </a:solidFill>
                <a:effectLst/>
                <a:latin typeface="Constantia"/>
                <a:cs typeface="Arial"/>
              </a:rPr>
              <a:t>manual reprogramming.</a:t>
            </a:r>
          </a:p>
          <a:p>
            <a:pPr marL="354965" marR="697865" indent="-342900">
              <a:lnSpc>
                <a:spcPct val="101099"/>
              </a:lnSpc>
              <a:spcBef>
                <a:spcPts val="975"/>
              </a:spcBef>
              <a:buFont typeface="Wingdings"/>
              <a:buChar char="Ø"/>
              <a:tabLst>
                <a:tab pos="354965" algn="l"/>
              </a:tabLst>
            </a:pPr>
            <a:r>
              <a:rPr lang="en-US" sz="2200">
                <a:solidFill>
                  <a:srgbClr val="0D0D0D"/>
                </a:solidFill>
                <a:latin typeface="Constantia"/>
                <a:cs typeface="Arial"/>
              </a:rPr>
              <a:t> </a:t>
            </a:r>
            <a:r>
              <a:rPr lang="en-US" sz="2200" b="0" i="0">
                <a:solidFill>
                  <a:srgbClr val="0D0D0D"/>
                </a:solidFill>
                <a:effectLst/>
                <a:latin typeface="Constantia"/>
                <a:cs typeface="Arial"/>
              </a:rPr>
              <a:t>Hence, we can achieve superior accuracy by learning complex patterns in audio data using ML.</a:t>
            </a:r>
            <a:endParaRPr lang="en-US" sz="2200">
              <a:latin typeface="Constantia"/>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200"/>
            <a:ext cx="448945" cy="2844800"/>
          </a:xfrm>
          <a:custGeom>
            <a:avLst/>
            <a:gdLst/>
            <a:ahLst/>
            <a:cxnLst/>
            <a:rect l="l" t="t" r="r" b="b"/>
            <a:pathLst>
              <a:path w="448945" h="2844800">
                <a:moveTo>
                  <a:pt x="0" y="0"/>
                </a:moveTo>
                <a:lnTo>
                  <a:pt x="0" y="2844799"/>
                </a:lnTo>
                <a:lnTo>
                  <a:pt x="448733" y="2844799"/>
                </a:lnTo>
                <a:lnTo>
                  <a:pt x="0" y="0"/>
                </a:lnTo>
                <a:close/>
              </a:path>
            </a:pathLst>
          </a:custGeom>
          <a:solidFill>
            <a:srgbClr val="90C226">
              <a:alpha val="85099"/>
            </a:srgbClr>
          </a:solidFill>
        </p:spPr>
        <p:txBody>
          <a:bodyPr wrap="square" lIns="0" tIns="0" rIns="0" bIns="0" rtlCol="0"/>
          <a:lstStyle/>
          <a:p>
            <a:endParaRPr/>
          </a:p>
        </p:txBody>
      </p:sp>
      <p:sp>
        <p:nvSpPr>
          <p:cNvPr id="3" name="object 3"/>
          <p:cNvSpPr txBox="1">
            <a:spLocks noGrp="1"/>
          </p:cNvSpPr>
          <p:nvPr>
            <p:ph type="title"/>
          </p:nvPr>
        </p:nvSpPr>
        <p:spPr>
          <a:xfrm>
            <a:off x="782246" y="381065"/>
            <a:ext cx="4526887" cy="566822"/>
          </a:xfrm>
          <a:prstGeom prst="rect">
            <a:avLst/>
          </a:prstGeom>
        </p:spPr>
        <p:txBody>
          <a:bodyPr vert="horz" wrap="square" lIns="0" tIns="12700" rIns="0" bIns="0" rtlCol="0" anchor="t">
            <a:spAutoFit/>
          </a:bodyPr>
          <a:lstStyle/>
          <a:p>
            <a:pPr marL="12700">
              <a:lnSpc>
                <a:spcPct val="100000"/>
              </a:lnSpc>
              <a:spcBef>
                <a:spcPts val="100"/>
              </a:spcBef>
            </a:pPr>
            <a:r>
              <a:rPr lang="en-IN">
                <a:latin typeface="Gill Sans MT"/>
              </a:rPr>
              <a:t>Python</a:t>
            </a:r>
            <a:r>
              <a:rPr lang="en-IN" spc="-35">
                <a:latin typeface="Gill Sans MT"/>
              </a:rPr>
              <a:t> </a:t>
            </a:r>
            <a:r>
              <a:rPr lang="en-IN" spc="-5">
                <a:latin typeface="Gill Sans MT"/>
              </a:rPr>
              <a:t>Libraries</a:t>
            </a:r>
            <a:r>
              <a:rPr lang="en-IN" spc="-25">
                <a:latin typeface="Gill Sans MT"/>
              </a:rPr>
              <a:t> </a:t>
            </a:r>
            <a:r>
              <a:rPr lang="en-IN" spc="-5">
                <a:latin typeface="Gill Sans MT"/>
              </a:rPr>
              <a:t>Used</a:t>
            </a:r>
          </a:p>
        </p:txBody>
      </p:sp>
      <p:sp>
        <p:nvSpPr>
          <p:cNvPr id="4" name="object 4"/>
          <p:cNvSpPr txBox="1"/>
          <p:nvPr/>
        </p:nvSpPr>
        <p:spPr>
          <a:xfrm>
            <a:off x="1273584" y="4012560"/>
            <a:ext cx="8142659" cy="2240293"/>
          </a:xfrm>
          <a:prstGeom prst="rect">
            <a:avLst/>
          </a:prstGeom>
        </p:spPr>
        <p:txBody>
          <a:bodyPr vert="horz" wrap="square" lIns="0" tIns="28575" rIns="0" bIns="0" rtlCol="0" anchor="t">
            <a:spAutoFit/>
          </a:bodyPr>
          <a:lstStyle/>
          <a:p>
            <a:pPr marL="354965" marR="5080" indent="-342900">
              <a:lnSpc>
                <a:spcPts val="2090"/>
              </a:lnSpc>
              <a:spcBef>
                <a:spcPts val="225"/>
              </a:spcBef>
              <a:buFont typeface="Wingdings"/>
              <a:buChar char="Ø"/>
              <a:tabLst>
                <a:tab pos="354965" algn="l"/>
              </a:tabLst>
            </a:pPr>
            <a:r>
              <a:rPr lang="en-US" sz="1400" spc="-135">
                <a:solidFill>
                  <a:srgbClr val="90C226"/>
                </a:solidFill>
                <a:latin typeface="Constantia"/>
                <a:cs typeface="Lucida Sans Unicode"/>
              </a:rPr>
              <a:t>	</a:t>
            </a:r>
            <a:r>
              <a:rPr lang="en-US" sz="2000" spc="-5">
                <a:solidFill>
                  <a:srgbClr val="3C4043"/>
                </a:solidFill>
                <a:latin typeface="Constantia"/>
                <a:cs typeface="Calibri"/>
              </a:rPr>
              <a:t>As</a:t>
            </a:r>
            <a:r>
              <a:rPr lang="en-US" sz="2000">
                <a:solidFill>
                  <a:srgbClr val="3C4043"/>
                </a:solidFill>
                <a:latin typeface="Constantia"/>
                <a:cs typeface="Calibri"/>
              </a:rPr>
              <a:t> seen</a:t>
            </a:r>
            <a:r>
              <a:rPr lang="en-US" sz="2000" spc="10">
                <a:solidFill>
                  <a:srgbClr val="3C4043"/>
                </a:solidFill>
                <a:latin typeface="Constantia"/>
                <a:cs typeface="Calibri"/>
              </a:rPr>
              <a:t> </a:t>
            </a:r>
            <a:r>
              <a:rPr lang="en-US" sz="2000" spc="-5">
                <a:solidFill>
                  <a:srgbClr val="3C4043"/>
                </a:solidFill>
                <a:latin typeface="Constantia"/>
                <a:cs typeface="Calibri"/>
              </a:rPr>
              <a:t>in</a:t>
            </a:r>
            <a:r>
              <a:rPr lang="en-US" sz="2000" spc="10">
                <a:solidFill>
                  <a:srgbClr val="3C4043"/>
                </a:solidFill>
                <a:latin typeface="Constantia"/>
                <a:cs typeface="Calibri"/>
              </a:rPr>
              <a:t> </a:t>
            </a:r>
            <a:r>
              <a:rPr lang="en-US" sz="2000" spc="-5">
                <a:solidFill>
                  <a:srgbClr val="3C4043"/>
                </a:solidFill>
                <a:latin typeface="Constantia"/>
                <a:cs typeface="Calibri"/>
              </a:rPr>
              <a:t>the</a:t>
            </a:r>
            <a:r>
              <a:rPr lang="en-US" sz="2000" spc="10">
                <a:solidFill>
                  <a:srgbClr val="3C4043"/>
                </a:solidFill>
                <a:latin typeface="Constantia"/>
                <a:cs typeface="Calibri"/>
              </a:rPr>
              <a:t> </a:t>
            </a:r>
            <a:r>
              <a:rPr lang="en-US" sz="2000" spc="-5">
                <a:solidFill>
                  <a:srgbClr val="3C4043"/>
                </a:solidFill>
                <a:latin typeface="Constantia"/>
                <a:cs typeface="Calibri"/>
              </a:rPr>
              <a:t>snippet</a:t>
            </a:r>
            <a:r>
              <a:rPr lang="en-US" sz="2000" spc="5">
                <a:solidFill>
                  <a:srgbClr val="3C4043"/>
                </a:solidFill>
                <a:latin typeface="Constantia"/>
                <a:cs typeface="Calibri"/>
              </a:rPr>
              <a:t> </a:t>
            </a:r>
            <a:r>
              <a:rPr lang="en-US" sz="2000" spc="-10">
                <a:solidFill>
                  <a:srgbClr val="3C4043"/>
                </a:solidFill>
                <a:latin typeface="Constantia"/>
                <a:cs typeface="Calibri"/>
              </a:rPr>
              <a:t>libraries</a:t>
            </a:r>
            <a:r>
              <a:rPr lang="en-US" sz="2000" spc="5">
                <a:solidFill>
                  <a:srgbClr val="3C4043"/>
                </a:solidFill>
                <a:latin typeface="Constantia"/>
                <a:cs typeface="Calibri"/>
              </a:rPr>
              <a:t> </a:t>
            </a:r>
            <a:r>
              <a:rPr lang="en-US" sz="2000" spc="-20">
                <a:solidFill>
                  <a:srgbClr val="3C4043"/>
                </a:solidFill>
                <a:latin typeface="Constantia"/>
                <a:cs typeface="Calibri"/>
              </a:rPr>
              <a:t>like</a:t>
            </a:r>
            <a:r>
              <a:rPr lang="en-US" sz="2000" spc="15">
                <a:solidFill>
                  <a:srgbClr val="3C4043"/>
                </a:solidFill>
                <a:latin typeface="Constantia"/>
                <a:cs typeface="Calibri"/>
              </a:rPr>
              <a:t> </a:t>
            </a:r>
            <a:r>
              <a:rPr lang="en-US" sz="2000" b="1" spc="-10">
                <a:solidFill>
                  <a:srgbClr val="3C4043"/>
                </a:solidFill>
                <a:latin typeface="Constantia"/>
                <a:cs typeface="Calibri"/>
              </a:rPr>
              <a:t>matplotlib,</a:t>
            </a:r>
            <a:r>
              <a:rPr lang="en-US" sz="2000" b="1" spc="5">
                <a:solidFill>
                  <a:srgbClr val="3C4043"/>
                </a:solidFill>
                <a:latin typeface="Constantia"/>
                <a:cs typeface="Calibri"/>
              </a:rPr>
              <a:t> </a:t>
            </a:r>
            <a:r>
              <a:rPr lang="en-US" sz="2000" b="1" spc="-5">
                <a:solidFill>
                  <a:srgbClr val="3C4043"/>
                </a:solidFill>
                <a:latin typeface="Constantia"/>
                <a:cs typeface="Calibri"/>
              </a:rPr>
              <a:t>pandas,</a:t>
            </a:r>
            <a:r>
              <a:rPr lang="en-US" sz="2000" b="1" spc="5">
                <a:solidFill>
                  <a:srgbClr val="3C4043"/>
                </a:solidFill>
                <a:latin typeface="Constantia"/>
                <a:cs typeface="Calibri"/>
              </a:rPr>
              <a:t> </a:t>
            </a:r>
            <a:r>
              <a:rPr lang="en-US" sz="2000" b="1" spc="-5">
                <a:solidFill>
                  <a:srgbClr val="3C4043"/>
                </a:solidFill>
                <a:latin typeface="Constantia"/>
                <a:cs typeface="Calibri"/>
              </a:rPr>
              <a:t>N</a:t>
            </a:r>
            <a:r>
              <a:rPr lang="en-US" sz="2000" b="1" spc="-5" err="1">
                <a:solidFill>
                  <a:srgbClr val="3C4043"/>
                </a:solidFill>
                <a:latin typeface="Constantia"/>
                <a:cs typeface="Calibri"/>
              </a:rPr>
              <a:t>umpy</a:t>
            </a:r>
            <a:r>
              <a:rPr lang="en-US" sz="2000" b="1">
                <a:solidFill>
                  <a:srgbClr val="3C4043"/>
                </a:solidFill>
                <a:latin typeface="Constantia"/>
                <a:cs typeface="Calibri"/>
              </a:rPr>
              <a:t> ,</a:t>
            </a:r>
            <a:r>
              <a:rPr lang="en-US" sz="2000" spc="10">
                <a:solidFill>
                  <a:srgbClr val="3C4043"/>
                </a:solidFill>
                <a:latin typeface="Constantia"/>
                <a:cs typeface="Calibri"/>
              </a:rPr>
              <a:t> </a:t>
            </a:r>
            <a:r>
              <a:rPr lang="en-US" sz="2000" b="1" spc="-10">
                <a:solidFill>
                  <a:srgbClr val="3C4043"/>
                </a:solidFill>
                <a:latin typeface="Constantia"/>
                <a:cs typeface="Calibri"/>
              </a:rPr>
              <a:t>seaborn , Librosa</a:t>
            </a:r>
            <a:r>
              <a:rPr lang="en-US" sz="2000" b="1" spc="5">
                <a:solidFill>
                  <a:srgbClr val="3C4043"/>
                </a:solidFill>
                <a:latin typeface="Constantia"/>
                <a:cs typeface="Calibri"/>
              </a:rPr>
              <a:t> </a:t>
            </a:r>
            <a:r>
              <a:rPr lang="en-US" sz="2000" spc="-10">
                <a:solidFill>
                  <a:srgbClr val="3C4043"/>
                </a:solidFill>
                <a:latin typeface="Constantia"/>
                <a:cs typeface="Calibri"/>
              </a:rPr>
              <a:t>are</a:t>
            </a:r>
            <a:r>
              <a:rPr lang="en-US" sz="2000" spc="15">
                <a:solidFill>
                  <a:srgbClr val="3C4043"/>
                </a:solidFill>
                <a:latin typeface="Constantia"/>
                <a:cs typeface="Calibri"/>
              </a:rPr>
              <a:t> </a:t>
            </a:r>
            <a:r>
              <a:rPr lang="en-US" sz="2000">
                <a:solidFill>
                  <a:srgbClr val="3C4043"/>
                </a:solidFill>
                <a:latin typeface="Constantia"/>
                <a:cs typeface="Calibri"/>
              </a:rPr>
              <a:t>used </a:t>
            </a:r>
            <a:r>
              <a:rPr lang="en-US" sz="2000" spc="-390">
                <a:solidFill>
                  <a:srgbClr val="3C4043"/>
                </a:solidFill>
                <a:latin typeface="Constantia"/>
                <a:cs typeface="Calibri"/>
              </a:rPr>
              <a:t> </a:t>
            </a:r>
            <a:r>
              <a:rPr lang="en-US" sz="2000" spc="-15">
                <a:solidFill>
                  <a:srgbClr val="3C4043"/>
                </a:solidFill>
                <a:latin typeface="Constantia"/>
                <a:cs typeface="Calibri"/>
              </a:rPr>
              <a:t>for</a:t>
            </a:r>
            <a:r>
              <a:rPr lang="en-US" sz="2000" spc="-5">
                <a:solidFill>
                  <a:srgbClr val="3C4043"/>
                </a:solidFill>
                <a:latin typeface="Constantia"/>
                <a:cs typeface="Calibri"/>
              </a:rPr>
              <a:t> the</a:t>
            </a:r>
            <a:r>
              <a:rPr lang="en-US" sz="2000" spc="10">
                <a:solidFill>
                  <a:srgbClr val="3C4043"/>
                </a:solidFill>
                <a:latin typeface="Constantia"/>
                <a:cs typeface="Calibri"/>
              </a:rPr>
              <a:t> </a:t>
            </a:r>
            <a:r>
              <a:rPr lang="en-US" sz="2000" spc="-5">
                <a:solidFill>
                  <a:srgbClr val="3C4043"/>
                </a:solidFill>
                <a:latin typeface="Constantia"/>
                <a:cs typeface="Calibri"/>
              </a:rPr>
              <a:t>model.</a:t>
            </a:r>
          </a:p>
          <a:p>
            <a:pPr marL="354965" marR="5080" indent="-342900">
              <a:lnSpc>
                <a:spcPts val="2090"/>
              </a:lnSpc>
              <a:spcBef>
                <a:spcPts val="225"/>
              </a:spcBef>
              <a:buFont typeface="Wingdings"/>
              <a:buChar char="Ø"/>
              <a:tabLst>
                <a:tab pos="354965" algn="l"/>
              </a:tabLst>
            </a:pPr>
            <a:r>
              <a:rPr lang="en-US" sz="2000" spc="-135">
                <a:solidFill>
                  <a:srgbClr val="90C226"/>
                </a:solidFill>
                <a:latin typeface="Constantia"/>
                <a:cs typeface="Lucida Sans Unicode"/>
              </a:rPr>
              <a:t>      </a:t>
            </a:r>
            <a:r>
              <a:rPr lang="en-US" sz="2000" b="1" i="0">
                <a:solidFill>
                  <a:srgbClr val="0D0D0D"/>
                </a:solidFill>
                <a:effectLst/>
                <a:latin typeface="Constantia"/>
              </a:rPr>
              <a:t>Librosa</a:t>
            </a:r>
            <a:r>
              <a:rPr lang="en-US" sz="2000">
                <a:solidFill>
                  <a:srgbClr val="0D0D0D"/>
                </a:solidFill>
                <a:latin typeface="Constantia"/>
              </a:rPr>
              <a:t> is the </a:t>
            </a:r>
            <a:r>
              <a:rPr lang="en-US" sz="2000" b="0" i="0">
                <a:solidFill>
                  <a:srgbClr val="0D0D0D"/>
                </a:solidFill>
                <a:effectLst/>
                <a:latin typeface="Constantia"/>
              </a:rPr>
              <a:t>library for audio and music analysis in Python, specializing in tasks like loading audio files, extracting features (e.g., spectrograms, Mel-frequency cepstral coefficients), and performing audio processing operations.</a:t>
            </a:r>
            <a:endParaRPr lang="en-US" sz="2000">
              <a:solidFill>
                <a:srgbClr val="0D0D0D"/>
              </a:solidFill>
              <a:latin typeface="Constantia"/>
            </a:endParaRPr>
          </a:p>
          <a:p>
            <a:pPr marL="354965" marR="5080" indent="-342900">
              <a:lnSpc>
                <a:spcPts val="2090"/>
              </a:lnSpc>
              <a:spcBef>
                <a:spcPts val="225"/>
              </a:spcBef>
              <a:buFont typeface="Wingdings"/>
              <a:buChar char="Ø"/>
              <a:tabLst>
                <a:tab pos="354965" algn="l"/>
              </a:tabLst>
            </a:pPr>
            <a:r>
              <a:rPr lang="en-US" sz="2000">
                <a:latin typeface="Constantia"/>
              </a:rPr>
              <a:t>     Other</a:t>
            </a:r>
            <a:r>
              <a:rPr lang="en-US" sz="2000" b="0" i="0">
                <a:solidFill>
                  <a:srgbClr val="0D0D0D"/>
                </a:solidFill>
                <a:effectLst/>
                <a:latin typeface="Constantia"/>
              </a:rPr>
              <a:t> Libraries are used for data visualization</a:t>
            </a:r>
            <a:r>
              <a:rPr lang="en-US" sz="2000">
                <a:solidFill>
                  <a:srgbClr val="0D0D0D"/>
                </a:solidFill>
                <a:latin typeface="Constantia"/>
              </a:rPr>
              <a:t>.</a:t>
            </a:r>
            <a:endParaRPr lang="en-US">
              <a:latin typeface="Constantia"/>
              <a:cs typeface="Calibri"/>
            </a:endParaRPr>
          </a:p>
          <a:p>
            <a:pPr marL="354965" marR="5080" indent="-342900">
              <a:lnSpc>
                <a:spcPts val="2090"/>
              </a:lnSpc>
              <a:spcBef>
                <a:spcPts val="225"/>
              </a:spcBef>
              <a:tabLst>
                <a:tab pos="354965" algn="l"/>
              </a:tabLst>
            </a:pPr>
            <a:endParaRPr lang="en-US" sz="1400">
              <a:latin typeface="Constantia"/>
              <a:cs typeface="Calibri"/>
            </a:endParaRPr>
          </a:p>
        </p:txBody>
      </p:sp>
      <p:pic>
        <p:nvPicPr>
          <p:cNvPr id="11" name="Picture 10">
            <a:extLst>
              <a:ext uri="{FF2B5EF4-FFF2-40B4-BE49-F238E27FC236}">
                <a16:creationId xmlns:a16="http://schemas.microsoft.com/office/drawing/2014/main" id="{D2CAFBD8-5CE4-0BC5-B9F0-4FB46CD0B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53" y="1274060"/>
            <a:ext cx="4014047" cy="2634219"/>
          </a:xfrm>
          <a:prstGeom prst="rect">
            <a:avLst/>
          </a:prstGeom>
        </p:spPr>
      </p:pic>
    </p:spTree>
    <p:extLst>
      <p:ext uri="{BB962C8B-B14F-4D97-AF65-F5344CB8AC3E}">
        <p14:creationId xmlns:p14="http://schemas.microsoft.com/office/powerpoint/2010/main" val="150369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200"/>
            <a:ext cx="448945" cy="2844800"/>
          </a:xfrm>
          <a:custGeom>
            <a:avLst/>
            <a:gdLst/>
            <a:ahLst/>
            <a:cxnLst/>
            <a:rect l="l" t="t" r="r" b="b"/>
            <a:pathLst>
              <a:path w="448945" h="2844800">
                <a:moveTo>
                  <a:pt x="0" y="0"/>
                </a:moveTo>
                <a:lnTo>
                  <a:pt x="0" y="2844799"/>
                </a:lnTo>
                <a:lnTo>
                  <a:pt x="448733" y="2844799"/>
                </a:lnTo>
                <a:lnTo>
                  <a:pt x="0" y="0"/>
                </a:lnTo>
                <a:close/>
              </a:path>
            </a:pathLst>
          </a:custGeom>
          <a:solidFill>
            <a:srgbClr val="90C226">
              <a:alpha val="85099"/>
            </a:srgbClr>
          </a:solidFill>
        </p:spPr>
        <p:txBody>
          <a:bodyPr wrap="square" lIns="0" tIns="0" rIns="0" bIns="0" rtlCol="0"/>
          <a:lstStyle/>
          <a:p>
            <a:endParaRPr/>
          </a:p>
        </p:txBody>
      </p:sp>
      <p:sp>
        <p:nvSpPr>
          <p:cNvPr id="3" name="object 3"/>
          <p:cNvSpPr txBox="1">
            <a:spLocks noGrp="1"/>
          </p:cNvSpPr>
          <p:nvPr>
            <p:ph type="title"/>
          </p:nvPr>
        </p:nvSpPr>
        <p:spPr>
          <a:xfrm>
            <a:off x="812726" y="645889"/>
            <a:ext cx="4130620" cy="566822"/>
          </a:xfrm>
          <a:prstGeom prst="rect">
            <a:avLst/>
          </a:prstGeom>
        </p:spPr>
        <p:txBody>
          <a:bodyPr vert="horz" wrap="square" lIns="0" tIns="12700" rIns="0" bIns="0" rtlCol="0">
            <a:spAutoFit/>
          </a:bodyPr>
          <a:lstStyle/>
          <a:p>
            <a:pPr marL="12700">
              <a:lnSpc>
                <a:spcPct val="100000"/>
              </a:lnSpc>
              <a:spcBef>
                <a:spcPts val="100"/>
              </a:spcBef>
            </a:pPr>
            <a:r>
              <a:rPr spc="-5"/>
              <a:t>Models</a:t>
            </a:r>
            <a:r>
              <a:rPr spc="-70"/>
              <a:t> </a:t>
            </a:r>
            <a:r>
              <a:rPr spc="-5"/>
              <a:t>used</a:t>
            </a:r>
          </a:p>
        </p:txBody>
      </p:sp>
      <p:sp>
        <p:nvSpPr>
          <p:cNvPr id="4" name="object 4"/>
          <p:cNvSpPr txBox="1"/>
          <p:nvPr/>
        </p:nvSpPr>
        <p:spPr>
          <a:xfrm>
            <a:off x="812726" y="1714300"/>
            <a:ext cx="8016737" cy="3142527"/>
          </a:xfrm>
          <a:prstGeom prst="rect">
            <a:avLst/>
          </a:prstGeom>
        </p:spPr>
        <p:txBody>
          <a:bodyPr vert="horz" wrap="square" lIns="0" tIns="6350" rIns="0" bIns="0" rtlCol="0" anchor="t">
            <a:spAutoFit/>
          </a:bodyPr>
          <a:lstStyle/>
          <a:p>
            <a:pPr marL="354965" marR="5080" indent="-342900">
              <a:lnSpc>
                <a:spcPct val="101400"/>
              </a:lnSpc>
              <a:spcBef>
                <a:spcPts val="50"/>
              </a:spcBef>
              <a:buFont typeface="Wingdings"/>
              <a:buChar char="Ø"/>
            </a:pPr>
            <a:r>
              <a:rPr lang="en-US" sz="2200" spc="-55">
                <a:solidFill>
                  <a:srgbClr val="3C4043"/>
                </a:solidFill>
                <a:latin typeface="Constantia"/>
                <a:cs typeface="Calibri"/>
              </a:rPr>
              <a:t>We </a:t>
            </a:r>
            <a:r>
              <a:rPr lang="en-US" sz="2200" spc="-5">
                <a:solidFill>
                  <a:srgbClr val="3C4043"/>
                </a:solidFill>
                <a:latin typeface="Constantia"/>
                <a:cs typeface="Calibri"/>
              </a:rPr>
              <a:t>will </a:t>
            </a:r>
            <a:r>
              <a:rPr lang="en-US" sz="2200" spc="-15">
                <a:solidFill>
                  <a:srgbClr val="3C4043"/>
                </a:solidFill>
                <a:latin typeface="Constantia"/>
                <a:cs typeface="Calibri"/>
              </a:rPr>
              <a:t>train the following </a:t>
            </a:r>
            <a:r>
              <a:rPr lang="en-US" sz="2200" spc="-25">
                <a:solidFill>
                  <a:srgbClr val="3C4043"/>
                </a:solidFill>
                <a:latin typeface="Constantia"/>
                <a:cs typeface="Calibri"/>
              </a:rPr>
              <a:t> </a:t>
            </a:r>
            <a:r>
              <a:rPr lang="en-US" sz="2200" spc="-5">
                <a:solidFill>
                  <a:srgbClr val="3C4043"/>
                </a:solidFill>
                <a:latin typeface="Constantia"/>
                <a:cs typeface="Calibri"/>
              </a:rPr>
              <a:t>models for more accuracy-</a:t>
            </a:r>
            <a:r>
              <a:rPr lang="en-US" sz="2200" b="1" spc="-5">
                <a:solidFill>
                  <a:srgbClr val="3C4043"/>
                </a:solidFill>
                <a:latin typeface="Constantia"/>
                <a:cs typeface="Calibri"/>
              </a:rPr>
              <a:t>Logistical </a:t>
            </a:r>
            <a:r>
              <a:rPr lang="en-US" sz="2200" b="1" spc="-10">
                <a:solidFill>
                  <a:srgbClr val="3C4043"/>
                </a:solidFill>
                <a:latin typeface="Constantia"/>
                <a:cs typeface="Calibri"/>
              </a:rPr>
              <a:t>regression, Naive Bayes, </a:t>
            </a:r>
            <a:r>
              <a:rPr lang="en-US" sz="2200" b="1" spc="-620">
                <a:solidFill>
                  <a:srgbClr val="3C4043"/>
                </a:solidFill>
                <a:latin typeface="Constantia"/>
                <a:cs typeface="Calibri"/>
              </a:rPr>
              <a:t> </a:t>
            </a:r>
            <a:r>
              <a:rPr lang="en-US" sz="2200" b="1">
                <a:solidFill>
                  <a:srgbClr val="3C4043"/>
                </a:solidFill>
                <a:latin typeface="Constantia"/>
                <a:cs typeface="Calibri"/>
              </a:rPr>
              <a:t>KNN, Stochastic Gradient Descent,</a:t>
            </a:r>
            <a:r>
              <a:rPr lang="en-US" sz="2200" b="1" spc="5">
                <a:solidFill>
                  <a:srgbClr val="3C4043"/>
                </a:solidFill>
                <a:latin typeface="Constantia"/>
                <a:cs typeface="Calibri"/>
              </a:rPr>
              <a:t> </a:t>
            </a:r>
            <a:r>
              <a:rPr lang="en-US" sz="2200" b="1" spc="-10">
                <a:solidFill>
                  <a:srgbClr val="3C4043"/>
                </a:solidFill>
                <a:latin typeface="Constantia"/>
                <a:cs typeface="Calibri"/>
              </a:rPr>
              <a:t>Support Vector Machine, Decision Trees , Random Forest ,Neural Networks and XGBoost.</a:t>
            </a:r>
            <a:endParaRPr lang="en-US" sz="2200">
              <a:latin typeface="Constantia"/>
              <a:cs typeface="Calibri"/>
            </a:endParaRPr>
          </a:p>
          <a:p>
            <a:pPr marL="354965" marR="532765" indent="-342900">
              <a:lnSpc>
                <a:spcPct val="101400"/>
              </a:lnSpc>
              <a:spcBef>
                <a:spcPts val="890"/>
              </a:spcBef>
              <a:buFont typeface="Wingdings"/>
              <a:buChar char="Ø"/>
            </a:pPr>
            <a:r>
              <a:rPr lang="en-US" sz="2200" spc="-15">
                <a:solidFill>
                  <a:srgbClr val="3C4043"/>
                </a:solidFill>
                <a:latin typeface="Constantia"/>
                <a:cs typeface="Calibri"/>
              </a:rPr>
              <a:t>Cross </a:t>
            </a:r>
            <a:r>
              <a:rPr lang="en-US" sz="2200" spc="-25">
                <a:solidFill>
                  <a:srgbClr val="3C4043"/>
                </a:solidFill>
                <a:latin typeface="Constantia"/>
                <a:cs typeface="Calibri"/>
              </a:rPr>
              <a:t>Validation </a:t>
            </a:r>
            <a:r>
              <a:rPr lang="en-US" sz="2200" spc="-15">
                <a:solidFill>
                  <a:srgbClr val="3C4043"/>
                </a:solidFill>
                <a:latin typeface="Constantia"/>
                <a:cs typeface="Calibri"/>
              </a:rPr>
              <a:t>was </a:t>
            </a:r>
            <a:r>
              <a:rPr lang="en-US" sz="2200" spc="-5">
                <a:solidFill>
                  <a:srgbClr val="3C4043"/>
                </a:solidFill>
                <a:latin typeface="Constantia"/>
                <a:cs typeface="Calibri"/>
              </a:rPr>
              <a:t>applied </a:t>
            </a:r>
            <a:r>
              <a:rPr lang="en-US" sz="2200" spc="-15">
                <a:solidFill>
                  <a:srgbClr val="3C4043"/>
                </a:solidFill>
                <a:latin typeface="Constantia"/>
                <a:cs typeface="Calibri"/>
              </a:rPr>
              <a:t>to </a:t>
            </a:r>
            <a:r>
              <a:rPr lang="en-US" sz="2200" spc="-5">
                <a:solidFill>
                  <a:srgbClr val="3C4043"/>
                </a:solidFill>
                <a:latin typeface="Constantia"/>
                <a:cs typeface="Calibri"/>
              </a:rPr>
              <a:t>all models </a:t>
            </a:r>
            <a:r>
              <a:rPr lang="en-US" sz="2200">
                <a:solidFill>
                  <a:srgbClr val="3C4043"/>
                </a:solidFill>
                <a:latin typeface="Constantia"/>
                <a:cs typeface="Calibri"/>
              </a:rPr>
              <a:t>and </a:t>
            </a:r>
            <a:r>
              <a:rPr lang="en-US" sz="2200" spc="-10">
                <a:solidFill>
                  <a:srgbClr val="3C4043"/>
                </a:solidFill>
                <a:latin typeface="Constantia"/>
                <a:cs typeface="Calibri"/>
              </a:rPr>
              <a:t>best </a:t>
            </a:r>
            <a:r>
              <a:rPr lang="en-US" sz="2200" spc="-620">
                <a:solidFill>
                  <a:srgbClr val="3C4043"/>
                </a:solidFill>
                <a:latin typeface="Constantia"/>
                <a:cs typeface="Calibri"/>
              </a:rPr>
              <a:t> </a:t>
            </a:r>
            <a:r>
              <a:rPr lang="en-US" sz="2200" spc="-20">
                <a:solidFill>
                  <a:srgbClr val="3C4043"/>
                </a:solidFill>
                <a:latin typeface="Constantia"/>
                <a:cs typeface="Calibri"/>
              </a:rPr>
              <a:t>parameters</a:t>
            </a:r>
            <a:r>
              <a:rPr lang="en-US" sz="2200">
                <a:solidFill>
                  <a:srgbClr val="3C4043"/>
                </a:solidFill>
                <a:latin typeface="Constantia"/>
                <a:cs typeface="Calibri"/>
              </a:rPr>
              <a:t> </a:t>
            </a:r>
            <a:r>
              <a:rPr lang="en-US" sz="2200" spc="-20">
                <a:solidFill>
                  <a:srgbClr val="3C4043"/>
                </a:solidFill>
                <a:latin typeface="Constantia"/>
                <a:cs typeface="Calibri"/>
              </a:rPr>
              <a:t>were</a:t>
            </a:r>
            <a:r>
              <a:rPr lang="en-US" sz="2200" spc="-10">
                <a:solidFill>
                  <a:srgbClr val="3C4043"/>
                </a:solidFill>
                <a:latin typeface="Constantia"/>
                <a:cs typeface="Calibri"/>
              </a:rPr>
              <a:t> determined</a:t>
            </a:r>
            <a:r>
              <a:rPr lang="en-US" sz="2200">
                <a:solidFill>
                  <a:srgbClr val="3C4043"/>
                </a:solidFill>
                <a:latin typeface="Constantia"/>
                <a:cs typeface="Calibri"/>
              </a:rPr>
              <a:t> </a:t>
            </a:r>
            <a:r>
              <a:rPr lang="en-US" sz="2200" spc="-5">
                <a:solidFill>
                  <a:srgbClr val="3C4043"/>
                </a:solidFill>
                <a:latin typeface="Constantia"/>
                <a:cs typeface="Calibri"/>
              </a:rPr>
              <a:t>with</a:t>
            </a:r>
            <a:r>
              <a:rPr lang="en-US" sz="2200">
                <a:solidFill>
                  <a:srgbClr val="3C4043"/>
                </a:solidFill>
                <a:latin typeface="Constantia"/>
                <a:cs typeface="Calibri"/>
              </a:rPr>
              <a:t> </a:t>
            </a:r>
            <a:r>
              <a:rPr lang="en-US" sz="2200" spc="-5">
                <a:solidFill>
                  <a:srgbClr val="3C4043"/>
                </a:solidFill>
                <a:latin typeface="Constantia"/>
                <a:cs typeface="Calibri"/>
              </a:rPr>
              <a:t>model</a:t>
            </a:r>
            <a:r>
              <a:rPr lang="en-US" sz="2200">
                <a:solidFill>
                  <a:srgbClr val="3C4043"/>
                </a:solidFill>
                <a:latin typeface="Constantia"/>
                <a:cs typeface="Calibri"/>
              </a:rPr>
              <a:t> </a:t>
            </a:r>
            <a:r>
              <a:rPr lang="en-US" sz="2200" spc="-5">
                <a:solidFill>
                  <a:srgbClr val="3C4043"/>
                </a:solidFill>
                <a:latin typeface="Constantia"/>
                <a:cs typeface="Calibri"/>
              </a:rPr>
              <a:t>tuning.</a:t>
            </a:r>
            <a:endParaRPr lang="en-US" sz="2200">
              <a:latin typeface="Constantia"/>
              <a:cs typeface="Calibri"/>
            </a:endParaRPr>
          </a:p>
          <a:p>
            <a:pPr marL="354965" marR="394335" indent="-342900">
              <a:lnSpc>
                <a:spcPts val="3310"/>
              </a:lnSpc>
              <a:spcBef>
                <a:spcPts val="1185"/>
              </a:spcBef>
              <a:buFont typeface="Wingdings"/>
              <a:buChar char="Ø"/>
              <a:tabLst>
                <a:tab pos="436245" algn="l"/>
              </a:tabLst>
            </a:pPr>
            <a:r>
              <a:rPr lang="en-US" sz="2200" b="1" spc="-5">
                <a:solidFill>
                  <a:srgbClr val="3C4043"/>
                </a:solidFill>
                <a:latin typeface="Constantia"/>
                <a:cs typeface="Calibri"/>
              </a:rPr>
              <a:t>Scikit-learn </a:t>
            </a:r>
            <a:r>
              <a:rPr lang="en-US" sz="2200" spc="-10">
                <a:solidFill>
                  <a:srgbClr val="3C4043"/>
                </a:solidFill>
                <a:latin typeface="Constantia"/>
                <a:cs typeface="Calibri"/>
              </a:rPr>
              <a:t>library of Python</a:t>
            </a:r>
            <a:r>
              <a:rPr lang="en-US" sz="2200" spc="-5">
                <a:solidFill>
                  <a:srgbClr val="3C4043"/>
                </a:solidFill>
                <a:latin typeface="Constantia"/>
                <a:cs typeface="Calibri"/>
              </a:rPr>
              <a:t> is</a:t>
            </a:r>
            <a:r>
              <a:rPr lang="en-US" sz="2200" spc="5">
                <a:solidFill>
                  <a:srgbClr val="3C4043"/>
                </a:solidFill>
                <a:latin typeface="Constantia"/>
                <a:cs typeface="Calibri"/>
              </a:rPr>
              <a:t> </a:t>
            </a:r>
            <a:r>
              <a:rPr lang="en-US" sz="2200" spc="-5">
                <a:solidFill>
                  <a:srgbClr val="3C4043"/>
                </a:solidFill>
                <a:latin typeface="Constantia"/>
                <a:cs typeface="Calibri"/>
              </a:rPr>
              <a:t>used</a:t>
            </a:r>
            <a:r>
              <a:rPr lang="en-US" sz="2200" spc="10">
                <a:solidFill>
                  <a:srgbClr val="3C4043"/>
                </a:solidFill>
                <a:latin typeface="Constantia"/>
                <a:cs typeface="Calibri"/>
              </a:rPr>
              <a:t> </a:t>
            </a:r>
            <a:r>
              <a:rPr lang="en-US" sz="2200" spc="-15">
                <a:solidFill>
                  <a:srgbClr val="3C4043"/>
                </a:solidFill>
                <a:latin typeface="Constantia"/>
                <a:cs typeface="Calibri"/>
              </a:rPr>
              <a:t>to</a:t>
            </a:r>
            <a:r>
              <a:rPr lang="en-US" sz="2200">
                <a:solidFill>
                  <a:srgbClr val="3C4043"/>
                </a:solidFill>
                <a:latin typeface="Constantia"/>
                <a:cs typeface="Calibri"/>
              </a:rPr>
              <a:t> </a:t>
            </a:r>
            <a:r>
              <a:rPr lang="en-US" sz="2200" spc="-10">
                <a:solidFill>
                  <a:srgbClr val="3C4043"/>
                </a:solidFill>
                <a:latin typeface="Constantia"/>
                <a:cs typeface="Calibri"/>
              </a:rPr>
              <a:t>deploy</a:t>
            </a:r>
            <a:r>
              <a:rPr lang="en-US" sz="2200" spc="-5">
                <a:solidFill>
                  <a:srgbClr val="3C4043"/>
                </a:solidFill>
                <a:latin typeface="Constantia"/>
                <a:cs typeface="Calibri"/>
              </a:rPr>
              <a:t> all these models.</a:t>
            </a:r>
            <a:endParaRPr lang="en-US" sz="2200">
              <a:latin typeface="Constantia"/>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200"/>
            <a:ext cx="448945" cy="2844800"/>
          </a:xfrm>
          <a:custGeom>
            <a:avLst/>
            <a:gdLst/>
            <a:ahLst/>
            <a:cxnLst/>
            <a:rect l="l" t="t" r="r" b="b"/>
            <a:pathLst>
              <a:path w="448945" h="2844800">
                <a:moveTo>
                  <a:pt x="0" y="0"/>
                </a:moveTo>
                <a:lnTo>
                  <a:pt x="0" y="2844799"/>
                </a:lnTo>
                <a:lnTo>
                  <a:pt x="448733" y="2844799"/>
                </a:lnTo>
                <a:lnTo>
                  <a:pt x="0" y="0"/>
                </a:lnTo>
                <a:close/>
              </a:path>
            </a:pathLst>
          </a:custGeom>
          <a:solidFill>
            <a:srgbClr val="90C226">
              <a:alpha val="85099"/>
            </a:srgbClr>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a:t>Models</a:t>
            </a:r>
            <a:r>
              <a:rPr spc="-30"/>
              <a:t> </a:t>
            </a:r>
            <a:r>
              <a:rPr spc="-5"/>
              <a:t>used</a:t>
            </a:r>
            <a:r>
              <a:rPr spc="-35"/>
              <a:t> </a:t>
            </a:r>
            <a:r>
              <a:rPr spc="-5"/>
              <a:t>Justification</a:t>
            </a:r>
          </a:p>
        </p:txBody>
      </p:sp>
      <p:sp>
        <p:nvSpPr>
          <p:cNvPr id="4" name="object 4"/>
          <p:cNvSpPr txBox="1"/>
          <p:nvPr/>
        </p:nvSpPr>
        <p:spPr>
          <a:xfrm>
            <a:off x="756073" y="1057257"/>
            <a:ext cx="8313420" cy="4748095"/>
          </a:xfrm>
          <a:prstGeom prst="rect">
            <a:avLst/>
          </a:prstGeom>
        </p:spPr>
        <p:txBody>
          <a:bodyPr vert="horz" wrap="square" lIns="0" tIns="183515" rIns="0" bIns="0" rtlCol="0" anchor="t">
            <a:spAutoFit/>
          </a:bodyPr>
          <a:lstStyle/>
          <a:p>
            <a:pPr marL="100965">
              <a:spcBef>
                <a:spcPts val="1445"/>
              </a:spcBef>
            </a:pPr>
            <a:r>
              <a:rPr lang="en-US" b="1">
                <a:latin typeface="Constantia"/>
                <a:cs typeface="Arial"/>
              </a:rPr>
              <a:t>Naive Bayes: </a:t>
            </a:r>
          </a:p>
          <a:p>
            <a:pPr marL="354965" marR="5080" indent="-342900">
              <a:spcBef>
                <a:spcPts val="1120"/>
              </a:spcBef>
              <a:buClr>
                <a:srgbClr val="90C226"/>
              </a:buClr>
              <a:buSzPct val="80000"/>
              <a:buFont typeface="Wingdings"/>
              <a:buChar char="Ø"/>
              <a:tabLst>
                <a:tab pos="354965" algn="l"/>
                <a:tab pos="355600" algn="l"/>
              </a:tabLst>
            </a:pPr>
            <a:r>
              <a:rPr lang="en-US" i="1" spc="-5">
                <a:latin typeface="Constantia"/>
                <a:cs typeface="Arial"/>
              </a:rPr>
              <a:t>Interpretability</a:t>
            </a:r>
            <a:r>
              <a:rPr lang="en-US" spc="-5">
                <a:latin typeface="Constantia"/>
                <a:cs typeface="Arial"/>
              </a:rPr>
              <a:t>: Provides easy-to-understand interpretations of feature-target relationships. </a:t>
            </a:r>
          </a:p>
          <a:p>
            <a:pPr marL="354965" marR="5080" indent="-342900">
              <a:lnSpc>
                <a:spcPct val="100000"/>
              </a:lnSpc>
              <a:spcBef>
                <a:spcPts val="1120"/>
              </a:spcBef>
              <a:buClr>
                <a:srgbClr val="90C226"/>
              </a:buClr>
              <a:buSzPct val="80000"/>
              <a:buFont typeface="Wingdings"/>
              <a:buChar char="Ø"/>
              <a:tabLst>
                <a:tab pos="354965" algn="l"/>
                <a:tab pos="355600" algn="l"/>
              </a:tabLst>
            </a:pPr>
            <a:r>
              <a:rPr lang="en-US" i="1" spc="-5">
                <a:latin typeface="Constantia"/>
                <a:cs typeface="Arial"/>
              </a:rPr>
              <a:t>Efficiency</a:t>
            </a:r>
            <a:r>
              <a:rPr lang="en-US" spc="-5">
                <a:latin typeface="Constantia"/>
                <a:cs typeface="Arial"/>
              </a:rPr>
              <a:t>:</a:t>
            </a:r>
            <a:r>
              <a:rPr lang="en-US" spc="-15">
                <a:latin typeface="Constantia"/>
                <a:cs typeface="Arial"/>
              </a:rPr>
              <a:t> </a:t>
            </a:r>
            <a:r>
              <a:rPr lang="en-US" spc="-5">
                <a:latin typeface="Constantia"/>
                <a:cs typeface="Arial MT"/>
              </a:rPr>
              <a:t>It</a:t>
            </a:r>
            <a:r>
              <a:rPr lang="en-US" spc="-10">
                <a:latin typeface="Constantia"/>
                <a:cs typeface="Arial MT"/>
              </a:rPr>
              <a:t> </a:t>
            </a:r>
            <a:r>
              <a:rPr lang="en-US">
                <a:latin typeface="Constantia"/>
                <a:cs typeface="Arial MT"/>
              </a:rPr>
              <a:t>is</a:t>
            </a:r>
            <a:r>
              <a:rPr lang="en-US" spc="-5">
                <a:latin typeface="Constantia"/>
                <a:cs typeface="Arial MT"/>
              </a:rPr>
              <a:t> computationally efficient</a:t>
            </a:r>
            <a:r>
              <a:rPr lang="en-US" spc="-10">
                <a:latin typeface="Constantia"/>
                <a:cs typeface="Arial MT"/>
              </a:rPr>
              <a:t> </a:t>
            </a:r>
            <a:r>
              <a:rPr lang="en-US">
                <a:latin typeface="Constantia"/>
                <a:cs typeface="Arial MT"/>
              </a:rPr>
              <a:t>and</a:t>
            </a:r>
            <a:r>
              <a:rPr lang="en-US" spc="-5">
                <a:latin typeface="Constantia"/>
                <a:cs typeface="Arial MT"/>
              </a:rPr>
              <a:t> </a:t>
            </a:r>
            <a:r>
              <a:rPr lang="en-US">
                <a:latin typeface="Constantia"/>
                <a:cs typeface="Arial MT"/>
              </a:rPr>
              <a:t>suitable</a:t>
            </a:r>
            <a:r>
              <a:rPr lang="en-US" spc="-5">
                <a:latin typeface="Constantia"/>
                <a:cs typeface="Arial MT"/>
              </a:rPr>
              <a:t> for </a:t>
            </a:r>
            <a:r>
              <a:rPr lang="en-US">
                <a:latin typeface="Constantia"/>
                <a:cs typeface="Arial MT"/>
              </a:rPr>
              <a:t>large</a:t>
            </a:r>
            <a:r>
              <a:rPr lang="en-US" spc="-5">
                <a:latin typeface="Constantia"/>
                <a:cs typeface="Arial MT"/>
              </a:rPr>
              <a:t> datasets.</a:t>
            </a:r>
            <a:endParaRPr lang="en-US">
              <a:latin typeface="Constantia"/>
              <a:cs typeface="Arial MT"/>
            </a:endParaRPr>
          </a:p>
          <a:p>
            <a:pPr marL="354965" marR="158750" indent="-342900">
              <a:lnSpc>
                <a:spcPct val="100000"/>
              </a:lnSpc>
              <a:spcBef>
                <a:spcPts val="1010"/>
              </a:spcBef>
              <a:buClr>
                <a:srgbClr val="90C226"/>
              </a:buClr>
              <a:buSzPct val="80000"/>
              <a:buFont typeface="Wingdings"/>
              <a:buChar char="Ø"/>
              <a:tabLst>
                <a:tab pos="354965" algn="l"/>
                <a:tab pos="355600" algn="l"/>
              </a:tabLst>
            </a:pPr>
            <a:r>
              <a:rPr lang="en-US" i="1">
                <a:latin typeface="Constantia"/>
                <a:cs typeface="Arial"/>
              </a:rPr>
              <a:t>Baseline Model</a:t>
            </a:r>
            <a:r>
              <a:rPr lang="en-US">
                <a:latin typeface="Constantia"/>
                <a:cs typeface="Arial"/>
              </a:rPr>
              <a:t>: Serves as a quick and simple benchmark for comparing more complex algorithms</a:t>
            </a:r>
          </a:p>
          <a:p>
            <a:pPr marL="354965" marR="158750" indent="-342900">
              <a:lnSpc>
                <a:spcPct val="100000"/>
              </a:lnSpc>
              <a:spcBef>
                <a:spcPts val="1010"/>
              </a:spcBef>
              <a:buClr>
                <a:srgbClr val="90C226"/>
              </a:buClr>
              <a:buSzPct val="80000"/>
              <a:buFont typeface="Wingdings"/>
              <a:buChar char="Ø"/>
              <a:tabLst>
                <a:tab pos="354965" algn="l"/>
                <a:tab pos="355600" algn="l"/>
              </a:tabLst>
            </a:pPr>
            <a:endParaRPr lang="en-US" b="1">
              <a:latin typeface="Constantia"/>
              <a:cs typeface="Arial MT"/>
            </a:endParaRPr>
          </a:p>
          <a:p>
            <a:pPr marL="100965">
              <a:lnSpc>
                <a:spcPct val="100000"/>
              </a:lnSpc>
            </a:pPr>
            <a:r>
              <a:rPr lang="en-US" b="1" spc="-5">
                <a:latin typeface="Constantia"/>
                <a:cs typeface="Arial MT"/>
              </a:rPr>
              <a:t>KNN</a:t>
            </a:r>
            <a:r>
              <a:rPr lang="en-US" b="1" spc="-20">
                <a:latin typeface="Constantia"/>
                <a:cs typeface="Arial MT"/>
              </a:rPr>
              <a:t> </a:t>
            </a:r>
            <a:r>
              <a:rPr lang="en-US" b="1" spc="-5">
                <a:latin typeface="Constantia"/>
                <a:cs typeface="Arial MT"/>
              </a:rPr>
              <a:t>(K-Nearest</a:t>
            </a:r>
            <a:r>
              <a:rPr lang="en-US" b="1" spc="-25">
                <a:latin typeface="Constantia"/>
                <a:cs typeface="Arial MT"/>
              </a:rPr>
              <a:t> </a:t>
            </a:r>
            <a:r>
              <a:rPr lang="en-US" b="1">
                <a:latin typeface="Constantia"/>
                <a:cs typeface="Arial MT"/>
              </a:rPr>
              <a:t>Neighbors):</a:t>
            </a:r>
          </a:p>
          <a:p>
            <a:pPr marL="354965" marR="304165" indent="-342900">
              <a:lnSpc>
                <a:spcPct val="100000"/>
              </a:lnSpc>
              <a:spcBef>
                <a:spcPts val="1120"/>
              </a:spcBef>
              <a:buClr>
                <a:srgbClr val="90C226"/>
              </a:buClr>
              <a:buSzPct val="80000"/>
              <a:buFont typeface="Wingdings"/>
              <a:buChar char="Ø"/>
              <a:tabLst>
                <a:tab pos="354965" algn="l"/>
                <a:tab pos="355600" algn="l"/>
              </a:tabLst>
            </a:pPr>
            <a:r>
              <a:rPr lang="en-US" i="1" spc="-5">
                <a:latin typeface="Constantia"/>
                <a:cs typeface="Arial MT"/>
              </a:rPr>
              <a:t>Interpretability</a:t>
            </a:r>
            <a:r>
              <a:rPr lang="en-US" spc="-5">
                <a:latin typeface="Constantia"/>
                <a:cs typeface="Arial MT"/>
              </a:rPr>
              <a:t>: Offers straightforward understanding of how neighbors influence classification decisions.</a:t>
            </a:r>
          </a:p>
          <a:p>
            <a:pPr marL="354965" marR="304165" indent="-342900">
              <a:lnSpc>
                <a:spcPct val="100000"/>
              </a:lnSpc>
              <a:spcBef>
                <a:spcPts val="1120"/>
              </a:spcBef>
              <a:buClr>
                <a:srgbClr val="90C226"/>
              </a:buClr>
              <a:buSzPct val="80000"/>
              <a:buFont typeface="Wingdings"/>
              <a:buChar char="Ø"/>
              <a:tabLst>
                <a:tab pos="354965" algn="l"/>
                <a:tab pos="355600" algn="l"/>
              </a:tabLst>
            </a:pPr>
            <a:r>
              <a:rPr lang="en-US" i="1" spc="-5">
                <a:latin typeface="Constantia"/>
                <a:cs typeface="Arial MT"/>
              </a:rPr>
              <a:t>Efficiency: </a:t>
            </a:r>
            <a:r>
              <a:rPr lang="en-US" spc="-5">
                <a:latin typeface="Constantia"/>
                <a:cs typeface="Arial MT"/>
              </a:rPr>
              <a:t>Simple and fast training process; suitable for smaller datasets.</a:t>
            </a:r>
          </a:p>
          <a:p>
            <a:pPr marL="354965" marR="304165" indent="-342900">
              <a:lnSpc>
                <a:spcPct val="100000"/>
              </a:lnSpc>
              <a:spcBef>
                <a:spcPts val="1120"/>
              </a:spcBef>
              <a:buClr>
                <a:srgbClr val="90C226"/>
              </a:buClr>
              <a:buSzPct val="80000"/>
              <a:buFont typeface="Wingdings"/>
              <a:buChar char="Ø"/>
              <a:tabLst>
                <a:tab pos="354965" algn="l"/>
                <a:tab pos="355600" algn="l"/>
              </a:tabLst>
            </a:pPr>
            <a:r>
              <a:rPr lang="en-US" i="1" spc="-5">
                <a:latin typeface="Constantia"/>
                <a:cs typeface="Arial MT"/>
              </a:rPr>
              <a:t>Baseline Model: </a:t>
            </a:r>
            <a:r>
              <a:rPr lang="en-US" spc="-5">
                <a:latin typeface="Constantia"/>
                <a:cs typeface="Arial MT"/>
              </a:rPr>
              <a:t>Provides a basic model for comparison against more sophisticated algorithms.</a:t>
            </a:r>
            <a:endParaRPr lang="en-US">
              <a:latin typeface="Constantia"/>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200"/>
            <a:ext cx="448945" cy="2844800"/>
          </a:xfrm>
          <a:custGeom>
            <a:avLst/>
            <a:gdLst/>
            <a:ahLst/>
            <a:cxnLst/>
            <a:rect l="l" t="t" r="r" b="b"/>
            <a:pathLst>
              <a:path w="448945" h="2844800">
                <a:moveTo>
                  <a:pt x="0" y="0"/>
                </a:moveTo>
                <a:lnTo>
                  <a:pt x="0" y="2844799"/>
                </a:lnTo>
                <a:lnTo>
                  <a:pt x="448733" y="2844799"/>
                </a:lnTo>
                <a:lnTo>
                  <a:pt x="0" y="0"/>
                </a:lnTo>
                <a:close/>
              </a:path>
            </a:pathLst>
          </a:custGeom>
          <a:solidFill>
            <a:srgbClr val="90C226">
              <a:alpha val="85099"/>
            </a:srgbClr>
          </a:solidFill>
        </p:spPr>
        <p:txBody>
          <a:bodyPr wrap="square" lIns="0" tIns="0" rIns="0" bIns="0" rtlCol="0"/>
          <a:lstStyle/>
          <a:p>
            <a:endParaRPr/>
          </a:p>
        </p:txBody>
      </p:sp>
      <p:sp>
        <p:nvSpPr>
          <p:cNvPr id="3" name="object 3"/>
          <p:cNvSpPr txBox="1">
            <a:spLocks noGrp="1"/>
          </p:cNvSpPr>
          <p:nvPr>
            <p:ph type="title"/>
          </p:nvPr>
        </p:nvSpPr>
        <p:spPr>
          <a:xfrm>
            <a:off x="656019" y="305793"/>
            <a:ext cx="5166995" cy="574040"/>
          </a:xfrm>
          <a:prstGeom prst="rect">
            <a:avLst/>
          </a:prstGeom>
        </p:spPr>
        <p:txBody>
          <a:bodyPr vert="horz" wrap="square" lIns="0" tIns="12700" rIns="0" bIns="0" rtlCol="0">
            <a:spAutoFit/>
          </a:bodyPr>
          <a:lstStyle/>
          <a:p>
            <a:pPr marL="12700">
              <a:lnSpc>
                <a:spcPct val="100000"/>
              </a:lnSpc>
              <a:spcBef>
                <a:spcPts val="100"/>
              </a:spcBef>
            </a:pPr>
            <a:r>
              <a:rPr spc="-5"/>
              <a:t>Models</a:t>
            </a:r>
            <a:r>
              <a:rPr spc="-30"/>
              <a:t> </a:t>
            </a:r>
            <a:r>
              <a:rPr spc="-5"/>
              <a:t>used</a:t>
            </a:r>
            <a:r>
              <a:rPr spc="-35"/>
              <a:t> </a:t>
            </a:r>
            <a:r>
              <a:rPr spc="-5"/>
              <a:t>Justification</a:t>
            </a:r>
          </a:p>
        </p:txBody>
      </p:sp>
      <p:sp>
        <p:nvSpPr>
          <p:cNvPr id="4" name="object 4"/>
          <p:cNvSpPr txBox="1"/>
          <p:nvPr/>
        </p:nvSpPr>
        <p:spPr>
          <a:xfrm>
            <a:off x="656682" y="931681"/>
            <a:ext cx="8583653" cy="4996881"/>
          </a:xfrm>
          <a:prstGeom prst="rect">
            <a:avLst/>
          </a:prstGeom>
        </p:spPr>
        <p:txBody>
          <a:bodyPr vert="horz" wrap="square" lIns="0" tIns="168275" rIns="0" bIns="0" rtlCol="0" anchor="t">
            <a:spAutoFit/>
          </a:bodyPr>
          <a:lstStyle/>
          <a:p>
            <a:pPr marL="12700">
              <a:lnSpc>
                <a:spcPct val="100000"/>
              </a:lnSpc>
              <a:spcBef>
                <a:spcPts val="1325"/>
              </a:spcBef>
            </a:pPr>
            <a:r>
              <a:rPr lang="en-US" b="1">
                <a:latin typeface="Constantia"/>
                <a:cs typeface="Arial MT"/>
              </a:rPr>
              <a:t>Gradient Descent :</a:t>
            </a:r>
            <a:endParaRPr lang="en-US" b="1" spc="-5">
              <a:latin typeface="Constantia"/>
              <a:cs typeface="Arial MT"/>
            </a:endParaRPr>
          </a:p>
          <a:p>
            <a:pPr marL="354965" marR="762000" indent="-342900">
              <a:lnSpc>
                <a:spcPct val="100000"/>
              </a:lnSpc>
              <a:spcBef>
                <a:spcPts val="1025"/>
              </a:spcBef>
              <a:buClr>
                <a:srgbClr val="90C226"/>
              </a:buClr>
              <a:buSzPct val="80000"/>
              <a:buFont typeface="Wingdings"/>
              <a:buChar char="Ø"/>
              <a:tabLst>
                <a:tab pos="354965" algn="l"/>
                <a:tab pos="355600" algn="l"/>
              </a:tabLst>
            </a:pPr>
            <a:r>
              <a:rPr lang="en-US" spc="-5">
                <a:latin typeface="Constantia"/>
                <a:cs typeface="Arial MT"/>
              </a:rPr>
              <a:t>Efficiency: Efficiently updates model parameters using small batches of data, making it suitable for large datasets.</a:t>
            </a:r>
          </a:p>
          <a:p>
            <a:pPr marL="354965" marR="762000" indent="-342900">
              <a:lnSpc>
                <a:spcPct val="100000"/>
              </a:lnSpc>
              <a:spcBef>
                <a:spcPts val="1025"/>
              </a:spcBef>
              <a:buClr>
                <a:srgbClr val="90C226"/>
              </a:buClr>
              <a:buSzPct val="80000"/>
              <a:buFont typeface="Wingdings"/>
              <a:buChar char="Ø"/>
              <a:tabLst>
                <a:tab pos="354965" algn="l"/>
                <a:tab pos="355600" algn="l"/>
              </a:tabLst>
            </a:pPr>
            <a:r>
              <a:rPr lang="en-US" spc="-5">
                <a:latin typeface="Constantia"/>
                <a:cs typeface="Arial MT"/>
              </a:rPr>
              <a:t>Scalability: Scales well to datasets with high-dimensional features or a large number of samples.</a:t>
            </a:r>
          </a:p>
          <a:p>
            <a:pPr marL="354965" marR="762000" indent="-342900">
              <a:lnSpc>
                <a:spcPct val="100000"/>
              </a:lnSpc>
              <a:spcBef>
                <a:spcPts val="1025"/>
              </a:spcBef>
              <a:buClr>
                <a:srgbClr val="90C226"/>
              </a:buClr>
              <a:buSzPct val="80000"/>
              <a:buFont typeface="Wingdings"/>
              <a:buChar char="Ø"/>
              <a:tabLst>
                <a:tab pos="354965" algn="l"/>
                <a:tab pos="355600" algn="l"/>
              </a:tabLst>
            </a:pPr>
            <a:r>
              <a:rPr lang="en-US" spc="-5">
                <a:latin typeface="Constantia"/>
                <a:cs typeface="Arial MT"/>
              </a:rPr>
              <a:t>Flexibility: Allows for fine-tuning of hyperparameters and optimization strategies to adapt to different learning tasks.</a:t>
            </a:r>
            <a:endParaRPr lang="en-US">
              <a:latin typeface="Constantia"/>
              <a:cs typeface="Arial MT"/>
            </a:endParaRPr>
          </a:p>
          <a:p>
            <a:pPr marL="12700">
              <a:lnSpc>
                <a:spcPct val="100000"/>
              </a:lnSpc>
              <a:spcBef>
                <a:spcPts val="1375"/>
              </a:spcBef>
            </a:pPr>
            <a:r>
              <a:rPr lang="en-US" b="1" spc="-5">
                <a:latin typeface="Constantia"/>
                <a:cs typeface="Arial MT"/>
              </a:rPr>
              <a:t>Decision Trees:</a:t>
            </a:r>
            <a:endParaRPr lang="en-US" b="1">
              <a:latin typeface="Constantia"/>
              <a:cs typeface="Arial MT"/>
            </a:endParaRPr>
          </a:p>
          <a:p>
            <a:pPr marL="354965" marR="300355" indent="-342900">
              <a:lnSpc>
                <a:spcPct val="100000"/>
              </a:lnSpc>
              <a:spcBef>
                <a:spcPts val="1025"/>
              </a:spcBef>
              <a:buClr>
                <a:srgbClr val="90C226"/>
              </a:buClr>
              <a:buSzPct val="80000"/>
              <a:buFont typeface="Wingdings"/>
              <a:buChar char="Ø"/>
              <a:tabLst>
                <a:tab pos="354965" algn="l"/>
                <a:tab pos="355600" algn="l"/>
              </a:tabLst>
            </a:pPr>
            <a:r>
              <a:rPr lang="en-US" spc="-10">
                <a:latin typeface="Constantia"/>
                <a:cs typeface="Arial MT"/>
              </a:rPr>
              <a:t>Interpretability: Provides easily interpretable decision rules for understanding feature importance.</a:t>
            </a:r>
          </a:p>
          <a:p>
            <a:pPr marL="354965" marR="300355" indent="-342900">
              <a:lnSpc>
                <a:spcPct val="100000"/>
              </a:lnSpc>
              <a:spcBef>
                <a:spcPts val="1025"/>
              </a:spcBef>
              <a:buClr>
                <a:srgbClr val="90C226"/>
              </a:buClr>
              <a:buSzPct val="80000"/>
              <a:buFont typeface="Wingdings"/>
              <a:buChar char="Ø"/>
              <a:tabLst>
                <a:tab pos="354965" algn="l"/>
                <a:tab pos="355600" algn="l"/>
              </a:tabLst>
            </a:pPr>
            <a:r>
              <a:rPr lang="en-US" spc="-10">
                <a:latin typeface="Constantia"/>
                <a:cs typeface="Arial MT"/>
              </a:rPr>
              <a:t>Efficiency: Fast training process even with large datasets due to parallelizable nature.</a:t>
            </a:r>
          </a:p>
          <a:p>
            <a:pPr marL="354965" marR="300355" indent="-342900">
              <a:lnSpc>
                <a:spcPct val="100000"/>
              </a:lnSpc>
              <a:spcBef>
                <a:spcPts val="1025"/>
              </a:spcBef>
              <a:buClr>
                <a:srgbClr val="90C226"/>
              </a:buClr>
              <a:buSzPct val="80000"/>
              <a:buFont typeface="Wingdings"/>
              <a:buChar char="Ø"/>
              <a:tabLst>
                <a:tab pos="354965" algn="l"/>
                <a:tab pos="355600" algn="l"/>
              </a:tabLst>
            </a:pPr>
            <a:r>
              <a:rPr lang="en-US" spc="-10">
                <a:latin typeface="Constantia"/>
                <a:cs typeface="Arial MT"/>
              </a:rPr>
              <a:t>Versatility: Handles both numerical and categorical data without requiring feature scaling.</a:t>
            </a:r>
            <a:endParaRPr lang="en-US">
              <a:latin typeface="Constantia"/>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200"/>
            <a:ext cx="448945" cy="2844800"/>
          </a:xfrm>
          <a:custGeom>
            <a:avLst/>
            <a:gdLst/>
            <a:ahLst/>
            <a:cxnLst/>
            <a:rect l="l" t="t" r="r" b="b"/>
            <a:pathLst>
              <a:path w="448945" h="2844800">
                <a:moveTo>
                  <a:pt x="0" y="0"/>
                </a:moveTo>
                <a:lnTo>
                  <a:pt x="0" y="2844799"/>
                </a:lnTo>
                <a:lnTo>
                  <a:pt x="448733" y="2844799"/>
                </a:lnTo>
                <a:lnTo>
                  <a:pt x="0" y="0"/>
                </a:lnTo>
                <a:close/>
              </a:path>
            </a:pathLst>
          </a:custGeom>
          <a:solidFill>
            <a:srgbClr val="90C226">
              <a:alpha val="85099"/>
            </a:srgbClr>
          </a:solidFill>
        </p:spPr>
        <p:txBody>
          <a:bodyPr wrap="square" lIns="0" tIns="0" rIns="0" bIns="0" rtlCol="0"/>
          <a:lstStyle/>
          <a:p>
            <a:endParaRPr/>
          </a:p>
        </p:txBody>
      </p:sp>
      <p:sp>
        <p:nvSpPr>
          <p:cNvPr id="3" name="object 3"/>
          <p:cNvSpPr txBox="1">
            <a:spLocks noGrp="1"/>
          </p:cNvSpPr>
          <p:nvPr>
            <p:ph type="title"/>
          </p:nvPr>
        </p:nvSpPr>
        <p:spPr>
          <a:xfrm>
            <a:off x="755079" y="218549"/>
            <a:ext cx="5166995" cy="574040"/>
          </a:xfrm>
          <a:prstGeom prst="rect">
            <a:avLst/>
          </a:prstGeom>
        </p:spPr>
        <p:txBody>
          <a:bodyPr vert="horz" wrap="square" lIns="0" tIns="12700" rIns="0" bIns="0" rtlCol="0">
            <a:spAutoFit/>
          </a:bodyPr>
          <a:lstStyle/>
          <a:p>
            <a:pPr marL="12700">
              <a:lnSpc>
                <a:spcPct val="100000"/>
              </a:lnSpc>
              <a:spcBef>
                <a:spcPts val="100"/>
              </a:spcBef>
            </a:pPr>
            <a:r>
              <a:rPr spc="-5"/>
              <a:t>Models</a:t>
            </a:r>
            <a:r>
              <a:rPr spc="-30"/>
              <a:t> </a:t>
            </a:r>
            <a:r>
              <a:rPr spc="-5"/>
              <a:t>used</a:t>
            </a:r>
            <a:r>
              <a:rPr spc="-35"/>
              <a:t> </a:t>
            </a:r>
            <a:r>
              <a:rPr spc="-5"/>
              <a:t>Justification</a:t>
            </a:r>
          </a:p>
        </p:txBody>
      </p:sp>
      <p:sp>
        <p:nvSpPr>
          <p:cNvPr id="4" name="object 4"/>
          <p:cNvSpPr txBox="1"/>
          <p:nvPr/>
        </p:nvSpPr>
        <p:spPr>
          <a:xfrm>
            <a:off x="756073" y="933226"/>
            <a:ext cx="8285480" cy="4996881"/>
          </a:xfrm>
          <a:prstGeom prst="rect">
            <a:avLst/>
          </a:prstGeom>
        </p:spPr>
        <p:txBody>
          <a:bodyPr vert="horz" wrap="square" lIns="0" tIns="168275" rIns="0" bIns="0" rtlCol="0" anchor="t">
            <a:spAutoFit/>
          </a:bodyPr>
          <a:lstStyle/>
          <a:p>
            <a:pPr marL="12700">
              <a:lnSpc>
                <a:spcPct val="100000"/>
              </a:lnSpc>
              <a:spcBef>
                <a:spcPts val="1325"/>
              </a:spcBef>
            </a:pPr>
            <a:r>
              <a:rPr lang="en-US" b="1">
                <a:latin typeface="Constantia"/>
                <a:cs typeface="Arial MT"/>
              </a:rPr>
              <a:t>Random Forest:</a:t>
            </a:r>
            <a:endParaRPr lang="en-US" b="1" spc="-5">
              <a:latin typeface="Constantia"/>
              <a:cs typeface="Arial MT"/>
            </a:endParaRPr>
          </a:p>
          <a:p>
            <a:pPr marL="354965" marR="762000" indent="-342900">
              <a:lnSpc>
                <a:spcPct val="100000"/>
              </a:lnSpc>
              <a:spcBef>
                <a:spcPts val="1025"/>
              </a:spcBef>
              <a:buClr>
                <a:srgbClr val="90C226"/>
              </a:buClr>
              <a:buSzPct val="80000"/>
              <a:buFont typeface="Wingdings"/>
              <a:buChar char="Ø"/>
              <a:tabLst>
                <a:tab pos="354965" algn="l"/>
                <a:tab pos="355600" algn="l"/>
              </a:tabLst>
            </a:pPr>
            <a:r>
              <a:rPr lang="en-US" spc="-5">
                <a:latin typeface="Constantia"/>
                <a:cs typeface="Arial MT"/>
              </a:rPr>
              <a:t>Accuracy: Offers high predictive accuracy by aggregating predictions from multiple decision trees.</a:t>
            </a:r>
          </a:p>
          <a:p>
            <a:pPr marL="354965" marR="762000" indent="-342900">
              <a:lnSpc>
                <a:spcPct val="100000"/>
              </a:lnSpc>
              <a:spcBef>
                <a:spcPts val="1025"/>
              </a:spcBef>
              <a:buClr>
                <a:srgbClr val="90C226"/>
              </a:buClr>
              <a:buSzPct val="80000"/>
              <a:buFont typeface="Wingdings"/>
              <a:buChar char="Ø"/>
              <a:tabLst>
                <a:tab pos="354965" algn="l"/>
                <a:tab pos="355600" algn="l"/>
              </a:tabLst>
            </a:pPr>
            <a:r>
              <a:rPr lang="en-US" spc="-5">
                <a:latin typeface="Constantia"/>
                <a:cs typeface="Arial MT"/>
              </a:rPr>
              <a:t>Robustness: Resistant to overfitting and noise, making it suitable for diverse datasets</a:t>
            </a:r>
          </a:p>
          <a:p>
            <a:pPr marL="354965" marR="762000" indent="-342900">
              <a:lnSpc>
                <a:spcPct val="100000"/>
              </a:lnSpc>
              <a:spcBef>
                <a:spcPts val="1025"/>
              </a:spcBef>
              <a:buClr>
                <a:srgbClr val="90C226"/>
              </a:buClr>
              <a:buSzPct val="80000"/>
              <a:buFont typeface="Wingdings"/>
              <a:buChar char="Ø"/>
              <a:tabLst>
                <a:tab pos="354965" algn="l"/>
                <a:tab pos="355600" algn="l"/>
              </a:tabLst>
            </a:pPr>
            <a:r>
              <a:rPr lang="en-US" spc="-5">
                <a:latin typeface="Constantia"/>
                <a:cs typeface="Arial MT"/>
              </a:rPr>
              <a:t>Feature Importance: Provides insights into feature importance for understanding model behavior.</a:t>
            </a:r>
          </a:p>
          <a:p>
            <a:pPr marL="12700">
              <a:lnSpc>
                <a:spcPct val="100000"/>
              </a:lnSpc>
              <a:spcBef>
                <a:spcPts val="1375"/>
              </a:spcBef>
            </a:pPr>
            <a:r>
              <a:rPr lang="en-US" b="1" spc="-5">
                <a:latin typeface="Constantia"/>
                <a:cs typeface="Arial MT"/>
              </a:rPr>
              <a:t>Support Vector Machine:</a:t>
            </a:r>
            <a:endParaRPr lang="en-US" b="1">
              <a:latin typeface="Constantia"/>
              <a:cs typeface="Arial MT"/>
            </a:endParaRPr>
          </a:p>
          <a:p>
            <a:pPr marL="354965" marR="300355" indent="-342900">
              <a:lnSpc>
                <a:spcPct val="100000"/>
              </a:lnSpc>
              <a:spcBef>
                <a:spcPts val="1025"/>
              </a:spcBef>
              <a:buClr>
                <a:srgbClr val="90C226"/>
              </a:buClr>
              <a:buSzPct val="80000"/>
              <a:buFont typeface="Wingdings"/>
              <a:buChar char="Ø"/>
              <a:tabLst>
                <a:tab pos="354965" algn="l"/>
                <a:tab pos="355600" algn="l"/>
              </a:tabLst>
            </a:pPr>
            <a:r>
              <a:rPr lang="en-US" spc="-10">
                <a:latin typeface="Constantia"/>
                <a:cs typeface="Arial MT"/>
              </a:rPr>
              <a:t>SVM Versatility: Effective for both linear and non-linear classification tasks through kernel functions.</a:t>
            </a:r>
          </a:p>
          <a:p>
            <a:pPr marL="354965" marR="300355" indent="-342900">
              <a:lnSpc>
                <a:spcPct val="100000"/>
              </a:lnSpc>
              <a:spcBef>
                <a:spcPts val="1025"/>
              </a:spcBef>
              <a:buClr>
                <a:srgbClr val="90C226"/>
              </a:buClr>
              <a:buSzPct val="80000"/>
              <a:buFont typeface="Wingdings"/>
              <a:buChar char="Ø"/>
              <a:tabLst>
                <a:tab pos="354965" algn="l"/>
                <a:tab pos="355600" algn="l"/>
              </a:tabLst>
            </a:pPr>
            <a:r>
              <a:rPr lang="en-US" spc="-10">
                <a:latin typeface="Constantia"/>
                <a:cs typeface="Arial MT"/>
              </a:rPr>
              <a:t>Robustness: Resistant to overfitting and works well with high-dimensional data.</a:t>
            </a:r>
          </a:p>
          <a:p>
            <a:pPr marL="354965" marR="300355" indent="-342900">
              <a:lnSpc>
                <a:spcPct val="100000"/>
              </a:lnSpc>
              <a:spcBef>
                <a:spcPts val="1025"/>
              </a:spcBef>
              <a:buClr>
                <a:srgbClr val="90C226"/>
              </a:buClr>
              <a:buSzPct val="80000"/>
              <a:buFont typeface="Wingdings"/>
              <a:buChar char="Ø"/>
              <a:tabLst>
                <a:tab pos="354965" algn="l"/>
                <a:tab pos="355600" algn="l"/>
              </a:tabLst>
            </a:pPr>
            <a:r>
              <a:rPr lang="en-US" spc="-10">
                <a:latin typeface="Constantia"/>
                <a:cs typeface="Arial MT"/>
              </a:rPr>
              <a:t>Global Optimization: Finds the optimal decision boundary by maximizing the margin between classes.</a:t>
            </a:r>
            <a:r>
              <a:rPr lang="en-US" spc="-5">
                <a:latin typeface="Constantia"/>
                <a:cs typeface="Arial MT"/>
              </a:rPr>
              <a:t>.</a:t>
            </a:r>
            <a:endParaRPr lang="en-US">
              <a:latin typeface="Constantia"/>
              <a:cs typeface="Arial MT"/>
            </a:endParaRPr>
          </a:p>
        </p:txBody>
      </p:sp>
    </p:spTree>
    <p:extLst>
      <p:ext uri="{BB962C8B-B14F-4D97-AF65-F5344CB8AC3E}">
        <p14:creationId xmlns:p14="http://schemas.microsoft.com/office/powerpoint/2010/main" val="270867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3200"/>
            <a:ext cx="448945" cy="2844800"/>
          </a:xfrm>
          <a:custGeom>
            <a:avLst/>
            <a:gdLst/>
            <a:ahLst/>
            <a:cxnLst/>
            <a:rect l="l" t="t" r="r" b="b"/>
            <a:pathLst>
              <a:path w="448945" h="2844800">
                <a:moveTo>
                  <a:pt x="0" y="0"/>
                </a:moveTo>
                <a:lnTo>
                  <a:pt x="0" y="2844799"/>
                </a:lnTo>
                <a:lnTo>
                  <a:pt x="448733" y="2844799"/>
                </a:lnTo>
                <a:lnTo>
                  <a:pt x="0" y="0"/>
                </a:lnTo>
                <a:close/>
              </a:path>
            </a:pathLst>
          </a:custGeom>
          <a:solidFill>
            <a:srgbClr val="90C226">
              <a:alpha val="85099"/>
            </a:srgbClr>
          </a:solidFill>
        </p:spPr>
        <p:txBody>
          <a:bodyPr wrap="square" lIns="0" tIns="0" rIns="0" bIns="0" rtlCol="0"/>
          <a:lstStyle/>
          <a:p>
            <a:endParaRPr/>
          </a:p>
        </p:txBody>
      </p:sp>
      <p:sp>
        <p:nvSpPr>
          <p:cNvPr id="3" name="object 3"/>
          <p:cNvSpPr txBox="1">
            <a:spLocks noGrp="1"/>
          </p:cNvSpPr>
          <p:nvPr>
            <p:ph type="title"/>
          </p:nvPr>
        </p:nvSpPr>
        <p:spPr>
          <a:xfrm>
            <a:off x="820346" y="444499"/>
            <a:ext cx="5166995" cy="574040"/>
          </a:xfrm>
          <a:prstGeom prst="rect">
            <a:avLst/>
          </a:prstGeom>
        </p:spPr>
        <p:txBody>
          <a:bodyPr vert="horz" wrap="square" lIns="0" tIns="12700" rIns="0" bIns="0" rtlCol="0">
            <a:spAutoFit/>
          </a:bodyPr>
          <a:lstStyle/>
          <a:p>
            <a:pPr marL="12700">
              <a:lnSpc>
                <a:spcPct val="100000"/>
              </a:lnSpc>
              <a:spcBef>
                <a:spcPts val="100"/>
              </a:spcBef>
            </a:pPr>
            <a:r>
              <a:rPr lang="en-US" spc="-5"/>
              <a:t>Models</a:t>
            </a:r>
            <a:r>
              <a:rPr lang="en-US" spc="-30"/>
              <a:t> </a:t>
            </a:r>
            <a:r>
              <a:rPr lang="en-US" spc="-5"/>
              <a:t>used</a:t>
            </a:r>
            <a:r>
              <a:rPr lang="en-US" spc="-35"/>
              <a:t> </a:t>
            </a:r>
            <a:r>
              <a:rPr lang="en-US" spc="-5"/>
              <a:t>Justification</a:t>
            </a:r>
            <a:endParaRPr spc="-5"/>
          </a:p>
        </p:txBody>
      </p:sp>
      <p:sp>
        <p:nvSpPr>
          <p:cNvPr id="4" name="object 4"/>
          <p:cNvSpPr txBox="1"/>
          <p:nvPr/>
        </p:nvSpPr>
        <p:spPr>
          <a:xfrm>
            <a:off x="822334" y="1247193"/>
            <a:ext cx="8285480" cy="4996881"/>
          </a:xfrm>
          <a:prstGeom prst="rect">
            <a:avLst/>
          </a:prstGeom>
        </p:spPr>
        <p:txBody>
          <a:bodyPr vert="horz" wrap="square" lIns="0" tIns="168275" rIns="0" bIns="0" rtlCol="0" anchor="t">
            <a:spAutoFit/>
          </a:bodyPr>
          <a:lstStyle/>
          <a:p>
            <a:pPr marL="12700">
              <a:lnSpc>
                <a:spcPct val="100000"/>
              </a:lnSpc>
              <a:spcBef>
                <a:spcPts val="1325"/>
              </a:spcBef>
            </a:pPr>
            <a:r>
              <a:rPr lang="en-US" b="1">
                <a:latin typeface="Constantia"/>
                <a:cs typeface="Arial MT"/>
              </a:rPr>
              <a:t>Logistic Regression:</a:t>
            </a:r>
            <a:endParaRPr lang="en-US" b="1" spc="-5">
              <a:latin typeface="Constantia"/>
              <a:cs typeface="Arial MT"/>
            </a:endParaRPr>
          </a:p>
          <a:p>
            <a:pPr marL="354965" marR="762000" indent="-342900">
              <a:lnSpc>
                <a:spcPct val="100000"/>
              </a:lnSpc>
              <a:spcBef>
                <a:spcPts val="1025"/>
              </a:spcBef>
              <a:buClr>
                <a:srgbClr val="90C226"/>
              </a:buClr>
              <a:buSzPct val="80000"/>
              <a:buFont typeface="Wingdings"/>
              <a:buChar char="Ø"/>
              <a:tabLst>
                <a:tab pos="354965" algn="l"/>
                <a:tab pos="355600" algn="l"/>
              </a:tabLst>
            </a:pPr>
            <a:r>
              <a:rPr lang="en-US" spc="-5">
                <a:latin typeface="Constantia"/>
                <a:cs typeface="Arial MT"/>
              </a:rPr>
              <a:t>Interpretability: Provides straightforward interpretation of feature coefficients for understanding relationships.</a:t>
            </a:r>
          </a:p>
          <a:p>
            <a:pPr marL="354965" marR="762000" indent="-342900">
              <a:lnSpc>
                <a:spcPct val="100000"/>
              </a:lnSpc>
              <a:spcBef>
                <a:spcPts val="1025"/>
              </a:spcBef>
              <a:buClr>
                <a:srgbClr val="90C226"/>
              </a:buClr>
              <a:buSzPct val="80000"/>
              <a:buFont typeface="Wingdings"/>
              <a:buChar char="Ø"/>
              <a:tabLst>
                <a:tab pos="354965" algn="l"/>
                <a:tab pos="355600" algn="l"/>
              </a:tabLst>
            </a:pPr>
            <a:r>
              <a:rPr lang="en-US" spc="-5">
                <a:latin typeface="Constantia"/>
                <a:cs typeface="Arial MT"/>
              </a:rPr>
              <a:t>Efficiency: Fast training and prediction times, making it suitable for large datasets.</a:t>
            </a:r>
          </a:p>
          <a:p>
            <a:pPr marL="354965" marR="762000" indent="-342900">
              <a:lnSpc>
                <a:spcPct val="100000"/>
              </a:lnSpc>
              <a:spcBef>
                <a:spcPts val="1025"/>
              </a:spcBef>
              <a:buClr>
                <a:srgbClr val="90C226"/>
              </a:buClr>
              <a:buSzPct val="80000"/>
              <a:buFont typeface="Wingdings"/>
              <a:buChar char="Ø"/>
              <a:tabLst>
                <a:tab pos="354965" algn="l"/>
                <a:tab pos="355600" algn="l"/>
              </a:tabLst>
            </a:pPr>
            <a:r>
              <a:rPr lang="en-US" spc="-5">
                <a:latin typeface="Constantia"/>
                <a:cs typeface="Arial MT"/>
              </a:rPr>
              <a:t>Probabilistic Outputs: Outputs probabilities for binary classification tasks, enabling uncertainty estimation.</a:t>
            </a:r>
          </a:p>
          <a:p>
            <a:pPr marL="12700">
              <a:lnSpc>
                <a:spcPct val="100000"/>
              </a:lnSpc>
              <a:spcBef>
                <a:spcPts val="1375"/>
              </a:spcBef>
            </a:pPr>
            <a:r>
              <a:rPr lang="en-US" b="1" spc="-5">
                <a:latin typeface="Constantia"/>
                <a:cs typeface="Arial MT"/>
              </a:rPr>
              <a:t>Neural Networks:</a:t>
            </a:r>
            <a:endParaRPr lang="en-US" b="1">
              <a:latin typeface="Constantia"/>
              <a:cs typeface="Arial MT"/>
            </a:endParaRPr>
          </a:p>
          <a:p>
            <a:pPr marL="354965" marR="300355" indent="-342900">
              <a:lnSpc>
                <a:spcPct val="100000"/>
              </a:lnSpc>
              <a:spcBef>
                <a:spcPts val="1025"/>
              </a:spcBef>
              <a:buClr>
                <a:srgbClr val="90C226"/>
              </a:buClr>
              <a:buSzPct val="80000"/>
              <a:buFont typeface="Wingdings"/>
              <a:buChar char="Ø"/>
              <a:tabLst>
                <a:tab pos="354965" algn="l"/>
                <a:tab pos="355600" algn="l"/>
              </a:tabLst>
            </a:pPr>
            <a:r>
              <a:rPr lang="en-US" spc="-10">
                <a:latin typeface="Constantia"/>
                <a:cs typeface="Arial MT"/>
              </a:rPr>
              <a:t>Complex Patterns: Learns complex patterns in data with multiple hidden layers.</a:t>
            </a:r>
          </a:p>
          <a:p>
            <a:pPr marL="354965" marR="300355" indent="-342900">
              <a:lnSpc>
                <a:spcPct val="100000"/>
              </a:lnSpc>
              <a:spcBef>
                <a:spcPts val="1025"/>
              </a:spcBef>
              <a:buClr>
                <a:srgbClr val="90C226"/>
              </a:buClr>
              <a:buSzPct val="80000"/>
              <a:buFont typeface="Wingdings"/>
              <a:buChar char="Ø"/>
              <a:tabLst>
                <a:tab pos="354965" algn="l"/>
                <a:tab pos="355600" algn="l"/>
              </a:tabLst>
            </a:pPr>
            <a:r>
              <a:rPr lang="en-US" spc="-10">
                <a:latin typeface="Constantia"/>
                <a:cs typeface="Arial MT"/>
              </a:rPr>
              <a:t>Adaptability: Adapts to various types of data and tasks through different architectures and activation functions.</a:t>
            </a:r>
          </a:p>
          <a:p>
            <a:pPr marL="354965" marR="300355" indent="-342900">
              <a:lnSpc>
                <a:spcPct val="100000"/>
              </a:lnSpc>
              <a:spcBef>
                <a:spcPts val="1025"/>
              </a:spcBef>
              <a:buClr>
                <a:srgbClr val="90C226"/>
              </a:buClr>
              <a:buSzPct val="80000"/>
              <a:buFont typeface="Wingdings"/>
              <a:buChar char="Ø"/>
              <a:tabLst>
                <a:tab pos="354965" algn="l"/>
                <a:tab pos="355600" algn="l"/>
              </a:tabLst>
            </a:pPr>
            <a:r>
              <a:rPr lang="en-US" spc="-10">
                <a:latin typeface="Constantia"/>
                <a:cs typeface="Arial MT"/>
              </a:rPr>
              <a:t>State-of-the-Art Performance: Achieves state-of-the-art performance in many domains, including image and speech recognition.</a:t>
            </a:r>
          </a:p>
        </p:txBody>
      </p:sp>
    </p:spTree>
    <p:extLst>
      <p:ext uri="{BB962C8B-B14F-4D97-AF65-F5344CB8AC3E}">
        <p14:creationId xmlns:p14="http://schemas.microsoft.com/office/powerpoint/2010/main" val="285856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ME-291</vt:lpstr>
      <vt:lpstr>PROJECT – WHAT </vt:lpstr>
      <vt:lpstr>PROJECT – WHY</vt:lpstr>
      <vt:lpstr>Python Libraries Used</vt:lpstr>
      <vt:lpstr>Models used</vt:lpstr>
      <vt:lpstr>Models used Justification</vt:lpstr>
      <vt:lpstr>Models used Justification</vt:lpstr>
      <vt:lpstr>Models used Justification</vt:lpstr>
      <vt:lpstr>Models used Justification</vt:lpstr>
      <vt:lpstr>Models used Justification </vt:lpstr>
      <vt:lpstr>Deployment of Models  </vt:lpstr>
      <vt:lpstr>Deployment of Models </vt:lpstr>
      <vt:lpstr>Deployment of Models </vt:lpstr>
      <vt:lpstr>  </vt:lpstr>
      <vt:lpstr>  </vt:lpstr>
      <vt:lpstr>  </vt:lpstr>
      <vt:lpstr>FINAL OUTPUT</vt:lpstr>
      <vt:lpstr>FINAL OUTPUT</vt:lpstr>
      <vt:lpstr>FINAL OUTPUT</vt:lpstr>
      <vt:lpstr>Comparisons of Model</vt:lpstr>
      <vt:lpstr>Challenges in Audio Classification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ME-291</dc:title>
  <cp:revision>50</cp:revision>
  <dcterms:created xsi:type="dcterms:W3CDTF">2024-05-07T13:59:42Z</dcterms:created>
  <dcterms:modified xsi:type="dcterms:W3CDTF">2024-05-10T03:28:47Z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2024-03-04T00:00:00Z</vt:filetime>
  </property>
  <property fmtid="{D5CDD505-2E9C-101B-9397-08002B2CF9AE}" pid="3" name="LastSaved">
    <vt:filetime>2024-05-07T00:00:00Z</vt:filetime>
  </property>
</Properties>
</file>