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0" r:id="rId3"/>
    <p:sldId id="328" r:id="rId4"/>
    <p:sldId id="331" r:id="rId5"/>
    <p:sldId id="329" r:id="rId6"/>
    <p:sldId id="330" r:id="rId7"/>
    <p:sldId id="292" r:id="rId8"/>
    <p:sldId id="312" r:id="rId9"/>
    <p:sldId id="334" r:id="rId10"/>
    <p:sldId id="337" r:id="rId11"/>
    <p:sldId id="336" r:id="rId12"/>
    <p:sldId id="332" r:id="rId13"/>
    <p:sldId id="284" r:id="rId14"/>
    <p:sldId id="335" r:id="rId15"/>
    <p:sldId id="311" r:id="rId16"/>
    <p:sldId id="260" r:id="rId17"/>
    <p:sldId id="323" r:id="rId18"/>
    <p:sldId id="285" r:id="rId19"/>
    <p:sldId id="277" r:id="rId20"/>
    <p:sldId id="325" r:id="rId21"/>
    <p:sldId id="286" r:id="rId22"/>
    <p:sldId id="272" r:id="rId23"/>
    <p:sldId id="275" r:id="rId24"/>
    <p:sldId id="273" r:id="rId25"/>
    <p:sldId id="296" r:id="rId26"/>
    <p:sldId id="298" r:id="rId27"/>
    <p:sldId id="339" r:id="rId28"/>
    <p:sldId id="314" r:id="rId29"/>
    <p:sldId id="297" r:id="rId30"/>
    <p:sldId id="320" r:id="rId31"/>
    <p:sldId id="342" r:id="rId32"/>
    <p:sldId id="321" r:id="rId33"/>
    <p:sldId id="299" r:id="rId34"/>
    <p:sldId id="274" r:id="rId35"/>
    <p:sldId id="300" r:id="rId36"/>
    <p:sldId id="341" r:id="rId37"/>
    <p:sldId id="316" r:id="rId38"/>
    <p:sldId id="340" r:id="rId39"/>
    <p:sldId id="302" r:id="rId40"/>
    <p:sldId id="303" r:id="rId41"/>
    <p:sldId id="307" r:id="rId42"/>
    <p:sldId id="317" r:id="rId43"/>
    <p:sldId id="338" r:id="rId44"/>
    <p:sldId id="318" r:id="rId45"/>
    <p:sldId id="304" r:id="rId46"/>
    <p:sldId id="305" r:id="rId47"/>
    <p:sldId id="306" r:id="rId48"/>
    <p:sldId id="309" r:id="rId49"/>
    <p:sldId id="343" r:id="rId50"/>
    <p:sldId id="308" r:id="rId51"/>
    <p:sldId id="301" r:id="rId52"/>
    <p:sldId id="280" r:id="rId53"/>
    <p:sldId id="281" r:id="rId54"/>
    <p:sldId id="28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70054-AC20-9747-82E8-C4869587365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2A8B9-2A5B-7240-A083-820C4DC6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2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032D7-8DD5-7F47-BC91-88B2C32B8060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93CD2-4712-6346-9D67-5E38ED73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iteration each vertex sends and receives messages and does </a:t>
            </a:r>
            <a:r>
              <a:rPr lang="en-US" baseline="0" dirty="0" err="1" smtClean="0"/>
              <a:t>compuation</a:t>
            </a:r>
            <a:r>
              <a:rPr lang="en-US" baseline="0" dirty="0" smtClean="0"/>
              <a:t> on messages received in the previous iterations</a:t>
            </a:r>
            <a:endParaRPr lang="en-US" dirty="0" smtClean="0"/>
          </a:p>
          <a:p>
            <a:r>
              <a:rPr lang="en-US" dirty="0" smtClean="0"/>
              <a:t>No global knowledge, only local 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CD2-4712-6346-9D67-5E38ED73AE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node</a:t>
            </a:r>
            <a:r>
              <a:rPr lang="en-US" baseline="0" dirty="0" smtClean="0"/>
              <a:t> is neither a facility nor a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CD2-4712-6346-9D67-5E38ED73AE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CD2-4712-6346-9D67-5E38ED73AE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CD2-4712-6346-9D67-5E38ED73AE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CBC9-51C9-F94E-9173-06DA939EDC0D}" type="datetime1">
              <a:rPr lang="en-US" smtClean="0"/>
              <a:t>12/7/15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BFB4-1206-2740-A2EE-072613FA9448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A326-FE01-F24C-8C0D-622789B9DCF2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2751-D33D-494B-A214-F510B67BAF60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799-FE4B-4C41-ACC0-DB46720E299D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574-DED7-F549-B3E9-4CC90FEFCA6A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0975-09BC-7B45-8F8B-EC34376CF7BA}" type="datetime1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E593-3B79-AD40-94BB-AC0B85D679FA}" type="datetime1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09E0-AD17-2747-9E42-E725587020D9}" type="datetime1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29E5-0B5E-5645-9C9D-1DCAFEE9CA8E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C09-E450-0E45-A00D-B23E0838DD30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F7C7282-BFF5-A94A-862D-5F940BA9B8AA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FD36566-719B-014D-A0ED-6B1E789E5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iran.garimella@aalto.fi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64" y="2965261"/>
            <a:ext cx="8959272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Scalable Facility Location for Massive Graphs on </a:t>
            </a:r>
            <a:r>
              <a:rPr lang="en-US" sz="6000" dirty="0" err="1" smtClean="0"/>
              <a:t>Pregel</a:t>
            </a:r>
            <a:r>
              <a:rPr lang="en-US" sz="6000" dirty="0" smtClean="0"/>
              <a:t>-like Systems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13928"/>
          </a:xfrm>
        </p:spPr>
        <p:txBody>
          <a:bodyPr>
            <a:normAutofit/>
          </a:bodyPr>
          <a:lstStyle/>
          <a:p>
            <a:r>
              <a:rPr lang="en-US" b="1" dirty="0" smtClean="0"/>
              <a:t>Kiran Garimella</a:t>
            </a:r>
            <a:r>
              <a:rPr lang="en-US" dirty="0" smtClean="0"/>
              <a:t>, </a:t>
            </a:r>
            <a:r>
              <a:rPr lang="en-US" dirty="0" err="1" smtClean="0"/>
              <a:t>Gianmarco</a:t>
            </a:r>
            <a:r>
              <a:rPr lang="en-US" dirty="0" smtClean="0"/>
              <a:t> De </a:t>
            </a:r>
            <a:r>
              <a:rPr lang="en-US" dirty="0" err="1" smtClean="0"/>
              <a:t>Francisci</a:t>
            </a:r>
            <a:r>
              <a:rPr lang="en-US" dirty="0" smtClean="0"/>
              <a:t> Morales, Aristides </a:t>
            </a:r>
            <a:r>
              <a:rPr lang="en-US" dirty="0" err="1" smtClean="0"/>
              <a:t>Gionis</a:t>
            </a:r>
            <a:r>
              <a:rPr lang="en-US" dirty="0" smtClean="0"/>
              <a:t> (Aalto University)</a:t>
            </a:r>
          </a:p>
          <a:p>
            <a:r>
              <a:rPr lang="en-US" dirty="0" smtClean="0"/>
              <a:t>and Mauro </a:t>
            </a:r>
            <a:r>
              <a:rPr lang="en-US" dirty="0" err="1" smtClean="0"/>
              <a:t>Sozio</a:t>
            </a:r>
            <a:r>
              <a:rPr lang="en-US" dirty="0" smtClean="0"/>
              <a:t> (Telecom </a:t>
            </a:r>
            <a:r>
              <a:rPr lang="en-US" dirty="0" err="1" smtClean="0"/>
              <a:t>ParisTech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6037"/>
            <a:ext cx="8229600" cy="1143000"/>
          </a:xfrm>
        </p:spPr>
        <p:txBody>
          <a:bodyPr/>
          <a:lstStyle/>
          <a:p>
            <a:r>
              <a:rPr lang="en-US" dirty="0" smtClean="0"/>
              <a:t>Traditional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5581" y="6358845"/>
            <a:ext cx="2133600" cy="365125"/>
          </a:xfrm>
        </p:spPr>
        <p:txBody>
          <a:bodyPr/>
          <a:lstStyle/>
          <a:p>
            <a:fld id="{1FD36566-719B-014D-A0ED-6B1E789E535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us_outline_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4" y="1979159"/>
            <a:ext cx="5831166" cy="3671813"/>
          </a:xfrm>
          <a:prstGeom prst="rect">
            <a:avLst/>
          </a:prstGeom>
        </p:spPr>
      </p:pic>
      <p:sp>
        <p:nvSpPr>
          <p:cNvPr id="3" name="5-Point Star 2"/>
          <p:cNvSpPr/>
          <p:nvPr/>
        </p:nvSpPr>
        <p:spPr>
          <a:xfrm>
            <a:off x="2213428" y="3618971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547257" y="2658609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164114" y="3618971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259942" y="4751086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682342" y="4492248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37226" y="2468286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1371" y="4566420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45543" y="3471265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9462" y="3330248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63771" y="4307582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14" idx="3"/>
          </p:cNvCxnSpPr>
          <p:nvPr/>
        </p:nvCxnSpPr>
        <p:spPr>
          <a:xfrm flipH="1">
            <a:off x="2337226" y="2755371"/>
            <a:ext cx="356810" cy="863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15" idx="0"/>
          </p:cNvCxnSpPr>
          <p:nvPr/>
        </p:nvCxnSpPr>
        <p:spPr>
          <a:xfrm>
            <a:off x="2581907" y="2755371"/>
            <a:ext cx="672922" cy="863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  <a:endCxn id="3" idx="4"/>
          </p:cNvCxnSpPr>
          <p:nvPr/>
        </p:nvCxnSpPr>
        <p:spPr>
          <a:xfrm flipH="1">
            <a:off x="2394857" y="3655931"/>
            <a:ext cx="7692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3"/>
            <a:endCxn id="16" idx="0"/>
          </p:cNvCxnSpPr>
          <p:nvPr/>
        </p:nvCxnSpPr>
        <p:spPr>
          <a:xfrm>
            <a:off x="2694036" y="2755371"/>
            <a:ext cx="1656621" cy="19957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3"/>
            <a:endCxn id="17" idx="0"/>
          </p:cNvCxnSpPr>
          <p:nvPr/>
        </p:nvCxnSpPr>
        <p:spPr>
          <a:xfrm>
            <a:off x="2694036" y="2755371"/>
            <a:ext cx="3079021" cy="17368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1"/>
            <a:endCxn id="3" idx="3"/>
          </p:cNvCxnSpPr>
          <p:nvPr/>
        </p:nvCxnSpPr>
        <p:spPr>
          <a:xfrm flipH="1" flipV="1">
            <a:off x="2360207" y="3715733"/>
            <a:ext cx="1899735" cy="1072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0"/>
            <a:endCxn id="3" idx="4"/>
          </p:cNvCxnSpPr>
          <p:nvPr/>
        </p:nvCxnSpPr>
        <p:spPr>
          <a:xfrm flipH="1" flipV="1">
            <a:off x="2394857" y="3655931"/>
            <a:ext cx="3378200" cy="8363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  <a:endCxn id="15" idx="3"/>
          </p:cNvCxnSpPr>
          <p:nvPr/>
        </p:nvCxnSpPr>
        <p:spPr>
          <a:xfrm flipH="1" flipV="1">
            <a:off x="3310893" y="3715733"/>
            <a:ext cx="2406099" cy="8732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2"/>
            <a:endCxn id="16" idx="4"/>
          </p:cNvCxnSpPr>
          <p:nvPr/>
        </p:nvCxnSpPr>
        <p:spPr>
          <a:xfrm flipH="1">
            <a:off x="4441371" y="4589010"/>
            <a:ext cx="1275621" cy="1990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830" y="5890380"/>
            <a:ext cx="898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All pairs distances assumed to be known.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space,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62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81101" y="6356270"/>
            <a:ext cx="2133600" cy="365125"/>
          </a:xfrm>
        </p:spPr>
        <p:txBody>
          <a:bodyPr/>
          <a:lstStyle/>
          <a:p>
            <a:fld id="{1FD36566-719B-014D-A0ED-6B1E789E535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us_outline_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01" y="1979834"/>
            <a:ext cx="5831166" cy="3671813"/>
          </a:xfrm>
          <a:prstGeom prst="rect">
            <a:avLst/>
          </a:prstGeom>
        </p:spPr>
      </p:pic>
      <p:sp>
        <p:nvSpPr>
          <p:cNvPr id="3" name="5-Point Star 2"/>
          <p:cNvSpPr/>
          <p:nvPr/>
        </p:nvSpPr>
        <p:spPr>
          <a:xfrm>
            <a:off x="2220415" y="3619646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554244" y="2659284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171101" y="3619646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266929" y="4751761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689329" y="4492923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4" idx="2"/>
            <a:endCxn id="3" idx="0"/>
          </p:cNvCxnSpPr>
          <p:nvPr/>
        </p:nvCxnSpPr>
        <p:spPr>
          <a:xfrm rot="5400000">
            <a:off x="2018212" y="3048964"/>
            <a:ext cx="863600" cy="277764"/>
          </a:xfrm>
          <a:prstGeom prst="curved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7" idx="2"/>
            <a:endCxn id="16" idx="3"/>
          </p:cNvCxnSpPr>
          <p:nvPr/>
        </p:nvCxnSpPr>
        <p:spPr>
          <a:xfrm rot="5400000">
            <a:off x="4939425" y="4063969"/>
            <a:ext cx="258838" cy="1310271"/>
          </a:xfrm>
          <a:prstGeom prst="curvedConnector3">
            <a:avLst>
              <a:gd name="adj1" fmla="val 14158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5" idx="2"/>
            <a:endCxn id="16" idx="1"/>
          </p:cNvCxnSpPr>
          <p:nvPr/>
        </p:nvCxnSpPr>
        <p:spPr>
          <a:xfrm rot="16200000" flipH="1">
            <a:off x="3200184" y="3721975"/>
            <a:ext cx="1072313" cy="1061178"/>
          </a:xfrm>
          <a:prstGeom prst="curved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1"/>
            <a:endCxn id="3" idx="3"/>
          </p:cNvCxnSpPr>
          <p:nvPr/>
        </p:nvCxnSpPr>
        <p:spPr>
          <a:xfrm rot="10800000" flipV="1">
            <a:off x="2367195" y="3656606"/>
            <a:ext cx="803907" cy="59802"/>
          </a:xfrm>
          <a:prstGeom prst="curvedConnector4">
            <a:avLst>
              <a:gd name="adj1" fmla="val 47845"/>
              <a:gd name="adj2" fmla="val 48226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4"/>
            <a:endCxn id="15" idx="0"/>
          </p:cNvCxnSpPr>
          <p:nvPr/>
        </p:nvCxnSpPr>
        <p:spPr>
          <a:xfrm>
            <a:off x="2735673" y="2696244"/>
            <a:ext cx="526143" cy="923402"/>
          </a:xfrm>
          <a:prstGeom prst="curved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4213" y="2468961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8358" y="4567095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2530" y="3471940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6449" y="3330923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0758" y="4308257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549" y="5830579"/>
            <a:ext cx="844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Distances computed using shortest paths on the graph.</a:t>
            </a:r>
            <a:endParaRPr lang="en-US" sz="240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-31746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Graph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0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0982"/>
            <a:ext cx="8229600" cy="1600200"/>
          </a:xfrm>
        </p:spPr>
        <p:txBody>
          <a:bodyPr/>
          <a:lstStyle/>
          <a:p>
            <a:r>
              <a:rPr lang="en-US" dirty="0" smtClean="0"/>
              <a:t>Facility 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sz="2000" dirty="0"/>
              <a:t>Graph </a:t>
            </a:r>
            <a:r>
              <a:rPr lang="en-US" sz="2000" i="1" dirty="0"/>
              <a:t>G(V,E</a:t>
            </a:r>
            <a:r>
              <a:rPr lang="en-US" sz="2000" i="1" dirty="0" smtClean="0"/>
              <a:t>)</a:t>
            </a:r>
          </a:p>
          <a:p>
            <a:pPr lvl="1"/>
            <a:r>
              <a:rPr lang="en-US" sz="2000" dirty="0" smtClean="0"/>
              <a:t>Facilities </a:t>
            </a:r>
            <a:r>
              <a:rPr lang="en-US" sz="2000" i="1" dirty="0" smtClean="0"/>
              <a:t>F, </a:t>
            </a:r>
            <a:r>
              <a:rPr lang="en-US" sz="2000" dirty="0" smtClean="0"/>
              <a:t>Locations </a:t>
            </a:r>
            <a:r>
              <a:rPr lang="en-US" sz="2000" i="1" dirty="0" smtClean="0"/>
              <a:t>C</a:t>
            </a:r>
            <a:endParaRPr lang="en-US" sz="2000" dirty="0" smtClean="0"/>
          </a:p>
          <a:p>
            <a:pPr lvl="1"/>
            <a:r>
              <a:rPr lang="en-US" sz="2000" dirty="0" smtClean="0"/>
              <a:t>Each vertex (facility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i</a:t>
            </a:r>
            <a:r>
              <a:rPr lang="en-US" sz="2000" dirty="0"/>
              <a:t>) has a cost to ‘open’ – 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vertex (location </a:t>
            </a:r>
            <a:r>
              <a:rPr lang="en-US" sz="2000" i="1" dirty="0" smtClean="0"/>
              <a:t>c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) </a:t>
            </a:r>
            <a:r>
              <a:rPr lang="en-US" sz="2000" dirty="0"/>
              <a:t>is ‘served’ by a facility, based on its </a:t>
            </a:r>
            <a:r>
              <a:rPr lang="en-US" sz="2000" b="1" dirty="0" smtClean="0"/>
              <a:t>shortest path </a:t>
            </a:r>
            <a:r>
              <a:rPr lang="en-US" sz="2000" dirty="0" smtClean="0"/>
              <a:t>distance </a:t>
            </a:r>
            <a:r>
              <a:rPr lang="en-US" sz="2000" i="1" dirty="0"/>
              <a:t>d(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i</a:t>
            </a:r>
            <a:r>
              <a:rPr lang="en-US" sz="2000" i="1" dirty="0" err="1"/>
              <a:t>,f</a:t>
            </a:r>
            <a:r>
              <a:rPr lang="en-US" sz="2000" i="1" baseline="-25000" dirty="0" err="1"/>
              <a:t>i</a:t>
            </a:r>
            <a:r>
              <a:rPr lang="en-US" sz="2000" i="1" dirty="0" smtClean="0"/>
              <a:t>)</a:t>
            </a:r>
            <a:endParaRPr lang="en-US" sz="2000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sz="2000" i="1" dirty="0" smtClean="0"/>
              <a:t>F     V, C     V,</a:t>
            </a:r>
          </a:p>
          <a:p>
            <a:pPr lvl="1"/>
            <a:r>
              <a:rPr lang="en-US" sz="2000" i="1" dirty="0" smtClean="0"/>
              <a:t>Assignment of C to F</a:t>
            </a:r>
          </a:p>
          <a:p>
            <a:r>
              <a:rPr lang="en-US" dirty="0" smtClean="0"/>
              <a:t>Such that</a:t>
            </a:r>
          </a:p>
          <a:p>
            <a:pPr lvl="1"/>
            <a:r>
              <a:rPr lang="en-US" sz="2000" dirty="0"/>
              <a:t>Cost of opening facilities + Cost of serving </a:t>
            </a:r>
            <a:r>
              <a:rPr lang="en-US" sz="2000" dirty="0" smtClean="0"/>
              <a:t>locations </a:t>
            </a:r>
            <a:r>
              <a:rPr lang="en-US" sz="2000" dirty="0"/>
              <a:t>i</a:t>
            </a:r>
            <a:r>
              <a:rPr lang="en-US" sz="2000" dirty="0" smtClean="0"/>
              <a:t>s</a:t>
            </a:r>
            <a:r>
              <a:rPr lang="en-US" sz="2000" b="1" dirty="0" smtClean="0"/>
              <a:t> minimized</a:t>
            </a:r>
            <a:endParaRPr lang="en-US" sz="2000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odeCogs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31" y="4342816"/>
            <a:ext cx="190500" cy="215900"/>
          </a:xfrm>
          <a:prstGeom prst="rect">
            <a:avLst/>
          </a:prstGeom>
        </p:spPr>
      </p:pic>
      <p:pic>
        <p:nvPicPr>
          <p:cNvPr id="7" name="Picture 6" descr="CodeCogs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15" y="4342816"/>
            <a:ext cx="190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2740"/>
            <a:ext cx="8229600" cy="16002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Planning, resource management</a:t>
            </a:r>
          </a:p>
          <a:p>
            <a:r>
              <a:rPr lang="en-US" sz="2800" dirty="0" smtClean="0"/>
              <a:t>Social networks</a:t>
            </a:r>
          </a:p>
          <a:p>
            <a:pPr lvl="1"/>
            <a:r>
              <a:rPr lang="en-US" sz="2400" dirty="0" smtClean="0"/>
              <a:t>Finding influential users</a:t>
            </a:r>
          </a:p>
          <a:p>
            <a:pPr lvl="1"/>
            <a:r>
              <a:rPr lang="en-US" sz="2400" dirty="0" smtClean="0"/>
              <a:t>Outbreak detection</a:t>
            </a:r>
          </a:p>
          <a:p>
            <a:r>
              <a:rPr lang="en-US" sz="2800" dirty="0" smtClean="0"/>
              <a:t>Web</a:t>
            </a:r>
          </a:p>
          <a:p>
            <a:pPr lvl="1"/>
            <a:r>
              <a:rPr lang="en-US" sz="2400" dirty="0" smtClean="0"/>
              <a:t>Cache placement</a:t>
            </a:r>
          </a:p>
          <a:p>
            <a:pPr lvl="1"/>
            <a:r>
              <a:rPr lang="en-US" sz="2400" dirty="0" smtClean="0"/>
              <a:t>Compression</a:t>
            </a:r>
          </a:p>
          <a:p>
            <a:pPr lvl="1"/>
            <a:r>
              <a:rPr lang="en-US" sz="2400" dirty="0" smtClean="0"/>
              <a:t>Ranking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33751" y="3243944"/>
            <a:ext cx="459619" cy="4475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63923" y="4430486"/>
            <a:ext cx="459619" cy="4475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74647" y="4201886"/>
            <a:ext cx="459619" cy="4475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163561" y="4654248"/>
            <a:ext cx="459619" cy="4475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15028" y="2837544"/>
            <a:ext cx="459619" cy="4475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1" name="Straight Connector 10"/>
          <p:cNvCxnSpPr>
            <a:stCxn id="5" idx="6"/>
            <a:endCxn id="9" idx="2"/>
          </p:cNvCxnSpPr>
          <p:nvPr/>
        </p:nvCxnSpPr>
        <p:spPr>
          <a:xfrm flipV="1">
            <a:off x="1393370" y="3061306"/>
            <a:ext cx="921658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2"/>
          </p:cNvCxnSpPr>
          <p:nvPr/>
        </p:nvCxnSpPr>
        <p:spPr>
          <a:xfrm>
            <a:off x="3234266" y="4430486"/>
            <a:ext cx="1429657" cy="223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7" idx="2"/>
          </p:cNvCxnSpPr>
          <p:nvPr/>
        </p:nvCxnSpPr>
        <p:spPr>
          <a:xfrm flipV="1">
            <a:off x="1623180" y="4425648"/>
            <a:ext cx="1151467" cy="452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4"/>
          </p:cNvCxnSpPr>
          <p:nvPr/>
        </p:nvCxnSpPr>
        <p:spPr>
          <a:xfrm flipV="1">
            <a:off x="1555870" y="3285067"/>
            <a:ext cx="988968" cy="1434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5" idx="4"/>
          </p:cNvCxnSpPr>
          <p:nvPr/>
        </p:nvCxnSpPr>
        <p:spPr>
          <a:xfrm flipH="1" flipV="1">
            <a:off x="1163561" y="3691467"/>
            <a:ext cx="229810" cy="962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67275"/>
              </p:ext>
            </p:extLst>
          </p:nvPr>
        </p:nvGraphicFramePr>
        <p:xfrm>
          <a:off x="6553199" y="2152951"/>
          <a:ext cx="236099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499"/>
                <a:gridCol w="393499"/>
                <a:gridCol w="393499"/>
                <a:gridCol w="393499"/>
                <a:gridCol w="393499"/>
                <a:gridCol w="393499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6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Scalable Facility Location for Massive Graphs on </a:t>
            </a:r>
            <a:r>
              <a:rPr lang="en-US" sz="3600" b="1" dirty="0" err="1"/>
              <a:t>Pregel</a:t>
            </a:r>
            <a:r>
              <a:rPr lang="en-US" sz="3600" b="1" dirty="0"/>
              <a:t>-like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3950"/>
            <a:ext cx="8229600" cy="1600200"/>
          </a:xfrm>
        </p:spPr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-like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Bulk Synchronous Parallel</a:t>
            </a:r>
          </a:p>
          <a:p>
            <a:r>
              <a:rPr lang="en-US" sz="2800" dirty="0" smtClean="0"/>
              <a:t>Apache </a:t>
            </a:r>
            <a:r>
              <a:rPr lang="en-US" sz="2800" dirty="0" err="1" smtClean="0"/>
              <a:t>Giraph</a:t>
            </a:r>
            <a:endParaRPr lang="en-US" sz="2800" dirty="0" smtClean="0"/>
          </a:p>
          <a:p>
            <a:r>
              <a:rPr lang="en-US" sz="2800" dirty="0" smtClean="0"/>
              <a:t>Think like a vertex</a:t>
            </a:r>
          </a:p>
          <a:p>
            <a:pPr lvl="1"/>
            <a:r>
              <a:rPr lang="en-US" sz="2400" dirty="0" smtClean="0"/>
              <a:t>I know my local state</a:t>
            </a:r>
          </a:p>
          <a:p>
            <a:pPr lvl="1"/>
            <a:r>
              <a:rPr lang="en-US" sz="2400" dirty="0" smtClean="0"/>
              <a:t>I know my neighbors</a:t>
            </a:r>
          </a:p>
          <a:p>
            <a:pPr lvl="1"/>
            <a:r>
              <a:rPr lang="en-US" sz="2400" dirty="0" smtClean="0"/>
              <a:t>I can send/receive messages to vertices</a:t>
            </a:r>
          </a:p>
          <a:p>
            <a:r>
              <a:rPr lang="en-US" sz="2800" dirty="0" smtClean="0">
                <a:cs typeface="Calibri"/>
              </a:rPr>
              <a:t>Synchronous </a:t>
            </a:r>
            <a:r>
              <a:rPr lang="en-US" sz="2800" dirty="0">
                <a:cs typeface="Calibri"/>
              </a:rPr>
              <a:t>computation in </a:t>
            </a:r>
            <a:r>
              <a:rPr lang="en-US" sz="2800" dirty="0" smtClean="0">
                <a:cs typeface="Calibri"/>
              </a:rPr>
              <a:t>iterations</a:t>
            </a:r>
            <a:endParaRPr lang="en-US" sz="2800" dirty="0" smtClean="0"/>
          </a:p>
          <a:p>
            <a:r>
              <a:rPr lang="en-US" sz="2800" dirty="0" smtClean="0"/>
              <a:t>Fit </a:t>
            </a:r>
            <a:r>
              <a:rPr lang="en-US" sz="2800" dirty="0"/>
              <a:t>for modern shared-nothing architectures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5714"/>
            <a:ext cx="8229600" cy="16002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distributed implementation of the Facility Location Algorithm scaling to web-sized graphs.</a:t>
            </a:r>
          </a:p>
          <a:p>
            <a:r>
              <a:rPr lang="en-US" dirty="0" smtClean="0"/>
              <a:t>Preserving approximation guarantees from state-of-the-art</a:t>
            </a:r>
            <a:r>
              <a:rPr lang="en-US" dirty="0"/>
              <a:t> </a:t>
            </a:r>
            <a:r>
              <a:rPr lang="en-US" dirty="0" smtClean="0"/>
              <a:t>(                           )</a:t>
            </a:r>
          </a:p>
          <a:p>
            <a:r>
              <a:rPr lang="en-US" dirty="0"/>
              <a:t>First distributed implementations of All Distances Sketches and Maximal Independent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70" y="2801104"/>
            <a:ext cx="2338450" cy="4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4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5714"/>
            <a:ext cx="8229600" cy="16002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Three stages</a:t>
            </a:r>
          </a:p>
          <a:p>
            <a:pPr lvl="1"/>
            <a:r>
              <a:rPr lang="en-US" sz="2400" dirty="0" smtClean="0"/>
              <a:t>Neighborhood estimation using All Distances Sketches (pre-processing)</a:t>
            </a:r>
          </a:p>
          <a:p>
            <a:pPr lvl="1"/>
            <a:r>
              <a:rPr lang="en-US" sz="2400" dirty="0" smtClean="0"/>
              <a:t>Facility opening</a:t>
            </a:r>
          </a:p>
          <a:p>
            <a:pPr lvl="1"/>
            <a:r>
              <a:rPr lang="en-US" sz="2400" dirty="0" smtClean="0"/>
              <a:t>Facility selection (Maximal Independent Set, post-processing)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3956"/>
            <a:ext cx="8229600" cy="1600200"/>
          </a:xfrm>
        </p:spPr>
        <p:txBody>
          <a:bodyPr/>
          <a:lstStyle/>
          <a:p>
            <a:r>
              <a:rPr lang="en-US" dirty="0" smtClean="0"/>
              <a:t>All Distances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neighborhood estimation for graphs</a:t>
            </a:r>
          </a:p>
          <a:p>
            <a:r>
              <a:rPr lang="en-US" dirty="0" smtClean="0"/>
              <a:t>“How many vertices are at a distance </a:t>
            </a:r>
            <a:r>
              <a:rPr lang="en-US" i="1" dirty="0" smtClean="0"/>
              <a:t>d</a:t>
            </a:r>
            <a:r>
              <a:rPr lang="en-US" dirty="0" smtClean="0"/>
              <a:t> from vertex </a:t>
            </a:r>
            <a:r>
              <a:rPr lang="en-US" i="1" dirty="0" smtClean="0"/>
              <a:t>v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Each node has an associated hash</a:t>
            </a:r>
          </a:p>
          <a:p>
            <a:r>
              <a:rPr lang="en-US" dirty="0" smtClean="0"/>
              <a:t>For each distance, store the k minimum hashes for each node.</a:t>
            </a:r>
          </a:p>
          <a:p>
            <a:r>
              <a:rPr lang="en-US" dirty="0"/>
              <a:t>Can be used for both weighted and un-weighted graphs</a:t>
            </a:r>
          </a:p>
          <a:p>
            <a:r>
              <a:rPr lang="en-US" dirty="0"/>
              <a:t>Logarithmic size</a:t>
            </a:r>
          </a:p>
          <a:p>
            <a:r>
              <a:rPr lang="en-US" dirty="0"/>
              <a:t>Fits the </a:t>
            </a:r>
            <a:r>
              <a:rPr lang="en-US" dirty="0" err="1"/>
              <a:t>Giraph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Scalable </a:t>
            </a:r>
            <a:r>
              <a:rPr lang="en-US" sz="3200" b="1" dirty="0"/>
              <a:t>Facility Location </a:t>
            </a:r>
            <a:r>
              <a:rPr lang="en-US" sz="3200" dirty="0"/>
              <a:t>for Massive Graphs on </a:t>
            </a:r>
            <a:r>
              <a:rPr lang="en-US" sz="3200" dirty="0" err="1"/>
              <a:t>Pregel</a:t>
            </a:r>
            <a:r>
              <a:rPr lang="en-US" sz="3200" dirty="0"/>
              <a:t>-like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4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Stage 2: Facility Opening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8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8516"/>
            <a:ext cx="8229600" cy="16002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8376" y="2502706"/>
            <a:ext cx="1556448" cy="15258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76109" y="3265637"/>
            <a:ext cx="1467700" cy="145201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23585" y="3898376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41" name="Picture 40" descr="Screenshot 2015-10-08 17.4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51" y="3497764"/>
            <a:ext cx="308021" cy="207682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39" idx="0"/>
            <a:endCxn id="25" idx="0"/>
          </p:cNvCxnSpPr>
          <p:nvPr/>
        </p:nvCxnSpPr>
        <p:spPr>
          <a:xfrm>
            <a:off x="7109959" y="3265637"/>
            <a:ext cx="1804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457200" y="-49851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Facility 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483" y="2457474"/>
            <a:ext cx="1534300" cy="15258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3727" y="3889353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57095" y="2867675"/>
            <a:ext cx="2353513" cy="2293527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6151" y="2133854"/>
            <a:ext cx="2247342" cy="2232946"/>
          </a:xfrm>
          <a:prstGeom prst="ellipse">
            <a:avLst/>
          </a:prstGeom>
          <a:noFill/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9" idx="0"/>
            <a:endCxn id="18" idx="0"/>
          </p:cNvCxnSpPr>
          <p:nvPr/>
        </p:nvCxnSpPr>
        <p:spPr>
          <a:xfrm flipV="1">
            <a:off x="7111763" y="2867675"/>
            <a:ext cx="22089" cy="1007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30392" y="3256614"/>
            <a:ext cx="1534300" cy="15258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im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50" y="3379439"/>
            <a:ext cx="1159299" cy="252668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-498516"/>
            <a:ext cx="8229600" cy="16002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</p:spTree>
    <p:extLst>
      <p:ext uri="{BB962C8B-B14F-4D97-AF65-F5344CB8AC3E}">
        <p14:creationId xmlns:p14="http://schemas.microsoft.com/office/powerpoint/2010/main" val="341488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63719" y="3277602"/>
            <a:ext cx="1520132" cy="14520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483" y="2504507"/>
            <a:ext cx="1534300" cy="14905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6151" y="2172680"/>
            <a:ext cx="2247342" cy="2232946"/>
          </a:xfrm>
          <a:prstGeom prst="ellipse">
            <a:avLst/>
          </a:prstGeom>
          <a:noFill/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06952" y="2867675"/>
            <a:ext cx="2353513" cy="2293527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3" name="Straight Arrow Connector 42"/>
          <p:cNvCxnSpPr>
            <a:endCxn id="17" idx="0"/>
          </p:cNvCxnSpPr>
          <p:nvPr/>
        </p:nvCxnSpPr>
        <p:spPr>
          <a:xfrm flipV="1">
            <a:off x="7111763" y="2216224"/>
            <a:ext cx="22089" cy="16590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86" y="3022373"/>
            <a:ext cx="1297881" cy="282480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-498516"/>
            <a:ext cx="8229600" cy="16002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</p:spTree>
    <p:extLst>
      <p:ext uri="{BB962C8B-B14F-4D97-AF65-F5344CB8AC3E}">
        <p14:creationId xmlns:p14="http://schemas.microsoft.com/office/powerpoint/2010/main" val="308756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2"/>
            <a:ext cx="8229600" cy="11430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img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2" y="843375"/>
            <a:ext cx="7460075" cy="940587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7111763" y="2216224"/>
            <a:ext cx="22089" cy="16590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41" y="3002609"/>
            <a:ext cx="208906" cy="2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2"/>
            <a:ext cx="8229600" cy="11430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111763" y="2216224"/>
            <a:ext cx="22089" cy="16590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41" y="3002609"/>
            <a:ext cx="208906" cy="20890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18" name="Picture 17" descr="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57"/>
            <a:ext cx="9144000" cy="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2"/>
            <a:ext cx="8229600" cy="11430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111763" y="2216224"/>
            <a:ext cx="22089" cy="16590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41" y="3002609"/>
            <a:ext cx="208906" cy="20890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8204" y="2189127"/>
            <a:ext cx="4282651" cy="1077218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Estimated using All Distances Sketch</a:t>
            </a:r>
            <a:endParaRPr lang="en-US" sz="3200" dirty="0"/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H="1" flipV="1">
            <a:off x="3741070" y="1393395"/>
            <a:ext cx="718460" cy="795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57"/>
            <a:ext cx="9144000" cy="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2"/>
            <a:ext cx="8229600" cy="11430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51410" y="4182134"/>
            <a:ext cx="169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Facility ‘</a:t>
            </a:r>
            <a:r>
              <a:rPr lang="en-US" b="1" dirty="0" smtClean="0"/>
              <a:t>open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15" name="Picture 14" descr="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" y="972701"/>
            <a:ext cx="9144000" cy="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9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2"/>
            <a:ext cx="8229600" cy="11430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29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>
            <a:stCxn id="31" idx="1"/>
            <a:endCxn id="5" idx="5"/>
          </p:cNvCxnSpPr>
          <p:nvPr/>
        </p:nvCxnSpPr>
        <p:spPr>
          <a:xfrm flipH="1" flipV="1">
            <a:off x="6569754" y="3463770"/>
            <a:ext cx="474418" cy="445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26" idx="6"/>
          </p:cNvCxnSpPr>
          <p:nvPr/>
        </p:nvCxnSpPr>
        <p:spPr>
          <a:xfrm flipH="1" flipV="1">
            <a:off x="5438218" y="3898376"/>
            <a:ext cx="1577957" cy="92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3"/>
            <a:endCxn id="31" idx="7"/>
          </p:cNvCxnSpPr>
          <p:nvPr/>
        </p:nvCxnSpPr>
        <p:spPr>
          <a:xfrm flipH="1">
            <a:off x="7179354" y="2958767"/>
            <a:ext cx="768614" cy="950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2"/>
            <a:endCxn id="31" idx="6"/>
          </p:cNvCxnSpPr>
          <p:nvPr/>
        </p:nvCxnSpPr>
        <p:spPr>
          <a:xfrm flipH="1" flipV="1">
            <a:off x="7207351" y="3991301"/>
            <a:ext cx="1094972" cy="239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</p:cNvCxnSpPr>
          <p:nvPr/>
        </p:nvCxnSpPr>
        <p:spPr>
          <a:xfrm flipH="1" flipV="1">
            <a:off x="7179354" y="4073371"/>
            <a:ext cx="364783" cy="814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11" idx="7"/>
          </p:cNvCxnSpPr>
          <p:nvPr/>
        </p:nvCxnSpPr>
        <p:spPr>
          <a:xfrm flipH="1">
            <a:off x="6423413" y="4073370"/>
            <a:ext cx="620759" cy="977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47042" y="2341527"/>
            <a:ext cx="22970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Locations ‘</a:t>
            </a:r>
            <a:r>
              <a:rPr lang="en-US" b="1" dirty="0" smtClean="0"/>
              <a:t>frozen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" idx="1"/>
          </p:cNvCxnSpPr>
          <p:nvPr/>
        </p:nvCxnSpPr>
        <p:spPr>
          <a:xfrm>
            <a:off x="6406575" y="2710859"/>
            <a:ext cx="27997" cy="58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" idx="2"/>
          </p:cNvCxnSpPr>
          <p:nvPr/>
        </p:nvCxnSpPr>
        <p:spPr>
          <a:xfrm>
            <a:off x="6711375" y="2710859"/>
            <a:ext cx="1208596" cy="165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6" idx="7"/>
          </p:cNvCxnSpPr>
          <p:nvPr/>
        </p:nvCxnSpPr>
        <p:spPr>
          <a:xfrm flipH="1">
            <a:off x="5410221" y="2710859"/>
            <a:ext cx="739674" cy="1105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2" idx="0"/>
          </p:cNvCxnSpPr>
          <p:nvPr/>
        </p:nvCxnSpPr>
        <p:spPr>
          <a:xfrm>
            <a:off x="6597751" y="2760634"/>
            <a:ext cx="1800160" cy="1354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0"/>
          </p:cNvCxnSpPr>
          <p:nvPr/>
        </p:nvCxnSpPr>
        <p:spPr>
          <a:xfrm>
            <a:off x="6260234" y="2710859"/>
            <a:ext cx="95588" cy="2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7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0320"/>
            <a:ext cx="8229600" cy="1600200"/>
          </a:xfrm>
        </p:spPr>
        <p:txBody>
          <a:bodyPr/>
          <a:lstStyle/>
          <a:p>
            <a:r>
              <a:rPr lang="en-US" dirty="0" smtClean="0"/>
              <a:t>Facility Location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us_outline_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8" y="1323521"/>
            <a:ext cx="8128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6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2"/>
            <a:ext cx="8229600" cy="11430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>
            <a:stCxn id="31" idx="1"/>
            <a:endCxn id="5" idx="5"/>
          </p:cNvCxnSpPr>
          <p:nvPr/>
        </p:nvCxnSpPr>
        <p:spPr>
          <a:xfrm flipH="1" flipV="1">
            <a:off x="6569754" y="3463770"/>
            <a:ext cx="474418" cy="445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26" idx="6"/>
          </p:cNvCxnSpPr>
          <p:nvPr/>
        </p:nvCxnSpPr>
        <p:spPr>
          <a:xfrm flipH="1" flipV="1">
            <a:off x="5438218" y="3898376"/>
            <a:ext cx="1577957" cy="92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3"/>
            <a:endCxn id="31" idx="7"/>
          </p:cNvCxnSpPr>
          <p:nvPr/>
        </p:nvCxnSpPr>
        <p:spPr>
          <a:xfrm flipH="1">
            <a:off x="7179354" y="2958767"/>
            <a:ext cx="768614" cy="950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2"/>
            <a:endCxn id="31" idx="6"/>
          </p:cNvCxnSpPr>
          <p:nvPr/>
        </p:nvCxnSpPr>
        <p:spPr>
          <a:xfrm flipH="1" flipV="1">
            <a:off x="7207351" y="3991301"/>
            <a:ext cx="1094972" cy="239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</p:cNvCxnSpPr>
          <p:nvPr/>
        </p:nvCxnSpPr>
        <p:spPr>
          <a:xfrm flipH="1" flipV="1">
            <a:off x="7179354" y="4073371"/>
            <a:ext cx="364783" cy="814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11" idx="7"/>
          </p:cNvCxnSpPr>
          <p:nvPr/>
        </p:nvCxnSpPr>
        <p:spPr>
          <a:xfrm flipH="1">
            <a:off x="6423413" y="4073370"/>
            <a:ext cx="620759" cy="977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47042" y="2341527"/>
            <a:ext cx="22970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Locations ‘</a:t>
            </a:r>
            <a:r>
              <a:rPr lang="en-US" b="1" dirty="0" smtClean="0"/>
              <a:t>frozen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" idx="1"/>
          </p:cNvCxnSpPr>
          <p:nvPr/>
        </p:nvCxnSpPr>
        <p:spPr>
          <a:xfrm>
            <a:off x="6406575" y="2710859"/>
            <a:ext cx="27997" cy="58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" idx="2"/>
          </p:cNvCxnSpPr>
          <p:nvPr/>
        </p:nvCxnSpPr>
        <p:spPr>
          <a:xfrm>
            <a:off x="6711375" y="2710859"/>
            <a:ext cx="1208596" cy="165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6" idx="7"/>
          </p:cNvCxnSpPr>
          <p:nvPr/>
        </p:nvCxnSpPr>
        <p:spPr>
          <a:xfrm flipH="1">
            <a:off x="5410221" y="2710859"/>
            <a:ext cx="739674" cy="1105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2" idx="0"/>
          </p:cNvCxnSpPr>
          <p:nvPr/>
        </p:nvCxnSpPr>
        <p:spPr>
          <a:xfrm>
            <a:off x="6597751" y="2760634"/>
            <a:ext cx="1800160" cy="1354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0"/>
          </p:cNvCxnSpPr>
          <p:nvPr/>
        </p:nvCxnSpPr>
        <p:spPr>
          <a:xfrm>
            <a:off x="6260234" y="2710859"/>
            <a:ext cx="95588" cy="2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-989398" y="941978"/>
            <a:ext cx="5010295" cy="478280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Picture 13" descr="img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82" y="2977977"/>
            <a:ext cx="1072368" cy="24669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4" idx="6"/>
            <a:endCxn id="48" idx="6"/>
          </p:cNvCxnSpPr>
          <p:nvPr/>
        </p:nvCxnSpPr>
        <p:spPr>
          <a:xfrm>
            <a:off x="1515750" y="3265637"/>
            <a:ext cx="2505147" cy="6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2"/>
            <a:ext cx="8229600" cy="11430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289559" y="1510513"/>
            <a:ext cx="3610618" cy="3603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1050" y="2216224"/>
            <a:ext cx="3545603" cy="3557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534" y="3224672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7636" y="4022057"/>
            <a:ext cx="3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8293" y="3609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>
            <a:stCxn id="31" idx="1"/>
            <a:endCxn id="5" idx="5"/>
          </p:cNvCxnSpPr>
          <p:nvPr/>
        </p:nvCxnSpPr>
        <p:spPr>
          <a:xfrm flipH="1" flipV="1">
            <a:off x="6569754" y="3463770"/>
            <a:ext cx="474418" cy="445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26" idx="6"/>
          </p:cNvCxnSpPr>
          <p:nvPr/>
        </p:nvCxnSpPr>
        <p:spPr>
          <a:xfrm flipH="1" flipV="1">
            <a:off x="5438218" y="3898376"/>
            <a:ext cx="1577957" cy="92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3"/>
            <a:endCxn id="31" idx="7"/>
          </p:cNvCxnSpPr>
          <p:nvPr/>
        </p:nvCxnSpPr>
        <p:spPr>
          <a:xfrm flipH="1">
            <a:off x="7179354" y="2958767"/>
            <a:ext cx="768614" cy="950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2"/>
            <a:endCxn id="31" idx="6"/>
          </p:cNvCxnSpPr>
          <p:nvPr/>
        </p:nvCxnSpPr>
        <p:spPr>
          <a:xfrm flipH="1" flipV="1">
            <a:off x="7207351" y="3991301"/>
            <a:ext cx="1094972" cy="239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</p:cNvCxnSpPr>
          <p:nvPr/>
        </p:nvCxnSpPr>
        <p:spPr>
          <a:xfrm flipH="1" flipV="1">
            <a:off x="7179354" y="4073371"/>
            <a:ext cx="364783" cy="814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11" idx="7"/>
          </p:cNvCxnSpPr>
          <p:nvPr/>
        </p:nvCxnSpPr>
        <p:spPr>
          <a:xfrm flipH="1">
            <a:off x="6423413" y="4073370"/>
            <a:ext cx="620759" cy="977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47042" y="2341527"/>
            <a:ext cx="22970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Locations ‘</a:t>
            </a:r>
            <a:r>
              <a:rPr lang="en-US" b="1" dirty="0" smtClean="0"/>
              <a:t>frozen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" idx="1"/>
          </p:cNvCxnSpPr>
          <p:nvPr/>
        </p:nvCxnSpPr>
        <p:spPr>
          <a:xfrm>
            <a:off x="6406575" y="2710859"/>
            <a:ext cx="27997" cy="58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" idx="2"/>
          </p:cNvCxnSpPr>
          <p:nvPr/>
        </p:nvCxnSpPr>
        <p:spPr>
          <a:xfrm>
            <a:off x="6711375" y="2710859"/>
            <a:ext cx="1208596" cy="165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6" idx="7"/>
          </p:cNvCxnSpPr>
          <p:nvPr/>
        </p:nvCxnSpPr>
        <p:spPr>
          <a:xfrm flipH="1">
            <a:off x="5410221" y="2710859"/>
            <a:ext cx="739674" cy="1105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2" idx="0"/>
          </p:cNvCxnSpPr>
          <p:nvPr/>
        </p:nvCxnSpPr>
        <p:spPr>
          <a:xfrm>
            <a:off x="6597751" y="2760634"/>
            <a:ext cx="1800160" cy="1354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0"/>
          </p:cNvCxnSpPr>
          <p:nvPr/>
        </p:nvCxnSpPr>
        <p:spPr>
          <a:xfrm>
            <a:off x="6260234" y="2710859"/>
            <a:ext cx="95588" cy="2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-989398" y="941978"/>
            <a:ext cx="5010295" cy="478280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1515750" y="3265637"/>
            <a:ext cx="3149590" cy="11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-1176256" y="467994"/>
            <a:ext cx="5841596" cy="5607368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 descr="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99" y="2910557"/>
            <a:ext cx="1333776" cy="3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when all vertices are either frozen locations or open facilities.</a:t>
            </a:r>
          </a:p>
          <a:p>
            <a:r>
              <a:rPr lang="en-US" dirty="0" smtClean="0"/>
              <a:t>                     parallel </a:t>
            </a:r>
            <a:r>
              <a:rPr lang="en-US" dirty="0"/>
              <a:t>i</a:t>
            </a:r>
            <a:r>
              <a:rPr lang="en-US" dirty="0" smtClean="0"/>
              <a:t>terations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40" y="2459174"/>
            <a:ext cx="1743471" cy="40234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-49851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Facility 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0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73800" y="177508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3800" y="2471465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3800" y="3226864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3800" y="3993718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6810" y="177508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6714" y="2653372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36810" y="3468404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4" idx="2"/>
          </p:cNvCxnSpPr>
          <p:nvPr/>
        </p:nvCxnSpPr>
        <p:spPr>
          <a:xfrm>
            <a:off x="2969807" y="1966244"/>
            <a:ext cx="3236907" cy="87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2"/>
          </p:cNvCxnSpPr>
          <p:nvPr/>
        </p:nvCxnSpPr>
        <p:spPr>
          <a:xfrm flipV="1">
            <a:off x="2969807" y="2844536"/>
            <a:ext cx="3236907" cy="57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30" idx="2"/>
          </p:cNvCxnSpPr>
          <p:nvPr/>
        </p:nvCxnSpPr>
        <p:spPr>
          <a:xfrm>
            <a:off x="2969807" y="4184882"/>
            <a:ext cx="3236907" cy="33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2969807" y="196624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00692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7140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8358" y="5405132"/>
            <a:ext cx="7237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Bipartite graph (H) with facilities on one side and locations on other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44552" y="17750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43158" y="249883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6210" y="323986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44552" y="3993718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721" y="17750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53967" y="2636469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71496" y="3454754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73800" y="471961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06714" y="4324286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44552" y="471961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65726" y="431799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29" idx="6"/>
            <a:endCxn id="15" idx="2"/>
          </p:cNvCxnSpPr>
          <p:nvPr/>
        </p:nvCxnSpPr>
        <p:spPr>
          <a:xfrm flipV="1">
            <a:off x="2969807" y="3659568"/>
            <a:ext cx="3267003" cy="12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33</a:t>
            </a:fld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-498516"/>
            <a:ext cx="8229600" cy="1600200"/>
          </a:xfrm>
        </p:spPr>
        <p:txBody>
          <a:bodyPr/>
          <a:lstStyle/>
          <a:p>
            <a:r>
              <a:rPr lang="en-US" dirty="0"/>
              <a:t>Facility Opening</a:t>
            </a:r>
          </a:p>
        </p:txBody>
      </p:sp>
    </p:spTree>
    <p:extLst>
      <p:ext uri="{BB962C8B-B14F-4D97-AF65-F5344CB8AC3E}">
        <p14:creationId xmlns:p14="http://schemas.microsoft.com/office/powerpoint/2010/main" val="259601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4999"/>
            <a:ext cx="8229600" cy="16002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24574" y="3149573"/>
            <a:ext cx="191176" cy="23212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06575" y="32656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42806" y="19570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81" y="3782312"/>
            <a:ext cx="191176" cy="23212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32790" y="4134673"/>
            <a:ext cx="191176" cy="2321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9893" y="4887874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60234" y="50169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18204" y="13015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3390" y="5843235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0" y="1898475"/>
            <a:ext cx="2941117" cy="2946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60787" y="2381382"/>
            <a:ext cx="2990237" cy="3033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8" idx="2"/>
            <a:endCxn id="9" idx="7"/>
          </p:cNvCxnSpPr>
          <p:nvPr/>
        </p:nvCxnSpPr>
        <p:spPr>
          <a:xfrm flipH="1">
            <a:off x="2795969" y="3898376"/>
            <a:ext cx="1306712" cy="270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9" idx="1"/>
          </p:cNvCxnSpPr>
          <p:nvPr/>
        </p:nvCxnSpPr>
        <p:spPr>
          <a:xfrm>
            <a:off x="1487753" y="3347706"/>
            <a:ext cx="1173034" cy="820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04030" y="2965053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49893" y="2109400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47042" y="3782312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2411" y="260213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11147" y="1840936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2676" y="1877273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9971" y="276063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6175" y="3875237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02323" y="4114891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48549" y="488787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41542" y="595929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54882" y="5611108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258" y="1993336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00" y="3722836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333" y="5375514"/>
            <a:ext cx="191176" cy="232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157" y="2109400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78258" y="4535217"/>
            <a:ext cx="191176" cy="2321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73800" y="177508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3800" y="2471465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3800" y="3226864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3800" y="3993718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6810" y="177508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6714" y="2653372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36810" y="3468404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4" idx="2"/>
          </p:cNvCxnSpPr>
          <p:nvPr/>
        </p:nvCxnSpPr>
        <p:spPr>
          <a:xfrm>
            <a:off x="2969807" y="1966244"/>
            <a:ext cx="3236907" cy="87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2"/>
          </p:cNvCxnSpPr>
          <p:nvPr/>
        </p:nvCxnSpPr>
        <p:spPr>
          <a:xfrm flipV="1">
            <a:off x="2969807" y="2844536"/>
            <a:ext cx="3236907" cy="57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30" idx="2"/>
          </p:cNvCxnSpPr>
          <p:nvPr/>
        </p:nvCxnSpPr>
        <p:spPr>
          <a:xfrm>
            <a:off x="2969807" y="4184882"/>
            <a:ext cx="3236907" cy="33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2969807" y="196624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00692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7140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8358" y="5405132"/>
            <a:ext cx="7237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Each location is assigned to multiple </a:t>
            </a:r>
            <a:r>
              <a:rPr lang="en-US" sz="2400" dirty="0" smtClean="0"/>
              <a:t>facilities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Maximal independent set on </a:t>
            </a:r>
            <a:r>
              <a:rPr lang="en-US" sz="2400" dirty="0" smtClean="0"/>
              <a:t>H</a:t>
            </a:r>
            <a:r>
              <a:rPr lang="en-US" sz="2400" baseline="30000" dirty="0" smtClean="0"/>
              <a:t>2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44552" y="17750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43158" y="249883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6210" y="323986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44552" y="3993718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721" y="17750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53967" y="2636469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71496" y="3454754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73800" y="471961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06714" y="4324286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44552" y="471961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65726" y="431799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29" idx="6"/>
            <a:endCxn id="15" idx="2"/>
          </p:cNvCxnSpPr>
          <p:nvPr/>
        </p:nvCxnSpPr>
        <p:spPr>
          <a:xfrm flipV="1">
            <a:off x="2969807" y="3659568"/>
            <a:ext cx="3267003" cy="12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5" idx="2"/>
          </p:cNvCxnSpPr>
          <p:nvPr/>
        </p:nvCxnSpPr>
        <p:spPr>
          <a:xfrm>
            <a:off x="2969807" y="1966244"/>
            <a:ext cx="3267003" cy="1693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5" idx="2"/>
          </p:cNvCxnSpPr>
          <p:nvPr/>
        </p:nvCxnSpPr>
        <p:spPr>
          <a:xfrm>
            <a:off x="2969807" y="3418028"/>
            <a:ext cx="3267003" cy="24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>
          <a:xfrm flipV="1">
            <a:off x="2969807" y="1966244"/>
            <a:ext cx="3267003" cy="221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16071"/>
            <a:ext cx="8229600" cy="1143000"/>
          </a:xfrm>
        </p:spPr>
        <p:txBody>
          <a:bodyPr/>
          <a:lstStyle/>
          <a:p>
            <a:r>
              <a:rPr lang="en-US" dirty="0" smtClean="0"/>
              <a:t>Facility Selection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854" y="215980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854" y="2856185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854" y="3611584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854" y="4378438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0864" y="215980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0768" y="3038092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0864" y="3853124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4" idx="2"/>
          </p:cNvCxnSpPr>
          <p:nvPr/>
        </p:nvCxnSpPr>
        <p:spPr>
          <a:xfrm>
            <a:off x="723861" y="2350964"/>
            <a:ext cx="3236907" cy="87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2"/>
          </p:cNvCxnSpPr>
          <p:nvPr/>
        </p:nvCxnSpPr>
        <p:spPr>
          <a:xfrm flipV="1">
            <a:off x="723861" y="3229256"/>
            <a:ext cx="3236907" cy="57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30" idx="2"/>
          </p:cNvCxnSpPr>
          <p:nvPr/>
        </p:nvCxnSpPr>
        <p:spPr>
          <a:xfrm>
            <a:off x="723861" y="4569602"/>
            <a:ext cx="3236907" cy="33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723861" y="235096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746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194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94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-2788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64" y="36245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394" y="4378438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6775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5550" y="3839474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327854" y="510433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60768" y="4709006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1394" y="510433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9780" y="470271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29" idx="6"/>
            <a:endCxn id="15" idx="2"/>
          </p:cNvCxnSpPr>
          <p:nvPr/>
        </p:nvCxnSpPr>
        <p:spPr>
          <a:xfrm flipV="1">
            <a:off x="723861" y="4044288"/>
            <a:ext cx="3267003" cy="12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5" idx="2"/>
          </p:cNvCxnSpPr>
          <p:nvPr/>
        </p:nvCxnSpPr>
        <p:spPr>
          <a:xfrm>
            <a:off x="723861" y="2350964"/>
            <a:ext cx="3267003" cy="1693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5" idx="2"/>
          </p:cNvCxnSpPr>
          <p:nvPr/>
        </p:nvCxnSpPr>
        <p:spPr>
          <a:xfrm>
            <a:off x="723861" y="3802748"/>
            <a:ext cx="3267003" cy="24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>
          <a:xfrm flipV="1">
            <a:off x="723861" y="2350964"/>
            <a:ext cx="3267003" cy="221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6871" y="3021189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5927277" y="3199357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78344" y="283002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6323284" y="4674258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72217" y="4945432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7637242" y="474777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03153" y="474777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7854083" y="2883555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219994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4</a:t>
            </a:r>
          </a:p>
        </p:txBody>
      </p:sp>
      <p:cxnSp>
        <p:nvCxnSpPr>
          <p:cNvPr id="54" name="Straight Connector 53"/>
          <p:cNvCxnSpPr>
            <a:stCxn id="45" idx="6"/>
            <a:endCxn id="52" idx="2"/>
          </p:cNvCxnSpPr>
          <p:nvPr/>
        </p:nvCxnSpPr>
        <p:spPr>
          <a:xfrm flipV="1">
            <a:off x="6323284" y="3074719"/>
            <a:ext cx="1530799" cy="315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5" idx="5"/>
            <a:endCxn id="50" idx="1"/>
          </p:cNvCxnSpPr>
          <p:nvPr/>
        </p:nvCxnSpPr>
        <p:spPr>
          <a:xfrm>
            <a:off x="6265290" y="3525694"/>
            <a:ext cx="1429946" cy="1278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4"/>
            <a:endCxn id="48" idx="0"/>
          </p:cNvCxnSpPr>
          <p:nvPr/>
        </p:nvCxnSpPr>
        <p:spPr>
          <a:xfrm>
            <a:off x="6125281" y="3581685"/>
            <a:ext cx="396007" cy="1092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6"/>
            <a:endCxn id="50" idx="2"/>
          </p:cNvCxnSpPr>
          <p:nvPr/>
        </p:nvCxnSpPr>
        <p:spPr>
          <a:xfrm>
            <a:off x="6719291" y="4865422"/>
            <a:ext cx="917951" cy="73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5043714" y="3624580"/>
            <a:ext cx="665238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19291" y="5636381"/>
            <a:ext cx="150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</a:t>
            </a:r>
            <a:r>
              <a:rPr lang="en-US" sz="3600" b="1" baseline="30000" dirty="0" smtClean="0"/>
              <a:t>2</a:t>
            </a:r>
            <a:endParaRPr lang="en-US" sz="3600" b="1" baseline="30000" dirty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457200" y="1160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Facility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854" y="215980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854" y="2856185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854" y="3611584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854" y="4378438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0864" y="215980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0768" y="3038092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0864" y="3853124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4" idx="2"/>
          </p:cNvCxnSpPr>
          <p:nvPr/>
        </p:nvCxnSpPr>
        <p:spPr>
          <a:xfrm>
            <a:off x="723861" y="2350964"/>
            <a:ext cx="3236907" cy="87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2"/>
          </p:cNvCxnSpPr>
          <p:nvPr/>
        </p:nvCxnSpPr>
        <p:spPr>
          <a:xfrm flipV="1">
            <a:off x="723861" y="3229256"/>
            <a:ext cx="3236907" cy="57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30" idx="2"/>
          </p:cNvCxnSpPr>
          <p:nvPr/>
        </p:nvCxnSpPr>
        <p:spPr>
          <a:xfrm>
            <a:off x="723861" y="4569602"/>
            <a:ext cx="3236907" cy="33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723861" y="235096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746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194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94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-2788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64" y="36245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394" y="4378438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6775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5550" y="3839474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327854" y="510433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60768" y="4709006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1394" y="510433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9780" y="470271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29" idx="6"/>
            <a:endCxn id="15" idx="2"/>
          </p:cNvCxnSpPr>
          <p:nvPr/>
        </p:nvCxnSpPr>
        <p:spPr>
          <a:xfrm flipV="1">
            <a:off x="723861" y="4044288"/>
            <a:ext cx="3267003" cy="12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5" idx="2"/>
          </p:cNvCxnSpPr>
          <p:nvPr/>
        </p:nvCxnSpPr>
        <p:spPr>
          <a:xfrm>
            <a:off x="723861" y="2350964"/>
            <a:ext cx="3267003" cy="1693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5" idx="2"/>
          </p:cNvCxnSpPr>
          <p:nvPr/>
        </p:nvCxnSpPr>
        <p:spPr>
          <a:xfrm>
            <a:off x="723861" y="3802748"/>
            <a:ext cx="3267003" cy="24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>
          <a:xfrm flipV="1">
            <a:off x="723861" y="2350964"/>
            <a:ext cx="3267003" cy="221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6871" y="3021189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5927277" y="3199357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78344" y="283002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6323284" y="4674258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72217" y="4945432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7637242" y="474777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03153" y="474777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7854083" y="2883555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219994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4</a:t>
            </a:r>
          </a:p>
        </p:txBody>
      </p:sp>
      <p:cxnSp>
        <p:nvCxnSpPr>
          <p:cNvPr id="54" name="Straight Connector 53"/>
          <p:cNvCxnSpPr>
            <a:stCxn id="45" idx="6"/>
            <a:endCxn id="52" idx="2"/>
          </p:cNvCxnSpPr>
          <p:nvPr/>
        </p:nvCxnSpPr>
        <p:spPr>
          <a:xfrm flipV="1">
            <a:off x="6323284" y="3074719"/>
            <a:ext cx="1530799" cy="315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5" idx="5"/>
            <a:endCxn id="50" idx="1"/>
          </p:cNvCxnSpPr>
          <p:nvPr/>
        </p:nvCxnSpPr>
        <p:spPr>
          <a:xfrm>
            <a:off x="6265290" y="3525694"/>
            <a:ext cx="1429946" cy="1278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4"/>
            <a:endCxn id="48" idx="0"/>
          </p:cNvCxnSpPr>
          <p:nvPr/>
        </p:nvCxnSpPr>
        <p:spPr>
          <a:xfrm>
            <a:off x="6125281" y="3581685"/>
            <a:ext cx="396007" cy="1092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6"/>
            <a:endCxn id="50" idx="2"/>
          </p:cNvCxnSpPr>
          <p:nvPr/>
        </p:nvCxnSpPr>
        <p:spPr>
          <a:xfrm>
            <a:off x="6719291" y="4865422"/>
            <a:ext cx="917951" cy="73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5043714" y="3624580"/>
            <a:ext cx="665238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05580" y="116071"/>
            <a:ext cx="8229600" cy="1143000"/>
          </a:xfrm>
        </p:spPr>
        <p:txBody>
          <a:bodyPr/>
          <a:lstStyle/>
          <a:p>
            <a:r>
              <a:rPr lang="en-US" dirty="0" smtClean="0"/>
              <a:t>Maximal Independent Set</a:t>
            </a:r>
            <a:endParaRPr lang="en-US" dirty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19291" y="5636381"/>
            <a:ext cx="150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</a:t>
            </a:r>
            <a:r>
              <a:rPr lang="en-US" sz="3600" b="1" baseline="30000" dirty="0" smtClean="0"/>
              <a:t>2</a:t>
            </a:r>
            <a:endParaRPr lang="en-US" sz="3600" b="1" baseline="30000" dirty="0"/>
          </a:p>
        </p:txBody>
      </p:sp>
      <p:sp>
        <p:nvSpPr>
          <p:cNvPr id="58" name="Oval 57"/>
          <p:cNvSpPr/>
          <p:nvPr/>
        </p:nvSpPr>
        <p:spPr>
          <a:xfrm>
            <a:off x="7847340" y="2877674"/>
            <a:ext cx="396007" cy="3823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329718" y="4674258"/>
            <a:ext cx="396007" cy="3823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854" y="215980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854" y="2856185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854" y="3611584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854" y="4378438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0864" y="215980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0768" y="3038092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0864" y="3853124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4" idx="2"/>
          </p:cNvCxnSpPr>
          <p:nvPr/>
        </p:nvCxnSpPr>
        <p:spPr>
          <a:xfrm>
            <a:off x="723861" y="2350964"/>
            <a:ext cx="3236907" cy="87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2"/>
          </p:cNvCxnSpPr>
          <p:nvPr/>
        </p:nvCxnSpPr>
        <p:spPr>
          <a:xfrm flipV="1">
            <a:off x="723861" y="3229256"/>
            <a:ext cx="3236907" cy="57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30" idx="2"/>
          </p:cNvCxnSpPr>
          <p:nvPr/>
        </p:nvCxnSpPr>
        <p:spPr>
          <a:xfrm>
            <a:off x="723861" y="4569602"/>
            <a:ext cx="3236907" cy="33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723861" y="235096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746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194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94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-2788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64" y="36245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394" y="4378438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6775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5550" y="3839474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327854" y="510433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60768" y="4709006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1394" y="510433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9780" y="470271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29" idx="6"/>
            <a:endCxn id="15" idx="2"/>
          </p:cNvCxnSpPr>
          <p:nvPr/>
        </p:nvCxnSpPr>
        <p:spPr>
          <a:xfrm flipV="1">
            <a:off x="723861" y="4044288"/>
            <a:ext cx="3267003" cy="12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6871" y="3021189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5927277" y="3199357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78344" y="283002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6323284" y="4674258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72217" y="4945432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7637242" y="474777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03153" y="474777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7854083" y="2883555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219994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4</a:t>
            </a:r>
          </a:p>
        </p:txBody>
      </p:sp>
      <p:cxnSp>
        <p:nvCxnSpPr>
          <p:cNvPr id="54" name="Straight Connector 53"/>
          <p:cNvCxnSpPr>
            <a:stCxn id="45" idx="6"/>
            <a:endCxn id="52" idx="2"/>
          </p:cNvCxnSpPr>
          <p:nvPr/>
        </p:nvCxnSpPr>
        <p:spPr>
          <a:xfrm flipV="1">
            <a:off x="6323284" y="3074719"/>
            <a:ext cx="1530799" cy="315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5" idx="5"/>
            <a:endCxn id="50" idx="1"/>
          </p:cNvCxnSpPr>
          <p:nvPr/>
        </p:nvCxnSpPr>
        <p:spPr>
          <a:xfrm>
            <a:off x="6265290" y="3525694"/>
            <a:ext cx="1429946" cy="1278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4"/>
            <a:endCxn id="48" idx="0"/>
          </p:cNvCxnSpPr>
          <p:nvPr/>
        </p:nvCxnSpPr>
        <p:spPr>
          <a:xfrm>
            <a:off x="6125281" y="3581685"/>
            <a:ext cx="396007" cy="1092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6"/>
            <a:endCxn id="50" idx="2"/>
          </p:cNvCxnSpPr>
          <p:nvPr/>
        </p:nvCxnSpPr>
        <p:spPr>
          <a:xfrm>
            <a:off x="6719291" y="4865422"/>
            <a:ext cx="917951" cy="73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 rot="10800000">
            <a:off x="5043714" y="3624580"/>
            <a:ext cx="665238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05580" y="116071"/>
            <a:ext cx="8229600" cy="1143000"/>
          </a:xfrm>
        </p:spPr>
        <p:txBody>
          <a:bodyPr/>
          <a:lstStyle/>
          <a:p>
            <a:r>
              <a:rPr lang="en-US" dirty="0" smtClean="0"/>
              <a:t>Maximal Independent Set</a:t>
            </a:r>
            <a:endParaRPr lang="en-US" dirty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19291" y="5636381"/>
            <a:ext cx="150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</a:t>
            </a:r>
            <a:r>
              <a:rPr lang="en-US" sz="3600" b="1" baseline="30000" dirty="0" smtClean="0"/>
              <a:t>2</a:t>
            </a:r>
            <a:endParaRPr lang="en-US" sz="3600" b="1" baseline="30000" dirty="0"/>
          </a:p>
        </p:txBody>
      </p:sp>
      <p:sp>
        <p:nvSpPr>
          <p:cNvPr id="58" name="Oval 57"/>
          <p:cNvSpPr/>
          <p:nvPr/>
        </p:nvSpPr>
        <p:spPr>
          <a:xfrm>
            <a:off x="7847340" y="2877674"/>
            <a:ext cx="396007" cy="3823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329718" y="4674258"/>
            <a:ext cx="396007" cy="3823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explicitly construct H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Can be solved using message passing.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5580" y="116071"/>
            <a:ext cx="8229600" cy="1143000"/>
          </a:xfrm>
        </p:spPr>
        <p:txBody>
          <a:bodyPr/>
          <a:lstStyle/>
          <a:p>
            <a:r>
              <a:rPr lang="en-US" dirty="0" smtClean="0"/>
              <a:t>Maximal Independent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us_outline_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8" y="1323521"/>
            <a:ext cx="8128000" cy="51181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737810" y="3483429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134534" y="2365829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2820610" y="2082801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2307772" y="3574143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310743" y="5423506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168953" y="4521201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280781" y="4459515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4105124" y="3286277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6347581" y="4793343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103257" y="3392715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7543800" y="3912810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7132562" y="5234822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646610" y="2398486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-470320"/>
            <a:ext cx="8229600" cy="1600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5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3297"/>
            <a:ext cx="8229600" cy="16002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to sequential algorithm</a:t>
            </a:r>
          </a:p>
          <a:p>
            <a:r>
              <a:rPr lang="en-US" dirty="0" smtClean="0"/>
              <a:t>Time taken</a:t>
            </a:r>
          </a:p>
          <a:p>
            <a:r>
              <a:rPr lang="en-US" dirty="0" smtClean="0"/>
              <a:t>Scalability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1" y="-364506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6" name="Content Placeholder 5" descr="dataset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1" t="38030" r="25602" b="36643"/>
          <a:stretch/>
        </p:blipFill>
        <p:spPr>
          <a:xfrm>
            <a:off x="671168" y="1418319"/>
            <a:ext cx="7713252" cy="508891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68870" y="1528575"/>
            <a:ext cx="211659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Compared with greedy algorithm by </a:t>
            </a:r>
            <a:r>
              <a:rPr lang="en-US" dirty="0" err="1" smtClean="0"/>
              <a:t>Charikar</a:t>
            </a:r>
            <a:r>
              <a:rPr lang="en-US" dirty="0" smtClean="0"/>
              <a:t> and </a:t>
            </a:r>
            <a:r>
              <a:rPr lang="en-US" dirty="0" err="1" smtClean="0"/>
              <a:t>Guha</a:t>
            </a:r>
            <a:r>
              <a:rPr lang="en-US" dirty="0" smtClean="0"/>
              <a:t> (1999).</a:t>
            </a:r>
          </a:p>
          <a:p>
            <a:r>
              <a:rPr lang="en-US" dirty="0" smtClean="0"/>
              <a:t>Doesn’t scale for graphs &gt; 10k vertices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Comparison with a Sequential Algorithm</a:t>
            </a:r>
          </a:p>
        </p:txBody>
      </p:sp>
    </p:spTree>
    <p:extLst>
      <p:ext uri="{BB962C8B-B14F-4D97-AF65-F5344CB8AC3E}">
        <p14:creationId xmlns:p14="http://schemas.microsoft.com/office/powerpoint/2010/main" val="415613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a Sequential Algorithm</a:t>
            </a:r>
          </a:p>
        </p:txBody>
      </p:sp>
      <p:pic>
        <p:nvPicPr>
          <p:cNvPr id="5" name="Content Placeholder 4" descr="fig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/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with </a:t>
            </a:r>
            <a:r>
              <a:rPr lang="en-US" sz="3600" dirty="0" smtClean="0"/>
              <a:t>a Sequential Algorithm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742" b="1474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 by each phase</a:t>
            </a:r>
            <a:endParaRPr lang="en-US" dirty="0"/>
          </a:p>
        </p:txBody>
      </p:sp>
      <p:pic>
        <p:nvPicPr>
          <p:cNvPr id="6" name="Content Placeholder 5" descr="timtaken_all_phase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1" b="28751"/>
          <a:stretch/>
        </p:blipFill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5905"/>
            <a:ext cx="8229600" cy="1600200"/>
          </a:xfrm>
        </p:spPr>
        <p:txBody>
          <a:bodyPr/>
          <a:lstStyle/>
          <a:p>
            <a:r>
              <a:rPr lang="en-US" dirty="0" smtClean="0"/>
              <a:t>Total time taken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 descr="timtaken_tot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79" y="-771427"/>
            <a:ext cx="7304699" cy="9453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6952" y="3955143"/>
            <a:ext cx="147561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0.9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12843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8573"/>
            <a:ext cx="8229600" cy="1600200"/>
          </a:xfrm>
        </p:spPr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pic>
        <p:nvPicPr>
          <p:cNvPr id="8" name="Content Placeholder 7" descr="timetaken_scalability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22838" r="177" b="17928"/>
          <a:stretch/>
        </p:blipFill>
        <p:spPr>
          <a:xfrm>
            <a:off x="1681518" y="1622639"/>
            <a:ext cx="5998119" cy="4604371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1539"/>
            <a:ext cx="8229600" cy="16002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First distributed implementation of Facility Location algorithm</a:t>
            </a:r>
          </a:p>
          <a:p>
            <a:r>
              <a:rPr lang="en-US" sz="2800" dirty="0" smtClean="0"/>
              <a:t>First distributed implementations of All Distances </a:t>
            </a:r>
            <a:r>
              <a:rPr lang="en-US" sz="2800" dirty="0"/>
              <a:t>S</a:t>
            </a:r>
            <a:r>
              <a:rPr lang="en-US" sz="2800" dirty="0" smtClean="0"/>
              <a:t>ketches and Maximal Independent Set</a:t>
            </a:r>
          </a:p>
          <a:p>
            <a:r>
              <a:rPr lang="en-US" sz="2800" dirty="0" smtClean="0"/>
              <a:t>Designed for graph setting, suited for large scale</a:t>
            </a:r>
          </a:p>
          <a:p>
            <a:r>
              <a:rPr lang="en-US" sz="2800" dirty="0" smtClean="0"/>
              <a:t>Preserving approximation guarantees</a:t>
            </a:r>
          </a:p>
          <a:p>
            <a:r>
              <a:rPr lang="en-US" sz="2800" dirty="0"/>
              <a:t>Code available at 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gvrkiran</a:t>
            </a:r>
            <a:r>
              <a:rPr lang="en-US" sz="2800" dirty="0"/>
              <a:t>/</a:t>
            </a:r>
            <a:r>
              <a:rPr lang="en-US" sz="2800" dirty="0" err="1"/>
              <a:t>giraph</a:t>
            </a:r>
            <a:r>
              <a:rPr lang="en-US" sz="2800" dirty="0"/>
              <a:t>-facility-location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SIGIR and HICT for the travel grants</a:t>
            </a:r>
          </a:p>
          <a:p>
            <a:r>
              <a:rPr lang="en-US" dirty="0" smtClean="0"/>
              <a:t>Yahoo! For the the faculty </a:t>
            </a:r>
            <a:r>
              <a:rPr lang="en-US" smtClean="0"/>
              <a:t>research 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us_outline_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8" y="1323521"/>
            <a:ext cx="8128000" cy="51181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737810" y="3483429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134534" y="2365829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2820610" y="2082801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2307772" y="3574143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310743" y="5423506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168953" y="4521201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280781" y="4459515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4105124" y="3286277"/>
            <a:ext cx="205619" cy="181428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6347581" y="4793343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103257" y="3392715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7543800" y="3912810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7132562" y="5151363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646610" y="2398486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26229" y="2264229"/>
            <a:ext cx="1078895" cy="102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1"/>
          </p:cNvCxnSpPr>
          <p:nvPr/>
        </p:nvCxnSpPr>
        <p:spPr>
          <a:xfrm>
            <a:off x="4310743" y="3355576"/>
            <a:ext cx="1792514" cy="106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4" idx="1"/>
          </p:cNvCxnSpPr>
          <p:nvPr/>
        </p:nvCxnSpPr>
        <p:spPr>
          <a:xfrm>
            <a:off x="4271473" y="3467705"/>
            <a:ext cx="1009308" cy="106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2" idx="0"/>
          </p:cNvCxnSpPr>
          <p:nvPr/>
        </p:nvCxnSpPr>
        <p:spPr>
          <a:xfrm>
            <a:off x="4271473" y="3467705"/>
            <a:ext cx="142080" cy="195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 flipH="1">
            <a:off x="3374573" y="3467705"/>
            <a:ext cx="769821" cy="117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1" idx="4"/>
          </p:cNvCxnSpPr>
          <p:nvPr/>
        </p:nvCxnSpPr>
        <p:spPr>
          <a:xfrm flipH="1">
            <a:off x="2513391" y="3467705"/>
            <a:ext cx="1631003" cy="175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  <a:endCxn id="9" idx="3"/>
          </p:cNvCxnSpPr>
          <p:nvPr/>
        </p:nvCxnSpPr>
        <p:spPr>
          <a:xfrm flipH="1" flipV="1">
            <a:off x="1300883" y="2547257"/>
            <a:ext cx="2804241" cy="808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4"/>
          </p:cNvCxnSpPr>
          <p:nvPr/>
        </p:nvCxnSpPr>
        <p:spPr>
          <a:xfrm flipH="1">
            <a:off x="943429" y="3392715"/>
            <a:ext cx="3161695" cy="160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8" idx="1"/>
          </p:cNvCxnSpPr>
          <p:nvPr/>
        </p:nvCxnSpPr>
        <p:spPr>
          <a:xfrm>
            <a:off x="4271473" y="3467705"/>
            <a:ext cx="3272327" cy="514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6" idx="0"/>
          </p:cNvCxnSpPr>
          <p:nvPr/>
        </p:nvCxnSpPr>
        <p:spPr>
          <a:xfrm>
            <a:off x="4310743" y="3467705"/>
            <a:ext cx="2139648" cy="1325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3"/>
            <a:endCxn id="19" idx="1"/>
          </p:cNvCxnSpPr>
          <p:nvPr/>
        </p:nvCxnSpPr>
        <p:spPr>
          <a:xfrm>
            <a:off x="4271473" y="3467705"/>
            <a:ext cx="2861089" cy="1752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5" idx="0"/>
            <a:endCxn id="20" idx="2"/>
          </p:cNvCxnSpPr>
          <p:nvPr/>
        </p:nvCxnSpPr>
        <p:spPr>
          <a:xfrm rot="5400000" flipH="1" flipV="1">
            <a:off x="5593726" y="1194123"/>
            <a:ext cx="706363" cy="3477946"/>
          </a:xfrm>
          <a:prstGeom prst="curvedConnector3">
            <a:avLst>
              <a:gd name="adj1" fmla="val 20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-470320"/>
            <a:ext cx="8229600" cy="1600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6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kiran.garimella@aalto.fi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gvrkiran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854" y="215980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854" y="2856185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854" y="3611584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854" y="4378438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0864" y="215980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0768" y="3038092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0864" y="3853124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4" idx="2"/>
          </p:cNvCxnSpPr>
          <p:nvPr/>
        </p:nvCxnSpPr>
        <p:spPr>
          <a:xfrm>
            <a:off x="723861" y="2350964"/>
            <a:ext cx="3236907" cy="87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2"/>
          </p:cNvCxnSpPr>
          <p:nvPr/>
        </p:nvCxnSpPr>
        <p:spPr>
          <a:xfrm flipV="1">
            <a:off x="723861" y="3229256"/>
            <a:ext cx="3236907" cy="57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30" idx="2"/>
          </p:cNvCxnSpPr>
          <p:nvPr/>
        </p:nvCxnSpPr>
        <p:spPr>
          <a:xfrm>
            <a:off x="723861" y="4569602"/>
            <a:ext cx="3236907" cy="33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723861" y="235096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746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194" y="164379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94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-2788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64" y="362458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394" y="4378438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6775" y="215980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5550" y="3839474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327854" y="510433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60768" y="4709006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1394" y="510433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9780" y="470271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29" idx="6"/>
            <a:endCxn id="15" idx="2"/>
          </p:cNvCxnSpPr>
          <p:nvPr/>
        </p:nvCxnSpPr>
        <p:spPr>
          <a:xfrm flipV="1">
            <a:off x="723861" y="4044288"/>
            <a:ext cx="3267003" cy="125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5" idx="2"/>
          </p:cNvCxnSpPr>
          <p:nvPr/>
        </p:nvCxnSpPr>
        <p:spPr>
          <a:xfrm>
            <a:off x="723861" y="2350964"/>
            <a:ext cx="3267003" cy="1693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5" idx="2"/>
          </p:cNvCxnSpPr>
          <p:nvPr/>
        </p:nvCxnSpPr>
        <p:spPr>
          <a:xfrm>
            <a:off x="723861" y="3802748"/>
            <a:ext cx="3267003" cy="24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>
          <a:xfrm flipV="1">
            <a:off x="723861" y="2350964"/>
            <a:ext cx="3267003" cy="221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4667" y="165025"/>
            <a:ext cx="5255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H</a:t>
            </a:r>
            <a:r>
              <a:rPr lang="en-US" sz="4400" b="1" baseline="30000" dirty="0" smtClean="0"/>
              <a:t>2</a:t>
            </a:r>
            <a:endParaRPr lang="en-US" sz="4400" b="1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86871" y="3021189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5927277" y="3199357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78344" y="283002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6323284" y="4674258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72217" y="4945432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7637242" y="4747770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03153" y="4747770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7854083" y="2883555"/>
            <a:ext cx="396007" cy="3823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219994" y="2883555"/>
            <a:ext cx="4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4</a:t>
            </a:r>
          </a:p>
        </p:txBody>
      </p:sp>
      <p:cxnSp>
        <p:nvCxnSpPr>
          <p:cNvPr id="54" name="Straight Connector 53"/>
          <p:cNvCxnSpPr>
            <a:stCxn id="45" idx="6"/>
            <a:endCxn id="52" idx="2"/>
          </p:cNvCxnSpPr>
          <p:nvPr/>
        </p:nvCxnSpPr>
        <p:spPr>
          <a:xfrm flipV="1">
            <a:off x="6323284" y="3074719"/>
            <a:ext cx="1530799" cy="315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5" idx="5"/>
            <a:endCxn id="50" idx="1"/>
          </p:cNvCxnSpPr>
          <p:nvPr/>
        </p:nvCxnSpPr>
        <p:spPr>
          <a:xfrm>
            <a:off x="6265290" y="3525694"/>
            <a:ext cx="1429946" cy="1278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4"/>
            <a:endCxn id="48" idx="0"/>
          </p:cNvCxnSpPr>
          <p:nvPr/>
        </p:nvCxnSpPr>
        <p:spPr>
          <a:xfrm>
            <a:off x="6125281" y="3581685"/>
            <a:ext cx="396007" cy="1092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6"/>
            <a:endCxn id="50" idx="2"/>
          </p:cNvCxnSpPr>
          <p:nvPr/>
        </p:nvCxnSpPr>
        <p:spPr>
          <a:xfrm>
            <a:off x="6719291" y="4865422"/>
            <a:ext cx="917951" cy="73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5043714" y="3624580"/>
            <a:ext cx="665238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73800" y="1775080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3800" y="2471465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3800" y="3226864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3800" y="3993718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6810" y="177508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36810" y="303570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21727" y="4184882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4" idx="2"/>
          </p:cNvCxnSpPr>
          <p:nvPr/>
        </p:nvCxnSpPr>
        <p:spPr>
          <a:xfrm>
            <a:off x="2969807" y="1966244"/>
            <a:ext cx="3267003" cy="1260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69807" y="3226864"/>
            <a:ext cx="3251920" cy="191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2"/>
          </p:cNvCxnSpPr>
          <p:nvPr/>
        </p:nvCxnSpPr>
        <p:spPr>
          <a:xfrm>
            <a:off x="2969807" y="3418028"/>
            <a:ext cx="3251920" cy="958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2"/>
          </p:cNvCxnSpPr>
          <p:nvPr/>
        </p:nvCxnSpPr>
        <p:spPr>
          <a:xfrm>
            <a:off x="2969807" y="4184882"/>
            <a:ext cx="3251920" cy="191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2969807" y="196624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 flipV="1">
            <a:off x="2969807" y="1966244"/>
            <a:ext cx="3267003" cy="221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00692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7140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" idx="6"/>
            <a:endCxn id="15" idx="1"/>
          </p:cNvCxnSpPr>
          <p:nvPr/>
        </p:nvCxnSpPr>
        <p:spPr>
          <a:xfrm>
            <a:off x="2969807" y="1966244"/>
            <a:ext cx="3309914" cy="2274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10" idx="6"/>
          </p:cNvCxnSpPr>
          <p:nvPr/>
        </p:nvCxnSpPr>
        <p:spPr>
          <a:xfrm>
            <a:off x="6632817" y="1966244"/>
            <a:ext cx="12700" cy="2409802"/>
          </a:xfrm>
          <a:prstGeom prst="curvedConnector4">
            <a:avLst>
              <a:gd name="adj1" fmla="val 11855402"/>
              <a:gd name="adj2" fmla="val 8343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6"/>
            <a:endCxn id="15" idx="6"/>
          </p:cNvCxnSpPr>
          <p:nvPr/>
        </p:nvCxnSpPr>
        <p:spPr>
          <a:xfrm flipH="1">
            <a:off x="6617734" y="3226864"/>
            <a:ext cx="15083" cy="1149182"/>
          </a:xfrm>
          <a:prstGeom prst="curvedConnector3">
            <a:avLst>
              <a:gd name="adj1" fmla="val -151561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6635" y="4785683"/>
            <a:ext cx="719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MIS: Every edge of the graph has at least one end point not in S and every vertex not in S has at least one neighbor in S.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24155" y="300400"/>
            <a:ext cx="5255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H</a:t>
            </a:r>
            <a:r>
              <a:rPr lang="en-US" sz="4400" b="1" baseline="30000" dirty="0" smtClean="0"/>
              <a:t>2</a:t>
            </a:r>
            <a:endParaRPr lang="en-US" sz="4400" b="1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73800" y="1775080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3800" y="2471465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3800" y="3226864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3800" y="3993718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6810" y="1775080"/>
            <a:ext cx="396007" cy="3823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36810" y="3035700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21727" y="4184882"/>
            <a:ext cx="396007" cy="3823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4" idx="2"/>
          </p:cNvCxnSpPr>
          <p:nvPr/>
        </p:nvCxnSpPr>
        <p:spPr>
          <a:xfrm>
            <a:off x="2969807" y="1966244"/>
            <a:ext cx="3267003" cy="1260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69807" y="3226864"/>
            <a:ext cx="3251920" cy="191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2"/>
          </p:cNvCxnSpPr>
          <p:nvPr/>
        </p:nvCxnSpPr>
        <p:spPr>
          <a:xfrm>
            <a:off x="2969807" y="3418028"/>
            <a:ext cx="3251920" cy="958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2"/>
          </p:cNvCxnSpPr>
          <p:nvPr/>
        </p:nvCxnSpPr>
        <p:spPr>
          <a:xfrm>
            <a:off x="2969807" y="4184882"/>
            <a:ext cx="3251920" cy="191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2969807" y="196624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 flipV="1">
            <a:off x="2969807" y="1966244"/>
            <a:ext cx="3267003" cy="221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00692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7140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" idx="6"/>
            <a:endCxn id="15" idx="1"/>
          </p:cNvCxnSpPr>
          <p:nvPr/>
        </p:nvCxnSpPr>
        <p:spPr>
          <a:xfrm>
            <a:off x="2969807" y="1966244"/>
            <a:ext cx="3309914" cy="2274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10" idx="6"/>
          </p:cNvCxnSpPr>
          <p:nvPr/>
        </p:nvCxnSpPr>
        <p:spPr>
          <a:xfrm>
            <a:off x="6632817" y="1966244"/>
            <a:ext cx="12700" cy="2409802"/>
          </a:xfrm>
          <a:prstGeom prst="curvedConnector4">
            <a:avLst>
              <a:gd name="adj1" fmla="val 11855402"/>
              <a:gd name="adj2" fmla="val 8343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6"/>
            <a:endCxn id="15" idx="6"/>
          </p:cNvCxnSpPr>
          <p:nvPr/>
        </p:nvCxnSpPr>
        <p:spPr>
          <a:xfrm flipH="1">
            <a:off x="6617734" y="3226864"/>
            <a:ext cx="15083" cy="1149182"/>
          </a:xfrm>
          <a:prstGeom prst="curvedConnector3">
            <a:avLst>
              <a:gd name="adj1" fmla="val -151561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3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73800" y="1775080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3800" y="2471465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3800" y="3226864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3800" y="3993718"/>
            <a:ext cx="396007" cy="382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6810" y="1775080"/>
            <a:ext cx="396007" cy="3823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36810" y="3035700"/>
            <a:ext cx="396007" cy="3823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4" idx="2"/>
          </p:cNvCxnSpPr>
          <p:nvPr/>
        </p:nvCxnSpPr>
        <p:spPr>
          <a:xfrm>
            <a:off x="2969807" y="1966244"/>
            <a:ext cx="3267003" cy="1260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69807" y="3226864"/>
            <a:ext cx="3251920" cy="191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0" idx="2"/>
          </p:cNvCxnSpPr>
          <p:nvPr/>
        </p:nvCxnSpPr>
        <p:spPr>
          <a:xfrm flipV="1">
            <a:off x="2969807" y="1966244"/>
            <a:ext cx="3267003" cy="69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 flipV="1">
            <a:off x="2969807" y="1966244"/>
            <a:ext cx="3267003" cy="221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00692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7140" y="1259071"/>
            <a:ext cx="13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us_outline_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8" y="1323521"/>
            <a:ext cx="8128000" cy="51181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737810" y="3483429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134534" y="2365829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2820610" y="2082801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2307772" y="3574143"/>
            <a:ext cx="205619" cy="181428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310743" y="5423506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168953" y="4521201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280781" y="4459515"/>
            <a:ext cx="205619" cy="181428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4105124" y="3286277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6347581" y="4793343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103257" y="3392715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7543800" y="3912810"/>
            <a:ext cx="205619" cy="181428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7132563" y="5222726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646610" y="2398486"/>
            <a:ext cx="205619" cy="181428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1" idx="2"/>
            <a:endCxn id="8" idx="4"/>
          </p:cNvCxnSpPr>
          <p:nvPr/>
        </p:nvCxnSpPr>
        <p:spPr>
          <a:xfrm flipH="1" flipV="1">
            <a:off x="943429" y="3552728"/>
            <a:ext cx="1403613" cy="202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9" idx="3"/>
          </p:cNvCxnSpPr>
          <p:nvPr/>
        </p:nvCxnSpPr>
        <p:spPr>
          <a:xfrm flipH="1" flipV="1">
            <a:off x="1300883" y="2547257"/>
            <a:ext cx="1006889" cy="1096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0" idx="2"/>
          </p:cNvCxnSpPr>
          <p:nvPr/>
        </p:nvCxnSpPr>
        <p:spPr>
          <a:xfrm flipV="1">
            <a:off x="2410582" y="2264229"/>
            <a:ext cx="449298" cy="1309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>
            <a:off x="2474121" y="3755571"/>
            <a:ext cx="694832" cy="834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4"/>
            <a:endCxn id="15" idx="1"/>
          </p:cNvCxnSpPr>
          <p:nvPr/>
        </p:nvCxnSpPr>
        <p:spPr>
          <a:xfrm flipV="1">
            <a:off x="2513391" y="3355576"/>
            <a:ext cx="1591733" cy="287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  <a:endCxn id="17" idx="2"/>
          </p:cNvCxnSpPr>
          <p:nvPr/>
        </p:nvCxnSpPr>
        <p:spPr>
          <a:xfrm flipV="1">
            <a:off x="5383591" y="3574143"/>
            <a:ext cx="758936" cy="88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2" idx="4"/>
          </p:cNvCxnSpPr>
          <p:nvPr/>
        </p:nvCxnSpPr>
        <p:spPr>
          <a:xfrm flipH="1">
            <a:off x="4516362" y="4640943"/>
            <a:ext cx="803689" cy="85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6" idx="1"/>
          </p:cNvCxnSpPr>
          <p:nvPr/>
        </p:nvCxnSpPr>
        <p:spPr>
          <a:xfrm>
            <a:off x="5447130" y="4640943"/>
            <a:ext cx="900451" cy="22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0" idx="2"/>
          </p:cNvCxnSpPr>
          <p:nvPr/>
        </p:nvCxnSpPr>
        <p:spPr>
          <a:xfrm flipV="1">
            <a:off x="7646610" y="2579914"/>
            <a:ext cx="39270" cy="1332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8" idx="2"/>
            <a:endCxn id="19" idx="1"/>
          </p:cNvCxnSpPr>
          <p:nvPr/>
        </p:nvCxnSpPr>
        <p:spPr>
          <a:xfrm rot="5400000">
            <a:off x="6758924" y="4467878"/>
            <a:ext cx="1197787" cy="450507"/>
          </a:xfrm>
          <a:prstGeom prst="curvedConnector4">
            <a:avLst>
              <a:gd name="adj1" fmla="val 41048"/>
              <a:gd name="adj2" fmla="val 782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-470320"/>
            <a:ext cx="8229600" cy="1600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1644"/>
            <a:ext cx="8229600" cy="1600200"/>
          </a:xfrm>
        </p:spPr>
        <p:txBody>
          <a:bodyPr/>
          <a:lstStyle/>
          <a:p>
            <a:r>
              <a:rPr lang="en-US" dirty="0" smtClean="0"/>
              <a:t>Facility 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Facilities </a:t>
            </a:r>
            <a:r>
              <a:rPr lang="en-US" i="1" dirty="0" smtClean="0"/>
              <a:t>F </a:t>
            </a:r>
            <a:r>
              <a:rPr lang="en-US" dirty="0" smtClean="0"/>
              <a:t>(warehouses)</a:t>
            </a:r>
            <a:endParaRPr lang="en-US" i="1" dirty="0" smtClean="0"/>
          </a:p>
          <a:p>
            <a:r>
              <a:rPr lang="en-US" dirty="0" smtClean="0"/>
              <a:t>Locations </a:t>
            </a:r>
            <a:r>
              <a:rPr lang="en-US" i="1" dirty="0" smtClean="0"/>
              <a:t>C </a:t>
            </a:r>
            <a:r>
              <a:rPr lang="en-US" dirty="0" smtClean="0"/>
              <a:t>(supermarkets)</a:t>
            </a:r>
            <a:endParaRPr lang="en-US" i="1" dirty="0" smtClean="0"/>
          </a:p>
          <a:p>
            <a:r>
              <a:rPr lang="en-US" dirty="0" smtClean="0"/>
              <a:t>Each facility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 has a cost to ‘open’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</a:p>
          <a:p>
            <a:r>
              <a:rPr lang="en-US" dirty="0" smtClean="0"/>
              <a:t>Each location c</a:t>
            </a:r>
            <a:r>
              <a:rPr lang="en-US" baseline="-25000" dirty="0" smtClean="0"/>
              <a:t>i</a:t>
            </a:r>
            <a:r>
              <a:rPr lang="en-US" dirty="0" smtClean="0"/>
              <a:t> is ‘served’ by a facility, based on its distance </a:t>
            </a:r>
            <a:r>
              <a:rPr lang="en-US" i="1" dirty="0" smtClean="0"/>
              <a:t>d(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,f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Minimize:</a:t>
            </a:r>
          </a:p>
          <a:p>
            <a:pPr lvl="1"/>
            <a:r>
              <a:rPr lang="en-US" sz="2400" dirty="0"/>
              <a:t>Cost of opening facilities + Cost of serving </a:t>
            </a:r>
            <a:r>
              <a:rPr lang="en-US" sz="2400" dirty="0" smtClean="0"/>
              <a:t>locations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CodeCogs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49" y="5087717"/>
            <a:ext cx="4049600" cy="10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466"/>
            <a:ext cx="8229600" cy="1600200"/>
          </a:xfrm>
        </p:spPr>
        <p:txBody>
          <a:bodyPr/>
          <a:lstStyle/>
          <a:p>
            <a:r>
              <a:rPr lang="en-US" dirty="0" smtClean="0"/>
              <a:t>Graph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input is a graph.</a:t>
            </a:r>
          </a:p>
          <a:p>
            <a:r>
              <a:rPr lang="en-US" dirty="0" smtClean="0"/>
              <a:t>All pairs distances not available, not feasible to compute.</a:t>
            </a:r>
          </a:p>
          <a:p>
            <a:r>
              <a:rPr lang="en-US" dirty="0" smtClean="0"/>
              <a:t>Use shortest path distances on the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6566-719B-014D-A0ED-6B1E789E53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0457" y="6350605"/>
            <a:ext cx="2133600" cy="365125"/>
          </a:xfrm>
        </p:spPr>
        <p:txBody>
          <a:bodyPr/>
          <a:lstStyle/>
          <a:p>
            <a:fld id="{1FD36566-719B-014D-A0ED-6B1E789E53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us_outline_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91" y="1976664"/>
            <a:ext cx="5831166" cy="3671813"/>
          </a:xfrm>
          <a:prstGeom prst="rect">
            <a:avLst/>
          </a:prstGeom>
        </p:spPr>
      </p:pic>
      <p:sp>
        <p:nvSpPr>
          <p:cNvPr id="3" name="5-Point Star 2"/>
          <p:cNvSpPr/>
          <p:nvPr/>
        </p:nvSpPr>
        <p:spPr>
          <a:xfrm>
            <a:off x="2204605" y="3616476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538434" y="2656114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155291" y="3616476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251119" y="4748591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673519" y="4489753"/>
            <a:ext cx="181429" cy="96762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28403" y="2465791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2548" y="4563925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36720" y="3468770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0639" y="3327753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54948" y="4305087"/>
            <a:ext cx="2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-31746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Graph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6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18736</TotalTime>
  <Words>973</Words>
  <Application>Microsoft Macintosh PowerPoint</Application>
  <PresentationFormat>On-screen Show (4:3)</PresentationFormat>
  <Paragraphs>359</Paragraphs>
  <Slides>54</Slides>
  <Notes>4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Executive</vt:lpstr>
      <vt:lpstr>Scalable Facility Location for Massive Graphs on Pregel-like Systems</vt:lpstr>
      <vt:lpstr>Scalable Facility Location for Massive Graphs on Pregel-like Systems</vt:lpstr>
      <vt:lpstr>Facility Location Example</vt:lpstr>
      <vt:lpstr>Example</vt:lpstr>
      <vt:lpstr>Example</vt:lpstr>
      <vt:lpstr>Example</vt:lpstr>
      <vt:lpstr>Facility Location problem</vt:lpstr>
      <vt:lpstr>Graph setting</vt:lpstr>
      <vt:lpstr>PowerPoint Presentation</vt:lpstr>
      <vt:lpstr>Traditional Setting</vt:lpstr>
      <vt:lpstr>PowerPoint Presentation</vt:lpstr>
      <vt:lpstr>Facility Location problem</vt:lpstr>
      <vt:lpstr>Applications</vt:lpstr>
      <vt:lpstr>PowerPoint Presentation</vt:lpstr>
      <vt:lpstr>Scalable Facility Location for Massive Graphs on Pregel-like Systems</vt:lpstr>
      <vt:lpstr>Pregel-like systems</vt:lpstr>
      <vt:lpstr>Contributions</vt:lpstr>
      <vt:lpstr>Algorithm</vt:lpstr>
      <vt:lpstr>All Distances Sketches</vt:lpstr>
      <vt:lpstr>Stage 2: Facility Opening</vt:lpstr>
      <vt:lpstr>Facility Opening</vt:lpstr>
      <vt:lpstr>PowerPoint Presentation</vt:lpstr>
      <vt:lpstr>Facility Opening</vt:lpstr>
      <vt:lpstr>Facility Opening</vt:lpstr>
      <vt:lpstr>Facility Opening</vt:lpstr>
      <vt:lpstr>Facility Opening</vt:lpstr>
      <vt:lpstr>Facility Opening</vt:lpstr>
      <vt:lpstr>Facility Opening</vt:lpstr>
      <vt:lpstr>Facility Opening</vt:lpstr>
      <vt:lpstr>Facility Opening</vt:lpstr>
      <vt:lpstr>Facility Opening</vt:lpstr>
      <vt:lpstr>PowerPoint Presentation</vt:lpstr>
      <vt:lpstr>Facility Opening</vt:lpstr>
      <vt:lpstr>Problem</vt:lpstr>
      <vt:lpstr>Facility Selection</vt:lpstr>
      <vt:lpstr>PowerPoint Presentation</vt:lpstr>
      <vt:lpstr>Maximal Independent Set</vt:lpstr>
      <vt:lpstr>Maximal Independent Set</vt:lpstr>
      <vt:lpstr>Maximal Independent Set</vt:lpstr>
      <vt:lpstr>Experiments</vt:lpstr>
      <vt:lpstr>Datasets</vt:lpstr>
      <vt:lpstr>Comparison with a Sequential Algorithm</vt:lpstr>
      <vt:lpstr>Comparison with a Sequential Algorithm</vt:lpstr>
      <vt:lpstr>Comparison with a Sequential Algorithm</vt:lpstr>
      <vt:lpstr>Time taken by each phase</vt:lpstr>
      <vt:lpstr>Total time taken</vt:lpstr>
      <vt:lpstr>Scalability</vt:lpstr>
      <vt:lpstr>Conclusions</vt:lpstr>
      <vt:lpstr>Acknowledgements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Giraph</dc:title>
  <dc:creator>Kiran Garimella</dc:creator>
  <cp:lastModifiedBy>Kiran Garimella</cp:lastModifiedBy>
  <cp:revision>608</cp:revision>
  <dcterms:created xsi:type="dcterms:W3CDTF">2014-12-10T16:00:02Z</dcterms:created>
  <dcterms:modified xsi:type="dcterms:W3CDTF">2015-12-07T09:48:43Z</dcterms:modified>
</cp:coreProperties>
</file>